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sldIdLst>
    <p:sldId id="330" r:id="rId2"/>
    <p:sldId id="256" r:id="rId3"/>
    <p:sldId id="304" r:id="rId4"/>
    <p:sldId id="258" r:id="rId5"/>
    <p:sldId id="329" r:id="rId6"/>
    <p:sldId id="300" r:id="rId7"/>
    <p:sldId id="302" r:id="rId8"/>
    <p:sldId id="303" r:id="rId9"/>
    <p:sldId id="262" r:id="rId10"/>
    <p:sldId id="263" r:id="rId11"/>
    <p:sldId id="257" r:id="rId12"/>
    <p:sldId id="314" r:id="rId13"/>
    <p:sldId id="315" r:id="rId14"/>
    <p:sldId id="316" r:id="rId15"/>
    <p:sldId id="318" r:id="rId16"/>
    <p:sldId id="327" r:id="rId17"/>
    <p:sldId id="319" r:id="rId18"/>
    <p:sldId id="320" r:id="rId19"/>
    <p:sldId id="328" r:id="rId20"/>
    <p:sldId id="305" r:id="rId21"/>
    <p:sldId id="306" r:id="rId22"/>
    <p:sldId id="322" r:id="rId23"/>
    <p:sldId id="307" r:id="rId24"/>
    <p:sldId id="308" r:id="rId25"/>
    <p:sldId id="309" r:id="rId26"/>
    <p:sldId id="310" r:id="rId27"/>
    <p:sldId id="311" r:id="rId28"/>
    <p:sldId id="312" r:id="rId29"/>
    <p:sldId id="321" r:id="rId30"/>
    <p:sldId id="323" r:id="rId31"/>
    <p:sldId id="326" r:id="rId32"/>
    <p:sldId id="324" r:id="rId33"/>
    <p:sldId id="32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40" autoAdjust="0"/>
    <p:restoredTop sz="94660"/>
  </p:normalViewPr>
  <p:slideViewPr>
    <p:cSldViewPr snapToGrid="0">
      <p:cViewPr varScale="1">
        <p:scale>
          <a:sx n="64" d="100"/>
          <a:sy n="64" d="100"/>
        </p:scale>
        <p:origin x="1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5/20/2020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12770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098262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1369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50439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5/20/2020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329347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6070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5/20/2020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4341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59122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1584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5/20/2020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529631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5/20/2020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33717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5/20/2020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7261750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26" r:id="rId6"/>
    <p:sldLayoutId id="2147483732"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ackincommunity.com/2018/11/14/building-a-diverse-book-collection-providing-windows-mirrors-sliding-glass-doors-and-beyond/"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hereweeread.com/2017/11/2018-ultimate-list-diverse-childrens-books.html" TargetMode="External"/><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hyperlink" Target="https://www.socialstudies.org/publications/ssyl/November-december2019/economic-thinking-with-jon-klassens-animal-hat-books"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qThC79iYs1U" TargetMode="External"/><Relationship Id="rId2" Type="http://schemas.openxmlformats.org/officeDocument/2006/relationships/hyperlink" Target="https://www.youtube.com/watch?v=kU9cDyqvH-g" TargetMode="Externa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theconversation.com/the-50-great-books-on-education-24934" TargetMode="Externa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xLyAulxJ_Wk"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jzoumberis@doe.k12.ga.us"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drive.google.com/file/d/1jhHT0iXCKTWiDFwX_d9B0krkPaxGYLrO/view?usp=sharing"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forms.gle/i37at9uYGMznfQcr8" TargetMode="External"/><Relationship Id="rId3" Type="http://schemas.openxmlformats.org/officeDocument/2006/relationships/hyperlink" Target="http://tex.stackexchange.com/questions/39485/how-can-we-display-fireworks" TargetMode="External"/><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image" Target="../media/image4.png"/><Relationship Id="rId4" Type="http://schemas.openxmlformats.org/officeDocument/2006/relationships/hyperlink" Target="mailto:jzoumberis@doe.k12.ga.u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helloinnovation.com/blog/spark-creativity/"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blogs.glnd.k12.va.us/arohrer/2012/10/31/how-to-be-a-firework-in-middle-school/"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jbrary.com/professional-development-books-program-planning/" TargetMode="Externa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www.stenhouse.com/html/igniting-a-passion-for-reading.htm?r=" TargetMode="Externa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hyperlink" Target="https://www.socialstudies.org/awards/woodson/winners" TargetMode="External"/><Relationship Id="rId2" Type="http://schemas.openxmlformats.org/officeDocument/2006/relationships/hyperlink" Target="https://www.socialstudies.org/publications/notables"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gcss.net/site/page/view/childrens-literatur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thoughtco.com/invention-of-fireworks-607752"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hereweeread.com/2017/11/2018-ultimate-list-diverse-childrens-books.html" TargetMode="External"/><Relationship Id="rId2" Type="http://schemas.openxmlformats.org/officeDocument/2006/relationships/image" Target="../media/image13.jpg"/><Relationship Id="rId1" Type="http://schemas.openxmlformats.org/officeDocument/2006/relationships/slideLayout" Target="../slideLayouts/slideLayout6.xml"/><Relationship Id="rId4" Type="http://schemas.openxmlformats.org/officeDocument/2006/relationships/hyperlink" Target="https://youtu.be/bF1FhV_Bw3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2050" name="Picture 2">
            <a:extLst>
              <a:ext uri="{FF2B5EF4-FFF2-40B4-BE49-F238E27FC236}">
                <a16:creationId xmlns:a16="http://schemas.microsoft.com/office/drawing/2014/main" id="{2C93675D-CB64-41D8-BB68-2A46DDDF3D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24" r="-1" b="-2176"/>
          <a:stretch/>
        </p:blipFill>
        <p:spPr bwMode="auto">
          <a:xfrm>
            <a:off x="424928" y="-1534510"/>
            <a:ext cx="5522976" cy="80071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DC4817-C67A-4EFC-B584-0D53F69CC811}"/>
              </a:ext>
            </a:extLst>
          </p:cNvPr>
          <p:cNvSpPr>
            <a:spLocks noGrp="1"/>
          </p:cNvSpPr>
          <p:nvPr>
            <p:ph type="title"/>
          </p:nvPr>
        </p:nvSpPr>
        <p:spPr>
          <a:xfrm>
            <a:off x="7164920" y="637938"/>
            <a:ext cx="4602152" cy="922498"/>
          </a:xfrm>
        </p:spPr>
        <p:txBody>
          <a:bodyPr>
            <a:noAutofit/>
          </a:bodyPr>
          <a:lstStyle/>
          <a:p>
            <a:r>
              <a:rPr lang="en-US" sz="6600" i="1" dirty="0"/>
              <a:t>Warm up…</a:t>
            </a:r>
          </a:p>
        </p:txBody>
      </p:sp>
      <p:sp>
        <p:nvSpPr>
          <p:cNvPr id="3" name="Content Placeholder 2">
            <a:extLst>
              <a:ext uri="{FF2B5EF4-FFF2-40B4-BE49-F238E27FC236}">
                <a16:creationId xmlns:a16="http://schemas.microsoft.com/office/drawing/2014/main" id="{DFF18F3F-BF52-45DB-BCB8-0C6779E60A87}"/>
              </a:ext>
            </a:extLst>
          </p:cNvPr>
          <p:cNvSpPr>
            <a:spLocks noGrp="1"/>
          </p:cNvSpPr>
          <p:nvPr>
            <p:ph idx="1"/>
          </p:nvPr>
        </p:nvSpPr>
        <p:spPr>
          <a:xfrm>
            <a:off x="6768876" y="1638215"/>
            <a:ext cx="4602152" cy="3557805"/>
          </a:xfrm>
        </p:spPr>
        <p:txBody>
          <a:bodyPr>
            <a:normAutofit fontScale="92500" lnSpcReduction="10000"/>
          </a:bodyPr>
          <a:lstStyle/>
          <a:p>
            <a:pPr marL="0" indent="0" algn="ctr">
              <a:buNone/>
            </a:pPr>
            <a:r>
              <a:rPr lang="en-US" sz="2800" dirty="0">
                <a:latin typeface="Chalkduster"/>
                <a:cs typeface="Chalkduster"/>
              </a:rPr>
              <a:t>Take a moment to study the image.  Which analogy do you relate most to and why?  Use the chat to discuss with your (virtual) tablemates as they arrive. Be sure to introduce yourselves if you don’t know one another.</a:t>
            </a:r>
          </a:p>
          <a:p>
            <a:endParaRPr lang="en-US" dirty="0"/>
          </a:p>
        </p:txBody>
      </p:sp>
      <p:sp>
        <p:nvSpPr>
          <p:cNvPr id="4" name="Rectangle 3">
            <a:extLst>
              <a:ext uri="{FF2B5EF4-FFF2-40B4-BE49-F238E27FC236}">
                <a16:creationId xmlns:a16="http://schemas.microsoft.com/office/drawing/2014/main" id="{18B57C24-BD23-478B-B7AF-791D690E0CA9}"/>
              </a:ext>
            </a:extLst>
          </p:cNvPr>
          <p:cNvSpPr/>
          <p:nvPr/>
        </p:nvSpPr>
        <p:spPr>
          <a:xfrm>
            <a:off x="6598752" y="5351578"/>
            <a:ext cx="5077347" cy="923330"/>
          </a:xfrm>
          <a:prstGeom prst="rect">
            <a:avLst/>
          </a:prstGeom>
        </p:spPr>
        <p:txBody>
          <a:bodyPr wrap="square">
            <a:spAutoFit/>
          </a:bodyPr>
          <a:lstStyle/>
          <a:p>
            <a:r>
              <a:rPr lang="en-US" dirty="0">
                <a:hlinkClick r:id="rId3"/>
              </a:rPr>
              <a:t>https://www.mackincommunity.com/2018/11/14/building-a-diverse-book-collection-providing-windows-mirrors-sliding-glass-doors-and-beyond/</a:t>
            </a:r>
            <a:endParaRPr lang="en-US" dirty="0"/>
          </a:p>
        </p:txBody>
      </p:sp>
    </p:spTree>
    <p:extLst>
      <p:ext uri="{BB962C8B-B14F-4D97-AF65-F5344CB8AC3E}">
        <p14:creationId xmlns:p14="http://schemas.microsoft.com/office/powerpoint/2010/main" val="2986772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5A58-843B-1F4C-98B9-2685862A1AAA}"/>
              </a:ext>
            </a:extLst>
          </p:cNvPr>
          <p:cNvSpPr>
            <a:spLocks noGrp="1"/>
          </p:cNvSpPr>
          <p:nvPr>
            <p:ph type="title"/>
          </p:nvPr>
        </p:nvSpPr>
        <p:spPr>
          <a:xfrm>
            <a:off x="2445274" y="615799"/>
            <a:ext cx="10058400" cy="1371600"/>
          </a:xfrm>
        </p:spPr>
        <p:txBody>
          <a:bodyPr/>
          <a:lstStyle/>
          <a:p>
            <a:r>
              <a:rPr lang="en-US" dirty="0"/>
              <a:t>Ideas for </a:t>
            </a:r>
            <a:r>
              <a:rPr lang="en-US" i="1" dirty="0">
                <a:solidFill>
                  <a:srgbClr val="C00000"/>
                </a:solidFill>
              </a:rPr>
              <a:t>I Walk with Vanessa</a:t>
            </a:r>
            <a:br>
              <a:rPr lang="en-US" dirty="0"/>
            </a:br>
            <a:r>
              <a:rPr lang="en-US" dirty="0"/>
              <a:t>                 </a:t>
            </a:r>
          </a:p>
        </p:txBody>
      </p:sp>
      <p:sp>
        <p:nvSpPr>
          <p:cNvPr id="3" name="Text Placeholder 2">
            <a:extLst>
              <a:ext uri="{FF2B5EF4-FFF2-40B4-BE49-F238E27FC236}">
                <a16:creationId xmlns:a16="http://schemas.microsoft.com/office/drawing/2014/main" id="{AD99E4C2-7BDC-0C40-B86D-6314050B5B4D}"/>
              </a:ext>
            </a:extLst>
          </p:cNvPr>
          <p:cNvSpPr>
            <a:spLocks noGrp="1"/>
          </p:cNvSpPr>
          <p:nvPr>
            <p:ph type="body" idx="1"/>
          </p:nvPr>
        </p:nvSpPr>
        <p:spPr>
          <a:xfrm>
            <a:off x="448908" y="1555837"/>
            <a:ext cx="3992732" cy="576262"/>
          </a:xfrm>
        </p:spPr>
        <p:txBody>
          <a:bodyPr>
            <a:normAutofit/>
          </a:bodyPr>
          <a:lstStyle/>
          <a:p>
            <a:r>
              <a:rPr lang="en-US" sz="2400" dirty="0">
                <a:solidFill>
                  <a:srgbClr val="C00000"/>
                </a:solidFill>
              </a:rPr>
              <a:t>Video analysis</a:t>
            </a:r>
          </a:p>
        </p:txBody>
      </p:sp>
      <p:sp>
        <p:nvSpPr>
          <p:cNvPr id="4" name="Content Placeholder 3">
            <a:extLst>
              <a:ext uri="{FF2B5EF4-FFF2-40B4-BE49-F238E27FC236}">
                <a16:creationId xmlns:a16="http://schemas.microsoft.com/office/drawing/2014/main" id="{7DA40656-5605-CC4D-8C09-1403DFADC413}"/>
              </a:ext>
            </a:extLst>
          </p:cNvPr>
          <p:cNvSpPr>
            <a:spLocks noGrp="1"/>
          </p:cNvSpPr>
          <p:nvPr>
            <p:ph sz="half" idx="2"/>
          </p:nvPr>
        </p:nvSpPr>
        <p:spPr>
          <a:xfrm>
            <a:off x="504840" y="2101124"/>
            <a:ext cx="4338675" cy="1918103"/>
          </a:xfrm>
        </p:spPr>
        <p:txBody>
          <a:bodyPr>
            <a:normAutofit fontScale="85000" lnSpcReduction="20000"/>
          </a:bodyPr>
          <a:lstStyle/>
          <a:p>
            <a:r>
              <a:rPr lang="en-US" dirty="0"/>
              <a:t>Do a video think aloud using the book.</a:t>
            </a:r>
          </a:p>
          <a:p>
            <a:pPr lvl="1"/>
            <a:r>
              <a:rPr lang="en-US" dirty="0"/>
              <a:t>Stop and talk about what students notice.</a:t>
            </a:r>
          </a:p>
          <a:p>
            <a:pPr lvl="1"/>
            <a:r>
              <a:rPr lang="en-US" dirty="0"/>
              <a:t>Stop and talk about the changes they see happening.</a:t>
            </a:r>
          </a:p>
          <a:p>
            <a:pPr lvl="1"/>
            <a:r>
              <a:rPr lang="en-US" dirty="0"/>
              <a:t>Stop and talk about how the characters are feeling.</a:t>
            </a:r>
          </a:p>
          <a:p>
            <a:r>
              <a:rPr lang="en-US" dirty="0"/>
              <a:t>This could be completed on a chart tablet or in Social Studies Journals.</a:t>
            </a:r>
          </a:p>
        </p:txBody>
      </p:sp>
      <p:sp>
        <p:nvSpPr>
          <p:cNvPr id="5" name="Text Placeholder 4">
            <a:extLst>
              <a:ext uri="{FF2B5EF4-FFF2-40B4-BE49-F238E27FC236}">
                <a16:creationId xmlns:a16="http://schemas.microsoft.com/office/drawing/2014/main" id="{121760DB-72DF-5949-AE50-54456BDE3F9B}"/>
              </a:ext>
            </a:extLst>
          </p:cNvPr>
          <p:cNvSpPr>
            <a:spLocks noGrp="1"/>
          </p:cNvSpPr>
          <p:nvPr>
            <p:ph type="body" sz="quarter" idx="3"/>
          </p:nvPr>
        </p:nvSpPr>
        <p:spPr>
          <a:xfrm>
            <a:off x="7012524" y="1620363"/>
            <a:ext cx="3999001" cy="576262"/>
          </a:xfrm>
        </p:spPr>
        <p:txBody>
          <a:bodyPr>
            <a:normAutofit/>
          </a:bodyPr>
          <a:lstStyle/>
          <a:p>
            <a:r>
              <a:rPr lang="en-US" sz="2400" dirty="0">
                <a:solidFill>
                  <a:srgbClr val="C00000"/>
                </a:solidFill>
              </a:rPr>
              <a:t>Photo analysis</a:t>
            </a:r>
          </a:p>
        </p:txBody>
      </p:sp>
      <p:sp>
        <p:nvSpPr>
          <p:cNvPr id="6" name="Content Placeholder 5">
            <a:extLst>
              <a:ext uri="{FF2B5EF4-FFF2-40B4-BE49-F238E27FC236}">
                <a16:creationId xmlns:a16="http://schemas.microsoft.com/office/drawing/2014/main" id="{186C9292-4D4F-DD49-B56B-89BEA9FDD31C}"/>
              </a:ext>
            </a:extLst>
          </p:cNvPr>
          <p:cNvSpPr>
            <a:spLocks noGrp="1"/>
          </p:cNvSpPr>
          <p:nvPr>
            <p:ph sz="quarter" idx="4"/>
          </p:nvPr>
        </p:nvSpPr>
        <p:spPr>
          <a:xfrm>
            <a:off x="7106848" y="2148110"/>
            <a:ext cx="4580311" cy="1683604"/>
          </a:xfrm>
        </p:spPr>
        <p:txBody>
          <a:bodyPr>
            <a:normAutofit fontScale="85000" lnSpcReduction="20000"/>
          </a:bodyPr>
          <a:lstStyle/>
          <a:p>
            <a:r>
              <a:rPr lang="en-US" dirty="0"/>
              <a:t>Print or display pages from the book to study.</a:t>
            </a:r>
          </a:p>
          <a:p>
            <a:pPr lvl="1">
              <a:lnSpc>
                <a:spcPct val="120000"/>
              </a:lnSpc>
            </a:pPr>
            <a:r>
              <a:rPr lang="en-US" sz="1800" dirty="0"/>
              <a:t>Ask questions about what is happening in the illustrations.  </a:t>
            </a:r>
            <a:r>
              <a:rPr lang="en-US" sz="1800" b="1" dirty="0"/>
              <a:t>What do you see?  What do you think? What do you wonder?</a:t>
            </a:r>
          </a:p>
          <a:p>
            <a:pPr lvl="1"/>
            <a:r>
              <a:rPr lang="en-US" sz="1800" dirty="0"/>
              <a:t>Ask the students to prove their thinking.</a:t>
            </a:r>
          </a:p>
          <a:p>
            <a:pPr marL="0" indent="0">
              <a:buNone/>
            </a:pPr>
            <a:endParaRPr lang="en-US" dirty="0"/>
          </a:p>
        </p:txBody>
      </p:sp>
      <p:sp>
        <p:nvSpPr>
          <p:cNvPr id="7" name="Text Placeholder 4">
            <a:extLst>
              <a:ext uri="{FF2B5EF4-FFF2-40B4-BE49-F238E27FC236}">
                <a16:creationId xmlns:a16="http://schemas.microsoft.com/office/drawing/2014/main" id="{CC959D6E-43C3-C142-B45B-1DF2E0764C64}"/>
              </a:ext>
            </a:extLst>
          </p:cNvPr>
          <p:cNvSpPr txBox="1">
            <a:spLocks/>
          </p:cNvSpPr>
          <p:nvPr/>
        </p:nvSpPr>
        <p:spPr>
          <a:xfrm>
            <a:off x="535870" y="4019227"/>
            <a:ext cx="3999001"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r>
              <a:rPr lang="en-US" b="1" dirty="0">
                <a:solidFill>
                  <a:srgbClr val="C00000"/>
                </a:solidFill>
              </a:rPr>
              <a:t>Writing/reading connections</a:t>
            </a:r>
          </a:p>
        </p:txBody>
      </p:sp>
      <p:sp>
        <p:nvSpPr>
          <p:cNvPr id="8" name="Content Placeholder 5">
            <a:extLst>
              <a:ext uri="{FF2B5EF4-FFF2-40B4-BE49-F238E27FC236}">
                <a16:creationId xmlns:a16="http://schemas.microsoft.com/office/drawing/2014/main" id="{B45C6FAE-0032-6B48-B0AF-9AC75CD3AF36}"/>
              </a:ext>
            </a:extLst>
          </p:cNvPr>
          <p:cNvSpPr txBox="1">
            <a:spLocks/>
          </p:cNvSpPr>
          <p:nvPr/>
        </p:nvSpPr>
        <p:spPr>
          <a:xfrm>
            <a:off x="7048767" y="4445265"/>
            <a:ext cx="4454838" cy="18288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ClrTx/>
              <a:buFont typeface="Courier New" panose="02070309020205020404" pitchFamily="49" charset="0"/>
              <a:buChar char="o"/>
            </a:pPr>
            <a:r>
              <a:rPr lang="en-US" sz="1500" dirty="0">
                <a:solidFill>
                  <a:schemeClr val="tx1"/>
                </a:solidFill>
              </a:rPr>
              <a:t>Draw a picture of a way you could be kind.</a:t>
            </a:r>
          </a:p>
          <a:p>
            <a:pPr>
              <a:buClrTx/>
              <a:buFont typeface="Courier New" panose="02070309020205020404" pitchFamily="49" charset="0"/>
              <a:buChar char="o"/>
            </a:pPr>
            <a:r>
              <a:rPr lang="en-US" sz="1500" dirty="0">
                <a:solidFill>
                  <a:schemeClr val="tx1"/>
                </a:solidFill>
              </a:rPr>
              <a:t>Give students cards to role play or act out how they could respond to a friend in need.</a:t>
            </a:r>
          </a:p>
          <a:p>
            <a:pPr>
              <a:buClrTx/>
              <a:buFont typeface="Courier New" panose="02070309020205020404" pitchFamily="49" charset="0"/>
              <a:buChar char="o"/>
            </a:pPr>
            <a:r>
              <a:rPr lang="en-US" sz="1500" dirty="0">
                <a:solidFill>
                  <a:schemeClr val="tx1"/>
                </a:solidFill>
              </a:rPr>
              <a:t>Play songs about friendship.</a:t>
            </a:r>
          </a:p>
          <a:p>
            <a:pPr>
              <a:buClrTx/>
              <a:buFont typeface="Courier New" panose="02070309020205020404" pitchFamily="49" charset="0"/>
              <a:buChar char="o"/>
            </a:pPr>
            <a:r>
              <a:rPr lang="en-US" sz="1500" dirty="0">
                <a:solidFill>
                  <a:schemeClr val="tx1"/>
                </a:solidFill>
              </a:rPr>
              <a:t>Make posters or signs promoting kindness.</a:t>
            </a:r>
          </a:p>
        </p:txBody>
      </p:sp>
      <p:sp>
        <p:nvSpPr>
          <p:cNvPr id="9" name="Text Placeholder 4">
            <a:extLst>
              <a:ext uri="{FF2B5EF4-FFF2-40B4-BE49-F238E27FC236}">
                <a16:creationId xmlns:a16="http://schemas.microsoft.com/office/drawing/2014/main" id="{40CBDAA0-2200-594E-BB33-F33A9827674E}"/>
              </a:ext>
            </a:extLst>
          </p:cNvPr>
          <p:cNvSpPr txBox="1">
            <a:spLocks/>
          </p:cNvSpPr>
          <p:nvPr/>
        </p:nvSpPr>
        <p:spPr>
          <a:xfrm>
            <a:off x="7102521" y="3622488"/>
            <a:ext cx="4106071" cy="822777"/>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Font typeface="Wingdings 3" charset="2"/>
              <a:buNone/>
              <a:defRPr sz="2400" b="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2000" b="1"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600" b="1" kern="1200">
                <a:solidFill>
                  <a:schemeClr val="tx1">
                    <a:lumMod val="75000"/>
                    <a:lumOff val="25000"/>
                  </a:schemeClr>
                </a:solidFill>
                <a:latin typeface="+mn-lt"/>
                <a:ea typeface="+mn-ea"/>
                <a:cs typeface="+mn-cs"/>
              </a:defRPr>
            </a:lvl9pPr>
          </a:lstStyle>
          <a:p>
            <a:r>
              <a:rPr lang="en-US" b="1" dirty="0">
                <a:solidFill>
                  <a:srgbClr val="C00000"/>
                </a:solidFill>
              </a:rPr>
              <a:t>Arts connections</a:t>
            </a:r>
          </a:p>
        </p:txBody>
      </p:sp>
      <p:sp>
        <p:nvSpPr>
          <p:cNvPr id="10" name="Content Placeholder 5">
            <a:extLst>
              <a:ext uri="{FF2B5EF4-FFF2-40B4-BE49-F238E27FC236}">
                <a16:creationId xmlns:a16="http://schemas.microsoft.com/office/drawing/2014/main" id="{99FF336C-99BD-6B4A-BC31-6474A1079787}"/>
              </a:ext>
            </a:extLst>
          </p:cNvPr>
          <p:cNvSpPr txBox="1">
            <a:spLocks/>
          </p:cNvSpPr>
          <p:nvPr/>
        </p:nvSpPr>
        <p:spPr>
          <a:xfrm>
            <a:off x="535869" y="4595489"/>
            <a:ext cx="5199105" cy="1991742"/>
          </a:xfrm>
          <a:prstGeom prst="rect">
            <a:avLst/>
          </a:prstGeom>
        </p:spPr>
        <p:txBody>
          <a:bodyPr vert="horz" lIns="91440" tIns="45720" rIns="91440" bIns="45720" rtlCol="0">
            <a:normAutofit fontScale="4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120000"/>
              </a:lnSpc>
              <a:buClrTx/>
              <a:buFont typeface="Courier New" panose="02070309020205020404" pitchFamily="49" charset="0"/>
              <a:buChar char="o"/>
            </a:pPr>
            <a:r>
              <a:rPr lang="en-US" sz="3200" dirty="0">
                <a:solidFill>
                  <a:schemeClr val="tx1"/>
                </a:solidFill>
              </a:rPr>
              <a:t>Have stop and jots for what is happening/changing.</a:t>
            </a:r>
          </a:p>
          <a:p>
            <a:pPr>
              <a:lnSpc>
                <a:spcPct val="120000"/>
              </a:lnSpc>
              <a:buClrTx/>
              <a:buFont typeface="Courier New" panose="02070309020205020404" pitchFamily="49" charset="0"/>
              <a:buChar char="o"/>
            </a:pPr>
            <a:r>
              <a:rPr lang="en-US" sz="3200" dirty="0">
                <a:solidFill>
                  <a:schemeClr val="tx1"/>
                </a:solidFill>
              </a:rPr>
              <a:t>Write speech bubbles or thought bubbles for the characters based on what is happening on the page.</a:t>
            </a:r>
          </a:p>
          <a:p>
            <a:pPr>
              <a:lnSpc>
                <a:spcPct val="120000"/>
              </a:lnSpc>
              <a:buClrTx/>
              <a:buFont typeface="Courier New" panose="02070309020205020404" pitchFamily="49" charset="0"/>
              <a:buChar char="o"/>
            </a:pPr>
            <a:r>
              <a:rPr lang="en-US" sz="3200" dirty="0">
                <a:solidFill>
                  <a:schemeClr val="tx1"/>
                </a:solidFill>
              </a:rPr>
              <a:t>Read books with similar themes.  How are the characters alike/different?</a:t>
            </a:r>
          </a:p>
          <a:p>
            <a:pPr>
              <a:lnSpc>
                <a:spcPct val="120000"/>
              </a:lnSpc>
              <a:buClrTx/>
              <a:buFont typeface="Courier New" panose="02070309020205020404" pitchFamily="49" charset="0"/>
              <a:buChar char="o"/>
            </a:pPr>
            <a:r>
              <a:rPr lang="en-US" sz="3200" dirty="0">
                <a:solidFill>
                  <a:schemeClr val="tx1"/>
                </a:solidFill>
              </a:rPr>
              <a:t>Write about how the book relates to events going on in the world today/years past?</a:t>
            </a:r>
          </a:p>
          <a:p>
            <a:endParaRPr lang="en-US" dirty="0"/>
          </a:p>
        </p:txBody>
      </p:sp>
      <p:pic>
        <p:nvPicPr>
          <p:cNvPr id="11" name="Picture 10" descr="A close up of text on a white background&#10;&#10;Description automatically generated">
            <a:extLst>
              <a:ext uri="{FF2B5EF4-FFF2-40B4-BE49-F238E27FC236}">
                <a16:creationId xmlns:a16="http://schemas.microsoft.com/office/drawing/2014/main" id="{F16D0DEC-8791-494A-BC1C-B3EFF38F319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16882" y="2112221"/>
            <a:ext cx="1825545" cy="2235361"/>
          </a:xfrm>
          <a:prstGeom prst="rect">
            <a:avLst/>
          </a:prstGeom>
        </p:spPr>
      </p:pic>
    </p:spTree>
    <p:extLst>
      <p:ext uri="{BB962C8B-B14F-4D97-AF65-F5344CB8AC3E}">
        <p14:creationId xmlns:p14="http://schemas.microsoft.com/office/powerpoint/2010/main" val="2925959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909B-A80B-7748-A254-0B74EDDF2FA8}"/>
              </a:ext>
            </a:extLst>
          </p:cNvPr>
          <p:cNvSpPr>
            <a:spLocks noGrp="1"/>
          </p:cNvSpPr>
          <p:nvPr>
            <p:ph type="title"/>
          </p:nvPr>
        </p:nvSpPr>
        <p:spPr>
          <a:xfrm>
            <a:off x="649224" y="645106"/>
            <a:ext cx="3650279" cy="1259894"/>
          </a:xfrm>
        </p:spPr>
        <p:txBody>
          <a:bodyPr>
            <a:normAutofit/>
          </a:bodyPr>
          <a:lstStyle/>
          <a:p>
            <a:r>
              <a:rPr lang="en-US" dirty="0"/>
              <a:t>Books with Similar Themes</a:t>
            </a:r>
          </a:p>
        </p:txBody>
      </p:sp>
      <p:sp>
        <p:nvSpPr>
          <p:cNvPr id="6" name="Content Placeholder 5">
            <a:extLst>
              <a:ext uri="{FF2B5EF4-FFF2-40B4-BE49-F238E27FC236}">
                <a16:creationId xmlns:a16="http://schemas.microsoft.com/office/drawing/2014/main" id="{4B53AF07-B2FD-483F-A382-C0CA0E5CA35F}"/>
              </a:ext>
            </a:extLst>
          </p:cNvPr>
          <p:cNvSpPr>
            <a:spLocks noGrp="1"/>
          </p:cNvSpPr>
          <p:nvPr>
            <p:ph idx="1"/>
          </p:nvPr>
        </p:nvSpPr>
        <p:spPr>
          <a:xfrm>
            <a:off x="649224" y="2028558"/>
            <a:ext cx="3975817" cy="3777622"/>
          </a:xfrm>
        </p:spPr>
        <p:txBody>
          <a:bodyPr>
            <a:noAutofit/>
          </a:bodyPr>
          <a:lstStyle/>
          <a:p>
            <a:r>
              <a:rPr lang="en-US" sz="2000" b="1" i="1" dirty="0">
                <a:solidFill>
                  <a:srgbClr val="C00000"/>
                </a:solidFill>
              </a:rPr>
              <a:t>Be Kind </a:t>
            </a:r>
            <a:r>
              <a:rPr lang="en-US" sz="2000" dirty="0"/>
              <a:t>by Pat </a:t>
            </a:r>
            <a:r>
              <a:rPr lang="en-US" sz="2000" dirty="0" err="1"/>
              <a:t>Zietlow</a:t>
            </a:r>
            <a:r>
              <a:rPr lang="en-US" sz="2000" dirty="0"/>
              <a:t> Miller</a:t>
            </a:r>
          </a:p>
          <a:p>
            <a:r>
              <a:rPr lang="en-US" sz="2000" b="1" i="1" dirty="0">
                <a:solidFill>
                  <a:srgbClr val="C00000"/>
                </a:solidFill>
              </a:rPr>
              <a:t>The Invisible Boy </a:t>
            </a:r>
            <a:r>
              <a:rPr lang="en-US" sz="2000" dirty="0"/>
              <a:t>by Trudy Ludwig</a:t>
            </a:r>
          </a:p>
          <a:p>
            <a:r>
              <a:rPr lang="en-US" sz="2000" b="1" i="1" dirty="0">
                <a:solidFill>
                  <a:srgbClr val="C00000"/>
                </a:solidFill>
              </a:rPr>
              <a:t>Each Kindness </a:t>
            </a:r>
            <a:r>
              <a:rPr lang="en-US" sz="2000" i="1" dirty="0"/>
              <a:t>by </a:t>
            </a:r>
            <a:r>
              <a:rPr lang="en-US" sz="2000" dirty="0"/>
              <a:t>Jacqueline Woodson</a:t>
            </a:r>
          </a:p>
          <a:p>
            <a:r>
              <a:rPr lang="en-US" sz="2000" b="1" i="1" dirty="0">
                <a:solidFill>
                  <a:srgbClr val="C00000"/>
                </a:solidFill>
              </a:rPr>
              <a:t>If you Plant a Seed </a:t>
            </a:r>
            <a:r>
              <a:rPr lang="en-US" sz="2000" dirty="0"/>
              <a:t>by Kadir Nelson</a:t>
            </a:r>
          </a:p>
          <a:p>
            <a:r>
              <a:rPr lang="en-US" sz="2000" b="1" i="1" dirty="0">
                <a:solidFill>
                  <a:srgbClr val="C00000"/>
                </a:solidFill>
              </a:rPr>
              <a:t>One</a:t>
            </a:r>
            <a:r>
              <a:rPr lang="en-US" sz="2000" i="1" dirty="0"/>
              <a:t> </a:t>
            </a:r>
            <a:r>
              <a:rPr lang="en-US" sz="2000" dirty="0"/>
              <a:t>by Kathryn </a:t>
            </a:r>
            <a:r>
              <a:rPr lang="en-US" sz="2000" dirty="0" err="1"/>
              <a:t>Otoshi</a:t>
            </a:r>
            <a:endParaRPr lang="en-US" sz="2000" dirty="0"/>
          </a:p>
          <a:p>
            <a:r>
              <a:rPr lang="en-US" sz="2000" b="1" i="1" dirty="0">
                <a:solidFill>
                  <a:srgbClr val="C00000"/>
                </a:solidFill>
              </a:rPr>
              <a:t>What if Everybody Did That?  </a:t>
            </a:r>
            <a:r>
              <a:rPr lang="en-US" sz="2000" dirty="0"/>
              <a:t>By Ellen </a:t>
            </a:r>
            <a:r>
              <a:rPr lang="en-US" sz="2000" dirty="0" err="1"/>
              <a:t>Javernick</a:t>
            </a:r>
            <a:endParaRPr lang="en-US" sz="2000" dirty="0"/>
          </a:p>
        </p:txBody>
      </p:sp>
      <p:pic>
        <p:nvPicPr>
          <p:cNvPr id="7" name="Picture 6">
            <a:extLst>
              <a:ext uri="{FF2B5EF4-FFF2-40B4-BE49-F238E27FC236}">
                <a16:creationId xmlns:a16="http://schemas.microsoft.com/office/drawing/2014/main" id="{BAA9009A-32B6-4058-82BB-12B5F968B026}"/>
              </a:ext>
            </a:extLst>
          </p:cNvPr>
          <p:cNvPicPr>
            <a:picLocks noChangeAspect="1"/>
          </p:cNvPicPr>
          <p:nvPr/>
        </p:nvPicPr>
        <p:blipFill>
          <a:blip r:embed="rId2"/>
          <a:stretch>
            <a:fillRect/>
          </a:stretch>
        </p:blipFill>
        <p:spPr>
          <a:xfrm>
            <a:off x="4473960" y="582790"/>
            <a:ext cx="2076450" cy="2644420"/>
          </a:xfrm>
          <a:prstGeom prst="rect">
            <a:avLst/>
          </a:prstGeom>
        </p:spPr>
      </p:pic>
      <p:pic>
        <p:nvPicPr>
          <p:cNvPr id="8" name="Picture 7">
            <a:extLst>
              <a:ext uri="{FF2B5EF4-FFF2-40B4-BE49-F238E27FC236}">
                <a16:creationId xmlns:a16="http://schemas.microsoft.com/office/drawing/2014/main" id="{B1CC4122-8038-47B9-9847-0DD83FF4FB9B}"/>
              </a:ext>
            </a:extLst>
          </p:cNvPr>
          <p:cNvPicPr>
            <a:picLocks noChangeAspect="1"/>
          </p:cNvPicPr>
          <p:nvPr/>
        </p:nvPicPr>
        <p:blipFill rotWithShape="1">
          <a:blip r:embed="rId3"/>
          <a:srcRect l="2840" r="-1" b="3863"/>
          <a:stretch/>
        </p:blipFill>
        <p:spPr>
          <a:xfrm>
            <a:off x="9597215" y="472655"/>
            <a:ext cx="1841637" cy="2682452"/>
          </a:xfrm>
          <a:prstGeom prst="rect">
            <a:avLst/>
          </a:prstGeom>
        </p:spPr>
      </p:pic>
      <p:pic>
        <p:nvPicPr>
          <p:cNvPr id="10" name="Picture 9">
            <a:extLst>
              <a:ext uri="{FF2B5EF4-FFF2-40B4-BE49-F238E27FC236}">
                <a16:creationId xmlns:a16="http://schemas.microsoft.com/office/drawing/2014/main" id="{C6DCB41F-08D3-44EE-945B-B1FE4C5A57CD}"/>
              </a:ext>
            </a:extLst>
          </p:cNvPr>
          <p:cNvPicPr>
            <a:picLocks noChangeAspect="1"/>
          </p:cNvPicPr>
          <p:nvPr/>
        </p:nvPicPr>
        <p:blipFill>
          <a:blip r:embed="rId4"/>
          <a:stretch>
            <a:fillRect/>
          </a:stretch>
        </p:blipFill>
        <p:spPr>
          <a:xfrm>
            <a:off x="9771126" y="3702894"/>
            <a:ext cx="1771650" cy="2295525"/>
          </a:xfrm>
          <a:prstGeom prst="rect">
            <a:avLst/>
          </a:prstGeom>
        </p:spPr>
      </p:pic>
      <p:pic>
        <p:nvPicPr>
          <p:cNvPr id="12" name="Picture 11">
            <a:extLst>
              <a:ext uri="{FF2B5EF4-FFF2-40B4-BE49-F238E27FC236}">
                <a16:creationId xmlns:a16="http://schemas.microsoft.com/office/drawing/2014/main" id="{DDE42ECD-1C51-48F4-B003-2302C68B0801}"/>
              </a:ext>
            </a:extLst>
          </p:cNvPr>
          <p:cNvPicPr>
            <a:picLocks noChangeAspect="1"/>
          </p:cNvPicPr>
          <p:nvPr/>
        </p:nvPicPr>
        <p:blipFill>
          <a:blip r:embed="rId5"/>
          <a:stretch>
            <a:fillRect/>
          </a:stretch>
        </p:blipFill>
        <p:spPr>
          <a:xfrm>
            <a:off x="4473960" y="3659561"/>
            <a:ext cx="2459358" cy="2270177"/>
          </a:xfrm>
          <a:prstGeom prst="rect">
            <a:avLst/>
          </a:prstGeom>
        </p:spPr>
      </p:pic>
      <p:pic>
        <p:nvPicPr>
          <p:cNvPr id="13" name="Picture 12">
            <a:extLst>
              <a:ext uri="{FF2B5EF4-FFF2-40B4-BE49-F238E27FC236}">
                <a16:creationId xmlns:a16="http://schemas.microsoft.com/office/drawing/2014/main" id="{C783C423-8E99-4B8D-A5ED-43786DE68795}"/>
              </a:ext>
            </a:extLst>
          </p:cNvPr>
          <p:cNvPicPr>
            <a:picLocks noChangeAspect="1"/>
          </p:cNvPicPr>
          <p:nvPr/>
        </p:nvPicPr>
        <p:blipFill>
          <a:blip r:embed="rId6"/>
          <a:stretch>
            <a:fillRect/>
          </a:stretch>
        </p:blipFill>
        <p:spPr>
          <a:xfrm>
            <a:off x="7111888" y="3917369"/>
            <a:ext cx="2345135" cy="2270176"/>
          </a:xfrm>
          <a:prstGeom prst="rect">
            <a:avLst/>
          </a:prstGeom>
        </p:spPr>
      </p:pic>
      <p:pic>
        <p:nvPicPr>
          <p:cNvPr id="14" name="Picture 13">
            <a:extLst>
              <a:ext uri="{FF2B5EF4-FFF2-40B4-BE49-F238E27FC236}">
                <a16:creationId xmlns:a16="http://schemas.microsoft.com/office/drawing/2014/main" id="{B6CF5CDD-E01A-4A1C-85FC-CDE57FC293B7}"/>
              </a:ext>
            </a:extLst>
          </p:cNvPr>
          <p:cNvPicPr>
            <a:picLocks noChangeAspect="1"/>
          </p:cNvPicPr>
          <p:nvPr/>
        </p:nvPicPr>
        <p:blipFill rotWithShape="1">
          <a:blip r:embed="rId7"/>
          <a:srcRect l="3378" t="385"/>
          <a:stretch/>
        </p:blipFill>
        <p:spPr>
          <a:xfrm>
            <a:off x="7111888" y="906156"/>
            <a:ext cx="2024702" cy="2412448"/>
          </a:xfrm>
          <a:prstGeom prst="rect">
            <a:avLst/>
          </a:prstGeom>
        </p:spPr>
      </p:pic>
    </p:spTree>
    <p:extLst>
      <p:ext uri="{BB962C8B-B14F-4D97-AF65-F5344CB8AC3E}">
        <p14:creationId xmlns:p14="http://schemas.microsoft.com/office/powerpoint/2010/main" val="2286073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Rectangle 76">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79" name="Rectangle 78">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81" name="Rectangle 80">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3" name="Group 8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84" name="Straight Connector 83">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descr="Put Together a Basic Household Tool Kit">
            <a:extLst>
              <a:ext uri="{FF2B5EF4-FFF2-40B4-BE49-F238E27FC236}">
                <a16:creationId xmlns:a16="http://schemas.microsoft.com/office/drawing/2014/main" id="{D7DD6E8F-71AE-450A-98E0-6E219BF717D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850" b="19789"/>
          <a:stretch/>
        </p:blipFill>
        <p:spPr bwMode="auto">
          <a:xfrm>
            <a:off x="-1" y="10"/>
            <a:ext cx="12192000" cy="4551026"/>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92" name="Rectangle 9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079E53A5-19F9-4B98-9356-77291908A71C}"/>
              </a:ext>
            </a:extLst>
          </p:cNvPr>
          <p:cNvSpPr>
            <a:spLocks noGrp="1"/>
          </p:cNvSpPr>
          <p:nvPr>
            <p:ph type="title"/>
          </p:nvPr>
        </p:nvSpPr>
        <p:spPr>
          <a:xfrm>
            <a:off x="306735" y="5255798"/>
            <a:ext cx="11439414" cy="897439"/>
          </a:xfrm>
        </p:spPr>
        <p:txBody>
          <a:bodyPr vert="horz" lIns="91440" tIns="45720" rIns="91440" bIns="45720" rtlCol="0" anchor="ctr">
            <a:noAutofit/>
          </a:bodyPr>
          <a:lstStyle/>
          <a:p>
            <a:pPr algn="ctr">
              <a:lnSpc>
                <a:spcPct val="83000"/>
              </a:lnSpc>
            </a:pPr>
            <a:r>
              <a:rPr lang="en-US" sz="7200" cap="all" spc="-100" dirty="0">
                <a:solidFill>
                  <a:schemeClr val="tx1"/>
                </a:solidFill>
              </a:rPr>
              <a:t>Some tools…</a:t>
            </a:r>
          </a:p>
        </p:txBody>
      </p:sp>
    </p:spTree>
    <p:extLst>
      <p:ext uri="{BB962C8B-B14F-4D97-AF65-F5344CB8AC3E}">
        <p14:creationId xmlns:p14="http://schemas.microsoft.com/office/powerpoint/2010/main" val="314336252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32E5-7A7F-4B5E-8811-1BC262038351}"/>
              </a:ext>
            </a:extLst>
          </p:cNvPr>
          <p:cNvSpPr>
            <a:spLocks noGrp="1"/>
          </p:cNvSpPr>
          <p:nvPr>
            <p:ph type="title"/>
          </p:nvPr>
        </p:nvSpPr>
        <p:spPr>
          <a:xfrm>
            <a:off x="590550" y="591649"/>
            <a:ext cx="10058400" cy="1371600"/>
          </a:xfrm>
        </p:spPr>
        <p:txBody>
          <a:bodyPr>
            <a:normAutofit/>
          </a:bodyPr>
          <a:lstStyle/>
          <a:p>
            <a:r>
              <a:rPr lang="en-US" sz="6000" dirty="0"/>
              <a:t>Social Studies Journals</a:t>
            </a:r>
          </a:p>
        </p:txBody>
      </p:sp>
      <p:pic>
        <p:nvPicPr>
          <p:cNvPr id="4" name="Content Placeholder 4">
            <a:extLst>
              <a:ext uri="{FF2B5EF4-FFF2-40B4-BE49-F238E27FC236}">
                <a16:creationId xmlns:a16="http://schemas.microsoft.com/office/drawing/2014/main" id="{5A1D2641-7BC6-4E19-9A75-55AD375B7C63}"/>
              </a:ext>
            </a:extLst>
          </p:cNvPr>
          <p:cNvPicPr>
            <a:picLocks noGrp="1" noChangeAspect="1"/>
          </p:cNvPicPr>
          <p:nvPr>
            <p:ph idx="1"/>
          </p:nvPr>
        </p:nvPicPr>
        <p:blipFill rotWithShape="1">
          <a:blip r:embed="rId2"/>
          <a:srcRect l="3311" t="8266" r="300" b="5976"/>
          <a:stretch/>
        </p:blipFill>
        <p:spPr>
          <a:xfrm>
            <a:off x="5147386" y="1910499"/>
            <a:ext cx="2767421" cy="3849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FED1B637-574B-48D9-ABBC-8E66E3DB5D8D}"/>
              </a:ext>
            </a:extLst>
          </p:cNvPr>
          <p:cNvSpPr txBox="1"/>
          <p:nvPr/>
        </p:nvSpPr>
        <p:spPr>
          <a:xfrm>
            <a:off x="1252435" y="3089123"/>
            <a:ext cx="3233067" cy="2862322"/>
          </a:xfrm>
          <a:prstGeom prst="rect">
            <a:avLst/>
          </a:prstGeom>
          <a:noFill/>
        </p:spPr>
        <p:txBody>
          <a:bodyPr wrap="square" rtlCol="0">
            <a:spAutoFit/>
          </a:bodyPr>
          <a:lstStyle/>
          <a:p>
            <a:pPr algn="ctr"/>
            <a:r>
              <a:rPr lang="en-US" sz="3600" dirty="0"/>
              <a:t>A small piece of tape on the spine works well to identify the journal.</a:t>
            </a:r>
          </a:p>
        </p:txBody>
      </p:sp>
      <p:sp>
        <p:nvSpPr>
          <p:cNvPr id="6" name="Arrow: Right 5">
            <a:extLst>
              <a:ext uri="{FF2B5EF4-FFF2-40B4-BE49-F238E27FC236}">
                <a16:creationId xmlns:a16="http://schemas.microsoft.com/office/drawing/2014/main" id="{23F08799-8FF0-44AB-8E1C-2A7DD216D1ED}"/>
              </a:ext>
            </a:extLst>
          </p:cNvPr>
          <p:cNvSpPr/>
          <p:nvPr/>
        </p:nvSpPr>
        <p:spPr>
          <a:xfrm>
            <a:off x="2903456" y="2597084"/>
            <a:ext cx="2092750" cy="34879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a:extLst>
              <a:ext uri="{FF2B5EF4-FFF2-40B4-BE49-F238E27FC236}">
                <a16:creationId xmlns:a16="http://schemas.microsoft.com/office/drawing/2014/main" id="{0544CF9C-3FEB-4859-AA06-DB77C1398613}"/>
              </a:ext>
            </a:extLst>
          </p:cNvPr>
          <p:cNvPicPr>
            <a:picLocks noChangeAspect="1"/>
          </p:cNvPicPr>
          <p:nvPr/>
        </p:nvPicPr>
        <p:blipFill>
          <a:blip r:embed="rId3"/>
          <a:stretch>
            <a:fillRect/>
          </a:stretch>
        </p:blipFill>
        <p:spPr>
          <a:xfrm>
            <a:off x="8399352" y="591649"/>
            <a:ext cx="2963160" cy="2637699"/>
          </a:xfrm>
          <a:prstGeom prst="rect">
            <a:avLst/>
          </a:prstGeom>
          <a:ln>
            <a:solidFill>
              <a:schemeClr val="tx2"/>
            </a:solidFill>
          </a:ln>
        </p:spPr>
      </p:pic>
      <p:pic>
        <p:nvPicPr>
          <p:cNvPr id="8" name="Picture 7">
            <a:extLst>
              <a:ext uri="{FF2B5EF4-FFF2-40B4-BE49-F238E27FC236}">
                <a16:creationId xmlns:a16="http://schemas.microsoft.com/office/drawing/2014/main" id="{99819699-2B8A-4699-AE05-C93B7461A337}"/>
              </a:ext>
            </a:extLst>
          </p:cNvPr>
          <p:cNvPicPr>
            <a:picLocks noChangeAspect="1"/>
          </p:cNvPicPr>
          <p:nvPr/>
        </p:nvPicPr>
        <p:blipFill rotWithShape="1">
          <a:blip r:embed="rId4"/>
          <a:srcRect r="21806" b="22771"/>
          <a:stretch/>
        </p:blipFill>
        <p:spPr>
          <a:xfrm>
            <a:off x="8507269" y="3307842"/>
            <a:ext cx="2611646" cy="3082432"/>
          </a:xfrm>
          <a:prstGeom prst="rect">
            <a:avLst/>
          </a:prstGeom>
          <a:ln>
            <a:solidFill>
              <a:schemeClr val="tx2"/>
            </a:solidFill>
          </a:ln>
        </p:spPr>
      </p:pic>
    </p:spTree>
    <p:extLst>
      <p:ext uri="{BB962C8B-B14F-4D97-AF65-F5344CB8AC3E}">
        <p14:creationId xmlns:p14="http://schemas.microsoft.com/office/powerpoint/2010/main" val="2083724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66E1-08FB-4890-839B-853191422D85}"/>
              </a:ext>
            </a:extLst>
          </p:cNvPr>
          <p:cNvSpPr>
            <a:spLocks noGrp="1"/>
          </p:cNvSpPr>
          <p:nvPr>
            <p:ph type="title"/>
          </p:nvPr>
        </p:nvSpPr>
        <p:spPr>
          <a:xfrm>
            <a:off x="3838281" y="4509092"/>
            <a:ext cx="10058400" cy="1371600"/>
          </a:xfrm>
        </p:spPr>
        <p:txBody>
          <a:bodyPr>
            <a:normAutofit/>
          </a:bodyPr>
          <a:lstStyle/>
          <a:p>
            <a:r>
              <a:rPr lang="en-US" sz="7200" dirty="0"/>
              <a:t>Talk it out…</a:t>
            </a:r>
          </a:p>
        </p:txBody>
      </p:sp>
      <p:pic>
        <p:nvPicPr>
          <p:cNvPr id="4" name="Content Placeholder 3">
            <a:extLst>
              <a:ext uri="{FF2B5EF4-FFF2-40B4-BE49-F238E27FC236}">
                <a16:creationId xmlns:a16="http://schemas.microsoft.com/office/drawing/2014/main" id="{D18A57E4-8099-4ECB-AB27-C014E281B71B}"/>
              </a:ext>
            </a:extLst>
          </p:cNvPr>
          <p:cNvPicPr>
            <a:picLocks noGrp="1" noChangeAspect="1"/>
          </p:cNvPicPr>
          <p:nvPr>
            <p:ph idx="1"/>
          </p:nvPr>
        </p:nvPicPr>
        <p:blipFill>
          <a:blip r:embed="rId2"/>
          <a:stretch>
            <a:fillRect/>
          </a:stretch>
        </p:blipFill>
        <p:spPr>
          <a:xfrm>
            <a:off x="669146" y="1211925"/>
            <a:ext cx="2887265" cy="3849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a:extLst>
              <a:ext uri="{FF2B5EF4-FFF2-40B4-BE49-F238E27FC236}">
                <a16:creationId xmlns:a16="http://schemas.microsoft.com/office/drawing/2014/main" id="{9387C0FA-7AA2-4DEB-A670-F744F726BA79}"/>
              </a:ext>
            </a:extLst>
          </p:cNvPr>
          <p:cNvPicPr>
            <a:picLocks noChangeAspect="1"/>
          </p:cNvPicPr>
          <p:nvPr/>
        </p:nvPicPr>
        <p:blipFill>
          <a:blip r:embed="rId3"/>
          <a:stretch>
            <a:fillRect/>
          </a:stretch>
        </p:blipFill>
        <p:spPr>
          <a:xfrm>
            <a:off x="3838281" y="690242"/>
            <a:ext cx="4423108" cy="3317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ADFD682-7CDA-4FC8-9129-C5EBB392ED29}"/>
              </a:ext>
            </a:extLst>
          </p:cNvPr>
          <p:cNvPicPr>
            <a:picLocks noChangeAspect="1"/>
          </p:cNvPicPr>
          <p:nvPr/>
        </p:nvPicPr>
        <p:blipFill>
          <a:blip r:embed="rId4"/>
          <a:stretch>
            <a:fillRect/>
          </a:stretch>
        </p:blipFill>
        <p:spPr>
          <a:xfrm>
            <a:off x="8543259" y="1855704"/>
            <a:ext cx="2887265" cy="2936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6868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66D9A-3A2C-4368-B098-123BFC86FE96}"/>
              </a:ext>
            </a:extLst>
          </p:cNvPr>
          <p:cNvSpPr>
            <a:spLocks noGrp="1"/>
          </p:cNvSpPr>
          <p:nvPr>
            <p:ph type="title"/>
          </p:nvPr>
        </p:nvSpPr>
        <p:spPr>
          <a:xfrm>
            <a:off x="645761" y="245250"/>
            <a:ext cx="10058400" cy="1371600"/>
          </a:xfrm>
        </p:spPr>
        <p:txBody>
          <a:bodyPr/>
          <a:lstStyle/>
          <a:p>
            <a:r>
              <a:rPr lang="en-US" dirty="0"/>
              <a:t>Image/Illustration Analysis</a:t>
            </a:r>
          </a:p>
        </p:txBody>
      </p:sp>
      <p:pic>
        <p:nvPicPr>
          <p:cNvPr id="4" name="Content Placeholder 3">
            <a:extLst>
              <a:ext uri="{FF2B5EF4-FFF2-40B4-BE49-F238E27FC236}">
                <a16:creationId xmlns:a16="http://schemas.microsoft.com/office/drawing/2014/main" id="{24665DCA-8B59-4932-A75C-43CDDCB59E02}"/>
              </a:ext>
            </a:extLst>
          </p:cNvPr>
          <p:cNvPicPr>
            <a:picLocks noGrp="1" noChangeAspect="1"/>
          </p:cNvPicPr>
          <p:nvPr>
            <p:ph idx="1"/>
          </p:nvPr>
        </p:nvPicPr>
        <p:blipFill>
          <a:blip r:embed="rId2"/>
          <a:stretch>
            <a:fillRect/>
          </a:stretch>
        </p:blipFill>
        <p:spPr>
          <a:xfrm>
            <a:off x="6585404" y="660029"/>
            <a:ext cx="4944081" cy="1682889"/>
          </a:xfrm>
          <a:prstGeom prst="rect">
            <a:avLst/>
          </a:prstGeom>
          <a:ln>
            <a:solidFill>
              <a:schemeClr val="tx2"/>
            </a:solidFill>
          </a:ln>
        </p:spPr>
      </p:pic>
      <p:pic>
        <p:nvPicPr>
          <p:cNvPr id="5" name="Picture 4">
            <a:extLst>
              <a:ext uri="{FF2B5EF4-FFF2-40B4-BE49-F238E27FC236}">
                <a16:creationId xmlns:a16="http://schemas.microsoft.com/office/drawing/2014/main" id="{F0994839-C318-4B6D-8586-D245AE09640D}"/>
              </a:ext>
            </a:extLst>
          </p:cNvPr>
          <p:cNvPicPr>
            <a:picLocks noChangeAspect="1"/>
          </p:cNvPicPr>
          <p:nvPr/>
        </p:nvPicPr>
        <p:blipFill>
          <a:blip r:embed="rId3"/>
          <a:stretch>
            <a:fillRect/>
          </a:stretch>
        </p:blipFill>
        <p:spPr>
          <a:xfrm>
            <a:off x="9245404" y="2665429"/>
            <a:ext cx="2284081" cy="2915478"/>
          </a:xfrm>
          <a:prstGeom prst="rect">
            <a:avLst/>
          </a:prstGeom>
          <a:ln>
            <a:solidFill>
              <a:schemeClr val="tx2"/>
            </a:solidFill>
          </a:ln>
        </p:spPr>
      </p:pic>
      <p:pic>
        <p:nvPicPr>
          <p:cNvPr id="6" name="Picture 5">
            <a:extLst>
              <a:ext uri="{FF2B5EF4-FFF2-40B4-BE49-F238E27FC236}">
                <a16:creationId xmlns:a16="http://schemas.microsoft.com/office/drawing/2014/main" id="{2A7D65EF-E5A4-4814-A6FF-24908B5A0493}"/>
              </a:ext>
            </a:extLst>
          </p:cNvPr>
          <p:cNvPicPr>
            <a:picLocks noChangeAspect="1"/>
          </p:cNvPicPr>
          <p:nvPr/>
        </p:nvPicPr>
        <p:blipFill>
          <a:blip r:embed="rId4"/>
          <a:stretch>
            <a:fillRect/>
          </a:stretch>
        </p:blipFill>
        <p:spPr>
          <a:xfrm>
            <a:off x="6973480" y="3304010"/>
            <a:ext cx="2138488" cy="2715159"/>
          </a:xfrm>
          <a:prstGeom prst="rect">
            <a:avLst/>
          </a:prstGeom>
          <a:ln>
            <a:solidFill>
              <a:schemeClr val="tx2"/>
            </a:solidFill>
          </a:ln>
        </p:spPr>
      </p:pic>
      <p:sp>
        <p:nvSpPr>
          <p:cNvPr id="7" name="TextBox 6">
            <a:extLst>
              <a:ext uri="{FF2B5EF4-FFF2-40B4-BE49-F238E27FC236}">
                <a16:creationId xmlns:a16="http://schemas.microsoft.com/office/drawing/2014/main" id="{B4C0E928-40B4-4E72-BD28-7C64D89DA70F}"/>
              </a:ext>
            </a:extLst>
          </p:cNvPr>
          <p:cNvSpPr txBox="1"/>
          <p:nvPr/>
        </p:nvSpPr>
        <p:spPr>
          <a:xfrm>
            <a:off x="555419" y="1391884"/>
            <a:ext cx="4158793" cy="4801314"/>
          </a:xfrm>
          <a:prstGeom prst="rect">
            <a:avLst/>
          </a:prstGeom>
          <a:noFill/>
        </p:spPr>
        <p:txBody>
          <a:bodyPr wrap="square" rtlCol="0">
            <a:spAutoFit/>
          </a:bodyPr>
          <a:lstStyle/>
          <a:p>
            <a:pPr marL="285750" indent="-285750">
              <a:buFont typeface="Courier New" panose="02070309020205020404" pitchFamily="49" charset="0"/>
              <a:buChar char="o"/>
            </a:pPr>
            <a:r>
              <a:rPr lang="en-US" sz="3200" dirty="0"/>
              <a:t>Look at an image/illustration from the inside.</a:t>
            </a:r>
          </a:p>
          <a:p>
            <a:pPr marL="285750" indent="-285750">
              <a:buFont typeface="Courier New" panose="02070309020205020404" pitchFamily="49" charset="0"/>
              <a:buChar char="o"/>
            </a:pPr>
            <a:r>
              <a:rPr lang="en-US" sz="3200" dirty="0"/>
              <a:t>After modeling, give students a chance to use this strategy individually, in partnerships, or in groups.</a:t>
            </a:r>
          </a:p>
          <a:p>
            <a:pPr marL="285750" indent="-285750">
              <a:buFont typeface="Courier New" panose="02070309020205020404" pitchFamily="49" charset="0"/>
              <a:buChar char="o"/>
            </a:pPr>
            <a:endParaRPr lang="en-US" dirty="0"/>
          </a:p>
        </p:txBody>
      </p:sp>
      <p:pic>
        <p:nvPicPr>
          <p:cNvPr id="8" name="Picture 7">
            <a:extLst>
              <a:ext uri="{FF2B5EF4-FFF2-40B4-BE49-F238E27FC236}">
                <a16:creationId xmlns:a16="http://schemas.microsoft.com/office/drawing/2014/main" id="{133EE3E2-96B9-472D-BAA0-666F0EEBFCDF}"/>
              </a:ext>
            </a:extLst>
          </p:cNvPr>
          <p:cNvPicPr>
            <a:picLocks noChangeAspect="1"/>
          </p:cNvPicPr>
          <p:nvPr/>
        </p:nvPicPr>
        <p:blipFill>
          <a:blip r:embed="rId5"/>
          <a:stretch>
            <a:fillRect/>
          </a:stretch>
        </p:blipFill>
        <p:spPr>
          <a:xfrm>
            <a:off x="4623033" y="2550637"/>
            <a:ext cx="2103857" cy="2915479"/>
          </a:xfrm>
          <a:prstGeom prst="rect">
            <a:avLst/>
          </a:prstGeom>
          <a:ln>
            <a:solidFill>
              <a:schemeClr val="tx2"/>
            </a:solidFill>
          </a:ln>
        </p:spPr>
      </p:pic>
    </p:spTree>
    <p:extLst>
      <p:ext uri="{BB962C8B-B14F-4D97-AF65-F5344CB8AC3E}">
        <p14:creationId xmlns:p14="http://schemas.microsoft.com/office/powerpoint/2010/main" val="4007424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793405CC-891F-4533-991C-F44B4403ED8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6876" y="619331"/>
            <a:ext cx="1983244" cy="2729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0F9A753-5027-484C-B312-F94385349D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66199" y="619331"/>
            <a:ext cx="2026458" cy="27292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9F4C1534-8F74-48F7-A734-1B5DDCCC0A3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08345" y="3509433"/>
            <a:ext cx="3931238" cy="277179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02247-7FB3-456F-86AC-F6B39E4F272C}"/>
              </a:ext>
            </a:extLst>
          </p:cNvPr>
          <p:cNvSpPr>
            <a:spLocks noGrp="1"/>
          </p:cNvSpPr>
          <p:nvPr>
            <p:ph type="title"/>
          </p:nvPr>
        </p:nvSpPr>
        <p:spPr>
          <a:xfrm>
            <a:off x="6846137" y="407588"/>
            <a:ext cx="4988095" cy="1345449"/>
          </a:xfrm>
        </p:spPr>
        <p:txBody>
          <a:bodyPr>
            <a:normAutofit/>
          </a:bodyPr>
          <a:lstStyle/>
          <a:p>
            <a:r>
              <a:rPr lang="en-US" dirty="0"/>
              <a:t>Jon Klassen Hat Series</a:t>
            </a:r>
          </a:p>
        </p:txBody>
      </p:sp>
      <p:sp>
        <p:nvSpPr>
          <p:cNvPr id="3" name="Content Placeholder 2">
            <a:extLst>
              <a:ext uri="{FF2B5EF4-FFF2-40B4-BE49-F238E27FC236}">
                <a16:creationId xmlns:a16="http://schemas.microsoft.com/office/drawing/2014/main" id="{48584E9E-59D0-4624-9E4F-E7743A4F2224}"/>
              </a:ext>
            </a:extLst>
          </p:cNvPr>
          <p:cNvSpPr>
            <a:spLocks noGrp="1"/>
          </p:cNvSpPr>
          <p:nvPr>
            <p:ph idx="1"/>
          </p:nvPr>
        </p:nvSpPr>
        <p:spPr>
          <a:xfrm>
            <a:off x="6846137" y="1606378"/>
            <a:ext cx="4602152" cy="4412609"/>
          </a:xfrm>
        </p:spPr>
        <p:txBody>
          <a:bodyPr>
            <a:normAutofit lnSpcReduction="10000"/>
          </a:bodyPr>
          <a:lstStyle/>
          <a:p>
            <a:r>
              <a:rPr lang="en-US" sz="2000" dirty="0">
                <a:hlinkClick r:id="rId5"/>
              </a:rPr>
              <a:t>https://www.socialstudies.org/publications/ssyl/November-december2019/economic-thinking-with-jon-klassens-animal-hat-books</a:t>
            </a:r>
            <a:endParaRPr lang="en-US" sz="2000" dirty="0"/>
          </a:p>
          <a:p>
            <a:r>
              <a:rPr lang="en-US" sz="2000" dirty="0"/>
              <a:t>Scarcity</a:t>
            </a:r>
          </a:p>
          <a:p>
            <a:r>
              <a:rPr lang="en-US" sz="2000" dirty="0"/>
              <a:t>Making choices</a:t>
            </a:r>
          </a:p>
          <a:p>
            <a:r>
              <a:rPr lang="en-US" sz="2000" dirty="0"/>
              <a:t>Opportunity costs</a:t>
            </a:r>
          </a:p>
          <a:p>
            <a:r>
              <a:rPr lang="en-US" sz="2000" dirty="0"/>
              <a:t>Costs/Benefits</a:t>
            </a:r>
          </a:p>
          <a:p>
            <a:r>
              <a:rPr lang="en-US" sz="2000" dirty="0"/>
              <a:t>Innovation</a:t>
            </a:r>
          </a:p>
          <a:p>
            <a:r>
              <a:rPr lang="en-US" sz="2000" dirty="0"/>
              <a:t>Supply and Demand</a:t>
            </a:r>
          </a:p>
          <a:p>
            <a:r>
              <a:rPr lang="en-US" sz="2000" dirty="0"/>
              <a:t>Economic Decision Making</a:t>
            </a:r>
          </a:p>
          <a:p>
            <a:endParaRPr lang="en-US" dirty="0"/>
          </a:p>
        </p:txBody>
      </p:sp>
    </p:spTree>
    <p:extLst>
      <p:ext uri="{BB962C8B-B14F-4D97-AF65-F5344CB8AC3E}">
        <p14:creationId xmlns:p14="http://schemas.microsoft.com/office/powerpoint/2010/main" val="3593769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86D4-14C1-4295-B60E-E2498FA98C43}"/>
              </a:ext>
            </a:extLst>
          </p:cNvPr>
          <p:cNvSpPr>
            <a:spLocks noGrp="1"/>
          </p:cNvSpPr>
          <p:nvPr>
            <p:ph type="title"/>
          </p:nvPr>
        </p:nvSpPr>
        <p:spPr>
          <a:xfrm>
            <a:off x="529472" y="642594"/>
            <a:ext cx="10058400" cy="1371600"/>
          </a:xfrm>
        </p:spPr>
        <p:txBody>
          <a:bodyPr>
            <a:normAutofit/>
          </a:bodyPr>
          <a:lstStyle/>
          <a:p>
            <a:r>
              <a:rPr lang="en-US" sz="6000" dirty="0"/>
              <a:t>Take a Snapshot</a:t>
            </a:r>
          </a:p>
        </p:txBody>
      </p:sp>
      <p:pic>
        <p:nvPicPr>
          <p:cNvPr id="4" name="Content Placeholder 3">
            <a:extLst>
              <a:ext uri="{FF2B5EF4-FFF2-40B4-BE49-F238E27FC236}">
                <a16:creationId xmlns:a16="http://schemas.microsoft.com/office/drawing/2014/main" id="{AEE0273C-C9EB-422F-A9A2-201E6439B6AF}"/>
              </a:ext>
            </a:extLst>
          </p:cNvPr>
          <p:cNvPicPr>
            <a:picLocks noGrp="1" noChangeAspect="1"/>
          </p:cNvPicPr>
          <p:nvPr>
            <p:ph idx="1"/>
          </p:nvPr>
        </p:nvPicPr>
        <p:blipFill>
          <a:blip r:embed="rId2"/>
          <a:stretch>
            <a:fillRect/>
          </a:stretch>
        </p:blipFill>
        <p:spPr>
          <a:xfrm>
            <a:off x="6096000" y="642594"/>
            <a:ext cx="5466690" cy="3849687"/>
          </a:xfrm>
          <a:prstGeom prst="rect">
            <a:avLst/>
          </a:prstGeom>
          <a:ln>
            <a:solidFill>
              <a:schemeClr val="tx2"/>
            </a:solidFill>
          </a:ln>
        </p:spPr>
      </p:pic>
      <p:pic>
        <p:nvPicPr>
          <p:cNvPr id="5" name="Picture 4">
            <a:extLst>
              <a:ext uri="{FF2B5EF4-FFF2-40B4-BE49-F238E27FC236}">
                <a16:creationId xmlns:a16="http://schemas.microsoft.com/office/drawing/2014/main" id="{47959C11-AEE2-4F6F-A4BE-7A95A94A8D98}"/>
              </a:ext>
            </a:extLst>
          </p:cNvPr>
          <p:cNvPicPr>
            <a:picLocks noChangeAspect="1"/>
          </p:cNvPicPr>
          <p:nvPr/>
        </p:nvPicPr>
        <p:blipFill>
          <a:blip r:embed="rId3"/>
          <a:stretch>
            <a:fillRect/>
          </a:stretch>
        </p:blipFill>
        <p:spPr>
          <a:xfrm>
            <a:off x="3996818" y="4653306"/>
            <a:ext cx="7648575" cy="1562100"/>
          </a:xfrm>
          <a:prstGeom prst="rect">
            <a:avLst/>
          </a:prstGeom>
          <a:ln>
            <a:solidFill>
              <a:schemeClr val="tx2"/>
            </a:solidFill>
          </a:ln>
        </p:spPr>
      </p:pic>
      <p:sp>
        <p:nvSpPr>
          <p:cNvPr id="6" name="TextBox 5">
            <a:extLst>
              <a:ext uri="{FF2B5EF4-FFF2-40B4-BE49-F238E27FC236}">
                <a16:creationId xmlns:a16="http://schemas.microsoft.com/office/drawing/2014/main" id="{B1F0F8FA-F10E-4ADE-9B11-03FE6BF3AB5C}"/>
              </a:ext>
            </a:extLst>
          </p:cNvPr>
          <p:cNvSpPr txBox="1"/>
          <p:nvPr/>
        </p:nvSpPr>
        <p:spPr>
          <a:xfrm>
            <a:off x="629309" y="2014194"/>
            <a:ext cx="5224735" cy="2554545"/>
          </a:xfrm>
          <a:prstGeom prst="rect">
            <a:avLst/>
          </a:prstGeom>
          <a:noFill/>
        </p:spPr>
        <p:txBody>
          <a:bodyPr wrap="square" rtlCol="0">
            <a:spAutoFit/>
          </a:bodyPr>
          <a:lstStyle/>
          <a:p>
            <a:pPr marL="285750" indent="-285750">
              <a:buFont typeface="Courier New" panose="02070309020205020404" pitchFamily="49" charset="0"/>
              <a:buChar char="o"/>
            </a:pPr>
            <a:r>
              <a:rPr lang="en-US" sz="3200" dirty="0"/>
              <a:t>What did you see?</a:t>
            </a:r>
          </a:p>
          <a:p>
            <a:pPr marL="285750" indent="-285750">
              <a:buFont typeface="Courier New" panose="02070309020205020404" pitchFamily="49" charset="0"/>
              <a:buChar char="o"/>
            </a:pPr>
            <a:r>
              <a:rPr lang="en-US" sz="3200" dirty="0"/>
              <a:t>Give an example from the book.</a:t>
            </a:r>
          </a:p>
          <a:p>
            <a:pPr marL="285750" indent="-285750">
              <a:buFont typeface="Courier New" panose="02070309020205020404" pitchFamily="49" charset="0"/>
              <a:buChar char="o"/>
            </a:pPr>
            <a:r>
              <a:rPr lang="en-US" sz="3200" dirty="0"/>
              <a:t>Give an example from your life.</a:t>
            </a:r>
          </a:p>
        </p:txBody>
      </p:sp>
      <p:sp>
        <p:nvSpPr>
          <p:cNvPr id="7" name="Rectangle 6">
            <a:extLst>
              <a:ext uri="{FF2B5EF4-FFF2-40B4-BE49-F238E27FC236}">
                <a16:creationId xmlns:a16="http://schemas.microsoft.com/office/drawing/2014/main" id="{B0326944-B204-459B-B2CF-B2D5FBB93D92}"/>
              </a:ext>
            </a:extLst>
          </p:cNvPr>
          <p:cNvSpPr/>
          <p:nvPr/>
        </p:nvSpPr>
        <p:spPr>
          <a:xfrm>
            <a:off x="529472" y="5199743"/>
            <a:ext cx="3267959" cy="1015663"/>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Snapshot Notes is a strategy created by Jennifer Lynn Gallagher and </a:t>
            </a:r>
            <a:r>
              <a:rPr lang="en-US" sz="1200" dirty="0" err="1">
                <a:latin typeface="Calibri" panose="020F0502020204030204" pitchFamily="34" charset="0"/>
                <a:ea typeface="Calibri" panose="020F0502020204030204" pitchFamily="34" charset="0"/>
                <a:cs typeface="Times New Roman" panose="02020603050405020304" pitchFamily="18" charset="0"/>
              </a:rPr>
              <a:t>Eibhlin</a:t>
            </a:r>
            <a:r>
              <a:rPr lang="en-US" sz="1200" dirty="0">
                <a:latin typeface="Calibri" panose="020F0502020204030204" pitchFamily="34" charset="0"/>
                <a:ea typeface="Calibri" panose="020F0502020204030204" pitchFamily="34" charset="0"/>
                <a:cs typeface="Times New Roman" panose="02020603050405020304" pitchFamily="18" charset="0"/>
              </a:rPr>
              <a:t> Kelly. This organizer is a modified version of the organizer shared in the November/December 2019 issue of the NCSS publication Social Studies and the Young Learner. </a:t>
            </a:r>
            <a:endParaRPr lang="en-US" sz="1200" dirty="0"/>
          </a:p>
        </p:txBody>
      </p:sp>
    </p:spTree>
    <p:extLst>
      <p:ext uri="{BB962C8B-B14F-4D97-AF65-F5344CB8AC3E}">
        <p14:creationId xmlns:p14="http://schemas.microsoft.com/office/powerpoint/2010/main" val="917680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86D4-14C1-4295-B60E-E2498FA98C43}"/>
              </a:ext>
            </a:extLst>
          </p:cNvPr>
          <p:cNvSpPr>
            <a:spLocks noGrp="1"/>
          </p:cNvSpPr>
          <p:nvPr>
            <p:ph type="title"/>
          </p:nvPr>
        </p:nvSpPr>
        <p:spPr>
          <a:xfrm>
            <a:off x="529472" y="642594"/>
            <a:ext cx="10058400" cy="1371600"/>
          </a:xfrm>
        </p:spPr>
        <p:txBody>
          <a:bodyPr>
            <a:normAutofit/>
          </a:bodyPr>
          <a:lstStyle/>
          <a:p>
            <a:r>
              <a:rPr lang="en-US" sz="6000" dirty="0"/>
              <a:t>Content Story Map</a:t>
            </a:r>
          </a:p>
        </p:txBody>
      </p:sp>
      <p:sp>
        <p:nvSpPr>
          <p:cNvPr id="6" name="TextBox 5">
            <a:extLst>
              <a:ext uri="{FF2B5EF4-FFF2-40B4-BE49-F238E27FC236}">
                <a16:creationId xmlns:a16="http://schemas.microsoft.com/office/drawing/2014/main" id="{B1F0F8FA-F10E-4ADE-9B11-03FE6BF3AB5C}"/>
              </a:ext>
            </a:extLst>
          </p:cNvPr>
          <p:cNvSpPr txBox="1"/>
          <p:nvPr/>
        </p:nvSpPr>
        <p:spPr>
          <a:xfrm>
            <a:off x="500709" y="2404812"/>
            <a:ext cx="4615135" cy="3170099"/>
          </a:xfrm>
          <a:prstGeom prst="rect">
            <a:avLst/>
          </a:prstGeom>
          <a:noFill/>
        </p:spPr>
        <p:txBody>
          <a:bodyPr wrap="square" rtlCol="0">
            <a:spAutoFit/>
          </a:bodyPr>
          <a:lstStyle/>
          <a:p>
            <a:pPr marL="285750" indent="-285750">
              <a:buFont typeface="Courier New" panose="02070309020205020404" pitchFamily="49" charset="0"/>
              <a:buChar char="o"/>
            </a:pPr>
            <a:r>
              <a:rPr lang="en-US" sz="4000" dirty="0"/>
              <a:t>What did you see?</a:t>
            </a:r>
          </a:p>
          <a:p>
            <a:pPr marL="285750" indent="-285750">
              <a:buFont typeface="Courier New" panose="02070309020205020404" pitchFamily="49" charset="0"/>
              <a:buChar char="o"/>
            </a:pPr>
            <a:r>
              <a:rPr lang="en-US" sz="4000" dirty="0"/>
              <a:t>Give an example from the book.</a:t>
            </a:r>
          </a:p>
          <a:p>
            <a:pPr marL="285750" indent="-285750">
              <a:buFont typeface="Courier New" panose="02070309020205020404" pitchFamily="49" charset="0"/>
              <a:buChar char="o"/>
            </a:pPr>
            <a:r>
              <a:rPr lang="en-US" sz="4000" dirty="0"/>
              <a:t>Give an example from your life.</a:t>
            </a:r>
          </a:p>
        </p:txBody>
      </p:sp>
      <p:sp>
        <p:nvSpPr>
          <p:cNvPr id="7" name="Rectangle 6">
            <a:extLst>
              <a:ext uri="{FF2B5EF4-FFF2-40B4-BE49-F238E27FC236}">
                <a16:creationId xmlns:a16="http://schemas.microsoft.com/office/drawing/2014/main" id="{B0326944-B204-459B-B2CF-B2D5FBB93D92}"/>
              </a:ext>
            </a:extLst>
          </p:cNvPr>
          <p:cNvSpPr/>
          <p:nvPr/>
        </p:nvSpPr>
        <p:spPr>
          <a:xfrm>
            <a:off x="8542256" y="4848218"/>
            <a:ext cx="3267959" cy="1015663"/>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This organizer is a modified version of the organizer created by Jennifer Lynn Gallagher and </a:t>
            </a:r>
            <a:r>
              <a:rPr lang="en-US" sz="1200" dirty="0" err="1">
                <a:latin typeface="Calibri" panose="020F0502020204030204" pitchFamily="34" charset="0"/>
                <a:ea typeface="Calibri" panose="020F0502020204030204" pitchFamily="34" charset="0"/>
                <a:cs typeface="Times New Roman" panose="02020603050405020304" pitchFamily="18" charset="0"/>
              </a:rPr>
              <a:t>Eibhlin</a:t>
            </a:r>
            <a:r>
              <a:rPr lang="en-US" sz="1200" dirty="0">
                <a:latin typeface="Calibri" panose="020F0502020204030204" pitchFamily="34" charset="0"/>
                <a:ea typeface="Calibri" panose="020F0502020204030204" pitchFamily="34" charset="0"/>
                <a:cs typeface="Times New Roman" panose="02020603050405020304" pitchFamily="18" charset="0"/>
              </a:rPr>
              <a:t> Kelly shared in the November/December 2019 issue of the NCSS publication Social Studies and the Young Learner. </a:t>
            </a:r>
            <a:endParaRPr lang="en-US" sz="1200" dirty="0"/>
          </a:p>
        </p:txBody>
      </p:sp>
      <p:pic>
        <p:nvPicPr>
          <p:cNvPr id="10" name="Content Placeholder 9">
            <a:extLst>
              <a:ext uri="{FF2B5EF4-FFF2-40B4-BE49-F238E27FC236}">
                <a16:creationId xmlns:a16="http://schemas.microsoft.com/office/drawing/2014/main" id="{1032F341-553B-4921-A256-050270F6E018}"/>
              </a:ext>
            </a:extLst>
          </p:cNvPr>
          <p:cNvPicPr>
            <a:picLocks noGrp="1" noChangeAspect="1"/>
          </p:cNvPicPr>
          <p:nvPr>
            <p:ph idx="1"/>
          </p:nvPr>
        </p:nvPicPr>
        <p:blipFill>
          <a:blip r:embed="rId2"/>
          <a:stretch>
            <a:fillRect/>
          </a:stretch>
        </p:blipFill>
        <p:spPr>
          <a:xfrm>
            <a:off x="5087080" y="1982370"/>
            <a:ext cx="3035932" cy="3849687"/>
          </a:xfrm>
          <a:prstGeom prst="rect">
            <a:avLst/>
          </a:prstGeom>
          <a:ln>
            <a:solidFill>
              <a:schemeClr val="tx2"/>
            </a:solidFill>
          </a:ln>
        </p:spPr>
      </p:pic>
      <p:pic>
        <p:nvPicPr>
          <p:cNvPr id="9" name="Picture 8">
            <a:extLst>
              <a:ext uri="{FF2B5EF4-FFF2-40B4-BE49-F238E27FC236}">
                <a16:creationId xmlns:a16="http://schemas.microsoft.com/office/drawing/2014/main" id="{F9353F56-F512-42C5-B012-0E110E694FD7}"/>
              </a:ext>
            </a:extLst>
          </p:cNvPr>
          <p:cNvPicPr>
            <a:picLocks noChangeAspect="1"/>
          </p:cNvPicPr>
          <p:nvPr/>
        </p:nvPicPr>
        <p:blipFill>
          <a:blip r:embed="rId3"/>
          <a:stretch>
            <a:fillRect/>
          </a:stretch>
        </p:blipFill>
        <p:spPr>
          <a:xfrm>
            <a:off x="8663232" y="513443"/>
            <a:ext cx="2882147" cy="4038984"/>
          </a:xfrm>
          <a:prstGeom prst="rect">
            <a:avLst/>
          </a:prstGeom>
          <a:ln>
            <a:solidFill>
              <a:schemeClr val="tx2"/>
            </a:solidFill>
          </a:ln>
        </p:spPr>
      </p:pic>
    </p:spTree>
    <p:extLst>
      <p:ext uri="{BB962C8B-B14F-4D97-AF65-F5344CB8AC3E}">
        <p14:creationId xmlns:p14="http://schemas.microsoft.com/office/powerpoint/2010/main" val="2990393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3C6A-5F32-4CA8-9A6A-BB41A31F0BE2}"/>
              </a:ext>
            </a:extLst>
          </p:cNvPr>
          <p:cNvSpPr>
            <a:spLocks noGrp="1"/>
          </p:cNvSpPr>
          <p:nvPr>
            <p:ph type="title"/>
          </p:nvPr>
        </p:nvSpPr>
        <p:spPr>
          <a:xfrm>
            <a:off x="1066800" y="880719"/>
            <a:ext cx="10058400" cy="1371600"/>
          </a:xfrm>
        </p:spPr>
        <p:txBody>
          <a:bodyPr>
            <a:normAutofit fontScale="90000"/>
          </a:bodyPr>
          <a:lstStyle/>
          <a:p>
            <a:pPr algn="ctr"/>
            <a:r>
              <a:rPr lang="en-US" i="1" dirty="0"/>
              <a:t>All The Way to the Top:  How One Girl’s Fight for Americans With Disabilities Changed Everything</a:t>
            </a:r>
            <a:br>
              <a:rPr lang="en-US" i="1" dirty="0"/>
            </a:br>
            <a:r>
              <a:rPr lang="en-US" b="0" dirty="0"/>
              <a:t>Written by:  Annette Bay Pimentel</a:t>
            </a:r>
            <a:br>
              <a:rPr lang="en-US" b="0" dirty="0"/>
            </a:br>
            <a:r>
              <a:rPr lang="en-US" b="0" dirty="0"/>
              <a:t>Illustrated by:  Nabi H. Ali</a:t>
            </a:r>
          </a:p>
        </p:txBody>
      </p:sp>
      <p:sp>
        <p:nvSpPr>
          <p:cNvPr id="3" name="Content Placeholder 2">
            <a:extLst>
              <a:ext uri="{FF2B5EF4-FFF2-40B4-BE49-F238E27FC236}">
                <a16:creationId xmlns:a16="http://schemas.microsoft.com/office/drawing/2014/main" id="{73013983-AE3E-45EF-AE1D-EC2317829CF3}"/>
              </a:ext>
            </a:extLst>
          </p:cNvPr>
          <p:cNvSpPr>
            <a:spLocks noGrp="1"/>
          </p:cNvSpPr>
          <p:nvPr>
            <p:ph idx="1"/>
          </p:nvPr>
        </p:nvSpPr>
        <p:spPr>
          <a:xfrm>
            <a:off x="7185024" y="2747771"/>
            <a:ext cx="4473575" cy="3514344"/>
          </a:xfrm>
        </p:spPr>
        <p:txBody>
          <a:bodyPr/>
          <a:lstStyle/>
          <a:p>
            <a:r>
              <a:rPr lang="en-US" b="1" dirty="0"/>
              <a:t>Study the image:  </a:t>
            </a:r>
            <a:r>
              <a:rPr lang="en-US" dirty="0"/>
              <a:t>What do you see?  What do you think?  What do you wonder?</a:t>
            </a:r>
          </a:p>
          <a:p>
            <a:r>
              <a:rPr lang="en-US" dirty="0"/>
              <a:t>Create a timeline</a:t>
            </a:r>
          </a:p>
          <a:p>
            <a:r>
              <a:rPr lang="en-US" dirty="0"/>
              <a:t>Take a tour of your school.  How did Jennifer’s fight make a difference for the students of your school?</a:t>
            </a:r>
          </a:p>
          <a:p>
            <a:r>
              <a:rPr lang="en-US" dirty="0">
                <a:hlinkClick r:id="rId2"/>
              </a:rPr>
              <a:t>https://www.youtube.com/watch?v=kU9cDyqvH-g</a:t>
            </a:r>
            <a:endParaRPr lang="en-US" dirty="0"/>
          </a:p>
          <a:p>
            <a:r>
              <a:rPr lang="en-US" dirty="0">
                <a:hlinkClick r:id="rId3"/>
              </a:rPr>
              <a:t>https://www.youtube.com/watch?v=qThC79iYs1U</a:t>
            </a:r>
            <a:r>
              <a:rPr lang="en-US" dirty="0"/>
              <a:t> (includes live footage and quote)</a:t>
            </a:r>
          </a:p>
          <a:p>
            <a:r>
              <a:rPr lang="en-US" b="1" i="1" dirty="0"/>
              <a:t>"As a matter of fact, I said, 'I'll take all night if I have to”  </a:t>
            </a:r>
            <a:r>
              <a:rPr lang="en-US" dirty="0"/>
              <a:t>What does her quote mean?  What does that tell us about her?</a:t>
            </a:r>
          </a:p>
        </p:txBody>
      </p:sp>
      <p:pic>
        <p:nvPicPr>
          <p:cNvPr id="18434" name="Picture 2" descr="encrypted-tbn3.gstatic.com/images?q=tbn:ANd9GcQ...">
            <a:extLst>
              <a:ext uri="{FF2B5EF4-FFF2-40B4-BE49-F238E27FC236}">
                <a16:creationId xmlns:a16="http://schemas.microsoft.com/office/drawing/2014/main" id="{325C4A1C-2D5A-446A-927C-B9D271D40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2599944"/>
            <a:ext cx="3337263"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rawling up steps to demand their rights | ShareAmerica">
            <a:extLst>
              <a:ext uri="{FF2B5EF4-FFF2-40B4-BE49-F238E27FC236}">
                <a16:creationId xmlns:a16="http://schemas.microsoft.com/office/drawing/2014/main" id="{F09A57E3-EB2E-4E7F-A1BE-A70045E2F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4851" y="2640656"/>
            <a:ext cx="2929200" cy="372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62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ook-magic-1 | Byford's Books">
            <a:extLst>
              <a:ext uri="{FF2B5EF4-FFF2-40B4-BE49-F238E27FC236}">
                <a16:creationId xmlns:a16="http://schemas.microsoft.com/office/drawing/2014/main" id="{02911400-1177-476F-B213-8F7D93E34E3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38589" b="928"/>
          <a:stretch/>
        </p:blipFill>
        <p:spPr bwMode="auto">
          <a:xfrm>
            <a:off x="1" y="0"/>
            <a:ext cx="12191999"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6E984A-5FFD-4DA2-99CE-B52CD4E89445}"/>
              </a:ext>
            </a:extLst>
          </p:cNvPr>
          <p:cNvSpPr>
            <a:spLocks noGrp="1"/>
          </p:cNvSpPr>
          <p:nvPr>
            <p:ph type="ctrTitle"/>
          </p:nvPr>
        </p:nvSpPr>
        <p:spPr>
          <a:xfrm>
            <a:off x="429389" y="4757666"/>
            <a:ext cx="11333219" cy="1939679"/>
          </a:xfrm>
        </p:spPr>
        <p:txBody>
          <a:bodyPr anchor="b">
            <a:normAutofit fontScale="90000"/>
          </a:bodyPr>
          <a:lstStyle/>
          <a:p>
            <a:r>
              <a:rPr lang="en-US" sz="4800" b="1" dirty="0"/>
              <a:t>Getting more bang for your book:  </a:t>
            </a:r>
            <a:r>
              <a:rPr lang="en-US" sz="4800" dirty="0"/>
              <a:t>read </a:t>
            </a:r>
            <a:r>
              <a:rPr lang="en-US" sz="4800" dirty="0" err="1"/>
              <a:t>alouds</a:t>
            </a:r>
            <a:r>
              <a:rPr lang="en-US" sz="4800" dirty="0"/>
              <a:t> and social studies inquiry For Grades k-2</a:t>
            </a:r>
            <a:br>
              <a:rPr lang="en-US" sz="4800" dirty="0"/>
            </a:br>
            <a:r>
              <a:rPr lang="en-US" sz="4800" dirty="0"/>
              <a:t>Jennifer </a:t>
            </a:r>
            <a:r>
              <a:rPr lang="en-US" sz="4800" dirty="0" err="1"/>
              <a:t>zoumberis</a:t>
            </a:r>
            <a:endParaRPr lang="en-US" sz="4800" dirty="0"/>
          </a:p>
        </p:txBody>
      </p:sp>
      <p:pic>
        <p:nvPicPr>
          <p:cNvPr id="6" name="Picture 5" descr="A close up of a sign&#10;&#10;Description automatically generated">
            <a:extLst>
              <a:ext uri="{FF2B5EF4-FFF2-40B4-BE49-F238E27FC236}">
                <a16:creationId xmlns:a16="http://schemas.microsoft.com/office/drawing/2014/main" id="{ADFA69BF-91F8-42B4-A29B-09F025627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105" y="5652541"/>
            <a:ext cx="1963917" cy="1044804"/>
          </a:xfrm>
          <a:prstGeom prst="rect">
            <a:avLst/>
          </a:prstGeom>
        </p:spPr>
      </p:pic>
    </p:spTree>
    <p:extLst>
      <p:ext uri="{BB962C8B-B14F-4D97-AF65-F5344CB8AC3E}">
        <p14:creationId xmlns:p14="http://schemas.microsoft.com/office/powerpoint/2010/main" val="233966819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5" name="Rectangle 1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7" name="Rectangle 1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able, wooden, food&#10;&#10;Description automatically generated">
            <a:extLst>
              <a:ext uri="{FF2B5EF4-FFF2-40B4-BE49-F238E27FC236}">
                <a16:creationId xmlns:a16="http://schemas.microsoft.com/office/drawing/2014/main" id="{676755A8-6BBA-4610-8752-A675907F830C}"/>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225" b="1982"/>
          <a:stretch/>
        </p:blipFill>
        <p:spPr>
          <a:xfrm>
            <a:off x="-1" y="10"/>
            <a:ext cx="12192000" cy="4551026"/>
          </a:xfrm>
          <a:prstGeom prst="rect">
            <a:avLst/>
          </a:prstGeom>
        </p:spPr>
      </p:pic>
      <p:sp>
        <p:nvSpPr>
          <p:cNvPr id="26" name="Rectangle 2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28" name="Rectangle 2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DC88149F-81F9-4CF3-9C84-6CDF5C0B9D7E}"/>
              </a:ext>
            </a:extLst>
          </p:cNvPr>
          <p:cNvSpPr>
            <a:spLocks noGrp="1"/>
          </p:cNvSpPr>
          <p:nvPr>
            <p:ph type="title"/>
          </p:nvPr>
        </p:nvSpPr>
        <p:spPr>
          <a:xfrm>
            <a:off x="261365" y="5238052"/>
            <a:ext cx="11930634" cy="897439"/>
          </a:xfrm>
        </p:spPr>
        <p:txBody>
          <a:bodyPr vert="horz" lIns="91440" tIns="45720" rIns="91440" bIns="45720" rtlCol="0" anchor="ctr">
            <a:noAutofit/>
          </a:bodyPr>
          <a:lstStyle/>
          <a:p>
            <a:pPr algn="ctr">
              <a:lnSpc>
                <a:spcPct val="83000"/>
              </a:lnSpc>
            </a:pPr>
            <a:r>
              <a:rPr lang="en-US" sz="6000" cap="all" spc="-100" dirty="0">
                <a:solidFill>
                  <a:schemeClr val="tx1"/>
                </a:solidFill>
              </a:rPr>
              <a:t>Some of my favorite titles for K-2</a:t>
            </a:r>
          </a:p>
        </p:txBody>
      </p:sp>
      <p:sp>
        <p:nvSpPr>
          <p:cNvPr id="6" name="TextBox 5">
            <a:extLst>
              <a:ext uri="{FF2B5EF4-FFF2-40B4-BE49-F238E27FC236}">
                <a16:creationId xmlns:a16="http://schemas.microsoft.com/office/drawing/2014/main" id="{2FFB9E07-0E40-4B7A-8281-684F50404CA6}"/>
              </a:ext>
            </a:extLst>
          </p:cNvPr>
          <p:cNvSpPr txBox="1"/>
          <p:nvPr/>
        </p:nvSpPr>
        <p:spPr>
          <a:xfrm>
            <a:off x="9780761" y="4350981"/>
            <a:ext cx="241123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theconversation.com/the-50-great-books-on-education-24934">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dirty="0">
              <a:solidFill>
                <a:srgbClr val="FFFFFF"/>
              </a:solidFill>
            </a:endParaRPr>
          </a:p>
        </p:txBody>
      </p:sp>
    </p:spTree>
    <p:extLst>
      <p:ext uri="{BB962C8B-B14F-4D97-AF65-F5344CB8AC3E}">
        <p14:creationId xmlns:p14="http://schemas.microsoft.com/office/powerpoint/2010/main" val="329827658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Blue Sky White Stars: Naberhaus, Sarvinder, Nelson, Kadir ...">
            <a:extLst>
              <a:ext uri="{FF2B5EF4-FFF2-40B4-BE49-F238E27FC236}">
                <a16:creationId xmlns:a16="http://schemas.microsoft.com/office/drawing/2014/main" id="{6F9972FB-4929-4B95-A19E-153E04E607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28598" y="0"/>
            <a:ext cx="6593011"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386466-5CA4-48CE-83F7-887360D0FE1A}"/>
              </a:ext>
            </a:extLst>
          </p:cNvPr>
          <p:cNvSpPr>
            <a:spLocks noGrp="1"/>
          </p:cNvSpPr>
          <p:nvPr>
            <p:ph type="title"/>
          </p:nvPr>
        </p:nvSpPr>
        <p:spPr>
          <a:xfrm>
            <a:off x="7041744" y="543732"/>
            <a:ext cx="4472921" cy="1371600"/>
          </a:xfrm>
        </p:spPr>
        <p:txBody>
          <a:bodyPr>
            <a:normAutofit/>
          </a:bodyPr>
          <a:lstStyle/>
          <a:p>
            <a:pPr algn="ctr"/>
            <a:r>
              <a:rPr lang="en-US" i="1" dirty="0"/>
              <a:t>Blue Sky White Stars</a:t>
            </a:r>
          </a:p>
        </p:txBody>
      </p:sp>
      <p:sp>
        <p:nvSpPr>
          <p:cNvPr id="3078" name="Content Placeholder 3077">
            <a:extLst>
              <a:ext uri="{FF2B5EF4-FFF2-40B4-BE49-F238E27FC236}">
                <a16:creationId xmlns:a16="http://schemas.microsoft.com/office/drawing/2014/main" id="{30A8470C-C15A-43FA-820F-78544D9E2A86}"/>
              </a:ext>
            </a:extLst>
          </p:cNvPr>
          <p:cNvSpPr>
            <a:spLocks noGrp="1"/>
          </p:cNvSpPr>
          <p:nvPr>
            <p:ph idx="1"/>
          </p:nvPr>
        </p:nvSpPr>
        <p:spPr>
          <a:xfrm>
            <a:off x="6901401" y="1897398"/>
            <a:ext cx="4781863" cy="4325792"/>
          </a:xfrm>
        </p:spPr>
        <p:txBody>
          <a:bodyPr>
            <a:normAutofit lnSpcReduction="10000"/>
          </a:bodyPr>
          <a:lstStyle/>
          <a:p>
            <a:r>
              <a:rPr lang="en-US" dirty="0"/>
              <a:t>Written by </a:t>
            </a:r>
            <a:r>
              <a:rPr lang="en-US" dirty="0" err="1"/>
              <a:t>Sarvinder</a:t>
            </a:r>
            <a:r>
              <a:rPr lang="en-US" dirty="0"/>
              <a:t> </a:t>
            </a:r>
            <a:r>
              <a:rPr lang="en-US" dirty="0" err="1"/>
              <a:t>Naberhaus</a:t>
            </a:r>
            <a:endParaRPr lang="en-US" dirty="0"/>
          </a:p>
          <a:p>
            <a:r>
              <a:rPr lang="en-US" dirty="0"/>
              <a:t>Illustrated by: Kadir Nelson </a:t>
            </a:r>
          </a:p>
          <a:p>
            <a:r>
              <a:rPr lang="en-US" dirty="0"/>
              <a:t>An inspiring and patriotic tribute to the beauty of the American flag, a symbol of America's history, landscape, and people, illustrated by New York Times bestselling and Caldecott-honor winning artist Kadir Nelson Wonderfully spare, deceptively simple verses pair with richly evocative paintings to celebrate the iconic imagery of our nation, beginning with the American flag. Each spread, sumptuously illustrated by award-winning artist Kadir Nelson, depicts a stirring tableau, from the view of the Statue of Library at Ellis Island to civil rights marchers shoulder to shoulder, to a spacecraft at Cape Canaveral blasting off. This book is an ode to America then and now, from sea to shining sea.</a:t>
            </a:r>
          </a:p>
          <a:p>
            <a:r>
              <a:rPr lang="en-US" dirty="0">
                <a:hlinkClick r:id="rId3"/>
              </a:rPr>
              <a:t>https://www.youtube.com/watch?v=xLyAulxJ_Wk</a:t>
            </a:r>
            <a:endParaRPr lang="en-US" dirty="0"/>
          </a:p>
        </p:txBody>
      </p:sp>
    </p:spTree>
    <p:extLst>
      <p:ext uri="{BB962C8B-B14F-4D97-AF65-F5344CB8AC3E}">
        <p14:creationId xmlns:p14="http://schemas.microsoft.com/office/powerpoint/2010/main" val="290545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I Have a Dream">
            <a:extLst>
              <a:ext uri="{FF2B5EF4-FFF2-40B4-BE49-F238E27FC236}">
                <a16:creationId xmlns:a16="http://schemas.microsoft.com/office/drawing/2014/main" id="{0D4EC6F9-31E9-40D7-A9C7-BBAAA025FC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20" y="10"/>
            <a:ext cx="642890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748441-B23B-40E8-A2DA-88F7E76085C5}"/>
              </a:ext>
            </a:extLst>
          </p:cNvPr>
          <p:cNvSpPr>
            <a:spLocks noGrp="1"/>
          </p:cNvSpPr>
          <p:nvPr>
            <p:ph type="title"/>
          </p:nvPr>
        </p:nvSpPr>
        <p:spPr>
          <a:xfrm>
            <a:off x="7064082" y="642594"/>
            <a:ext cx="4642143" cy="1371600"/>
          </a:xfrm>
        </p:spPr>
        <p:txBody>
          <a:bodyPr>
            <a:normAutofit fontScale="90000"/>
          </a:bodyPr>
          <a:lstStyle/>
          <a:p>
            <a:r>
              <a:rPr lang="en-US" sz="6000" i="1" dirty="0"/>
              <a:t>I have a Dream</a:t>
            </a:r>
            <a:br>
              <a:rPr lang="en-US" dirty="0"/>
            </a:br>
            <a:endParaRPr lang="en-US" dirty="0"/>
          </a:p>
        </p:txBody>
      </p:sp>
      <p:sp>
        <p:nvSpPr>
          <p:cNvPr id="13318" name="Content Placeholder 13317">
            <a:extLst>
              <a:ext uri="{FF2B5EF4-FFF2-40B4-BE49-F238E27FC236}">
                <a16:creationId xmlns:a16="http://schemas.microsoft.com/office/drawing/2014/main" id="{34C5B33A-BD71-4BD1-A586-7FC5E9509ABD}"/>
              </a:ext>
            </a:extLst>
          </p:cNvPr>
          <p:cNvSpPr>
            <a:spLocks noGrp="1"/>
          </p:cNvSpPr>
          <p:nvPr>
            <p:ph idx="1"/>
          </p:nvPr>
        </p:nvSpPr>
        <p:spPr>
          <a:xfrm>
            <a:off x="6835482" y="1720498"/>
            <a:ext cx="4472922" cy="3931920"/>
          </a:xfrm>
        </p:spPr>
        <p:txBody>
          <a:bodyPr>
            <a:normAutofit/>
          </a:bodyPr>
          <a:lstStyle/>
          <a:p>
            <a:r>
              <a:rPr lang="en-US" dirty="0"/>
              <a:t>Written by:  Martin Luther King, Jr.</a:t>
            </a:r>
          </a:p>
          <a:p>
            <a:r>
              <a:rPr lang="en-US" dirty="0"/>
              <a:t>Illustrated by:  Kadir Nelson</a:t>
            </a:r>
          </a:p>
          <a:p>
            <a:r>
              <a:rPr lang="en-US" dirty="0"/>
              <a:t>On August 28, 1963, on the steps of the Lincoln Memorial during the March on Washington, Martin Luther King gave one of the most powerful and memorable speeches in our nation's history. His words, paired with Caldecott Honor winner Kadir Nelson's </a:t>
            </a:r>
            <a:r>
              <a:rPr lang="en-US" dirty="0" err="1"/>
              <a:t>magificent</a:t>
            </a:r>
            <a:r>
              <a:rPr lang="en-US" dirty="0"/>
              <a:t> paintings, make for a picture book certain to be treasured by children and adults alike. The themes of equality and freedom for all are not only relevant today, 50 years later, but also provide young readers with an important introduction to our nation's past.</a:t>
            </a:r>
          </a:p>
        </p:txBody>
      </p:sp>
    </p:spTree>
    <p:extLst>
      <p:ext uri="{BB962C8B-B14F-4D97-AF65-F5344CB8AC3E}">
        <p14:creationId xmlns:p14="http://schemas.microsoft.com/office/powerpoint/2010/main" val="4257633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omas Jefferson: Life, Liberty and the Pursuit of Everything ...">
            <a:extLst>
              <a:ext uri="{FF2B5EF4-FFF2-40B4-BE49-F238E27FC236}">
                <a16:creationId xmlns:a16="http://schemas.microsoft.com/office/drawing/2014/main" id="{745F0554-6C1C-4122-97DA-B2C2D1656D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1" y="0"/>
            <a:ext cx="6362114"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AE2862-73AB-4FDE-9A48-4CDEDAB8F852}"/>
              </a:ext>
            </a:extLst>
          </p:cNvPr>
          <p:cNvSpPr>
            <a:spLocks noGrp="1"/>
          </p:cNvSpPr>
          <p:nvPr>
            <p:ph type="title"/>
          </p:nvPr>
        </p:nvSpPr>
        <p:spPr>
          <a:xfrm>
            <a:off x="7064082" y="642594"/>
            <a:ext cx="4472921" cy="1633881"/>
          </a:xfrm>
        </p:spPr>
        <p:txBody>
          <a:bodyPr>
            <a:normAutofit fontScale="90000"/>
          </a:bodyPr>
          <a:lstStyle/>
          <a:p>
            <a:pPr algn="ctr"/>
            <a:r>
              <a:rPr lang="en-US" i="1" dirty="0"/>
              <a:t>Thomas Jefferson: Life, Liberty, and the Pursuit of Everything</a:t>
            </a:r>
          </a:p>
        </p:txBody>
      </p:sp>
      <p:sp>
        <p:nvSpPr>
          <p:cNvPr id="4102" name="Content Placeholder 4101">
            <a:extLst>
              <a:ext uri="{FF2B5EF4-FFF2-40B4-BE49-F238E27FC236}">
                <a16:creationId xmlns:a16="http://schemas.microsoft.com/office/drawing/2014/main" id="{E436A068-A9D7-477A-8CEB-F9448B5459A5}"/>
              </a:ext>
            </a:extLst>
          </p:cNvPr>
          <p:cNvSpPr>
            <a:spLocks noGrp="1"/>
          </p:cNvSpPr>
          <p:nvPr>
            <p:ph idx="1"/>
          </p:nvPr>
        </p:nvSpPr>
        <p:spPr>
          <a:xfrm>
            <a:off x="7040595" y="2386733"/>
            <a:ext cx="4472922" cy="3931920"/>
          </a:xfrm>
        </p:spPr>
        <p:txBody>
          <a:bodyPr>
            <a:normAutofit/>
          </a:bodyPr>
          <a:lstStyle/>
          <a:p>
            <a:r>
              <a:rPr lang="en-US" dirty="0"/>
              <a:t>Written and Illustrated by:  </a:t>
            </a:r>
            <a:r>
              <a:rPr lang="en-US" dirty="0" err="1"/>
              <a:t>Maira</a:t>
            </a:r>
            <a:r>
              <a:rPr lang="en-US" dirty="0"/>
              <a:t> Kalman</a:t>
            </a:r>
          </a:p>
          <a:p>
            <a:r>
              <a:rPr lang="en-US" dirty="0"/>
              <a:t>Renowned artist </a:t>
            </a:r>
            <a:r>
              <a:rPr lang="en-US" dirty="0" err="1"/>
              <a:t>Maira</a:t>
            </a:r>
            <a:r>
              <a:rPr lang="en-US" dirty="0"/>
              <a:t> Kalman sheds light on the fascinating life and interests of the Renaissance man who was our third president. Thomas Jefferson is perhaps best known for writing the Declaration of Independence--but there's so much more to discover. </a:t>
            </a:r>
            <a:r>
              <a:rPr lang="en-US" dirty="0" err="1"/>
              <a:t>Maira</a:t>
            </a:r>
            <a:r>
              <a:rPr lang="en-US" dirty="0"/>
              <a:t> Kalman shares a president's remarkable, complicated life with young readers, making history come alive with her captivating text and stunning illustrations.</a:t>
            </a:r>
          </a:p>
        </p:txBody>
      </p:sp>
    </p:spTree>
    <p:extLst>
      <p:ext uri="{BB962C8B-B14F-4D97-AF65-F5344CB8AC3E}">
        <p14:creationId xmlns:p14="http://schemas.microsoft.com/office/powerpoint/2010/main" val="1018560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19450A12-93FB-4995-A995-3A15E4F0C5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1" y="0"/>
            <a:ext cx="6370959" cy="6896934"/>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D602D5-799B-40F8-8543-C4C77CBB47C1}"/>
              </a:ext>
            </a:extLst>
          </p:cNvPr>
          <p:cNvSpPr>
            <a:spLocks noGrp="1"/>
          </p:cNvSpPr>
          <p:nvPr>
            <p:ph type="title"/>
          </p:nvPr>
        </p:nvSpPr>
        <p:spPr>
          <a:xfrm>
            <a:off x="7064082" y="642594"/>
            <a:ext cx="4472921" cy="1371600"/>
          </a:xfrm>
        </p:spPr>
        <p:txBody>
          <a:bodyPr>
            <a:normAutofit/>
          </a:bodyPr>
          <a:lstStyle/>
          <a:p>
            <a:pPr algn="ctr"/>
            <a:r>
              <a:rPr lang="en-US" i="1" dirty="0"/>
              <a:t>Looking at Lincoln</a:t>
            </a:r>
          </a:p>
        </p:txBody>
      </p:sp>
      <p:sp>
        <p:nvSpPr>
          <p:cNvPr id="5126" name="Content Placeholder 5125">
            <a:extLst>
              <a:ext uri="{FF2B5EF4-FFF2-40B4-BE49-F238E27FC236}">
                <a16:creationId xmlns:a16="http://schemas.microsoft.com/office/drawing/2014/main" id="{BDEA9764-70F7-4E31-9E5B-4E02CD268A49}"/>
              </a:ext>
            </a:extLst>
          </p:cNvPr>
          <p:cNvSpPr>
            <a:spLocks noGrp="1"/>
          </p:cNvSpPr>
          <p:nvPr>
            <p:ph idx="1"/>
          </p:nvPr>
        </p:nvSpPr>
        <p:spPr>
          <a:xfrm>
            <a:off x="7064082" y="2103120"/>
            <a:ext cx="4472922" cy="3931920"/>
          </a:xfrm>
        </p:spPr>
        <p:txBody>
          <a:bodyPr>
            <a:normAutofit/>
          </a:bodyPr>
          <a:lstStyle/>
          <a:p>
            <a:r>
              <a:rPr lang="en-US" dirty="0"/>
              <a:t>Written and Illustrated by </a:t>
            </a:r>
            <a:r>
              <a:rPr lang="en-US" dirty="0" err="1"/>
              <a:t>Maira</a:t>
            </a:r>
            <a:r>
              <a:rPr lang="en-US" dirty="0"/>
              <a:t> Kalman</a:t>
            </a:r>
          </a:p>
          <a:p>
            <a:r>
              <a:rPr lang="en-US" dirty="0"/>
              <a:t>From his boyhood in a log cabin to his famous presidency and untimely death, Abraham Lincoln's remarkable life is revealed in a fresh and exciting way</a:t>
            </a:r>
          </a:p>
        </p:txBody>
      </p:sp>
    </p:spTree>
    <p:extLst>
      <p:ext uri="{BB962C8B-B14F-4D97-AF65-F5344CB8AC3E}">
        <p14:creationId xmlns:p14="http://schemas.microsoft.com/office/powerpoint/2010/main" val="2205378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ireboat by Maira Kalman: 9780142403624 | PenguinRandomHouse.com ...">
            <a:extLst>
              <a:ext uri="{FF2B5EF4-FFF2-40B4-BE49-F238E27FC236}">
                <a16:creationId xmlns:a16="http://schemas.microsoft.com/office/drawing/2014/main" id="{B12CED4D-C1B6-453A-9D26-36323635CA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1" y="0"/>
            <a:ext cx="6445179" cy="6858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588ED-EEAD-41E8-A669-D22E1C1B60B4}"/>
              </a:ext>
            </a:extLst>
          </p:cNvPr>
          <p:cNvSpPr>
            <a:spLocks noGrp="1"/>
          </p:cNvSpPr>
          <p:nvPr>
            <p:ph type="title"/>
          </p:nvPr>
        </p:nvSpPr>
        <p:spPr>
          <a:xfrm>
            <a:off x="7064082" y="642594"/>
            <a:ext cx="4472921" cy="1371600"/>
          </a:xfrm>
        </p:spPr>
        <p:txBody>
          <a:bodyPr>
            <a:normAutofit fontScale="90000"/>
          </a:bodyPr>
          <a:lstStyle/>
          <a:p>
            <a:pPr algn="ctr"/>
            <a:r>
              <a:rPr lang="en-US" dirty="0"/>
              <a:t>Fireboat: The Heroic Adventures of the John J. Harvey</a:t>
            </a:r>
          </a:p>
        </p:txBody>
      </p:sp>
      <p:sp>
        <p:nvSpPr>
          <p:cNvPr id="6150" name="Content Placeholder 6149">
            <a:extLst>
              <a:ext uri="{FF2B5EF4-FFF2-40B4-BE49-F238E27FC236}">
                <a16:creationId xmlns:a16="http://schemas.microsoft.com/office/drawing/2014/main" id="{549039AC-DB4A-47F5-839A-E37443130356}"/>
              </a:ext>
            </a:extLst>
          </p:cNvPr>
          <p:cNvSpPr>
            <a:spLocks noGrp="1"/>
          </p:cNvSpPr>
          <p:nvPr>
            <p:ph idx="1"/>
          </p:nvPr>
        </p:nvSpPr>
        <p:spPr>
          <a:xfrm>
            <a:off x="7064082" y="2466974"/>
            <a:ext cx="4472922" cy="3568065"/>
          </a:xfrm>
        </p:spPr>
        <p:txBody>
          <a:bodyPr>
            <a:normAutofit/>
          </a:bodyPr>
          <a:lstStyle/>
          <a:p>
            <a:r>
              <a:rPr lang="en-US" dirty="0"/>
              <a:t>Written and Illustrated by:  </a:t>
            </a:r>
            <a:r>
              <a:rPr lang="en-US" dirty="0" err="1"/>
              <a:t>Maira</a:t>
            </a:r>
            <a:r>
              <a:rPr lang="en-US" dirty="0"/>
              <a:t> Kalman</a:t>
            </a:r>
          </a:p>
          <a:p>
            <a:r>
              <a:rPr lang="en-US" dirty="0"/>
              <a:t>The inspiring true story of the "John J. Harvey"--the retired NYC fireboat that was reinstated into emergency service on September 11, 2001--is told, bringing a New York City icon to life and celebrating the energy and hope of a place and its people.</a:t>
            </a:r>
          </a:p>
        </p:txBody>
      </p:sp>
    </p:spTree>
    <p:extLst>
      <p:ext uri="{BB962C8B-B14F-4D97-AF65-F5344CB8AC3E}">
        <p14:creationId xmlns:p14="http://schemas.microsoft.com/office/powerpoint/2010/main" val="1444931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Now &amp; Ben: The Modern Inventions of Benjamin Franklin: Barretta ...">
            <a:extLst>
              <a:ext uri="{FF2B5EF4-FFF2-40B4-BE49-F238E27FC236}">
                <a16:creationId xmlns:a16="http://schemas.microsoft.com/office/drawing/2014/main" id="{C9AD7737-30F9-466A-AC31-971DC881B6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12" r="-1" b="-1"/>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6C7700-B1B8-4523-9989-EA613DDB442D}"/>
              </a:ext>
            </a:extLst>
          </p:cNvPr>
          <p:cNvSpPr>
            <a:spLocks noGrp="1"/>
          </p:cNvSpPr>
          <p:nvPr>
            <p:ph type="title"/>
          </p:nvPr>
        </p:nvSpPr>
        <p:spPr>
          <a:xfrm>
            <a:off x="7064082" y="642594"/>
            <a:ext cx="4472921" cy="1371600"/>
          </a:xfrm>
        </p:spPr>
        <p:txBody>
          <a:bodyPr>
            <a:normAutofit fontScale="90000"/>
          </a:bodyPr>
          <a:lstStyle/>
          <a:p>
            <a:pPr algn="ctr"/>
            <a:r>
              <a:rPr lang="en-US" i="1" dirty="0"/>
              <a:t>Now and Ben:  The Modern Inventions of Benjamin Franklin</a:t>
            </a:r>
          </a:p>
        </p:txBody>
      </p:sp>
      <p:sp>
        <p:nvSpPr>
          <p:cNvPr id="7174" name="Content Placeholder 7173">
            <a:extLst>
              <a:ext uri="{FF2B5EF4-FFF2-40B4-BE49-F238E27FC236}">
                <a16:creationId xmlns:a16="http://schemas.microsoft.com/office/drawing/2014/main" id="{0B0CC763-BA64-4E22-A33A-5CBDB204F610}"/>
              </a:ext>
            </a:extLst>
          </p:cNvPr>
          <p:cNvSpPr>
            <a:spLocks noGrp="1"/>
          </p:cNvSpPr>
          <p:nvPr>
            <p:ph idx="1"/>
          </p:nvPr>
        </p:nvSpPr>
        <p:spPr>
          <a:xfrm>
            <a:off x="7064082" y="2371724"/>
            <a:ext cx="4472922" cy="3663315"/>
          </a:xfrm>
        </p:spPr>
        <p:txBody>
          <a:bodyPr>
            <a:normAutofit/>
          </a:bodyPr>
          <a:lstStyle/>
          <a:p>
            <a:r>
              <a:rPr lang="en-US" dirty="0"/>
              <a:t>Written and Illustrated by:  Gene Barretta</a:t>
            </a:r>
          </a:p>
          <a:p>
            <a:r>
              <a:rPr lang="en-US" dirty="0"/>
              <a:t>The inventions and inspiration of Benjamin Franklin and how they've stood the test of time What would you do if you lived in a community without a library, hospital, post office, or fire department? If you were Benjamin Franklin, you'd set up these organizations yourself. Franklin also designed the lightning rod, suggested the idea of daylight savings time, and invented bifocals-all inspired by his common sense and intelligence. </a:t>
            </a:r>
          </a:p>
        </p:txBody>
      </p:sp>
    </p:spTree>
    <p:extLst>
      <p:ext uri="{BB962C8B-B14F-4D97-AF65-F5344CB8AC3E}">
        <p14:creationId xmlns:p14="http://schemas.microsoft.com/office/powerpoint/2010/main" val="3556930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homas Jefferson Builds a Library: Barb Rosenstock, O'Brien, John ...">
            <a:extLst>
              <a:ext uri="{FF2B5EF4-FFF2-40B4-BE49-F238E27FC236}">
                <a16:creationId xmlns:a16="http://schemas.microsoft.com/office/drawing/2014/main" id="{10946172-0E5A-4B7D-ACE9-09EEDEBA7F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18" r="488"/>
          <a:stretch/>
        </p:blipFill>
        <p:spPr bwMode="auto">
          <a:xfrm>
            <a:off x="52531" y="6906"/>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A4F539-30AF-4B58-8A0A-F6BD413FD7A0}"/>
              </a:ext>
            </a:extLst>
          </p:cNvPr>
          <p:cNvSpPr>
            <a:spLocks noGrp="1"/>
          </p:cNvSpPr>
          <p:nvPr>
            <p:ph type="title"/>
          </p:nvPr>
        </p:nvSpPr>
        <p:spPr>
          <a:xfrm>
            <a:off x="7064082" y="642594"/>
            <a:ext cx="4472921" cy="1371600"/>
          </a:xfrm>
        </p:spPr>
        <p:txBody>
          <a:bodyPr>
            <a:normAutofit/>
          </a:bodyPr>
          <a:lstStyle/>
          <a:p>
            <a:pPr algn="ctr"/>
            <a:r>
              <a:rPr lang="en-US" i="1" dirty="0"/>
              <a:t>Thomas Jefferson Builds a Library</a:t>
            </a:r>
          </a:p>
        </p:txBody>
      </p:sp>
      <p:sp>
        <p:nvSpPr>
          <p:cNvPr id="8198" name="Content Placeholder 8197">
            <a:extLst>
              <a:ext uri="{FF2B5EF4-FFF2-40B4-BE49-F238E27FC236}">
                <a16:creationId xmlns:a16="http://schemas.microsoft.com/office/drawing/2014/main" id="{43C7D012-05B5-4951-B60C-AC114C6FF0DC}"/>
              </a:ext>
            </a:extLst>
          </p:cNvPr>
          <p:cNvSpPr>
            <a:spLocks noGrp="1"/>
          </p:cNvSpPr>
          <p:nvPr>
            <p:ph idx="1"/>
          </p:nvPr>
        </p:nvSpPr>
        <p:spPr>
          <a:xfrm>
            <a:off x="7064082" y="2103120"/>
            <a:ext cx="4472922" cy="3931920"/>
          </a:xfrm>
        </p:spPr>
        <p:txBody>
          <a:bodyPr>
            <a:normAutofit/>
          </a:bodyPr>
          <a:lstStyle/>
          <a:p>
            <a:r>
              <a:rPr lang="en-US" dirty="0"/>
              <a:t>Written by:  Barb Rosenstock</a:t>
            </a:r>
          </a:p>
          <a:p>
            <a:r>
              <a:rPr lang="en-US" dirty="0"/>
              <a:t>Illustrated by:  John O’Brien</a:t>
            </a:r>
          </a:p>
          <a:p>
            <a:r>
              <a:rPr lang="en-US" dirty="0"/>
              <a:t>As soon as Thomas Jefferson learned to read, he found his passion: books, books, and more books Before, during, and after the American Revolution, Jefferson collected thousands of books on hundreds of subjects. In fact, his massive collection eventually helped rebuild the Library of Congress--now the largest library in the world. Barb Rosenstock's rhythmic words and John O'Brien's whimsical illustrations capture Jefferson's passion for the written word as well as little-known details about book collecting.</a:t>
            </a:r>
          </a:p>
        </p:txBody>
      </p:sp>
    </p:spTree>
    <p:extLst>
      <p:ext uri="{BB962C8B-B14F-4D97-AF65-F5344CB8AC3E}">
        <p14:creationId xmlns:p14="http://schemas.microsoft.com/office/powerpoint/2010/main" val="4163001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encrypted-tbn0.gstatic.com/images?q=tbn:ANd9GcR...">
            <a:extLst>
              <a:ext uri="{FF2B5EF4-FFF2-40B4-BE49-F238E27FC236}">
                <a16:creationId xmlns:a16="http://schemas.microsoft.com/office/drawing/2014/main" id="{D26A6072-3068-4BB6-BD49-6D47919BC5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7" r="4487"/>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5549D-16AF-4D82-95AD-82FC163129F3}"/>
              </a:ext>
            </a:extLst>
          </p:cNvPr>
          <p:cNvSpPr>
            <a:spLocks noGrp="1"/>
          </p:cNvSpPr>
          <p:nvPr>
            <p:ph type="title"/>
          </p:nvPr>
        </p:nvSpPr>
        <p:spPr>
          <a:xfrm>
            <a:off x="7064082" y="642594"/>
            <a:ext cx="4472921" cy="1371600"/>
          </a:xfrm>
        </p:spPr>
        <p:txBody>
          <a:bodyPr>
            <a:normAutofit fontScale="90000"/>
          </a:bodyPr>
          <a:lstStyle/>
          <a:p>
            <a:pPr algn="ctr"/>
            <a:r>
              <a:rPr lang="en-US" dirty="0"/>
              <a:t>Water and Land:  Land and Water Forms Around the World</a:t>
            </a:r>
          </a:p>
        </p:txBody>
      </p:sp>
      <p:sp>
        <p:nvSpPr>
          <p:cNvPr id="9222" name="Content Placeholder 9221">
            <a:extLst>
              <a:ext uri="{FF2B5EF4-FFF2-40B4-BE49-F238E27FC236}">
                <a16:creationId xmlns:a16="http://schemas.microsoft.com/office/drawing/2014/main" id="{D815905B-0960-410B-8612-F1D62D5C00A9}"/>
              </a:ext>
            </a:extLst>
          </p:cNvPr>
          <p:cNvSpPr>
            <a:spLocks noGrp="1"/>
          </p:cNvSpPr>
          <p:nvPr>
            <p:ph idx="1"/>
          </p:nvPr>
        </p:nvSpPr>
        <p:spPr>
          <a:xfrm>
            <a:off x="7041744" y="2369820"/>
            <a:ext cx="4472922" cy="3931920"/>
          </a:xfrm>
        </p:spPr>
        <p:txBody>
          <a:bodyPr>
            <a:normAutofit/>
          </a:bodyPr>
          <a:lstStyle/>
          <a:p>
            <a:r>
              <a:rPr lang="en-US" dirty="0"/>
              <a:t>Written and Illustrated by:  Christy Hale</a:t>
            </a:r>
          </a:p>
          <a:p>
            <a:r>
              <a:rPr lang="en-US" dirty="0"/>
              <a:t>A lake turns into an island.</a:t>
            </a:r>
            <a:br>
              <a:rPr lang="en-US" dirty="0"/>
            </a:br>
            <a:r>
              <a:rPr lang="en-US" dirty="0"/>
              <a:t>A cozy bay into a secluded cape.</a:t>
            </a:r>
            <a:br>
              <a:rPr lang="en-US" dirty="0"/>
            </a:br>
            <a:r>
              <a:rPr lang="en-US" dirty="0"/>
              <a:t>A gulf with sea turtles transforms into a peninsula surrounded by pirate ships.</a:t>
            </a:r>
          </a:p>
          <a:p>
            <a:pPr marL="0" indent="0">
              <a:buNone/>
            </a:pPr>
            <a:r>
              <a:rPr lang="en-US" dirty="0"/>
              <a:t>This unique information book for the very young switches between bodies of water and corresponding land masses with the simple turn of a page. Readers will delight as the story of </a:t>
            </a:r>
            <a:r>
              <a:rPr lang="en-US" i="1" dirty="0"/>
              <a:t>Water Land </a:t>
            </a:r>
            <a:r>
              <a:rPr lang="en-US" dirty="0"/>
              <a:t>unfolds and will see just how connected the earth and the water really are.</a:t>
            </a:r>
          </a:p>
          <a:p>
            <a:endParaRPr lang="en-US" dirty="0"/>
          </a:p>
        </p:txBody>
      </p:sp>
    </p:spTree>
    <p:extLst>
      <p:ext uri="{BB962C8B-B14F-4D97-AF65-F5344CB8AC3E}">
        <p14:creationId xmlns:p14="http://schemas.microsoft.com/office/powerpoint/2010/main" val="1930387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Amazon.com: Miss Pinkeltink's Purse (9780884486268): Brozo, Patty ...">
            <a:extLst>
              <a:ext uri="{FF2B5EF4-FFF2-40B4-BE49-F238E27FC236}">
                <a16:creationId xmlns:a16="http://schemas.microsoft.com/office/drawing/2014/main" id="{9A2CE383-7B03-4A09-9A46-7E0DD5F62E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86"/>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8AF55-99B6-4302-B0BF-5036FFCBCE30}"/>
              </a:ext>
            </a:extLst>
          </p:cNvPr>
          <p:cNvSpPr>
            <a:spLocks noGrp="1"/>
          </p:cNvSpPr>
          <p:nvPr>
            <p:ph type="title"/>
          </p:nvPr>
        </p:nvSpPr>
        <p:spPr>
          <a:xfrm>
            <a:off x="7064082" y="642594"/>
            <a:ext cx="4472921" cy="1371600"/>
          </a:xfrm>
        </p:spPr>
        <p:txBody>
          <a:bodyPr>
            <a:normAutofit/>
          </a:bodyPr>
          <a:lstStyle/>
          <a:p>
            <a:pPr algn="ctr"/>
            <a:r>
              <a:rPr lang="en-US" dirty="0"/>
              <a:t>Miss Pinkletink’s Purse</a:t>
            </a:r>
          </a:p>
        </p:txBody>
      </p:sp>
      <p:sp>
        <p:nvSpPr>
          <p:cNvPr id="12294" name="Content Placeholder 12293">
            <a:extLst>
              <a:ext uri="{FF2B5EF4-FFF2-40B4-BE49-F238E27FC236}">
                <a16:creationId xmlns:a16="http://schemas.microsoft.com/office/drawing/2014/main" id="{30084835-83F4-4F1A-BE17-1899D8EAAEAD}"/>
              </a:ext>
            </a:extLst>
          </p:cNvPr>
          <p:cNvSpPr>
            <a:spLocks noGrp="1"/>
          </p:cNvSpPr>
          <p:nvPr>
            <p:ph idx="1"/>
          </p:nvPr>
        </p:nvSpPr>
        <p:spPr>
          <a:xfrm>
            <a:off x="7064082" y="2103120"/>
            <a:ext cx="4472922" cy="3931920"/>
          </a:xfrm>
        </p:spPr>
        <p:txBody>
          <a:bodyPr>
            <a:normAutofit/>
          </a:bodyPr>
          <a:lstStyle/>
          <a:p>
            <a:r>
              <a:rPr lang="en-US" dirty="0"/>
              <a:t>Written by:  Patty </a:t>
            </a:r>
            <a:r>
              <a:rPr lang="en-US" dirty="0" err="1"/>
              <a:t>Brozo</a:t>
            </a:r>
            <a:endParaRPr lang="en-US" dirty="0"/>
          </a:p>
          <a:p>
            <a:r>
              <a:rPr lang="en-US" dirty="0"/>
              <a:t>Illustrated by:  Ana Ochoa</a:t>
            </a:r>
          </a:p>
          <a:p>
            <a:r>
              <a:rPr lang="en-US" dirty="0"/>
              <a:t>Generous and eccentric, Miss </a:t>
            </a:r>
            <a:r>
              <a:rPr lang="en-US" dirty="0" err="1"/>
              <a:t>Pinkeltink</a:t>
            </a:r>
            <a:r>
              <a:rPr lang="en-US" dirty="0"/>
              <a:t> fills her huge purse with everything from a toilet plunger to roller skates, and then gives it all away. She offers tape to fix a flat tire and a bone to a kitty: Miss </a:t>
            </a:r>
            <a:r>
              <a:rPr lang="en-US" dirty="0" err="1"/>
              <a:t>Pinkeltink’s</a:t>
            </a:r>
            <a:r>
              <a:rPr lang="en-US" dirty="0"/>
              <a:t> gifts never quite hit the mark, / but she gave what she had, and she gave from the heart. And then, with nothing left to give or to shelter herself, she huddles on a park bench, trying to sleep in the rain. And that’s where Zoey sees her from her bedroom window and knows that something must be done.</a:t>
            </a:r>
          </a:p>
        </p:txBody>
      </p:sp>
    </p:spTree>
    <p:extLst>
      <p:ext uri="{BB962C8B-B14F-4D97-AF65-F5344CB8AC3E}">
        <p14:creationId xmlns:p14="http://schemas.microsoft.com/office/powerpoint/2010/main" val="2088660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00F2DB17-8715-49D4-A4FA-F8CE7238CD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9" r="3617"/>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Content Placeholder 2053">
            <a:extLst>
              <a:ext uri="{FF2B5EF4-FFF2-40B4-BE49-F238E27FC236}">
                <a16:creationId xmlns:a16="http://schemas.microsoft.com/office/drawing/2014/main" id="{A1BA5835-234D-44C9-8B82-3911AA47BE93}"/>
              </a:ext>
            </a:extLst>
          </p:cNvPr>
          <p:cNvSpPr>
            <a:spLocks noGrp="1"/>
          </p:cNvSpPr>
          <p:nvPr>
            <p:ph idx="1"/>
          </p:nvPr>
        </p:nvSpPr>
        <p:spPr>
          <a:xfrm>
            <a:off x="6769100" y="429088"/>
            <a:ext cx="4698054" cy="5444490"/>
          </a:xfrm>
        </p:spPr>
        <p:txBody>
          <a:bodyPr>
            <a:normAutofit/>
          </a:bodyPr>
          <a:lstStyle/>
          <a:p>
            <a:pPr marL="0" indent="0">
              <a:buNone/>
            </a:pPr>
            <a:r>
              <a:rPr lang="en-US" sz="3200" dirty="0"/>
              <a:t>Jennifer Zoumberis</a:t>
            </a:r>
          </a:p>
          <a:p>
            <a:pPr marL="0" indent="0">
              <a:buNone/>
            </a:pPr>
            <a:endParaRPr lang="en-US" sz="1050" dirty="0"/>
          </a:p>
          <a:p>
            <a:pPr marL="0" indent="0">
              <a:buNone/>
            </a:pPr>
            <a:r>
              <a:rPr lang="en-US" sz="3200" dirty="0"/>
              <a:t>Georgia Department of Education</a:t>
            </a:r>
          </a:p>
          <a:p>
            <a:pPr marL="0" indent="0">
              <a:buNone/>
            </a:pPr>
            <a:endParaRPr lang="en-US" sz="1000" dirty="0"/>
          </a:p>
          <a:p>
            <a:pPr marL="0" indent="0">
              <a:buNone/>
            </a:pPr>
            <a:r>
              <a:rPr lang="en-US" sz="3200" dirty="0"/>
              <a:t>Social Studies and Special Education Content Integration Specialist</a:t>
            </a:r>
          </a:p>
          <a:p>
            <a:pPr marL="0" indent="0">
              <a:buNone/>
            </a:pPr>
            <a:r>
              <a:rPr lang="en-US" sz="3200" dirty="0">
                <a:hlinkClick r:id="rId3"/>
              </a:rPr>
              <a:t>jzoumberis@doe.k12.ga.us</a:t>
            </a:r>
            <a:r>
              <a:rPr lang="en-US" sz="3200" dirty="0"/>
              <a:t> </a:t>
            </a:r>
          </a:p>
        </p:txBody>
      </p:sp>
      <p:pic>
        <p:nvPicPr>
          <p:cNvPr id="9" name="Picture 8" descr="A close up of a sign&#10;&#10;Description automatically generated">
            <a:extLst>
              <a:ext uri="{FF2B5EF4-FFF2-40B4-BE49-F238E27FC236}">
                <a16:creationId xmlns:a16="http://schemas.microsoft.com/office/drawing/2014/main" id="{876C2F12-19DF-4509-981D-97E9FEB649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925" y="5224700"/>
            <a:ext cx="2164404" cy="1151463"/>
          </a:xfrm>
          <a:prstGeom prst="rect">
            <a:avLst/>
          </a:prstGeom>
        </p:spPr>
      </p:pic>
    </p:spTree>
    <p:extLst>
      <p:ext uri="{BB962C8B-B14F-4D97-AF65-F5344CB8AC3E}">
        <p14:creationId xmlns:p14="http://schemas.microsoft.com/office/powerpoint/2010/main" val="3086166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The United States v. Jackie Robinson: Bardhan-Quallen, Sudipta ...">
            <a:extLst>
              <a:ext uri="{FF2B5EF4-FFF2-40B4-BE49-F238E27FC236}">
                <a16:creationId xmlns:a16="http://schemas.microsoft.com/office/drawing/2014/main" id="{D50D393C-2649-435B-AC14-F7A862CC9D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2" y="0"/>
            <a:ext cx="6263642" cy="6884192"/>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C3D382-52CB-4192-91C2-9B48AADA6BCC}"/>
              </a:ext>
            </a:extLst>
          </p:cNvPr>
          <p:cNvSpPr>
            <a:spLocks noGrp="1"/>
          </p:cNvSpPr>
          <p:nvPr>
            <p:ph type="title"/>
          </p:nvPr>
        </p:nvSpPr>
        <p:spPr>
          <a:xfrm>
            <a:off x="7064082" y="642594"/>
            <a:ext cx="4472921" cy="1371600"/>
          </a:xfrm>
        </p:spPr>
        <p:txBody>
          <a:bodyPr>
            <a:normAutofit/>
          </a:bodyPr>
          <a:lstStyle/>
          <a:p>
            <a:r>
              <a:rPr lang="en-US" dirty="0"/>
              <a:t>The United States v. Jackie Robinson</a:t>
            </a:r>
          </a:p>
        </p:txBody>
      </p:sp>
      <p:sp>
        <p:nvSpPr>
          <p:cNvPr id="14342" name="Content Placeholder 14341">
            <a:extLst>
              <a:ext uri="{FF2B5EF4-FFF2-40B4-BE49-F238E27FC236}">
                <a16:creationId xmlns:a16="http://schemas.microsoft.com/office/drawing/2014/main" id="{136DB341-2D74-4FC9-B2A3-A0FFF4656F4A}"/>
              </a:ext>
            </a:extLst>
          </p:cNvPr>
          <p:cNvSpPr>
            <a:spLocks noGrp="1"/>
          </p:cNvSpPr>
          <p:nvPr>
            <p:ph idx="1"/>
          </p:nvPr>
        </p:nvSpPr>
        <p:spPr>
          <a:xfrm>
            <a:off x="7064082" y="2103120"/>
            <a:ext cx="4472922" cy="3931920"/>
          </a:xfrm>
        </p:spPr>
        <p:txBody>
          <a:bodyPr>
            <a:normAutofit fontScale="92500"/>
          </a:bodyPr>
          <a:lstStyle/>
          <a:p>
            <a:r>
              <a:rPr lang="en-US" dirty="0"/>
              <a:t>Written by:  </a:t>
            </a:r>
            <a:r>
              <a:rPr lang="en-US" dirty="0" err="1"/>
              <a:t>Sudipta</a:t>
            </a:r>
            <a:r>
              <a:rPr lang="en-US" dirty="0"/>
              <a:t> </a:t>
            </a:r>
            <a:r>
              <a:rPr lang="en-US" dirty="0" err="1"/>
              <a:t>Bardhan-Quallen</a:t>
            </a:r>
            <a:endParaRPr lang="en-US" dirty="0"/>
          </a:p>
          <a:p>
            <a:r>
              <a:rPr lang="en-US" dirty="0"/>
              <a:t>Illustrated by:  R. Gregory Christie</a:t>
            </a:r>
          </a:p>
          <a:p>
            <a:r>
              <a:rPr lang="en-US" dirty="0"/>
              <a:t>Jackie Robinson broke boundaries as the first African American player in Major League Baseball. But long before Jackie changed the world in a Dodger uniform, he did it in an army uniform.  As a soldier during World War II, Jackie experienced segregation every day—separate places for black soldiers to sit, to eat, and to live. When the army outlawed segregation on military posts and buses, things were supposed to change.  So when Jackie was ordered by a white bus driver to move to the back of a military bus, he refused. Instead of defending Jackie’s rights, the military police took him to trial. But Jackie would stand up for what was right, even when it was difficult to do.</a:t>
            </a:r>
          </a:p>
          <a:p>
            <a:endParaRPr lang="en-US" dirty="0"/>
          </a:p>
          <a:p>
            <a:endParaRPr lang="en-US" dirty="0"/>
          </a:p>
        </p:txBody>
      </p:sp>
    </p:spTree>
    <p:extLst>
      <p:ext uri="{BB962C8B-B14F-4D97-AF65-F5344CB8AC3E}">
        <p14:creationId xmlns:p14="http://schemas.microsoft.com/office/powerpoint/2010/main" val="2654531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How to Build a Hug: Temple Grandin and Her Amazing Squeeze Machine: Tourville, Jacqueline,Guglielmo...">
            <a:extLst>
              <a:ext uri="{FF2B5EF4-FFF2-40B4-BE49-F238E27FC236}">
                <a16:creationId xmlns:a16="http://schemas.microsoft.com/office/drawing/2014/main" id="{C46AEFC0-EA30-41BC-9624-760BFBE730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22" r="2" b="2"/>
          <a:stretch/>
        </p:blipFill>
        <p:spPr bwMode="auto">
          <a:xfrm>
            <a:off x="20" y="10"/>
            <a:ext cx="6392647"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6365B-7184-4CE8-8367-ACA0B77B7E80}"/>
              </a:ext>
            </a:extLst>
          </p:cNvPr>
          <p:cNvSpPr>
            <a:spLocks noGrp="1"/>
          </p:cNvSpPr>
          <p:nvPr>
            <p:ph type="title"/>
          </p:nvPr>
        </p:nvSpPr>
        <p:spPr>
          <a:xfrm>
            <a:off x="7055873" y="828510"/>
            <a:ext cx="4472921" cy="1371600"/>
          </a:xfrm>
        </p:spPr>
        <p:txBody>
          <a:bodyPr>
            <a:normAutofit fontScale="90000"/>
          </a:bodyPr>
          <a:lstStyle/>
          <a:p>
            <a:pPr algn="ctr"/>
            <a:r>
              <a:rPr lang="en-US" i="1" dirty="0"/>
              <a:t>How to Build a HUG:  Temple Grandin and Her Amazing Squeeze Machine</a:t>
            </a:r>
          </a:p>
        </p:txBody>
      </p:sp>
      <p:sp>
        <p:nvSpPr>
          <p:cNvPr id="3" name="Content Placeholder 2">
            <a:extLst>
              <a:ext uri="{FF2B5EF4-FFF2-40B4-BE49-F238E27FC236}">
                <a16:creationId xmlns:a16="http://schemas.microsoft.com/office/drawing/2014/main" id="{DBE8C0AB-C5A0-4164-9A22-440705C0DB9C}"/>
              </a:ext>
            </a:extLst>
          </p:cNvPr>
          <p:cNvSpPr>
            <a:spLocks noGrp="1"/>
          </p:cNvSpPr>
          <p:nvPr>
            <p:ph idx="1"/>
          </p:nvPr>
        </p:nvSpPr>
        <p:spPr>
          <a:xfrm>
            <a:off x="6838950" y="2635255"/>
            <a:ext cx="4675716" cy="3931920"/>
          </a:xfrm>
        </p:spPr>
        <p:txBody>
          <a:bodyPr>
            <a:normAutofit/>
          </a:bodyPr>
          <a:lstStyle/>
          <a:p>
            <a:r>
              <a:rPr lang="en-US" dirty="0"/>
              <a:t>Written By:  Amy Guglielmo and Jacqueline Tourville</a:t>
            </a:r>
          </a:p>
          <a:p>
            <a:r>
              <a:rPr lang="en-US" dirty="0"/>
              <a:t>Illustrated by:  Giselle Potter</a:t>
            </a:r>
          </a:p>
          <a:p>
            <a:r>
              <a:rPr lang="en-US" dirty="0"/>
              <a:t>As a young girl, Temple Grandin loved folding paper kites, making obstacle courses, and building lean-tos. But she </a:t>
            </a:r>
            <a:r>
              <a:rPr lang="en-US" i="1" dirty="0"/>
              <a:t>really</a:t>
            </a:r>
            <a:r>
              <a:rPr lang="en-US" dirty="0"/>
              <a:t> didn’t like hugs. Temple wanted to be held—but to her, hugs felt like being stuffed inside the scratchiest sock in the world; like a tidal wave of dentist drills, sandpaper, and awful cologne, coming at her all at once. Would she ever get to enjoy the comfort of a hug?  Then one day, Temple had an idea. If she couldn’t receive a hug, she would </a:t>
            </a:r>
            <a:r>
              <a:rPr lang="en-US" i="1" dirty="0"/>
              <a:t>make </a:t>
            </a:r>
            <a:r>
              <a:rPr lang="en-US" dirty="0"/>
              <a:t>one...she would build a hug machine!</a:t>
            </a:r>
          </a:p>
        </p:txBody>
      </p:sp>
    </p:spTree>
    <p:extLst>
      <p:ext uri="{BB962C8B-B14F-4D97-AF65-F5344CB8AC3E}">
        <p14:creationId xmlns:p14="http://schemas.microsoft.com/office/powerpoint/2010/main" val="769927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4" name="Rectangle 70">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5" name="Rectangle 72">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366" name="Rectangle 74">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E20DE07-B72C-4842-A84F-68A9F2C631CA}"/>
              </a:ext>
            </a:extLst>
          </p:cNvPr>
          <p:cNvSpPr>
            <a:spLocks noGrp="1"/>
          </p:cNvSpPr>
          <p:nvPr>
            <p:ph type="title"/>
          </p:nvPr>
        </p:nvSpPr>
        <p:spPr>
          <a:xfrm>
            <a:off x="485775" y="427136"/>
            <a:ext cx="6281928" cy="1744183"/>
          </a:xfrm>
        </p:spPr>
        <p:txBody>
          <a:bodyPr>
            <a:normAutofit/>
          </a:bodyPr>
          <a:lstStyle/>
          <a:p>
            <a:r>
              <a:rPr lang="en-US" dirty="0"/>
              <a:t>Now it’s your turn…</a:t>
            </a:r>
            <a:br>
              <a:rPr lang="en-US" dirty="0"/>
            </a:br>
            <a:r>
              <a:rPr lang="en-US" dirty="0"/>
              <a:t>What books do you </a:t>
            </a:r>
            <a:r>
              <a:rPr lang="en-US" dirty="0">
                <a:solidFill>
                  <a:srgbClr val="00B050"/>
                </a:solidFill>
              </a:rPr>
              <a:t>LOVE</a:t>
            </a:r>
            <a:r>
              <a:rPr lang="en-US" dirty="0"/>
              <a:t>?</a:t>
            </a:r>
          </a:p>
        </p:txBody>
      </p:sp>
      <p:sp>
        <p:nvSpPr>
          <p:cNvPr id="3" name="Content Placeholder 2">
            <a:extLst>
              <a:ext uri="{FF2B5EF4-FFF2-40B4-BE49-F238E27FC236}">
                <a16:creationId xmlns:a16="http://schemas.microsoft.com/office/drawing/2014/main" id="{E17ADBA6-658F-4123-AB36-982E2DDEACC2}"/>
              </a:ext>
            </a:extLst>
          </p:cNvPr>
          <p:cNvSpPr>
            <a:spLocks noGrp="1"/>
          </p:cNvSpPr>
          <p:nvPr>
            <p:ph idx="1"/>
          </p:nvPr>
        </p:nvSpPr>
        <p:spPr>
          <a:xfrm>
            <a:off x="485775" y="2386584"/>
            <a:ext cx="6664833" cy="3648456"/>
          </a:xfrm>
        </p:spPr>
        <p:txBody>
          <a:bodyPr>
            <a:noAutofit/>
          </a:bodyPr>
          <a:lstStyle/>
          <a:p>
            <a:r>
              <a:rPr lang="en-US" sz="2800" dirty="0"/>
              <a:t>Copy this link from the chat feature.</a:t>
            </a:r>
          </a:p>
          <a:p>
            <a:pPr marL="0" indent="0">
              <a:buNone/>
            </a:pPr>
            <a:r>
              <a:rPr lang="en-US" sz="2800" dirty="0">
                <a:hlinkClick r:id="rId2"/>
              </a:rPr>
              <a:t>https://drive.google.com/file/d/1jhHT0iXCKTWiDFwX_d9B0krkPaxGYLrO/view?usp=sharing</a:t>
            </a:r>
            <a:r>
              <a:rPr lang="en-US" sz="2800" dirty="0"/>
              <a:t> </a:t>
            </a:r>
          </a:p>
          <a:p>
            <a:pPr marL="0" indent="0">
              <a:buNone/>
            </a:pPr>
            <a:endParaRPr lang="en-US" sz="2800" dirty="0"/>
          </a:p>
          <a:p>
            <a:r>
              <a:rPr lang="en-US" sz="2800" dirty="0"/>
              <a:t>Add your favorite book titles and how/why you use them.</a:t>
            </a:r>
          </a:p>
        </p:txBody>
      </p:sp>
      <p:pic>
        <p:nvPicPr>
          <p:cNvPr id="15362" name="Picture 2">
            <a:extLst>
              <a:ext uri="{FF2B5EF4-FFF2-40B4-BE49-F238E27FC236}">
                <a16:creationId xmlns:a16="http://schemas.microsoft.com/office/drawing/2014/main" id="{7DC00471-808C-4A39-A8EB-DA4D7D2FC0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006" r="26846" b="1"/>
          <a:stretch/>
        </p:blipFill>
        <p:spPr bwMode="auto">
          <a:xfrm>
            <a:off x="7837371" y="237744"/>
            <a:ext cx="4124416"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367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ireworks in the sky&#10;&#10;Description automatically generated">
            <a:extLst>
              <a:ext uri="{FF2B5EF4-FFF2-40B4-BE49-F238E27FC236}">
                <a16:creationId xmlns:a16="http://schemas.microsoft.com/office/drawing/2014/main" id="{A3E91948-2147-40DF-A5ED-23868A9C0A1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7025"/>
          <a:stretch/>
        </p:blipFill>
        <p:spPr>
          <a:xfrm>
            <a:off x="1" y="11"/>
            <a:ext cx="12191999" cy="6857989"/>
          </a:xfrm>
          <a:prstGeom prst="rect">
            <a:avLst/>
          </a:prstGeom>
        </p:spPr>
      </p:pic>
      <p:sp>
        <p:nvSpPr>
          <p:cNvPr id="55" name="Rectangle 54">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09C85A-49B8-4641-BF95-5097ED997415}"/>
              </a:ext>
            </a:extLst>
          </p:cNvPr>
          <p:cNvSpPr>
            <a:spLocks noGrp="1"/>
          </p:cNvSpPr>
          <p:nvPr>
            <p:ph type="title"/>
          </p:nvPr>
        </p:nvSpPr>
        <p:spPr>
          <a:xfrm>
            <a:off x="6462580" y="1412874"/>
            <a:ext cx="5313972" cy="5017592"/>
          </a:xfrm>
        </p:spPr>
        <p:txBody>
          <a:bodyPr vert="horz" lIns="91440" tIns="45720" rIns="91440" bIns="45720" rtlCol="0">
            <a:noAutofit/>
          </a:bodyPr>
          <a:lstStyle/>
          <a:p>
            <a:pPr algn="r"/>
            <a:r>
              <a:rPr lang="en-US" sz="6000" cap="all" spc="-100" dirty="0">
                <a:solidFill>
                  <a:schemeClr val="bg1"/>
                </a:solidFill>
              </a:rPr>
              <a:t>Thank you for spending Time with us today!</a:t>
            </a:r>
            <a:br>
              <a:rPr lang="en-US" sz="6000" b="0" cap="all" spc="-100" dirty="0">
                <a:solidFill>
                  <a:schemeClr val="bg1"/>
                </a:solidFill>
              </a:rPr>
            </a:br>
            <a:br>
              <a:rPr lang="en-US" sz="6000" b="0" cap="all" spc="-100" dirty="0">
                <a:solidFill>
                  <a:schemeClr val="bg1"/>
                </a:solidFill>
              </a:rPr>
            </a:br>
            <a:r>
              <a:rPr lang="en-US" sz="2400" b="0" cap="all" spc="-100" dirty="0">
                <a:solidFill>
                  <a:schemeClr val="bg1"/>
                </a:solidFill>
                <a:hlinkClick r:id="rId4">
                  <a:extLst>
                    <a:ext uri="{A12FA001-AC4F-418D-AE19-62706E023703}">
                      <ahyp:hlinkClr xmlns:ahyp="http://schemas.microsoft.com/office/drawing/2018/hyperlinkcolor" val="tx"/>
                    </a:ext>
                  </a:extLst>
                </a:hlinkClick>
              </a:rPr>
              <a:t>jzoumberis@doe.k12.ga.us</a:t>
            </a:r>
            <a:r>
              <a:rPr lang="en-US" sz="2400" b="0" cap="all" spc="-100" dirty="0">
                <a:solidFill>
                  <a:schemeClr val="bg1"/>
                </a:solidFill>
              </a:rPr>
              <a:t> </a:t>
            </a:r>
          </a:p>
        </p:txBody>
      </p:sp>
      <p:pic>
        <p:nvPicPr>
          <p:cNvPr id="32" name="Picture 31" descr="A close up of a sign&#10;&#10;Description automatically generated">
            <a:extLst>
              <a:ext uri="{FF2B5EF4-FFF2-40B4-BE49-F238E27FC236}">
                <a16:creationId xmlns:a16="http://schemas.microsoft.com/office/drawing/2014/main" id="{37C43AA2-9B10-4D0D-AA0F-AB0A9289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299" y="5290794"/>
            <a:ext cx="1963917" cy="1044804"/>
          </a:xfrm>
          <a:prstGeom prst="rect">
            <a:avLst/>
          </a:prstGeom>
        </p:spPr>
      </p:pic>
      <p:sp>
        <p:nvSpPr>
          <p:cNvPr id="6" name="TextBox 5">
            <a:extLst>
              <a:ext uri="{FF2B5EF4-FFF2-40B4-BE49-F238E27FC236}">
                <a16:creationId xmlns:a16="http://schemas.microsoft.com/office/drawing/2014/main" id="{1AE3B7DA-85E8-4E64-994F-B1C243782570}"/>
              </a:ext>
            </a:extLst>
          </p:cNvPr>
          <p:cNvSpPr txBox="1"/>
          <p:nvPr/>
        </p:nvSpPr>
        <p:spPr>
          <a:xfrm>
            <a:off x="9804808" y="6657944"/>
            <a:ext cx="23871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ex.stackexchange.com/questions/39485/how-can-we-display-firework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47" name="Picture 5">
            <a:extLst>
              <a:ext uri="{FF2B5EF4-FFF2-40B4-BE49-F238E27FC236}">
                <a16:creationId xmlns:a16="http://schemas.microsoft.com/office/drawing/2014/main" id="{95819994-C609-4E81-B440-5D975CF26C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4667" y="2028100"/>
            <a:ext cx="2461329" cy="246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Content Placeholder 49">
            <a:extLst>
              <a:ext uri="{FF2B5EF4-FFF2-40B4-BE49-F238E27FC236}">
                <a16:creationId xmlns:a16="http://schemas.microsoft.com/office/drawing/2014/main" id="{8F0C9254-73E7-4D9C-93D2-4595CB495E50}"/>
              </a:ext>
            </a:extLst>
          </p:cNvPr>
          <p:cNvSpPr>
            <a:spLocks noGrp="1"/>
          </p:cNvSpPr>
          <p:nvPr>
            <p:ph idx="1"/>
          </p:nvPr>
        </p:nvSpPr>
        <p:spPr>
          <a:xfrm>
            <a:off x="479459" y="4602935"/>
            <a:ext cx="4994190" cy="724562"/>
          </a:xfrm>
        </p:spPr>
        <p:txBody>
          <a:bodyPr>
            <a:normAutofit/>
          </a:bodyPr>
          <a:lstStyle/>
          <a:p>
            <a:pPr marL="0" indent="0" algn="ctr">
              <a:buNone/>
            </a:pPr>
            <a:r>
              <a:rPr lang="en-US" sz="2400" u="sng" dirty="0">
                <a:hlinkClick r:id="rId8"/>
              </a:rPr>
              <a:t>https://forms.gle/i37at9uYGMznfQcr8</a:t>
            </a:r>
            <a:endParaRPr lang="en-US" sz="2400" dirty="0"/>
          </a:p>
          <a:p>
            <a:pPr marL="0" indent="0">
              <a:buNone/>
            </a:pPr>
            <a:endParaRPr lang="en-US" dirty="0"/>
          </a:p>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854A373C-280C-41D3-95A4-F9B62BA862AA}"/>
              </a:ext>
            </a:extLst>
          </p:cNvPr>
          <p:cNvSpPr txBox="1"/>
          <p:nvPr/>
        </p:nvSpPr>
        <p:spPr>
          <a:xfrm>
            <a:off x="534697" y="566269"/>
            <a:ext cx="5078027" cy="1384995"/>
          </a:xfrm>
          <a:prstGeom prst="rect">
            <a:avLst/>
          </a:prstGeom>
          <a:noFill/>
        </p:spPr>
        <p:txBody>
          <a:bodyPr wrap="square" rtlCol="0">
            <a:spAutoFit/>
          </a:bodyPr>
          <a:lstStyle/>
          <a:p>
            <a:pPr algn="ctr"/>
            <a:r>
              <a:rPr lang="en-US" sz="2800" b="1" dirty="0"/>
              <a:t>Getting More Bang For Your Book K-2</a:t>
            </a:r>
          </a:p>
          <a:p>
            <a:pPr algn="ctr"/>
            <a:r>
              <a:rPr lang="en-US" sz="2800" b="1" dirty="0"/>
              <a:t>Jennifer Zoumberis</a:t>
            </a:r>
          </a:p>
        </p:txBody>
      </p:sp>
    </p:spTree>
    <p:extLst>
      <p:ext uri="{BB962C8B-B14F-4D97-AF65-F5344CB8AC3E}">
        <p14:creationId xmlns:p14="http://schemas.microsoft.com/office/powerpoint/2010/main" val="560868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ireworks in the sky&#10;&#10;Description automatically generated">
            <a:extLst>
              <a:ext uri="{FF2B5EF4-FFF2-40B4-BE49-F238E27FC236}">
                <a16:creationId xmlns:a16="http://schemas.microsoft.com/office/drawing/2014/main" id="{608A5F81-26C3-41F3-B325-6113BED5B3E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379" r="19188"/>
          <a:stretch/>
        </p:blipFill>
        <p:spPr>
          <a:xfrm>
            <a:off x="20" y="10"/>
            <a:ext cx="6392647" cy="6857990"/>
          </a:xfrm>
          <a:prstGeom prst="rect">
            <a:avLst/>
          </a:prstGeom>
        </p:spPr>
      </p:pic>
      <p:sp>
        <p:nvSpPr>
          <p:cNvPr id="17" name="Rectangle 11">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7953C-83FF-C54C-9E99-3ADA3DBD7A8A}"/>
              </a:ext>
            </a:extLst>
          </p:cNvPr>
          <p:cNvSpPr>
            <a:spLocks noGrp="1"/>
          </p:cNvSpPr>
          <p:nvPr>
            <p:ph type="title"/>
          </p:nvPr>
        </p:nvSpPr>
        <p:spPr>
          <a:xfrm>
            <a:off x="7064082" y="642594"/>
            <a:ext cx="4472921" cy="1371600"/>
          </a:xfrm>
        </p:spPr>
        <p:txBody>
          <a:bodyPr>
            <a:normAutofit/>
          </a:bodyPr>
          <a:lstStyle/>
          <a:p>
            <a:r>
              <a:rPr lang="en-US" dirty="0"/>
              <a:t>Our goal:</a:t>
            </a:r>
          </a:p>
        </p:txBody>
      </p:sp>
      <p:sp>
        <p:nvSpPr>
          <p:cNvPr id="3" name="Content Placeholder 2">
            <a:extLst>
              <a:ext uri="{FF2B5EF4-FFF2-40B4-BE49-F238E27FC236}">
                <a16:creationId xmlns:a16="http://schemas.microsoft.com/office/drawing/2014/main" id="{99132413-E8F3-6543-B411-3ABBC46C821F}"/>
              </a:ext>
            </a:extLst>
          </p:cNvPr>
          <p:cNvSpPr>
            <a:spLocks noGrp="1"/>
          </p:cNvSpPr>
          <p:nvPr>
            <p:ph idx="1"/>
          </p:nvPr>
        </p:nvSpPr>
        <p:spPr>
          <a:xfrm>
            <a:off x="7041744" y="1752246"/>
            <a:ext cx="4472922" cy="3931920"/>
          </a:xfrm>
        </p:spPr>
        <p:txBody>
          <a:bodyPr>
            <a:normAutofit/>
          </a:bodyPr>
          <a:lstStyle/>
          <a:p>
            <a:pPr marL="0" indent="0">
              <a:buNone/>
            </a:pPr>
            <a:r>
              <a:rPr lang="en-US" sz="3600" dirty="0"/>
              <a:t>Explore some favorite titles and talk about how they can spark powerful learning that stretches across the curriculum.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43550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971EDD9-B212-403A-B7F4-79ED3D57CAF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117" b="17536"/>
          <a:stretch/>
        </p:blipFill>
        <p:spPr>
          <a:xfrm>
            <a:off x="20" y="-1"/>
            <a:ext cx="12191980" cy="6857999"/>
          </a:xfrm>
          <a:prstGeom prst="rect">
            <a:avLst/>
          </a:prstGeom>
        </p:spPr>
      </p:pic>
      <p:sp>
        <p:nvSpPr>
          <p:cNvPr id="32" name="Rectangle 3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92FA4-03E3-473B-ACA7-CF32F6DE0A68}"/>
              </a:ext>
            </a:extLst>
          </p:cNvPr>
          <p:cNvSpPr>
            <a:spLocks noGrp="1"/>
          </p:cNvSpPr>
          <p:nvPr>
            <p:ph type="title"/>
          </p:nvPr>
        </p:nvSpPr>
        <p:spPr>
          <a:xfrm>
            <a:off x="774043" y="727626"/>
            <a:ext cx="4602152" cy="1718225"/>
          </a:xfrm>
        </p:spPr>
        <p:txBody>
          <a:bodyPr>
            <a:normAutofit/>
          </a:bodyPr>
          <a:lstStyle/>
          <a:p>
            <a:pPr algn="ctr"/>
            <a:r>
              <a:rPr lang="en-US" sz="6000" i="1" dirty="0"/>
              <a:t>Our Agenda</a:t>
            </a:r>
          </a:p>
        </p:txBody>
      </p:sp>
      <p:sp>
        <p:nvSpPr>
          <p:cNvPr id="9" name="Content Placeholder 8">
            <a:extLst>
              <a:ext uri="{FF2B5EF4-FFF2-40B4-BE49-F238E27FC236}">
                <a16:creationId xmlns:a16="http://schemas.microsoft.com/office/drawing/2014/main" id="{08E0F91C-264A-4797-B5DA-5A7ED57B28B3}"/>
              </a:ext>
            </a:extLst>
          </p:cNvPr>
          <p:cNvSpPr>
            <a:spLocks noGrp="1"/>
          </p:cNvSpPr>
          <p:nvPr>
            <p:ph idx="1"/>
          </p:nvPr>
        </p:nvSpPr>
        <p:spPr>
          <a:xfrm>
            <a:off x="774043" y="2538920"/>
            <a:ext cx="4602152" cy="3480066"/>
          </a:xfrm>
        </p:spPr>
        <p:txBody>
          <a:bodyPr>
            <a:normAutofit/>
          </a:bodyPr>
          <a:lstStyle/>
          <a:p>
            <a:r>
              <a:rPr lang="en-US" sz="2800" dirty="0"/>
              <a:t>Read Aloud Resources</a:t>
            </a:r>
          </a:p>
          <a:p>
            <a:r>
              <a:rPr lang="en-US" sz="2800" dirty="0"/>
              <a:t>More Bang for EVERY book!</a:t>
            </a:r>
          </a:p>
          <a:p>
            <a:r>
              <a:rPr lang="en-US" sz="2800" dirty="0"/>
              <a:t>Spotlight Books</a:t>
            </a:r>
          </a:p>
          <a:p>
            <a:r>
              <a:rPr lang="en-US" sz="2800" dirty="0"/>
              <a:t>Read Aloud Tools</a:t>
            </a:r>
          </a:p>
          <a:p>
            <a:r>
              <a:rPr lang="en-US" sz="2800" dirty="0"/>
              <a:t>Some of my Favorite Titles</a:t>
            </a:r>
          </a:p>
          <a:p>
            <a:r>
              <a:rPr lang="en-US" sz="2800" dirty="0"/>
              <a:t>Closing</a:t>
            </a:r>
          </a:p>
          <a:p>
            <a:endParaRPr lang="en-US" dirty="0"/>
          </a:p>
          <a:p>
            <a:endParaRPr lang="en-US" dirty="0"/>
          </a:p>
        </p:txBody>
      </p:sp>
      <p:sp>
        <p:nvSpPr>
          <p:cNvPr id="6" name="TextBox 5">
            <a:extLst>
              <a:ext uri="{FF2B5EF4-FFF2-40B4-BE49-F238E27FC236}">
                <a16:creationId xmlns:a16="http://schemas.microsoft.com/office/drawing/2014/main" id="{086871C2-2E07-4E62-A681-4ABF293C39FD}"/>
              </a:ext>
            </a:extLst>
          </p:cNvPr>
          <p:cNvSpPr txBox="1"/>
          <p:nvPr/>
        </p:nvSpPr>
        <p:spPr>
          <a:xfrm>
            <a:off x="9649317" y="6657943"/>
            <a:ext cx="2542683"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blogs.glnd.k12.va.us/arohrer/2012/10/31/how-to-be-a-firework-in-middle-schoo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5969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7" name="Rectangle 136">
            <a:extLst>
              <a:ext uri="{FF2B5EF4-FFF2-40B4-BE49-F238E27FC236}">
                <a16:creationId xmlns:a16="http://schemas.microsoft.com/office/drawing/2014/main" id="{1D91E3E1-5159-4DA9-8C1A-3897E9094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9" name="Rectangle 138">
            <a:extLst>
              <a:ext uri="{FF2B5EF4-FFF2-40B4-BE49-F238E27FC236}">
                <a16:creationId xmlns:a16="http://schemas.microsoft.com/office/drawing/2014/main" id="{A9EF7E53-E975-4A5C-BF5D-D8740448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41" name="Rectangle 140">
            <a:extLst>
              <a:ext uri="{FF2B5EF4-FFF2-40B4-BE49-F238E27FC236}">
                <a16:creationId xmlns:a16="http://schemas.microsoft.com/office/drawing/2014/main" id="{D5C53263-995C-49EE-9CA6-FE769A768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3" name="Group 142">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44" name="Straight Connector 143">
              <a:extLst>
                <a:ext uri="{FF2B5EF4-FFF2-40B4-BE49-F238E27FC236}">
                  <a16:creationId xmlns:a16="http://schemas.microsoft.com/office/drawing/2014/main" id="{87FFE657-1F53-4BA2-99ED-71027468AE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3717B2EF-FCC5-4A6E-8AD7-2543509586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E8BEC20-1CFB-4C38-819D-8EA157D70B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148" name="Rectangle 147">
            <a:extLst>
              <a:ext uri="{FF2B5EF4-FFF2-40B4-BE49-F238E27FC236}">
                <a16:creationId xmlns:a16="http://schemas.microsoft.com/office/drawing/2014/main" id="{0E7CA313-2F4B-4574-8399-12EF6A1BF2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close up of a sign&#10;&#10;Description automatically generated">
            <a:extLst>
              <a:ext uri="{FF2B5EF4-FFF2-40B4-BE49-F238E27FC236}">
                <a16:creationId xmlns:a16="http://schemas.microsoft.com/office/drawing/2014/main" id="{C4B528C4-16E6-4EAC-9053-A5C666907D52}"/>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019" r="-2" b="8715"/>
          <a:stretch/>
        </p:blipFill>
        <p:spPr>
          <a:xfrm>
            <a:off x="-1" y="10"/>
            <a:ext cx="4059936" cy="4530063"/>
          </a:xfrm>
          <a:prstGeom prst="rect">
            <a:avLst/>
          </a:prstGeom>
        </p:spPr>
      </p:pic>
      <p:pic>
        <p:nvPicPr>
          <p:cNvPr id="12" name="Picture 11" descr="A picture containing text, newspaper, sign, people&#10;&#10;Description automatically generated">
            <a:extLst>
              <a:ext uri="{FF2B5EF4-FFF2-40B4-BE49-F238E27FC236}">
                <a16:creationId xmlns:a16="http://schemas.microsoft.com/office/drawing/2014/main" id="{5D4AE26E-25A8-437A-9AB1-31145FDE4CED}"/>
              </a:ext>
            </a:extLst>
          </p:cNvPr>
          <p:cNvPicPr>
            <a:picLocks/>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p:blipFill>
        <p:spPr>
          <a:xfrm>
            <a:off x="4199866" y="33410"/>
            <a:ext cx="3792268" cy="4530063"/>
          </a:xfrm>
          <a:prstGeom prst="rect">
            <a:avLst/>
          </a:prstGeom>
        </p:spPr>
      </p:pic>
      <p:pic>
        <p:nvPicPr>
          <p:cNvPr id="1026" name="Picture 2" descr="Reading to Make a Difference">
            <a:extLst>
              <a:ext uri="{FF2B5EF4-FFF2-40B4-BE49-F238E27FC236}">
                <a16:creationId xmlns:a16="http://schemas.microsoft.com/office/drawing/2014/main" id="{C2A35074-C9BE-9F44-9BD0-C940DA72E3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11200"/>
          <a:stretch/>
        </p:blipFill>
        <p:spPr bwMode="auto">
          <a:xfrm>
            <a:off x="8132064" y="10"/>
            <a:ext cx="4059936" cy="4530063"/>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4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30074"/>
            <a:ext cx="12192000" cy="2327925"/>
          </a:xfrm>
          <a:prstGeom prst="rect">
            <a:avLst/>
          </a:prstGeom>
          <a:solidFill>
            <a:schemeClr val="bg1">
              <a:lumMod val="75000"/>
              <a:lumOff val="25000"/>
            </a:schemeClr>
          </a:solidFill>
          <a:ln w="6350" cap="sq" cmpd="sng" algn="ctr">
            <a:noFill/>
            <a:prstDash val="solid"/>
            <a:miter lim="800000"/>
          </a:ln>
          <a:effectLst/>
        </p:spPr>
      </p:sp>
      <p:sp>
        <p:nvSpPr>
          <p:cNvPr id="152" name="Rectangle 15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116" y="4692768"/>
            <a:ext cx="11859768" cy="200253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A377953C-83FF-C54C-9E99-3ADA3DBD7A8A}"/>
              </a:ext>
            </a:extLst>
          </p:cNvPr>
          <p:cNvSpPr>
            <a:spLocks noGrp="1"/>
          </p:cNvSpPr>
          <p:nvPr>
            <p:ph type="title"/>
          </p:nvPr>
        </p:nvSpPr>
        <p:spPr>
          <a:xfrm>
            <a:off x="376293" y="5238052"/>
            <a:ext cx="11439414" cy="897439"/>
          </a:xfrm>
        </p:spPr>
        <p:txBody>
          <a:bodyPr vert="horz" lIns="91440" tIns="45720" rIns="91440" bIns="45720" rtlCol="0" anchor="ctr">
            <a:noAutofit/>
          </a:bodyPr>
          <a:lstStyle/>
          <a:p>
            <a:pPr algn="ctr">
              <a:lnSpc>
                <a:spcPct val="83000"/>
              </a:lnSpc>
            </a:pPr>
            <a:r>
              <a:rPr lang="en-US" sz="8000" cap="all" spc="-100" dirty="0">
                <a:solidFill>
                  <a:schemeClr val="tx1"/>
                </a:solidFill>
              </a:rPr>
              <a:t>A few suggestions…</a:t>
            </a:r>
          </a:p>
        </p:txBody>
      </p:sp>
    </p:spTree>
    <p:extLst>
      <p:ext uri="{BB962C8B-B14F-4D97-AF65-F5344CB8AC3E}">
        <p14:creationId xmlns:p14="http://schemas.microsoft.com/office/powerpoint/2010/main" val="294169716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2ABB5C9-C715-B645-898A-825349F2C444}"/>
              </a:ext>
            </a:extLst>
          </p:cNvPr>
          <p:cNvSpPr>
            <a:spLocks noGrp="1"/>
          </p:cNvSpPr>
          <p:nvPr>
            <p:ph type="title"/>
          </p:nvPr>
        </p:nvSpPr>
        <p:spPr>
          <a:xfrm>
            <a:off x="4379493" y="253334"/>
            <a:ext cx="7440649" cy="1746504"/>
          </a:xfrm>
        </p:spPr>
        <p:txBody>
          <a:bodyPr>
            <a:normAutofit/>
          </a:bodyPr>
          <a:lstStyle/>
          <a:p>
            <a:r>
              <a:rPr lang="en-US" dirty="0"/>
              <a:t>Where to find great titles – especially for Social Studies</a:t>
            </a:r>
          </a:p>
        </p:txBody>
      </p:sp>
      <p:sp>
        <p:nvSpPr>
          <p:cNvPr id="3" name="Content Placeholder 2">
            <a:extLst>
              <a:ext uri="{FF2B5EF4-FFF2-40B4-BE49-F238E27FC236}">
                <a16:creationId xmlns:a16="http://schemas.microsoft.com/office/drawing/2014/main" id="{6E28F6DD-0256-1642-8B50-1F46602778C1}"/>
              </a:ext>
            </a:extLst>
          </p:cNvPr>
          <p:cNvSpPr>
            <a:spLocks noGrp="1"/>
          </p:cNvSpPr>
          <p:nvPr>
            <p:ph idx="1"/>
          </p:nvPr>
        </p:nvSpPr>
        <p:spPr>
          <a:xfrm>
            <a:off x="4535554" y="1801368"/>
            <a:ext cx="7180958" cy="4587240"/>
          </a:xfrm>
        </p:spPr>
        <p:txBody>
          <a:bodyPr>
            <a:normAutofit lnSpcReduction="10000"/>
          </a:bodyPr>
          <a:lstStyle/>
          <a:p>
            <a:r>
              <a:rPr lang="en-US" sz="2000" dirty="0"/>
              <a:t>Notable </a:t>
            </a:r>
            <a:r>
              <a:rPr lang="en-US" sz="2000" dirty="0" err="1"/>
              <a:t>Tradebooks</a:t>
            </a:r>
            <a:r>
              <a:rPr lang="en-US" sz="2000" dirty="0"/>
              <a:t> in Social Studies –</a:t>
            </a:r>
          </a:p>
          <a:p>
            <a:pPr marL="0" indent="0">
              <a:buNone/>
            </a:pPr>
            <a:r>
              <a:rPr lang="en-US" sz="2000" dirty="0"/>
              <a:t>     </a:t>
            </a:r>
            <a:r>
              <a:rPr lang="en-US" sz="2000" dirty="0">
                <a:hlinkClick r:id="rId2"/>
              </a:rPr>
              <a:t>https://www.socialstudies.org/publications/notables</a:t>
            </a:r>
            <a:endParaRPr lang="en-US" sz="2000" dirty="0"/>
          </a:p>
          <a:p>
            <a:r>
              <a:rPr lang="en-US" sz="2000" dirty="0"/>
              <a:t>Book list for each year with title, brief description, publisher</a:t>
            </a:r>
          </a:p>
          <a:p>
            <a:pPr marL="0" indent="0">
              <a:buNone/>
            </a:pPr>
            <a:endParaRPr lang="en-US" sz="2000" dirty="0"/>
          </a:p>
          <a:p>
            <a:r>
              <a:rPr lang="en-US" sz="2000" dirty="0"/>
              <a:t>Carter Woodson Award Winners - </a:t>
            </a:r>
            <a:r>
              <a:rPr lang="en-US" sz="2000" dirty="0">
                <a:hlinkClick r:id="rId3"/>
              </a:rPr>
              <a:t>https://www.socialstudies.org/awards/woodson/winners</a:t>
            </a:r>
            <a:endParaRPr lang="en-US" sz="2000" dirty="0"/>
          </a:p>
          <a:p>
            <a:r>
              <a:rPr lang="en-US" sz="2000" dirty="0"/>
              <a:t>Winners from each year:  title, cover, publisher </a:t>
            </a:r>
          </a:p>
          <a:p>
            <a:pPr marL="0" indent="0">
              <a:buNone/>
            </a:pPr>
            <a:endParaRPr lang="en-US" sz="2000" dirty="0"/>
          </a:p>
          <a:p>
            <a:r>
              <a:rPr lang="en-US" sz="2000" dirty="0"/>
              <a:t>Georgia Council for Social Studies – Children’s Literature page       </a:t>
            </a:r>
            <a:r>
              <a:rPr lang="en-US" sz="2000" dirty="0">
                <a:hlinkClick r:id="rId4"/>
              </a:rPr>
              <a:t>http://www.gcss.net/site/page/view/childrens-literature</a:t>
            </a:r>
            <a:r>
              <a:rPr lang="en-US" sz="2000" dirty="0"/>
              <a:t> </a:t>
            </a:r>
          </a:p>
          <a:p>
            <a:r>
              <a:rPr lang="en-US" sz="2000" dirty="0"/>
              <a:t>Specific to Georgia standards:  title, some brief descriptions</a:t>
            </a:r>
          </a:p>
          <a:p>
            <a:pPr marL="0"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B410F38E-C9D4-4AD1-B55B-4628B9868037}"/>
              </a:ext>
            </a:extLst>
          </p:cNvPr>
          <p:cNvPicPr>
            <a:picLocks noChangeAspect="1"/>
          </p:cNvPicPr>
          <p:nvPr/>
        </p:nvPicPr>
        <p:blipFill>
          <a:blip r:embed="rId5"/>
          <a:stretch>
            <a:fillRect/>
          </a:stretch>
        </p:blipFill>
        <p:spPr>
          <a:xfrm>
            <a:off x="234696" y="253334"/>
            <a:ext cx="4066162" cy="6382512"/>
          </a:xfrm>
          <a:prstGeom prst="rect">
            <a:avLst/>
          </a:prstGeom>
        </p:spPr>
      </p:pic>
    </p:spTree>
    <p:extLst>
      <p:ext uri="{BB962C8B-B14F-4D97-AF65-F5344CB8AC3E}">
        <p14:creationId xmlns:p14="http://schemas.microsoft.com/office/powerpoint/2010/main" val="2724698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70BB34-1E11-4A38-961E-8BECD4EB2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umbrella, colorful, fireworks, open&#10;&#10;Description automatically generated">
            <a:extLst>
              <a:ext uri="{FF2B5EF4-FFF2-40B4-BE49-F238E27FC236}">
                <a16:creationId xmlns:a16="http://schemas.microsoft.com/office/drawing/2014/main" id="{BDA3DB18-1415-482C-95DD-F750229DB20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8727" r="9091" b="4665"/>
          <a:stretch/>
        </p:blipFill>
        <p:spPr>
          <a:xfrm>
            <a:off x="20" y="-1"/>
            <a:ext cx="12191980" cy="6857999"/>
          </a:xfrm>
          <a:prstGeom prst="rect">
            <a:avLst/>
          </a:prstGeom>
        </p:spPr>
      </p:pic>
      <p:sp>
        <p:nvSpPr>
          <p:cNvPr id="23" name="Rectangle 22">
            <a:extLst>
              <a:ext uri="{FF2B5EF4-FFF2-40B4-BE49-F238E27FC236}">
                <a16:creationId xmlns:a16="http://schemas.microsoft.com/office/drawing/2014/main" id="{3E480DB9-98E5-480A-AF30-5D73B6127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0206"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C1F246CF-DB85-4B25-B3A3-F5BBDEE3E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7366" y="374904"/>
            <a:ext cx="7340156" cy="6108192"/>
          </a:xfrm>
          <a:prstGeom prst="rect">
            <a:avLst/>
          </a:prstGeom>
          <a:noFill/>
          <a:ln w="635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C0F104-FAB5-47FA-BBB1-F35994F93B71}"/>
              </a:ext>
            </a:extLst>
          </p:cNvPr>
          <p:cNvSpPr>
            <a:spLocks noGrp="1"/>
          </p:cNvSpPr>
          <p:nvPr>
            <p:ph type="title"/>
          </p:nvPr>
        </p:nvSpPr>
        <p:spPr>
          <a:xfrm>
            <a:off x="671830" y="642594"/>
            <a:ext cx="6718433" cy="890931"/>
          </a:xfrm>
        </p:spPr>
        <p:txBody>
          <a:bodyPr>
            <a:normAutofit/>
          </a:bodyPr>
          <a:lstStyle/>
          <a:p>
            <a:r>
              <a:rPr lang="en-US" dirty="0">
                <a:solidFill>
                  <a:schemeClr val="tx1">
                    <a:lumMod val="75000"/>
                    <a:lumOff val="25000"/>
                  </a:schemeClr>
                </a:solidFill>
              </a:rPr>
              <a:t>More BANG for EVERY book!!!!!</a:t>
            </a:r>
          </a:p>
        </p:txBody>
      </p:sp>
      <p:sp>
        <p:nvSpPr>
          <p:cNvPr id="9" name="Content Placeholder 8">
            <a:extLst>
              <a:ext uri="{FF2B5EF4-FFF2-40B4-BE49-F238E27FC236}">
                <a16:creationId xmlns:a16="http://schemas.microsoft.com/office/drawing/2014/main" id="{5D97683D-CC19-41FD-B17F-709D19329225}"/>
              </a:ext>
            </a:extLst>
          </p:cNvPr>
          <p:cNvSpPr>
            <a:spLocks noGrp="1"/>
          </p:cNvSpPr>
          <p:nvPr>
            <p:ph idx="1"/>
          </p:nvPr>
        </p:nvSpPr>
        <p:spPr>
          <a:xfrm>
            <a:off x="671831" y="1457325"/>
            <a:ext cx="6718434" cy="4577715"/>
          </a:xfrm>
        </p:spPr>
        <p:txBody>
          <a:bodyPr>
            <a:normAutofit/>
          </a:bodyPr>
          <a:lstStyle/>
          <a:p>
            <a:r>
              <a:rPr lang="en-US" sz="1800" b="1" dirty="0">
                <a:solidFill>
                  <a:schemeClr val="tx1">
                    <a:lumMod val="75000"/>
                    <a:lumOff val="25000"/>
                  </a:schemeClr>
                </a:solidFill>
              </a:rPr>
              <a:t>Preview the cover:  </a:t>
            </a:r>
            <a:r>
              <a:rPr lang="en-US" sz="1800" dirty="0">
                <a:solidFill>
                  <a:schemeClr val="tx1">
                    <a:lumMod val="75000"/>
                    <a:lumOff val="25000"/>
                  </a:schemeClr>
                </a:solidFill>
              </a:rPr>
              <a:t>What do you see?  What do you think?  What do you wonder?</a:t>
            </a:r>
          </a:p>
          <a:p>
            <a:r>
              <a:rPr lang="en-US" sz="1800" b="1" dirty="0">
                <a:solidFill>
                  <a:schemeClr val="tx1">
                    <a:lumMod val="75000"/>
                    <a:lumOff val="25000"/>
                  </a:schemeClr>
                </a:solidFill>
              </a:rPr>
              <a:t>Check out the back matter</a:t>
            </a:r>
            <a:r>
              <a:rPr lang="en-US" sz="1800" dirty="0">
                <a:solidFill>
                  <a:schemeClr val="tx1">
                    <a:lumMod val="75000"/>
                    <a:lumOff val="25000"/>
                  </a:schemeClr>
                </a:solidFill>
              </a:rPr>
              <a:t>: What was the author’s purpose?  Why did they write this book?  What kinds of sources did they use?</a:t>
            </a:r>
          </a:p>
          <a:p>
            <a:r>
              <a:rPr lang="en-US" sz="1800" b="1" dirty="0">
                <a:solidFill>
                  <a:schemeClr val="tx1">
                    <a:lumMod val="75000"/>
                    <a:lumOff val="25000"/>
                  </a:schemeClr>
                </a:solidFill>
              </a:rPr>
              <a:t>Video/Photo Analysis:  </a:t>
            </a:r>
            <a:r>
              <a:rPr lang="en-US" sz="1800" dirty="0">
                <a:solidFill>
                  <a:schemeClr val="tx1">
                    <a:lumMod val="75000"/>
                    <a:lumOff val="25000"/>
                  </a:schemeClr>
                </a:solidFill>
              </a:rPr>
              <a:t>Stop and ask frequent questions as you read/watch.  Ask questions and have students support their thinking.  Be intentional about sharing your thinking as you read.</a:t>
            </a:r>
          </a:p>
          <a:p>
            <a:r>
              <a:rPr lang="en-US" sz="1800" b="1" dirty="0">
                <a:solidFill>
                  <a:schemeClr val="tx1">
                    <a:lumMod val="75000"/>
                    <a:lumOff val="25000"/>
                  </a:schemeClr>
                </a:solidFill>
              </a:rPr>
              <a:t>Make Writing/Reading Connections:  </a:t>
            </a:r>
            <a:r>
              <a:rPr lang="en-US" sz="1800" dirty="0">
                <a:solidFill>
                  <a:schemeClr val="tx1">
                    <a:lumMod val="75000"/>
                    <a:lumOff val="25000"/>
                  </a:schemeClr>
                </a:solidFill>
              </a:rPr>
              <a:t>stop and jots, retell, summarize, talk about the characters, setting, main idea, compare and contrast books/characters/themes</a:t>
            </a:r>
          </a:p>
          <a:p>
            <a:r>
              <a:rPr lang="en-US" sz="1800" b="1" dirty="0">
                <a:solidFill>
                  <a:schemeClr val="tx1">
                    <a:lumMod val="75000"/>
                    <a:lumOff val="25000"/>
                  </a:schemeClr>
                </a:solidFill>
              </a:rPr>
              <a:t>Arts Connections: </a:t>
            </a:r>
            <a:r>
              <a:rPr lang="en-US" sz="1800" dirty="0">
                <a:solidFill>
                  <a:schemeClr val="tx1">
                    <a:lumMod val="75000"/>
                    <a:lumOff val="25000"/>
                  </a:schemeClr>
                </a:solidFill>
              </a:rPr>
              <a:t>Draw, sing, re-enact parts of the book</a:t>
            </a:r>
          </a:p>
          <a:p>
            <a:r>
              <a:rPr lang="en-US" sz="1800" b="1" dirty="0">
                <a:solidFill>
                  <a:schemeClr val="tx1">
                    <a:lumMod val="75000"/>
                    <a:lumOff val="25000"/>
                  </a:schemeClr>
                </a:solidFill>
              </a:rPr>
              <a:t>Look through all of the Lenses:  </a:t>
            </a:r>
            <a:r>
              <a:rPr lang="en-US" sz="1800" dirty="0">
                <a:solidFill>
                  <a:schemeClr val="tx1">
                    <a:lumMod val="75000"/>
                    <a:lumOff val="25000"/>
                  </a:schemeClr>
                </a:solidFill>
              </a:rPr>
              <a:t>Historian, Geographer, Economist, Political Scientist</a:t>
            </a:r>
          </a:p>
        </p:txBody>
      </p:sp>
    </p:spTree>
    <p:extLst>
      <p:ext uri="{BB962C8B-B14F-4D97-AF65-F5344CB8AC3E}">
        <p14:creationId xmlns:p14="http://schemas.microsoft.com/office/powerpoint/2010/main" val="2144232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435E-CFC4-4345-90E8-8E7284392927}"/>
              </a:ext>
            </a:extLst>
          </p:cNvPr>
          <p:cNvSpPr>
            <a:spLocks noGrp="1"/>
          </p:cNvSpPr>
          <p:nvPr>
            <p:ph type="title"/>
          </p:nvPr>
        </p:nvSpPr>
        <p:spPr>
          <a:xfrm>
            <a:off x="631966" y="515902"/>
            <a:ext cx="4747902" cy="1259894"/>
          </a:xfrm>
        </p:spPr>
        <p:txBody>
          <a:bodyPr vert="horz" lIns="91440" tIns="45720" rIns="91440" bIns="45720" rtlCol="0" anchor="t">
            <a:normAutofit fontScale="90000"/>
          </a:bodyPr>
          <a:lstStyle/>
          <a:p>
            <a:r>
              <a:rPr lang="en-US" dirty="0"/>
              <a:t>Essential Questions for </a:t>
            </a:r>
            <a:br>
              <a:rPr lang="en-US" dirty="0"/>
            </a:br>
            <a:r>
              <a:rPr lang="en-US" i="1" dirty="0">
                <a:solidFill>
                  <a:srgbClr val="C00000"/>
                </a:solidFill>
              </a:rPr>
              <a:t>I Walk With Vanessa</a:t>
            </a:r>
          </a:p>
        </p:txBody>
      </p:sp>
      <p:sp>
        <p:nvSpPr>
          <p:cNvPr id="3" name="TextBox 2">
            <a:extLst>
              <a:ext uri="{FF2B5EF4-FFF2-40B4-BE49-F238E27FC236}">
                <a16:creationId xmlns:a16="http://schemas.microsoft.com/office/drawing/2014/main" id="{9867990A-ED4C-7347-BA79-6944CF0438C2}"/>
              </a:ext>
            </a:extLst>
          </p:cNvPr>
          <p:cNvSpPr txBox="1"/>
          <p:nvPr/>
        </p:nvSpPr>
        <p:spPr>
          <a:xfrm>
            <a:off x="588688" y="1614850"/>
            <a:ext cx="5667406" cy="4727248"/>
          </a:xfrm>
          <a:prstGeom prst="rect">
            <a:avLst/>
          </a:prstGeom>
        </p:spPr>
        <p:txBody>
          <a:bodyPr vert="horz" lIns="91440" tIns="45720" rIns="91440" bIns="45720" rtlCol="0">
            <a:normAutofit/>
          </a:bodyPr>
          <a:lstStyle/>
          <a:p>
            <a:pPr marL="342900" indent="-342900">
              <a:lnSpc>
                <a:spcPct val="90000"/>
              </a:lnSpc>
              <a:spcBef>
                <a:spcPts val="1000"/>
              </a:spcBef>
              <a:buClr>
                <a:schemeClr val="accent1"/>
              </a:buClr>
              <a:buFont typeface="Arial" panose="020B0604020202020204" pitchFamily="34" charset="0"/>
              <a:buChar char="•"/>
            </a:pPr>
            <a:r>
              <a:rPr lang="en-US" sz="1900" dirty="0">
                <a:solidFill>
                  <a:schemeClr val="tx1">
                    <a:lumMod val="75000"/>
                    <a:lumOff val="25000"/>
                  </a:schemeClr>
                </a:solidFill>
              </a:rPr>
              <a:t>How can we change the way others are treated?</a:t>
            </a:r>
          </a:p>
          <a:p>
            <a:pPr marL="342900" indent="-342900">
              <a:lnSpc>
                <a:spcPct val="90000"/>
              </a:lnSpc>
              <a:spcBef>
                <a:spcPts val="1000"/>
              </a:spcBef>
              <a:buClr>
                <a:schemeClr val="accent1"/>
              </a:buClr>
              <a:buFont typeface="Arial" panose="020B0604020202020204" pitchFamily="34" charset="0"/>
              <a:buChar char="•"/>
            </a:pPr>
            <a:r>
              <a:rPr lang="en-US" sz="1900" dirty="0">
                <a:solidFill>
                  <a:schemeClr val="tx1">
                    <a:lumMod val="75000"/>
                    <a:lumOff val="25000"/>
                  </a:schemeClr>
                </a:solidFill>
              </a:rPr>
              <a:t>How do our choices impact others?</a:t>
            </a:r>
          </a:p>
          <a:p>
            <a:pPr marL="342900" indent="-342900">
              <a:lnSpc>
                <a:spcPct val="90000"/>
              </a:lnSpc>
              <a:spcBef>
                <a:spcPts val="1000"/>
              </a:spcBef>
              <a:buClr>
                <a:schemeClr val="accent1"/>
              </a:buClr>
              <a:buFont typeface="Arial" panose="020B0604020202020204" pitchFamily="34" charset="0"/>
              <a:buChar char="•"/>
            </a:pPr>
            <a:r>
              <a:rPr lang="en-US" sz="1900" dirty="0">
                <a:solidFill>
                  <a:schemeClr val="tx1">
                    <a:lumMod val="75000"/>
                    <a:lumOff val="25000"/>
                  </a:schemeClr>
                </a:solidFill>
              </a:rPr>
              <a:t>How can we show kindness to others?</a:t>
            </a:r>
          </a:p>
          <a:p>
            <a:pPr marL="342900" indent="-342900">
              <a:lnSpc>
                <a:spcPct val="90000"/>
              </a:lnSpc>
              <a:spcBef>
                <a:spcPts val="1000"/>
              </a:spcBef>
              <a:buClr>
                <a:schemeClr val="accent1"/>
              </a:buClr>
              <a:buFont typeface="Arial" panose="020B0604020202020204" pitchFamily="34" charset="0"/>
              <a:buChar char="•"/>
            </a:pPr>
            <a:r>
              <a:rPr lang="en-US" sz="1900" dirty="0">
                <a:solidFill>
                  <a:schemeClr val="tx1">
                    <a:lumMod val="75000"/>
                    <a:lumOff val="25000"/>
                  </a:schemeClr>
                </a:solidFill>
              </a:rPr>
              <a:t>What should we do when we see someone not being treated kindly? </a:t>
            </a:r>
          </a:p>
          <a:p>
            <a:pPr marL="342900" indent="-342900">
              <a:lnSpc>
                <a:spcPct val="90000"/>
              </a:lnSpc>
              <a:spcBef>
                <a:spcPts val="1000"/>
              </a:spcBef>
              <a:buClr>
                <a:schemeClr val="accent1"/>
              </a:buClr>
              <a:buFont typeface="Arial" panose="020B0604020202020204" pitchFamily="34" charset="0"/>
              <a:buChar char="•"/>
            </a:pPr>
            <a:r>
              <a:rPr lang="en-US" sz="1900" dirty="0">
                <a:solidFill>
                  <a:schemeClr val="tx1">
                    <a:lumMod val="75000"/>
                    <a:lumOff val="25000"/>
                  </a:schemeClr>
                </a:solidFill>
              </a:rPr>
              <a:t>How can ONE person make a difference?</a:t>
            </a:r>
          </a:p>
          <a:p>
            <a:pPr marL="342900" indent="-342900">
              <a:lnSpc>
                <a:spcPct val="90000"/>
              </a:lnSpc>
              <a:spcBef>
                <a:spcPts val="1000"/>
              </a:spcBef>
              <a:buClr>
                <a:schemeClr val="accent1"/>
              </a:buClr>
              <a:buFont typeface="Arial" panose="020B0604020202020204" pitchFamily="34" charset="0"/>
              <a:buChar char="•"/>
            </a:pPr>
            <a:r>
              <a:rPr lang="en-US" sz="1900" dirty="0">
                <a:solidFill>
                  <a:schemeClr val="tx1">
                    <a:lumMod val="75000"/>
                    <a:lumOff val="25000"/>
                  </a:schemeClr>
                </a:solidFill>
              </a:rPr>
              <a:t>How can this book relate to events today or events in our history?</a:t>
            </a:r>
          </a:p>
          <a:p>
            <a:pPr marL="342900" indent="-342900">
              <a:lnSpc>
                <a:spcPct val="90000"/>
              </a:lnSpc>
              <a:spcBef>
                <a:spcPts val="1000"/>
              </a:spcBef>
              <a:buClr>
                <a:schemeClr val="accent1"/>
              </a:buClr>
              <a:buFont typeface="Arial" panose="020B0604020202020204" pitchFamily="34" charset="0"/>
              <a:buChar char="•"/>
            </a:pPr>
            <a:endParaRPr lang="en-US" sz="1900" dirty="0">
              <a:solidFill>
                <a:schemeClr val="tx1">
                  <a:lumMod val="75000"/>
                  <a:lumOff val="25000"/>
                </a:schemeClr>
              </a:solidFill>
            </a:endParaRPr>
          </a:p>
          <a:p>
            <a:pPr marL="342900" indent="-342900">
              <a:lnSpc>
                <a:spcPct val="90000"/>
              </a:lnSpc>
              <a:spcBef>
                <a:spcPts val="1000"/>
              </a:spcBef>
              <a:buClr>
                <a:schemeClr val="accent1"/>
              </a:buClr>
              <a:buFont typeface="Arial" panose="020B0604020202020204" pitchFamily="34" charset="0"/>
              <a:buChar char="•"/>
            </a:pPr>
            <a:endParaRPr lang="en-US" sz="1900" dirty="0">
              <a:solidFill>
                <a:schemeClr val="tx1">
                  <a:lumMod val="75000"/>
                  <a:lumOff val="25000"/>
                </a:schemeClr>
              </a:solidFill>
            </a:endParaRPr>
          </a:p>
          <a:p>
            <a:pPr marL="342900" indent="-342900">
              <a:lnSpc>
                <a:spcPct val="90000"/>
              </a:lnSpc>
              <a:spcBef>
                <a:spcPts val="1000"/>
              </a:spcBef>
              <a:buClr>
                <a:schemeClr val="accent1"/>
              </a:buClr>
              <a:buFont typeface="Arial" panose="020B0604020202020204" pitchFamily="34" charset="0"/>
              <a:buChar char="•"/>
            </a:pPr>
            <a:endParaRPr lang="en-US" sz="1900" dirty="0">
              <a:solidFill>
                <a:schemeClr val="tx1">
                  <a:lumMod val="75000"/>
                  <a:lumOff val="25000"/>
                </a:schemeClr>
              </a:solidFill>
            </a:endParaRPr>
          </a:p>
          <a:p>
            <a:pPr marL="342900" indent="-342900">
              <a:lnSpc>
                <a:spcPct val="90000"/>
              </a:lnSpc>
              <a:spcBef>
                <a:spcPts val="1000"/>
              </a:spcBef>
              <a:buClr>
                <a:schemeClr val="accent1"/>
              </a:buClr>
              <a:buFont typeface="Arial" panose="020B0604020202020204" pitchFamily="34" charset="0"/>
              <a:buChar char="•"/>
            </a:pPr>
            <a:r>
              <a:rPr lang="en-US" sz="1900" dirty="0">
                <a:solidFill>
                  <a:schemeClr val="tx1">
                    <a:lumMod val="75000"/>
                    <a:lumOff val="25000"/>
                  </a:schemeClr>
                </a:solidFill>
              </a:rPr>
              <a:t>As we look at the book, think about how you could use this book in your classroom.</a:t>
            </a:r>
          </a:p>
        </p:txBody>
      </p:sp>
      <p:pic>
        <p:nvPicPr>
          <p:cNvPr id="36" name="Picture 35" descr="A close up of text on a white background&#10;&#10;Description automatically generated">
            <a:extLst>
              <a:ext uri="{FF2B5EF4-FFF2-40B4-BE49-F238E27FC236}">
                <a16:creationId xmlns:a16="http://schemas.microsoft.com/office/drawing/2014/main" id="{159F4E19-BC3A-45A7-AAB8-CE930771985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32320" y="601775"/>
            <a:ext cx="4236720" cy="5187820"/>
          </a:xfrm>
          <a:prstGeom prst="rect">
            <a:avLst/>
          </a:prstGeom>
        </p:spPr>
      </p:pic>
      <p:sp>
        <p:nvSpPr>
          <p:cNvPr id="5" name="Rectangle 4">
            <a:extLst>
              <a:ext uri="{FF2B5EF4-FFF2-40B4-BE49-F238E27FC236}">
                <a16:creationId xmlns:a16="http://schemas.microsoft.com/office/drawing/2014/main" id="{0D93ECD2-0B3C-4098-97BD-C9673806DC28}"/>
              </a:ext>
            </a:extLst>
          </p:cNvPr>
          <p:cNvSpPr/>
          <p:nvPr/>
        </p:nvSpPr>
        <p:spPr>
          <a:xfrm>
            <a:off x="7572459" y="5886893"/>
            <a:ext cx="3741730" cy="369332"/>
          </a:xfrm>
          <a:prstGeom prst="rect">
            <a:avLst/>
          </a:prstGeom>
        </p:spPr>
        <p:txBody>
          <a:bodyPr wrap="none">
            <a:spAutoFit/>
          </a:bodyPr>
          <a:lstStyle/>
          <a:p>
            <a:r>
              <a:rPr lang="en-US" dirty="0">
                <a:hlinkClick r:id="rId4"/>
              </a:rPr>
              <a:t>https://youtu.be/bF1FhV_Bw3w</a:t>
            </a:r>
            <a:r>
              <a:rPr lang="en-US" dirty="0"/>
              <a:t> </a:t>
            </a:r>
          </a:p>
        </p:txBody>
      </p:sp>
      <p:sp>
        <p:nvSpPr>
          <p:cNvPr id="38" name="Title 1">
            <a:extLst>
              <a:ext uri="{FF2B5EF4-FFF2-40B4-BE49-F238E27FC236}">
                <a16:creationId xmlns:a16="http://schemas.microsoft.com/office/drawing/2014/main" id="{BA62FCBA-C45D-4EAD-B958-0CDC1907AC30}"/>
              </a:ext>
            </a:extLst>
          </p:cNvPr>
          <p:cNvSpPr txBox="1">
            <a:spLocks/>
          </p:cNvSpPr>
          <p:nvPr/>
        </p:nvSpPr>
        <p:spPr>
          <a:xfrm>
            <a:off x="631966" y="4452258"/>
            <a:ext cx="5191785" cy="125989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a:lstStyle>
          <a:p>
            <a:r>
              <a:rPr lang="en-US" sz="3600" dirty="0"/>
              <a:t>While Reading the book…</a:t>
            </a:r>
            <a:br>
              <a:rPr lang="en-US" sz="3600" dirty="0"/>
            </a:br>
            <a:r>
              <a:rPr lang="en-US" sz="3600" i="1" dirty="0">
                <a:solidFill>
                  <a:srgbClr val="C00000"/>
                </a:solidFill>
              </a:rPr>
              <a:t>I Walk With Vanessa</a:t>
            </a:r>
          </a:p>
        </p:txBody>
      </p:sp>
    </p:spTree>
    <p:extLst>
      <p:ext uri="{BB962C8B-B14F-4D97-AF65-F5344CB8AC3E}">
        <p14:creationId xmlns:p14="http://schemas.microsoft.com/office/powerpoint/2010/main" val="26652453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34</TotalTime>
  <Words>2414</Words>
  <Application>Microsoft Office PowerPoint</Application>
  <PresentationFormat>Widescreen</PresentationFormat>
  <Paragraphs>166</Paragraphs>
  <Slides>33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Chalkduster</vt:lpstr>
      <vt:lpstr>Courier New</vt:lpstr>
      <vt:lpstr>Garamond</vt:lpstr>
      <vt:lpstr>Selawik Light</vt:lpstr>
      <vt:lpstr>Speak Pro</vt:lpstr>
      <vt:lpstr>Wingdings 3</vt:lpstr>
      <vt:lpstr>SavonVTI</vt:lpstr>
      <vt:lpstr>Warm up…</vt:lpstr>
      <vt:lpstr>Getting more bang for your book:  read alouds and social studies inquiry For Grades k-2 Jennifer zoumberis</vt:lpstr>
      <vt:lpstr>PowerPoint Presentation</vt:lpstr>
      <vt:lpstr>Our goal:</vt:lpstr>
      <vt:lpstr>Our Agenda</vt:lpstr>
      <vt:lpstr>A few suggestions…</vt:lpstr>
      <vt:lpstr>Where to find great titles – especially for Social Studies</vt:lpstr>
      <vt:lpstr>More BANG for EVERY book!!!!!</vt:lpstr>
      <vt:lpstr>Essential Questions for  I Walk With Vanessa</vt:lpstr>
      <vt:lpstr>Ideas for I Walk with Vanessa                  </vt:lpstr>
      <vt:lpstr>Books with Similar Themes</vt:lpstr>
      <vt:lpstr>Some tools…</vt:lpstr>
      <vt:lpstr>Social Studies Journals</vt:lpstr>
      <vt:lpstr>Talk it out…</vt:lpstr>
      <vt:lpstr>Image/Illustration Analysis</vt:lpstr>
      <vt:lpstr>Jon Klassen Hat Series</vt:lpstr>
      <vt:lpstr>Take a Snapshot</vt:lpstr>
      <vt:lpstr>Content Story Map</vt:lpstr>
      <vt:lpstr>All The Way to the Top:  How One Girl’s Fight for Americans With Disabilities Changed Everything Written by:  Annette Bay Pimentel Illustrated by:  Nabi H. Ali</vt:lpstr>
      <vt:lpstr>Some of my favorite titles for K-2</vt:lpstr>
      <vt:lpstr>Blue Sky White Stars</vt:lpstr>
      <vt:lpstr>I have a Dream </vt:lpstr>
      <vt:lpstr>Thomas Jefferson: Life, Liberty, and the Pursuit of Everything</vt:lpstr>
      <vt:lpstr>Looking at Lincoln</vt:lpstr>
      <vt:lpstr>Fireboat: The Heroic Adventures of the John J. Harvey</vt:lpstr>
      <vt:lpstr>Now and Ben:  The Modern Inventions of Benjamin Franklin</vt:lpstr>
      <vt:lpstr>Thomas Jefferson Builds a Library</vt:lpstr>
      <vt:lpstr>Water and Land:  Land and Water Forms Around the World</vt:lpstr>
      <vt:lpstr>Miss Pinkletink’s Purse</vt:lpstr>
      <vt:lpstr>The United States v. Jackie Robinson</vt:lpstr>
      <vt:lpstr>How to Build a HUG:  Temple Grandin and Her Amazing Squeeze Machine</vt:lpstr>
      <vt:lpstr>Now it’s your turn… What books do you LOVE?</vt:lpstr>
      <vt:lpstr>Thank you for spending Time with us today!  jzoumberis@doe.k12.ga.us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Warm up…</dc:title>
  <dc:creator>Jennifer Zoumberis</dc:creator>
  <cp:lastModifiedBy>Jennifer Zoumberis</cp:lastModifiedBy>
  <cp:revision>2</cp:revision>
  <dcterms:created xsi:type="dcterms:W3CDTF">2020-05-19T20:01:05Z</dcterms:created>
  <dcterms:modified xsi:type="dcterms:W3CDTF">2020-05-20T13:44:07Z</dcterms:modified>
</cp:coreProperties>
</file>