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305" r:id="rId3"/>
    <p:sldId id="306" r:id="rId4"/>
    <p:sldId id="307" r:id="rId5"/>
    <p:sldId id="262" r:id="rId6"/>
    <p:sldId id="308" r:id="rId7"/>
    <p:sldId id="309" r:id="rId8"/>
    <p:sldId id="268" r:id="rId9"/>
    <p:sldId id="310" r:id="rId10"/>
    <p:sldId id="270" r:id="rId11"/>
    <p:sldId id="271" r:id="rId12"/>
    <p:sldId id="311" r:id="rId13"/>
    <p:sldId id="302" r:id="rId14"/>
    <p:sldId id="281" r:id="rId15"/>
    <p:sldId id="280" r:id="rId16"/>
    <p:sldId id="282" r:id="rId17"/>
    <p:sldId id="312" r:id="rId18"/>
    <p:sldId id="284" r:id="rId19"/>
    <p:sldId id="285" r:id="rId20"/>
    <p:sldId id="313" r:id="rId21"/>
    <p:sldId id="287" r:id="rId22"/>
    <p:sldId id="304" r:id="rId23"/>
    <p:sldId id="303" r:id="rId24"/>
    <p:sldId id="314" r:id="rId25"/>
    <p:sldId id="322" r:id="rId26"/>
    <p:sldId id="321" r:id="rId27"/>
    <p:sldId id="323" r:id="rId28"/>
    <p:sldId id="324" r:id="rId29"/>
    <p:sldId id="315" r:id="rId30"/>
    <p:sldId id="316" r:id="rId31"/>
    <p:sldId id="317" r:id="rId32"/>
    <p:sldId id="318" r:id="rId33"/>
    <p:sldId id="319" r:id="rId34"/>
    <p:sldId id="333" r:id="rId35"/>
    <p:sldId id="320" r:id="rId36"/>
    <p:sldId id="327" r:id="rId37"/>
    <p:sldId id="325" r:id="rId38"/>
    <p:sldId id="326" r:id="rId39"/>
    <p:sldId id="328" r:id="rId40"/>
    <p:sldId id="329" r:id="rId41"/>
    <p:sldId id="330" r:id="rId42"/>
    <p:sldId id="331" r:id="rId43"/>
    <p:sldId id="33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nis, Judith" initials="J E "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4A70"/>
    <a:srgbClr val="103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0" autoAdjust="0"/>
    <p:restoredTop sz="96895" autoAdjust="0"/>
  </p:normalViewPr>
  <p:slideViewPr>
    <p:cSldViewPr>
      <p:cViewPr varScale="1">
        <p:scale>
          <a:sx n="68" d="100"/>
          <a:sy n="68" d="100"/>
        </p:scale>
        <p:origin x="14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DD583-FCAC-43BA-8529-A710369745E3}" type="datetimeFigureOut">
              <a:rPr lang="en-US" smtClean="0"/>
              <a:t>9/25/2018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41065-D212-4001-B10C-8F4446238FFB}" type="slidenum">
              <a:rPr lang="en-US" smtClean="0"/>
              <a:t>‹#›</a:t>
            </a:fld>
            <a:endParaRPr lang="en-US"/>
          </a:p>
        </p:txBody>
      </p:sp>
    </p:spTree>
    <p:extLst>
      <p:ext uri="{BB962C8B-B14F-4D97-AF65-F5344CB8AC3E}">
        <p14:creationId xmlns:p14="http://schemas.microsoft.com/office/powerpoint/2010/main" val="27123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 name="Footer Placeholder 3"/>
          <p:cNvSpPr txBox="1">
            <a:spLocks noGrp="1"/>
          </p:cNvSpPr>
          <p:nvPr/>
        </p:nvSpPr>
        <p:spPr>
          <a:xfrm>
            <a:off x="0" y="8685213"/>
            <a:ext cx="2971800" cy="457200"/>
          </a:xfrm>
          <a:prstGeom prst="rect">
            <a:avLst/>
          </a:prstGeom>
          <a:noFill/>
        </p:spPr>
        <p:txBody>
          <a:bodyPr lIns="90038" tIns="45020" rIns="90038" bIns="45020" anchor="b"/>
          <a:lstStyle/>
          <a:p>
            <a:pPr>
              <a:defRPr/>
            </a:pPr>
            <a:r>
              <a:rPr lang="en-US" sz="1200" dirty="0">
                <a:solidFill>
                  <a:prstClr val="black"/>
                </a:solidFill>
                <a:ea typeface="ＭＳ Ｐゴシック"/>
              </a:rPr>
              <a:t>Massachusetts Department of Elementary and Secondary Education</a:t>
            </a:r>
          </a:p>
        </p:txBody>
      </p:sp>
      <p:sp>
        <p:nvSpPr>
          <p:cNvPr id="5" name="Slide Number Placeholder 4"/>
          <p:cNvSpPr txBox="1">
            <a:spLocks noGrp="1"/>
          </p:cNvSpPr>
          <p:nvPr/>
        </p:nvSpPr>
        <p:spPr>
          <a:xfrm>
            <a:off x="3884614" y="8685213"/>
            <a:ext cx="2971800" cy="457200"/>
          </a:xfrm>
          <a:prstGeom prst="rect">
            <a:avLst/>
          </a:prstGeom>
          <a:noFill/>
        </p:spPr>
        <p:txBody>
          <a:bodyPr lIns="90038" tIns="45020" rIns="90038" bIns="45020" anchor="b"/>
          <a:lstStyle/>
          <a:p>
            <a:pPr algn="r">
              <a:defRPr/>
            </a:pPr>
            <a:fld id="{9B93981B-28AC-4877-A714-D20F48D611F8}" type="slidenum">
              <a:rPr lang="en-US" sz="1200">
                <a:solidFill>
                  <a:prstClr val="black"/>
                </a:solidFill>
                <a:ea typeface="ＭＳ Ｐゴシック"/>
              </a:rPr>
              <a:pPr algn="r">
                <a:defRPr/>
              </a:pPr>
              <a:t>1</a:t>
            </a:fld>
            <a:endParaRPr lang="en-US" sz="1200" dirty="0">
              <a:solidFill>
                <a:prstClr val="black"/>
              </a:solidFill>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13</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14</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15</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16</a:t>
            </a:fld>
            <a:endParaRPr lang="en-US"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18</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19</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21</a:t>
            </a:fld>
            <a:endParaRPr lang="en-US"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22</a:t>
            </a:fld>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766" indent="-285679" eaLnBrk="0" hangingPunct="0">
              <a:defRPr>
                <a:solidFill>
                  <a:schemeClr val="tx1"/>
                </a:solidFill>
                <a:latin typeface="Arial" pitchFamily="34" charset="0"/>
              </a:defRPr>
            </a:lvl2pPr>
            <a:lvl3pPr marL="1142717" indent="-228543" eaLnBrk="0" hangingPunct="0">
              <a:defRPr>
                <a:solidFill>
                  <a:schemeClr val="tx1"/>
                </a:solidFill>
                <a:latin typeface="Arial" pitchFamily="34" charset="0"/>
              </a:defRPr>
            </a:lvl3pPr>
            <a:lvl4pPr marL="1599804" indent="-228543" eaLnBrk="0" hangingPunct="0">
              <a:defRPr>
                <a:solidFill>
                  <a:schemeClr val="tx1"/>
                </a:solidFill>
                <a:latin typeface="Arial" pitchFamily="34" charset="0"/>
              </a:defRPr>
            </a:lvl4pPr>
            <a:lvl5pPr marL="2056890" indent="-228543" eaLnBrk="0" hangingPunct="0">
              <a:defRPr>
                <a:solidFill>
                  <a:schemeClr val="tx1"/>
                </a:solidFill>
                <a:latin typeface="Arial" pitchFamily="34" charset="0"/>
              </a:defRPr>
            </a:lvl5pPr>
            <a:lvl6pPr marL="2513977" indent="-228543" eaLnBrk="0" fontAlgn="base" hangingPunct="0">
              <a:spcBef>
                <a:spcPct val="0"/>
              </a:spcBef>
              <a:spcAft>
                <a:spcPct val="0"/>
              </a:spcAft>
              <a:defRPr>
                <a:solidFill>
                  <a:schemeClr val="tx1"/>
                </a:solidFill>
                <a:latin typeface="Arial" pitchFamily="34" charset="0"/>
              </a:defRPr>
            </a:lvl6pPr>
            <a:lvl7pPr marL="2971064" indent="-228543" eaLnBrk="0" fontAlgn="base" hangingPunct="0">
              <a:spcBef>
                <a:spcPct val="0"/>
              </a:spcBef>
              <a:spcAft>
                <a:spcPct val="0"/>
              </a:spcAft>
              <a:defRPr>
                <a:solidFill>
                  <a:schemeClr val="tx1"/>
                </a:solidFill>
                <a:latin typeface="Arial" pitchFamily="34" charset="0"/>
              </a:defRPr>
            </a:lvl7pPr>
            <a:lvl8pPr marL="3428150" indent="-228543" eaLnBrk="0" fontAlgn="base" hangingPunct="0">
              <a:spcBef>
                <a:spcPct val="0"/>
              </a:spcBef>
              <a:spcAft>
                <a:spcPct val="0"/>
              </a:spcAft>
              <a:defRPr>
                <a:solidFill>
                  <a:schemeClr val="tx1"/>
                </a:solidFill>
                <a:latin typeface="Arial" pitchFamily="34" charset="0"/>
              </a:defRPr>
            </a:lvl8pPr>
            <a:lvl9pPr marL="3885237" indent="-22854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23</a:t>
            </a:fld>
            <a:endParaRPr lang="en-US"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24</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2629492-AC57-40A8-AE9D-DD8F2A0B33A1}" type="slidenum">
              <a:rPr lang="en-US" altLang="en-US">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26</a:t>
            </a:fld>
            <a:endParaRPr lang="en-US"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28</a:t>
            </a:fld>
            <a:endParaRPr lang="en-US"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A47D2E-4AB9-43BF-8C3B-FE7B64D625CF}" type="slidenum">
              <a:rPr lang="en-US" altLang="en-US">
                <a:latin typeface="Arial" charset="0"/>
              </a:rPr>
              <a:pPr eaLnBrk="1" hangingPunct="1">
                <a:spcBef>
                  <a:spcPct val="0"/>
                </a:spcBef>
              </a:pPr>
              <a:t>29</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30</a:t>
            </a:fld>
            <a:endParaRPr lang="en-US"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31</a:t>
            </a:fld>
            <a:endParaRPr lang="en-US"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32</a:t>
            </a:fld>
            <a:endParaRPr lang="en-US"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33</a:t>
            </a:fld>
            <a:endParaRPr lang="en-US"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21" indent="-285701" eaLnBrk="0" hangingPunct="0">
              <a:defRPr>
                <a:solidFill>
                  <a:schemeClr val="tx1"/>
                </a:solidFill>
                <a:latin typeface="Arial" pitchFamily="34" charset="0"/>
              </a:defRPr>
            </a:lvl2pPr>
            <a:lvl3pPr marL="1142801" indent="-228560" eaLnBrk="0" hangingPunct="0">
              <a:defRPr>
                <a:solidFill>
                  <a:schemeClr val="tx1"/>
                </a:solidFill>
                <a:latin typeface="Arial" pitchFamily="34" charset="0"/>
              </a:defRPr>
            </a:lvl3pPr>
            <a:lvl4pPr marL="1599922" indent="-228560" eaLnBrk="0" hangingPunct="0">
              <a:defRPr>
                <a:solidFill>
                  <a:schemeClr val="tx1"/>
                </a:solidFill>
                <a:latin typeface="Arial" pitchFamily="34" charset="0"/>
              </a:defRPr>
            </a:lvl4pPr>
            <a:lvl5pPr marL="2057042" indent="-228560" eaLnBrk="0" hangingPunct="0">
              <a:defRPr>
                <a:solidFill>
                  <a:schemeClr val="tx1"/>
                </a:solidFill>
                <a:latin typeface="Arial" pitchFamily="34" charset="0"/>
              </a:defRPr>
            </a:lvl5pPr>
            <a:lvl6pPr marL="2514164" indent="-228560" eaLnBrk="0" fontAlgn="base" hangingPunct="0">
              <a:spcBef>
                <a:spcPct val="0"/>
              </a:spcBef>
              <a:spcAft>
                <a:spcPct val="0"/>
              </a:spcAft>
              <a:defRPr>
                <a:solidFill>
                  <a:schemeClr val="tx1"/>
                </a:solidFill>
                <a:latin typeface="Arial" pitchFamily="34" charset="0"/>
              </a:defRPr>
            </a:lvl6pPr>
            <a:lvl7pPr marL="2971285" indent="-228560" eaLnBrk="0" fontAlgn="base" hangingPunct="0">
              <a:spcBef>
                <a:spcPct val="0"/>
              </a:spcBef>
              <a:spcAft>
                <a:spcPct val="0"/>
              </a:spcAft>
              <a:defRPr>
                <a:solidFill>
                  <a:schemeClr val="tx1"/>
                </a:solidFill>
                <a:latin typeface="Arial" pitchFamily="34" charset="0"/>
              </a:defRPr>
            </a:lvl7pPr>
            <a:lvl8pPr marL="3428404" indent="-228560" eaLnBrk="0" fontAlgn="base" hangingPunct="0">
              <a:spcBef>
                <a:spcPct val="0"/>
              </a:spcBef>
              <a:spcAft>
                <a:spcPct val="0"/>
              </a:spcAft>
              <a:defRPr>
                <a:solidFill>
                  <a:schemeClr val="tx1"/>
                </a:solidFill>
                <a:latin typeface="Arial" pitchFamily="34" charset="0"/>
              </a:defRPr>
            </a:lvl8pPr>
            <a:lvl9pPr marL="3885526" indent="-228560"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34</a:t>
            </a:fld>
            <a:endParaRPr lang="en-US"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35</a:t>
            </a:fld>
            <a:endParaRPr lang="en-US"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E83C013-DFEB-44F1-BBEC-453F2E24E0CF}" type="slidenum">
              <a:rPr lang="en-US" altLang="en-US">
                <a:latin typeface="Arial" charset="0"/>
              </a:rPr>
              <a:pPr eaLnBrk="1" hangingPunct="1">
                <a:spcBef>
                  <a:spcPct val="0"/>
                </a:spcBef>
              </a:pPr>
              <a:t>36</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4</a:t>
            </a:fld>
            <a:endParaRPr lang="en-US"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37</a:t>
            </a:fld>
            <a:endParaRPr lang="en-US"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E83C013-DFEB-44F1-BBEC-453F2E24E0CF}" type="slidenum">
              <a:rPr lang="en-US" altLang="en-US">
                <a:latin typeface="Arial" charset="0"/>
              </a:rPr>
              <a:pPr eaLnBrk="1" hangingPunct="1">
                <a:spcBef>
                  <a:spcPct val="0"/>
                </a:spcBef>
              </a:pPr>
              <a:t>38</a:t>
            </a:fld>
            <a:endParaRPr lang="en-US" alt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E83C013-DFEB-44F1-BBEC-453F2E24E0CF}" type="slidenum">
              <a:rPr lang="en-US" altLang="en-US">
                <a:latin typeface="Arial" charset="0"/>
              </a:rPr>
              <a:pPr eaLnBrk="1" hangingPunct="1">
                <a:spcBef>
                  <a:spcPct val="0"/>
                </a:spcBef>
              </a:pPr>
              <a:t>40</a:t>
            </a:fld>
            <a:endParaRPr lang="en-US" alt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E83C013-DFEB-44F1-BBEC-453F2E24E0CF}" type="slidenum">
              <a:rPr lang="en-US" altLang="en-US">
                <a:latin typeface="Arial" charset="0"/>
              </a:rPr>
              <a:pPr eaLnBrk="1" hangingPunct="1">
                <a:spcBef>
                  <a:spcPct val="0"/>
                </a:spcBef>
              </a:pPr>
              <a:t>41</a:t>
            </a:fld>
            <a:endParaRPr lang="en-US" alt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E83C013-DFEB-44F1-BBEC-453F2E24E0CF}" type="slidenum">
              <a:rPr lang="en-US" altLang="en-US">
                <a:latin typeface="Arial" charset="0"/>
              </a:rPr>
              <a:pPr eaLnBrk="1" hangingPunct="1">
                <a:spcBef>
                  <a:spcPct val="0"/>
                </a:spcBef>
              </a:pPr>
              <a:t>43</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5</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B3CA40-AE25-4507-ADD7-4E0CEA5DBE70}" type="slidenum">
              <a:rPr lang="en-US" altLang="en-US">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8</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10</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11</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12</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atin typeface="Arial" charset="0"/>
              </a:defRPr>
            </a:lvl1pPr>
          </a:lstStyle>
          <a:p>
            <a:pPr fontAlgn="base">
              <a:spcBef>
                <a:spcPct val="0"/>
              </a:spcBef>
              <a:spcAft>
                <a:spcPct val="0"/>
              </a:spcAft>
              <a:defRPr/>
            </a:pPr>
            <a:endParaRPr lang="en-US" altLang="en-US">
              <a:solidFill>
                <a:srgbClr val="000000"/>
              </a:solidFill>
              <a:ea typeface="ＭＳ Ｐゴシック"/>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FC08912E-CB41-4BC2-BEE7-A4030DA27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823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E6C70CA-2E34-41E2-BFAE-3B21E667431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0291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4E91564-5F07-4635-B969-C3208E1E63C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703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itle Placeholder 1"/>
          <p:cNvSpPr>
            <a:spLocks noGrp="1"/>
          </p:cNvSpPr>
          <p:nvPr>
            <p:ph type="title"/>
          </p:nvPr>
        </p:nvSpPr>
        <p:spPr bwMode="gray">
          <a:xfrm>
            <a:off x="1391407" y="3421539"/>
            <a:ext cx="7531931" cy="646331"/>
          </a:xfrm>
          <a:prstGeom prst="rect">
            <a:avLst/>
          </a:prstGeom>
          <a:noFill/>
          <a:ln w="9525">
            <a:noFill/>
            <a:miter lim="800000"/>
            <a:headEnd/>
            <a:tailEnd/>
          </a:ln>
        </p:spPr>
        <p:txBody>
          <a:bodyPr lIns="0" tIns="0" rIns="0" bIns="0">
            <a:spAutoFit/>
          </a:bodyPr>
          <a:lstStyle>
            <a:lvl1pPr>
              <a:defRPr sz="4200">
                <a:solidFill>
                  <a:schemeClr val="tx2">
                    <a:lumMod val="75000"/>
                  </a:schemeClr>
                </a:solidFill>
              </a:defRPr>
            </a:lvl1pPr>
          </a:lstStyle>
          <a:p>
            <a:pPr lvl="0"/>
            <a:r>
              <a:rPr lang="en-US"/>
              <a:t>Click to edit Master title style</a:t>
            </a:r>
            <a:endParaRPr lang="en-US" dirty="0"/>
          </a:p>
        </p:txBody>
      </p:sp>
      <p:sp>
        <p:nvSpPr>
          <p:cNvPr id="3" name="Text Placeholder 2"/>
          <p:cNvSpPr>
            <a:spLocks noGrp="1"/>
          </p:cNvSpPr>
          <p:nvPr>
            <p:ph type="body" sz="quarter" idx="10"/>
          </p:nvPr>
        </p:nvSpPr>
        <p:spPr>
          <a:xfrm>
            <a:off x="1389063" y="4241800"/>
            <a:ext cx="7534275" cy="1692771"/>
          </a:xfrm>
        </p:spPr>
        <p:txBody>
          <a:bodyPr/>
          <a:lstStyle>
            <a:lvl1pPr>
              <a:spcAft>
                <a:spcPts val="2400"/>
              </a:spcAft>
              <a:defRPr sz="2800">
                <a:solidFill>
                  <a:schemeClr val="tx1">
                    <a:lumMod val="75000"/>
                    <a:lumOff val="25000"/>
                  </a:schemeClr>
                </a:solidFill>
              </a:defRPr>
            </a:lvl1pPr>
            <a:lvl2pPr>
              <a:spcBef>
                <a:spcPts val="1200"/>
              </a:spcBef>
              <a:defRPr sz="2000">
                <a:solidFill>
                  <a:schemeClr val="tx2">
                    <a:lumMod val="75000"/>
                  </a:schemeClr>
                </a:solidFill>
              </a:defRPr>
            </a:lvl2pPr>
            <a:lvl3pPr>
              <a:spcBef>
                <a:spcPts val="0"/>
              </a:spcBef>
              <a:defRPr sz="1800">
                <a:solidFill>
                  <a:schemeClr val="tx2">
                    <a:lumMod val="75000"/>
                  </a:schemeClr>
                </a:solidFill>
              </a:defRPr>
            </a:lvl3pPr>
            <a:lvl4pPr>
              <a:spcBef>
                <a:spcPts val="0"/>
              </a:spcBef>
              <a:defRPr sz="1400">
                <a:solidFill>
                  <a:schemeClr val="tx2">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2"/>
          <p:cNvSpPr>
            <a:spLocks noGrp="1"/>
          </p:cNvSpPr>
          <p:nvPr>
            <p:ph type="ftr" sz="quarter" idx="11"/>
          </p:nvPr>
        </p:nvSpPr>
        <p:spPr bwMode="gray">
          <a:xfrm>
            <a:off x="66675" y="6562725"/>
            <a:ext cx="3582988" cy="123825"/>
          </a:xfrm>
        </p:spPr>
        <p:txBody>
          <a:bodyPr lIns="0" tIns="0" rIns="0" bIns="0" rtlCol="0" anchor="ctr">
            <a:spAutoFit/>
          </a:bodyPr>
          <a:lstStyle>
            <a:lvl1pPr algn="l">
              <a:defRPr sz="800">
                <a:solidFill>
                  <a:srgbClr val="E6E7E8"/>
                </a:solidFill>
                <a:latin typeface="Arial Narrow"/>
                <a:cs typeface="Arial Narrow"/>
              </a:defRPr>
            </a:lvl1pPr>
          </a:lstStyle>
          <a:p>
            <a:pPr>
              <a:defRPr/>
            </a:pPr>
            <a:r>
              <a:rPr lang="en-US"/>
              <a:t>Copyright</a:t>
            </a:r>
            <a:r>
              <a:rPr lang="en-US" spc="-4"/>
              <a:t> </a:t>
            </a:r>
            <a:r>
              <a:rPr lang="en-US"/>
              <a:t>© 2013</a:t>
            </a:r>
            <a:endParaRPr lang="en-US">
              <a:solidFill>
                <a:srgbClr val="FFFFFF"/>
              </a:solidFill>
            </a:endParaRPr>
          </a:p>
        </p:txBody>
      </p:sp>
      <p:sp>
        <p:nvSpPr>
          <p:cNvPr id="5" name="Date Placeholder 1"/>
          <p:cNvSpPr>
            <a:spLocks noGrp="1"/>
          </p:cNvSpPr>
          <p:nvPr>
            <p:ph type="dt" sz="half" idx="12"/>
          </p:nvPr>
        </p:nvSpPr>
        <p:spPr bwMode="gray">
          <a:xfrm>
            <a:off x="5275263" y="6486525"/>
            <a:ext cx="3578225" cy="230188"/>
          </a:xfrm>
          <a:prstGeom prst="rect">
            <a:avLst/>
          </a:prstGeom>
        </p:spPr>
        <p:txBody>
          <a:bodyPr vert="horz" wrap="square" lIns="0" tIns="0" rIns="0" bIns="0" rtlCol="0">
            <a:spAutoFit/>
          </a:bodyPr>
          <a:lstStyle>
            <a:lvl1pPr marL="11397" algn="r">
              <a:defRPr lang="en-US" sz="1500" baseline="0">
                <a:solidFill>
                  <a:srgbClr val="FFFFFF"/>
                </a:solidFill>
                <a:latin typeface="Arial"/>
                <a:cs typeface="Arial"/>
              </a:defRPr>
            </a:lvl1pPr>
          </a:lstStyle>
          <a:p>
            <a:pPr fontAlgn="base">
              <a:spcBef>
                <a:spcPct val="0"/>
              </a:spcBef>
              <a:spcAft>
                <a:spcPct val="0"/>
              </a:spcAft>
              <a:defRPr/>
            </a:pPr>
            <a:r>
              <a:rPr>
                <a:ea typeface="ＭＳ Ｐゴシック"/>
              </a:rPr>
              <a:t>Month 20XX – Arial, 15 pt, White</a:t>
            </a:r>
          </a:p>
        </p:txBody>
      </p:sp>
    </p:spTree>
    <p:extLst>
      <p:ext uri="{BB962C8B-B14F-4D97-AF65-F5344CB8AC3E}">
        <p14:creationId xmlns:p14="http://schemas.microsoft.com/office/powerpoint/2010/main" val="295381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701800"/>
            <a:ext cx="8224699" cy="4724400"/>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7388" y="0"/>
            <a:ext cx="6009745" cy="1112838"/>
          </a:xfrm>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a:lvl1pPr>
          </a:lstStyle>
          <a:p>
            <a:pPr>
              <a:defRPr/>
            </a:pPr>
            <a:fld id="{D70C4D3D-F8B4-479C-A60D-367F90A7670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663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682875"/>
            <a:ext cx="8224837" cy="374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1"/>
          <p:cNvSpPr>
            <a:spLocks noGrp="1"/>
          </p:cNvSpPr>
          <p:nvPr>
            <p:ph type="sldNum" sz="quarter" idx="11"/>
          </p:nvPr>
        </p:nvSpPr>
        <p:spPr>
          <a:xfrm>
            <a:off x="8755063" y="6586538"/>
            <a:ext cx="157162" cy="153987"/>
          </a:xfrm>
        </p:spPr>
        <p:txBody>
          <a:bodyPr/>
          <a:lstStyle>
            <a:lvl1pPr>
              <a:defRPr/>
            </a:lvl1pPr>
          </a:lstStyle>
          <a:p>
            <a:pPr>
              <a:defRPr/>
            </a:pPr>
            <a:fld id="{B4694955-6C65-46AC-99E1-3302DB36348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8029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701800"/>
            <a:ext cx="8224837" cy="470481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a:xfrm>
            <a:off x="687388" y="-49"/>
            <a:ext cx="6009745" cy="1112888"/>
          </a:xfrm>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smtClean="0"/>
            </a:lvl1pPr>
          </a:lstStyle>
          <a:p>
            <a:pPr>
              <a:defRPr/>
            </a:pPr>
            <a:fld id="{7F017AA3-3150-412E-8733-47A37D55E2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7762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F3E1C62-BD90-4ADB-8C31-F43251C7AE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5250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E04107C-1948-45F8-9A5E-2F052B8F865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6207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E38B3E4-F9CE-4B60-A57A-79ABA50E38A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4489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E5DFA9EB-943F-4C19-ABB0-210F1A2DA80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7430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152C3389-AE08-44EC-8CA8-C04643FD180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8733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63C46F61-470A-4FFB-B90E-52C65B9DCAF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0802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4E39D3D-4425-4FDB-8AA6-BD5D3BFDA86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0480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8713A03-6155-4C9E-96FD-D4B99F41953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3157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Arial" charset="0"/>
              </a:defRPr>
            </a:lvl1pPr>
          </a:lstStyle>
          <a:p>
            <a:pPr fontAlgn="base">
              <a:spcBef>
                <a:spcPct val="0"/>
              </a:spcBef>
              <a:spcAft>
                <a:spcPct val="0"/>
              </a:spcAft>
              <a:defRPr/>
            </a:pPr>
            <a:endParaRPr lang="en-US" altLang="en-US">
              <a:solidFill>
                <a:srgbClr val="FFFFFF"/>
              </a:solidFill>
              <a:ea typeface="ＭＳ Ｐゴシック"/>
            </a:endParaRPr>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charset="0"/>
              </a:defRPr>
            </a:lvl1pPr>
          </a:lstStyle>
          <a:p>
            <a:pPr fontAlgn="base">
              <a:spcBef>
                <a:spcPct val="0"/>
              </a:spcBef>
              <a:spcAft>
                <a:spcPct val="0"/>
              </a:spcAft>
              <a:defRPr/>
            </a:pPr>
            <a:fld id="{407AE712-A383-4950-90F5-3A4BEF8588AC}" type="slidenum">
              <a:rPr lang="en-US" altLang="en-US">
                <a:solidFill>
                  <a:srgbClr val="FFFFFF"/>
                </a:solidFill>
                <a:ea typeface="ＭＳ Ｐゴシック"/>
              </a:rPr>
              <a:pPr fontAlgn="base">
                <a:spcBef>
                  <a:spcPct val="0"/>
                </a:spcBef>
                <a:spcAft>
                  <a:spcPct val="0"/>
                </a:spcAft>
                <a:defRPr/>
              </a:pPr>
              <a:t>‹#›</a:t>
            </a:fld>
            <a:endParaRPr lang="en-US" altLang="en-US">
              <a:solidFill>
                <a:srgbClr val="FFFFFF"/>
              </a:solidFill>
              <a:ea typeface="ＭＳ Ｐゴシック"/>
            </a:endParaRPr>
          </a:p>
        </p:txBody>
      </p:sp>
    </p:spTree>
    <p:extLst>
      <p:ext uri="{BB962C8B-B14F-4D97-AF65-F5344CB8AC3E}">
        <p14:creationId xmlns:p14="http://schemas.microsoft.com/office/powerpoint/2010/main" val="2491721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fontAlgn="base">
        <a:spcBef>
          <a:spcPct val="0"/>
        </a:spcBef>
        <a:spcAft>
          <a:spcPct val="0"/>
        </a:spcAft>
        <a:defRPr sz="2800" b="1">
          <a:solidFill>
            <a:schemeClr val="bg1"/>
          </a:solidFill>
          <a:latin typeface="Century Gothic" pitchFamily="34" charset="0"/>
        </a:defRPr>
      </a:lvl6pPr>
      <a:lvl7pPr marL="914400" algn="l" rtl="0" fontAlgn="base">
        <a:spcBef>
          <a:spcPct val="0"/>
        </a:spcBef>
        <a:spcAft>
          <a:spcPct val="0"/>
        </a:spcAft>
        <a:defRPr sz="2800" b="1">
          <a:solidFill>
            <a:schemeClr val="bg1"/>
          </a:solidFill>
          <a:latin typeface="Century Gothic" pitchFamily="34" charset="0"/>
        </a:defRPr>
      </a:lvl7pPr>
      <a:lvl8pPr marL="1371600" algn="l" rtl="0" fontAlgn="base">
        <a:spcBef>
          <a:spcPct val="0"/>
        </a:spcBef>
        <a:spcAft>
          <a:spcPct val="0"/>
        </a:spcAft>
        <a:defRPr sz="2800" b="1">
          <a:solidFill>
            <a:schemeClr val="bg1"/>
          </a:solidFill>
          <a:latin typeface="Century Gothic" pitchFamily="34" charset="0"/>
        </a:defRPr>
      </a:lvl8pPr>
      <a:lvl9pPr marL="1828800" algn="l" rtl="0" fontAlgn="base">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2400">
          <a:solidFill>
            <a:srgbClr val="274F73"/>
          </a:solidFill>
          <a:latin typeface="+mn-lt"/>
          <a:ea typeface="+mn-ea"/>
          <a:cs typeface="+mn-cs"/>
        </a:defRPr>
      </a:lvl1pPr>
      <a:lvl2pPr marL="742950" indent="-285750" algn="l" rtl="0" eaLnBrk="0" fontAlgn="base" hangingPunct="0">
        <a:spcBef>
          <a:spcPct val="20000"/>
        </a:spcBef>
        <a:spcAft>
          <a:spcPct val="0"/>
        </a:spcAft>
        <a:buChar char="–"/>
        <a:defRPr sz="2400">
          <a:solidFill>
            <a:srgbClr val="735627"/>
          </a:solidFill>
          <a:latin typeface="+mn-lt"/>
        </a:defRPr>
      </a:lvl2pPr>
      <a:lvl3pPr marL="1143000" indent="-228600" algn="l" rtl="0" eaLnBrk="0" fontAlgn="base" hangingPunct="0">
        <a:spcBef>
          <a:spcPct val="20000"/>
        </a:spcBef>
        <a:spcAft>
          <a:spcPct val="0"/>
        </a:spcAft>
        <a:buChar char="•"/>
        <a:defRPr sz="2400">
          <a:solidFill>
            <a:srgbClr val="2B5880"/>
          </a:solidFill>
          <a:latin typeface="+mn-lt"/>
        </a:defRPr>
      </a:lvl3pPr>
      <a:lvl4pPr marL="1600200" indent="-228600" algn="l" rtl="0" eaLnBrk="0" fontAlgn="base" hangingPunct="0">
        <a:spcBef>
          <a:spcPct val="20000"/>
        </a:spcBef>
        <a:spcAft>
          <a:spcPct val="0"/>
        </a:spcAft>
        <a:buChar char="–"/>
        <a:defRPr sz="2000">
          <a:solidFill>
            <a:srgbClr val="2B5880"/>
          </a:solidFill>
          <a:latin typeface="+mn-lt"/>
        </a:defRPr>
      </a:lvl4pPr>
      <a:lvl5pPr marL="2057400" indent="-228600" algn="l" rtl="0" eaLnBrk="0" fontAlgn="base" hangingPunct="0">
        <a:spcBef>
          <a:spcPct val="20000"/>
        </a:spcBef>
        <a:spcAft>
          <a:spcPct val="0"/>
        </a:spcAft>
        <a:buChar char="»"/>
        <a:defRPr sz="2000">
          <a:solidFill>
            <a:srgbClr val="2B5880"/>
          </a:solidFill>
          <a:latin typeface="+mn-lt"/>
        </a:defRPr>
      </a:lvl5pPr>
      <a:lvl6pPr marL="2514600" indent="-228600" algn="l" rtl="0" fontAlgn="base">
        <a:spcBef>
          <a:spcPct val="20000"/>
        </a:spcBef>
        <a:spcAft>
          <a:spcPct val="0"/>
        </a:spcAft>
        <a:buChar char="»"/>
        <a:defRPr sz="2000">
          <a:solidFill>
            <a:srgbClr val="2B5880"/>
          </a:solidFill>
          <a:latin typeface="+mn-lt"/>
        </a:defRPr>
      </a:lvl6pPr>
      <a:lvl7pPr marL="2971800" indent="-228600" algn="l" rtl="0" fontAlgn="base">
        <a:spcBef>
          <a:spcPct val="20000"/>
        </a:spcBef>
        <a:spcAft>
          <a:spcPct val="0"/>
        </a:spcAft>
        <a:buChar char="»"/>
        <a:defRPr sz="2000">
          <a:solidFill>
            <a:srgbClr val="2B5880"/>
          </a:solidFill>
          <a:latin typeface="+mn-lt"/>
        </a:defRPr>
      </a:lvl7pPr>
      <a:lvl8pPr marL="3429000" indent="-228600" algn="l" rtl="0" fontAlgn="base">
        <a:spcBef>
          <a:spcPct val="20000"/>
        </a:spcBef>
        <a:spcAft>
          <a:spcPct val="0"/>
        </a:spcAft>
        <a:buChar char="»"/>
        <a:defRPr sz="2000">
          <a:solidFill>
            <a:srgbClr val="2B5880"/>
          </a:solidFill>
          <a:latin typeface="+mn-lt"/>
        </a:defRPr>
      </a:lvl8pPr>
      <a:lvl9pPr marL="3886200" indent="-228600" algn="l" rtl="0" fontAlgn="base">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r>
              <a:rPr lang="en-US" altLang="en-US" sz="3600" dirty="0"/>
              <a:t>Teacher Performance Evaluation and Professional Growth (T-PEPG) Model</a:t>
            </a:r>
          </a:p>
        </p:txBody>
      </p:sp>
      <p:sp>
        <p:nvSpPr>
          <p:cNvPr id="7171" name="Subtitle 2"/>
          <p:cNvSpPr>
            <a:spLocks noGrp="1"/>
          </p:cNvSpPr>
          <p:nvPr>
            <p:ph type="subTitle" idx="1"/>
          </p:nvPr>
        </p:nvSpPr>
        <p:spPr>
          <a:xfrm>
            <a:off x="1426191" y="4517409"/>
            <a:ext cx="6400800" cy="1447800"/>
          </a:xfrm>
        </p:spPr>
        <p:txBody>
          <a:bodyPr/>
          <a:lstStyle/>
          <a:p>
            <a:pPr eaLnBrk="1" hangingPunct="1"/>
            <a:r>
              <a:rPr lang="en-US" altLang="en-US" b="1" dirty="0"/>
              <a:t>Module 5: Reflecting and Adjusting</a:t>
            </a:r>
          </a:p>
        </p:txBody>
      </p:sp>
    </p:spTree>
    <p:extLst>
      <p:ext uri="{BB962C8B-B14F-4D97-AF65-F5344CB8AC3E}">
        <p14:creationId xmlns:p14="http://schemas.microsoft.com/office/powerpoint/2010/main" val="296571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7388" y="1701800"/>
            <a:ext cx="8224837" cy="4724400"/>
          </a:xfrm>
        </p:spPr>
        <p:txBody>
          <a:bodyPr/>
          <a:lstStyle/>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Reflecting is an important part of the continuous improvement and professional growth process.</a:t>
            </a:r>
          </a:p>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Remember: you will receive a </a:t>
            </a:r>
            <a:r>
              <a:rPr lang="en-US" b="1" kern="1200" dirty="0">
                <a:solidFill>
                  <a:srgbClr val="326295">
                    <a:lumMod val="75000"/>
                  </a:srgbClr>
                </a:solidFill>
              </a:rPr>
              <a:t>Professional Growth rating based on Core Proposition 4. </a:t>
            </a:r>
          </a:p>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The middle of the evaluation cycle is a good time to reflect on progress toward goals. </a:t>
            </a:r>
          </a:p>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Reflection can </a:t>
            </a:r>
          </a:p>
          <a:p>
            <a:pPr marL="515937" lvl="1">
              <a:spcBef>
                <a:spcPts val="600"/>
              </a:spcBef>
              <a:spcAft>
                <a:spcPts val="0"/>
              </a:spcAft>
              <a:buClr>
                <a:srgbClr val="326295">
                  <a:lumMod val="75000"/>
                </a:srgbClr>
              </a:buClr>
              <a:buFont typeface="Lucida Grande"/>
              <a:buChar char="-"/>
            </a:pPr>
            <a:r>
              <a:rPr lang="en-US" sz="2400" kern="1200" dirty="0">
                <a:solidFill>
                  <a:srgbClr val="326295">
                    <a:lumMod val="75000"/>
                  </a:srgbClr>
                </a:solidFill>
              </a:rPr>
              <a:t>Inform midcourse corrections</a:t>
            </a:r>
          </a:p>
          <a:p>
            <a:pPr marL="515937" lvl="1">
              <a:spcBef>
                <a:spcPts val="600"/>
              </a:spcBef>
              <a:spcAft>
                <a:spcPts val="0"/>
              </a:spcAft>
              <a:buClr>
                <a:srgbClr val="326295">
                  <a:lumMod val="75000"/>
                </a:srgbClr>
              </a:buClr>
              <a:buFont typeface="Lucida Grande"/>
              <a:buChar char="-"/>
            </a:pPr>
            <a:r>
              <a:rPr lang="en-US" sz="2400" kern="1200" dirty="0">
                <a:solidFill>
                  <a:srgbClr val="326295">
                    <a:lumMod val="75000"/>
                  </a:srgbClr>
                </a:solidFill>
              </a:rPr>
              <a:t>Help identify necessary professional development</a:t>
            </a:r>
          </a:p>
          <a:p>
            <a:pPr marL="515937" lvl="1">
              <a:spcBef>
                <a:spcPts val="600"/>
              </a:spcBef>
              <a:spcAft>
                <a:spcPts val="0"/>
              </a:spcAft>
              <a:buClr>
                <a:srgbClr val="326295">
                  <a:lumMod val="75000"/>
                </a:srgbClr>
              </a:buClr>
              <a:buFont typeface="Lucida Grande"/>
              <a:buChar char="-"/>
            </a:pPr>
            <a:r>
              <a:rPr lang="en-US" sz="2400" kern="1200" dirty="0">
                <a:solidFill>
                  <a:srgbClr val="326295">
                    <a:lumMod val="75000"/>
                  </a:srgbClr>
                </a:solidFill>
              </a:rPr>
              <a:t>Inform goal setting for the next year</a:t>
            </a:r>
          </a:p>
          <a:p>
            <a:pPr marL="914400" lvl="2" indent="0" eaLnBrk="1" hangingPunct="1">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57538"/>
            <a:ext cx="6010275" cy="914400"/>
          </a:xfrm>
        </p:spPr>
        <p:txBody>
          <a:bodyPr/>
          <a:lstStyle/>
          <a:p>
            <a:pPr eaLnBrk="1" hangingPunct="1"/>
            <a:r>
              <a:rPr lang="en-US" dirty="0"/>
              <a:t>Learning Content 1: Tools and Strategies for Reflecting</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10</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81572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533400" y="1600200"/>
            <a:ext cx="8224837" cy="5486400"/>
          </a:xfrm>
        </p:spPr>
        <p:txBody>
          <a:bodyPr/>
          <a:lstStyle/>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Count off by fours.</a:t>
            </a:r>
          </a:p>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On Handout 1, mark off the interview question with your number.</a:t>
            </a:r>
          </a:p>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Take seven minutes and interview at least two other teachers with your question, recording the responses on the handout.</a:t>
            </a:r>
          </a:p>
        </p:txBody>
      </p:sp>
      <p:sp>
        <p:nvSpPr>
          <p:cNvPr id="8195" name="Title 1"/>
          <p:cNvSpPr>
            <a:spLocks noGrp="1"/>
          </p:cNvSpPr>
          <p:nvPr>
            <p:ph type="title"/>
          </p:nvPr>
        </p:nvSpPr>
        <p:spPr>
          <a:xfrm>
            <a:off x="687388" y="143069"/>
            <a:ext cx="6010275" cy="914400"/>
          </a:xfrm>
        </p:spPr>
        <p:txBody>
          <a:bodyPr/>
          <a:lstStyle/>
          <a:p>
            <a:pPr eaLnBrk="1" hangingPunct="1"/>
            <a:r>
              <a:rPr lang="en-US" dirty="0"/>
              <a:t>Learning Activity 1: Teacher Interview</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11</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81572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1676400"/>
            <a:ext cx="8224837" cy="5486400"/>
          </a:xfrm>
        </p:spPr>
        <p:txBody>
          <a:bodyPr/>
          <a:lstStyle/>
          <a:p>
            <a:pPr marL="0" lvl="0" indent="0">
              <a:spcBef>
                <a:spcPts val="600"/>
              </a:spcBef>
              <a:spcAft>
                <a:spcPts val="0"/>
              </a:spcAft>
              <a:buClr>
                <a:srgbClr val="326295">
                  <a:lumMod val="75000"/>
                </a:srgbClr>
              </a:buClr>
              <a:buNone/>
            </a:pPr>
            <a:r>
              <a:rPr lang="en-US" kern="1200" dirty="0">
                <a:solidFill>
                  <a:srgbClr val="326295">
                    <a:lumMod val="75000"/>
                  </a:srgbClr>
                </a:solidFill>
              </a:rPr>
              <a:t>Interview Questions</a:t>
            </a:r>
          </a:p>
          <a:p>
            <a:pPr marL="573087" lvl="1" indent="-342900">
              <a:spcBef>
                <a:spcPts val="600"/>
              </a:spcBef>
              <a:spcAft>
                <a:spcPts val="0"/>
              </a:spcAft>
              <a:buClr>
                <a:srgbClr val="326295">
                  <a:lumMod val="75000"/>
                </a:srgbClr>
              </a:buClr>
              <a:buFont typeface="+mj-lt"/>
              <a:buAutoNum type="arabicPeriod"/>
            </a:pPr>
            <a:r>
              <a:rPr lang="en-US" sz="2000" kern="1200" dirty="0">
                <a:solidFill>
                  <a:srgbClr val="326295">
                    <a:lumMod val="75000"/>
                  </a:srgbClr>
                </a:solidFill>
              </a:rPr>
              <a:t>In what manner/ways do you reflect on your teaching practice daily or weekly?</a:t>
            </a:r>
          </a:p>
          <a:p>
            <a:pPr marL="573087" lvl="1" indent="-342900">
              <a:spcBef>
                <a:spcPts val="600"/>
              </a:spcBef>
              <a:spcAft>
                <a:spcPts val="0"/>
              </a:spcAft>
              <a:buClr>
                <a:srgbClr val="326295">
                  <a:lumMod val="75000"/>
                </a:srgbClr>
              </a:buClr>
              <a:buFont typeface="+mj-lt"/>
              <a:buAutoNum type="arabicPeriod"/>
            </a:pPr>
            <a:r>
              <a:rPr lang="en-US" sz="2000" kern="1200" dirty="0">
                <a:solidFill>
                  <a:srgbClr val="326295">
                    <a:lumMod val="75000"/>
                  </a:srgbClr>
                </a:solidFill>
              </a:rPr>
              <a:t>In what manner/ways do you reflect on your teaching practice after each unit or over the summer?</a:t>
            </a:r>
          </a:p>
          <a:p>
            <a:pPr marL="573087" lvl="1" indent="-342900">
              <a:spcBef>
                <a:spcPts val="600"/>
              </a:spcBef>
              <a:spcAft>
                <a:spcPts val="0"/>
              </a:spcAft>
              <a:buClr>
                <a:srgbClr val="326295">
                  <a:lumMod val="75000"/>
                </a:srgbClr>
              </a:buClr>
              <a:buFont typeface="+mj-lt"/>
              <a:buAutoNum type="arabicPeriod"/>
            </a:pPr>
            <a:r>
              <a:rPr lang="en-US" sz="2000" kern="1200" dirty="0">
                <a:solidFill>
                  <a:srgbClr val="326295">
                    <a:lumMod val="75000"/>
                  </a:srgbClr>
                </a:solidFill>
              </a:rPr>
              <a:t>How do you build time into your schedule for reflection?</a:t>
            </a:r>
          </a:p>
          <a:p>
            <a:pPr marL="573087" lvl="1" indent="-342900">
              <a:spcBef>
                <a:spcPts val="600"/>
              </a:spcBef>
              <a:spcAft>
                <a:spcPts val="0"/>
              </a:spcAft>
              <a:buClr>
                <a:srgbClr val="326295">
                  <a:lumMod val="75000"/>
                </a:srgbClr>
              </a:buClr>
              <a:buFont typeface="+mj-lt"/>
              <a:buAutoNum type="arabicPeriod"/>
            </a:pPr>
            <a:r>
              <a:rPr lang="en-US" sz="2000" kern="1200" dirty="0">
                <a:solidFill>
                  <a:srgbClr val="326295">
                    <a:lumMod val="75000"/>
                  </a:srgbClr>
                </a:solidFill>
              </a:rPr>
              <a:t>How does your team (PLC, grade level, or subject area) reflect on its practice?</a:t>
            </a:r>
            <a:endParaRPr lang="en-US" altLang="en-US" sz="2000" dirty="0">
              <a:solidFill>
                <a:srgbClr val="274F73"/>
              </a:solidFill>
              <a:ea typeface="Franklin Gothic Book" pitchFamily="34" charset="0"/>
            </a:endParaRPr>
          </a:p>
        </p:txBody>
      </p:sp>
      <p:sp>
        <p:nvSpPr>
          <p:cNvPr id="8195" name="Title 1"/>
          <p:cNvSpPr>
            <a:spLocks noGrp="1"/>
          </p:cNvSpPr>
          <p:nvPr>
            <p:ph type="title"/>
          </p:nvPr>
        </p:nvSpPr>
        <p:spPr>
          <a:xfrm>
            <a:off x="687388" y="85531"/>
            <a:ext cx="6010275" cy="914400"/>
          </a:xfrm>
        </p:spPr>
        <p:txBody>
          <a:bodyPr/>
          <a:lstStyle/>
          <a:p>
            <a:pPr eaLnBrk="1" hangingPunct="1"/>
            <a:r>
              <a:rPr lang="en-US" dirty="0"/>
              <a:t>Learning Activity 1: Teacher Interview</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12</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123487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752600"/>
            <a:ext cx="8991600" cy="4724400"/>
          </a:xfrm>
        </p:spPr>
        <p:txBody>
          <a:bodyPr/>
          <a:lstStyle/>
          <a:p>
            <a:pPr marL="0" lvl="0" indent="0">
              <a:spcBef>
                <a:spcPts val="600"/>
              </a:spcBef>
              <a:spcAft>
                <a:spcPts val="1200"/>
              </a:spcAft>
              <a:buClr>
                <a:srgbClr val="326295">
                  <a:lumMod val="75000"/>
                </a:srgbClr>
              </a:buClr>
              <a:buNone/>
            </a:pPr>
            <a:r>
              <a:rPr lang="en-US" b="1" kern="1200" dirty="0">
                <a:solidFill>
                  <a:srgbClr val="326295">
                    <a:lumMod val="75000"/>
                  </a:srgbClr>
                </a:solidFill>
              </a:rPr>
              <a:t>Step 1: </a:t>
            </a:r>
            <a:r>
              <a:rPr lang="en-US" kern="1200" dirty="0">
                <a:solidFill>
                  <a:srgbClr val="326295">
                    <a:lumMod val="75000"/>
                  </a:srgbClr>
                </a:solidFill>
              </a:rPr>
              <a:t>Consider feedback </a:t>
            </a:r>
          </a:p>
          <a:p>
            <a:pPr marL="0" lvl="0" indent="0">
              <a:spcBef>
                <a:spcPts val="600"/>
              </a:spcBef>
              <a:spcAft>
                <a:spcPts val="1200"/>
              </a:spcAft>
              <a:buClr>
                <a:srgbClr val="326295">
                  <a:lumMod val="75000"/>
                </a:srgbClr>
              </a:buClr>
              <a:buNone/>
            </a:pPr>
            <a:r>
              <a:rPr lang="en-US" b="1" kern="1200" dirty="0">
                <a:solidFill>
                  <a:srgbClr val="326295">
                    <a:lumMod val="75000"/>
                  </a:srgbClr>
                </a:solidFill>
              </a:rPr>
              <a:t>Step 2: </a:t>
            </a:r>
            <a:r>
              <a:rPr lang="en-US" kern="1200" dirty="0">
                <a:solidFill>
                  <a:srgbClr val="326295">
                    <a:lumMod val="75000"/>
                  </a:srgbClr>
                </a:solidFill>
              </a:rPr>
              <a:t>Progress toward professional goals</a:t>
            </a:r>
          </a:p>
          <a:p>
            <a:pPr marL="0" lvl="0" indent="0">
              <a:spcBef>
                <a:spcPts val="600"/>
              </a:spcBef>
              <a:spcAft>
                <a:spcPts val="1200"/>
              </a:spcAft>
              <a:buClr>
                <a:srgbClr val="326295">
                  <a:lumMod val="75000"/>
                </a:srgbClr>
              </a:buClr>
              <a:buNone/>
            </a:pPr>
            <a:r>
              <a:rPr lang="en-US" b="1" kern="1200" dirty="0">
                <a:solidFill>
                  <a:srgbClr val="326295">
                    <a:lumMod val="75000"/>
                  </a:srgbClr>
                </a:solidFill>
              </a:rPr>
              <a:t>Step 3: </a:t>
            </a:r>
            <a:r>
              <a:rPr lang="en-US" kern="1200" dirty="0">
                <a:solidFill>
                  <a:srgbClr val="326295">
                    <a:lumMod val="75000"/>
                  </a:srgbClr>
                </a:solidFill>
              </a:rPr>
              <a:t>Review student learning data </a:t>
            </a:r>
          </a:p>
          <a:p>
            <a:pPr marL="1082675" lvl="0" indent="-1082675">
              <a:spcBef>
                <a:spcPts val="600"/>
              </a:spcBef>
              <a:spcAft>
                <a:spcPts val="1200"/>
              </a:spcAft>
              <a:buClr>
                <a:srgbClr val="326295">
                  <a:lumMod val="75000"/>
                </a:srgbClr>
              </a:buClr>
              <a:buNone/>
            </a:pPr>
            <a:r>
              <a:rPr lang="en-US" b="1" kern="1200" dirty="0">
                <a:solidFill>
                  <a:srgbClr val="326295">
                    <a:lumMod val="75000"/>
                  </a:srgbClr>
                </a:solidFill>
              </a:rPr>
              <a:t>Step 4</a:t>
            </a:r>
            <a:r>
              <a:rPr lang="en-US" kern="1200" dirty="0">
                <a:solidFill>
                  <a:srgbClr val="326295">
                    <a:lumMod val="75000"/>
                  </a:srgbClr>
                </a:solidFill>
              </a:rPr>
              <a:t>: Consider student progress toward SLO growth targets</a:t>
            </a:r>
          </a:p>
          <a:p>
            <a:pPr marL="0" lvl="0" indent="0">
              <a:spcBef>
                <a:spcPts val="600"/>
              </a:spcBef>
              <a:spcAft>
                <a:spcPts val="1200"/>
              </a:spcAft>
              <a:buClr>
                <a:srgbClr val="326295">
                  <a:lumMod val="75000"/>
                </a:srgbClr>
              </a:buClr>
              <a:buNone/>
            </a:pPr>
            <a:r>
              <a:rPr lang="en-US" b="1" kern="1200" dirty="0">
                <a:solidFill>
                  <a:srgbClr val="326295">
                    <a:lumMod val="75000"/>
                  </a:srgbClr>
                </a:solidFill>
              </a:rPr>
              <a:t>Step 5</a:t>
            </a:r>
            <a:r>
              <a:rPr lang="en-US" kern="1200" dirty="0">
                <a:solidFill>
                  <a:srgbClr val="326295">
                    <a:lumMod val="75000"/>
                  </a:srgbClr>
                </a:solidFill>
              </a:rPr>
              <a:t>: Prepare for your midcourse reflection</a:t>
            </a:r>
          </a:p>
          <a:p>
            <a:pPr marL="0" indent="0">
              <a:spcBef>
                <a:spcPts val="600"/>
              </a:spcBef>
              <a:spcAft>
                <a:spcPts val="0"/>
              </a:spcAft>
              <a:buClr>
                <a:srgbClr val="326295">
                  <a:lumMod val="75000"/>
                </a:srgbClr>
              </a:buClr>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76200"/>
            <a:ext cx="6010275" cy="914400"/>
          </a:xfrm>
        </p:spPr>
        <p:txBody>
          <a:bodyPr/>
          <a:lstStyle/>
          <a:p>
            <a:pPr eaLnBrk="1" hangingPunct="1"/>
            <a:r>
              <a:rPr lang="en-US" dirty="0"/>
              <a:t>Learning Content 2: Using Data and Feedback to Reflect</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13</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27484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7388" y="2133600"/>
            <a:ext cx="8224837" cy="4292600"/>
          </a:xfrm>
        </p:spPr>
        <p:txBody>
          <a:bodyPr/>
          <a:lstStyle/>
          <a:p>
            <a:pPr lvl="0">
              <a:spcBef>
                <a:spcPts val="600"/>
              </a:spcBef>
              <a:spcAft>
                <a:spcPts val="1200"/>
              </a:spcAft>
              <a:buClr>
                <a:srgbClr val="326295">
                  <a:lumMod val="75000"/>
                </a:srgbClr>
              </a:buClr>
              <a:buFont typeface="Arial"/>
              <a:buChar char="•"/>
            </a:pPr>
            <a:r>
              <a:rPr lang="en-US" kern="1200" dirty="0">
                <a:solidFill>
                  <a:srgbClr val="326295">
                    <a:lumMod val="75000"/>
                  </a:srgbClr>
                </a:solidFill>
              </a:rPr>
              <a:t>Take a look at Teacher Smith’s midcourse reflection.</a:t>
            </a:r>
          </a:p>
          <a:p>
            <a:pPr marL="515937" lvl="1">
              <a:spcBef>
                <a:spcPts val="600"/>
              </a:spcBef>
              <a:spcAft>
                <a:spcPts val="0"/>
              </a:spcAft>
              <a:buClr>
                <a:srgbClr val="326295">
                  <a:lumMod val="75000"/>
                </a:srgbClr>
              </a:buClr>
              <a:buFont typeface="Lucida Grande"/>
              <a:buChar char="-"/>
            </a:pPr>
            <a:r>
              <a:rPr lang="en-US" kern="1200" dirty="0">
                <a:solidFill>
                  <a:srgbClr val="326295">
                    <a:lumMod val="75000"/>
                  </a:srgbClr>
                </a:solidFill>
              </a:rPr>
              <a:t>Evidence collected related to teacher evaluation so far this year</a:t>
            </a:r>
          </a:p>
          <a:p>
            <a:pPr marL="515937" lvl="1">
              <a:spcBef>
                <a:spcPts val="600"/>
              </a:spcBef>
              <a:spcAft>
                <a:spcPts val="0"/>
              </a:spcAft>
              <a:buClr>
                <a:srgbClr val="326295">
                  <a:lumMod val="75000"/>
                </a:srgbClr>
              </a:buClr>
              <a:buFont typeface="Lucida Grande"/>
              <a:buChar char="-"/>
            </a:pPr>
            <a:r>
              <a:rPr lang="en-US" kern="1200" dirty="0">
                <a:solidFill>
                  <a:srgbClr val="326295">
                    <a:lumMod val="75000"/>
                  </a:srgbClr>
                </a:solidFill>
              </a:rPr>
              <a:t>Student progress toward SLO </a:t>
            </a:r>
          </a:p>
          <a:p>
            <a:pPr marL="115887">
              <a:spcBef>
                <a:spcPts val="600"/>
              </a:spcBef>
              <a:spcAft>
                <a:spcPts val="0"/>
              </a:spcAft>
              <a:buClr>
                <a:srgbClr val="326295">
                  <a:lumMod val="75000"/>
                </a:srgbClr>
              </a:buClr>
              <a:buFont typeface="Arial"/>
              <a:buChar char="•"/>
            </a:pPr>
            <a:r>
              <a:rPr lang="en-US" kern="1200" dirty="0">
                <a:solidFill>
                  <a:srgbClr val="326295">
                    <a:lumMod val="75000"/>
                  </a:srgbClr>
                </a:solidFill>
              </a:rPr>
              <a:t>What do you notice?</a:t>
            </a:r>
          </a:p>
          <a:p>
            <a:pPr marL="515937" lvl="1">
              <a:spcBef>
                <a:spcPts val="600"/>
              </a:spcBef>
              <a:spcAft>
                <a:spcPts val="0"/>
              </a:spcAft>
              <a:buClr>
                <a:srgbClr val="326295">
                  <a:lumMod val="75000"/>
                </a:srgbClr>
              </a:buClr>
              <a:buFont typeface="Lucida Grande"/>
              <a:buChar char="-"/>
            </a:pPr>
            <a:r>
              <a:rPr lang="en-US" kern="1200" dirty="0">
                <a:solidFill>
                  <a:srgbClr val="326295">
                    <a:lumMod val="75000"/>
                  </a:srgbClr>
                </a:solidFill>
              </a:rPr>
              <a:t>Are the reflections evidence-based?</a:t>
            </a:r>
          </a:p>
          <a:p>
            <a:pPr marL="515937" lvl="1">
              <a:spcBef>
                <a:spcPts val="600"/>
              </a:spcBef>
              <a:spcAft>
                <a:spcPts val="0"/>
              </a:spcAft>
              <a:buClr>
                <a:srgbClr val="326295">
                  <a:lumMod val="75000"/>
                </a:srgbClr>
              </a:buClr>
              <a:buFont typeface="Lucida Grande"/>
              <a:buChar char="-"/>
            </a:pPr>
            <a:r>
              <a:rPr lang="en-US" kern="1200" dirty="0">
                <a:solidFill>
                  <a:srgbClr val="326295">
                    <a:lumMod val="75000"/>
                  </a:srgbClr>
                </a:solidFill>
              </a:rPr>
              <a:t>Where do you see the most benefit to Teacher Smith based on his/her reflection?</a:t>
            </a:r>
          </a:p>
          <a:p>
            <a:pPr marL="515937" lvl="1">
              <a:spcBef>
                <a:spcPts val="600"/>
              </a:spcBef>
              <a:spcAft>
                <a:spcPts val="0"/>
              </a:spcAft>
              <a:buClr>
                <a:srgbClr val="326295">
                  <a:lumMod val="75000"/>
                </a:srgbClr>
              </a:buClr>
              <a:buFont typeface="Lucida Grande"/>
              <a:buChar char="-"/>
            </a:pPr>
            <a:r>
              <a:rPr lang="en-US" kern="1200" dirty="0">
                <a:solidFill>
                  <a:srgbClr val="326295">
                    <a:lumMod val="75000"/>
                  </a:srgbClr>
                </a:solidFill>
              </a:rPr>
              <a:t>Is there more information or more reflection that is needed? If so, where?</a:t>
            </a:r>
          </a:p>
          <a:p>
            <a:pPr marL="463550" lvl="1" indent="-233363">
              <a:spcBef>
                <a:spcPts val="600"/>
              </a:spcBef>
              <a:spcAft>
                <a:spcPts val="0"/>
              </a:spcAft>
              <a:buClr>
                <a:srgbClr val="326295">
                  <a:lumMod val="75000"/>
                </a:srgbClr>
              </a:buClr>
              <a:buFont typeface="Arial" pitchFamily="34" charset="0"/>
              <a:buChar char="•"/>
            </a:pPr>
            <a:endParaRPr lang="en-US" kern="1200" dirty="0">
              <a:solidFill>
                <a:srgbClr val="326295">
                  <a:lumMod val="75000"/>
                </a:srgbClr>
              </a:solidFill>
              <a:latin typeface="Arial"/>
            </a:endParaRPr>
          </a:p>
          <a:p>
            <a:pPr marL="463550" lvl="1" indent="-233363">
              <a:spcBef>
                <a:spcPts val="600"/>
              </a:spcBef>
              <a:spcAft>
                <a:spcPts val="0"/>
              </a:spcAft>
              <a:buClr>
                <a:srgbClr val="326295">
                  <a:lumMod val="75000"/>
                </a:srgbClr>
              </a:buClr>
              <a:buFont typeface="Arial" pitchFamily="34" charset="0"/>
              <a:buChar char="•"/>
            </a:pPr>
            <a:endParaRPr lang="en-US" kern="1200" dirty="0">
              <a:solidFill>
                <a:srgbClr val="326295">
                  <a:lumMod val="75000"/>
                </a:srgbClr>
              </a:solidFill>
              <a:latin typeface="Arial"/>
            </a:endParaRPr>
          </a:p>
          <a:p>
            <a:pPr marL="914400" lvl="2" indent="0" eaLnBrk="1" hangingPunct="1">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0"/>
            <a:ext cx="6010275" cy="914400"/>
          </a:xfrm>
        </p:spPr>
        <p:txBody>
          <a:bodyPr/>
          <a:lstStyle/>
          <a:p>
            <a:pPr eaLnBrk="1" hangingPunct="1"/>
            <a:r>
              <a:rPr lang="en-US" dirty="0"/>
              <a:t>Remembering Teacher Smith</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14</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81572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7388" y="1701800"/>
            <a:ext cx="8224837" cy="4724400"/>
          </a:xfrm>
        </p:spPr>
        <p:txBody>
          <a:bodyPr/>
          <a:lstStyle/>
          <a:p>
            <a:pPr lvl="0">
              <a:spcBef>
                <a:spcPts val="600"/>
              </a:spcBef>
              <a:spcAft>
                <a:spcPts val="0"/>
              </a:spcAft>
              <a:buClr>
                <a:srgbClr val="326295">
                  <a:lumMod val="75000"/>
                </a:srgbClr>
              </a:buClr>
              <a:buFont typeface="Arial" panose="020B0604020202020204" pitchFamily="34" charset="0"/>
              <a:buChar char="•"/>
            </a:pPr>
            <a:r>
              <a:rPr lang="en-US" kern="1200" dirty="0">
                <a:solidFill>
                  <a:srgbClr val="326295">
                    <a:lumMod val="75000"/>
                  </a:srgbClr>
                </a:solidFill>
              </a:rPr>
              <a:t>Focus on Steps 1 and 2 of the midcourse reflection handout.</a:t>
            </a:r>
          </a:p>
          <a:p>
            <a:pPr lvl="0">
              <a:spcBef>
                <a:spcPts val="600"/>
              </a:spcBef>
              <a:spcAft>
                <a:spcPts val="0"/>
              </a:spcAft>
              <a:buClr>
                <a:srgbClr val="326295">
                  <a:lumMod val="75000"/>
                </a:srgbClr>
              </a:buClr>
              <a:buFont typeface="Arial" panose="020B0604020202020204" pitchFamily="34" charset="0"/>
              <a:buChar char="•"/>
            </a:pPr>
            <a:r>
              <a:rPr lang="en-US" kern="1200" dirty="0">
                <a:solidFill>
                  <a:srgbClr val="326295">
                    <a:lumMod val="75000"/>
                  </a:srgbClr>
                </a:solidFill>
              </a:rPr>
              <a:t>Work with a partner if you would like.</a:t>
            </a:r>
          </a:p>
          <a:p>
            <a:pPr lvl="0">
              <a:spcBef>
                <a:spcPts val="600"/>
              </a:spcBef>
              <a:spcAft>
                <a:spcPts val="0"/>
              </a:spcAft>
              <a:buClr>
                <a:srgbClr val="326295">
                  <a:lumMod val="75000"/>
                </a:srgbClr>
              </a:buClr>
              <a:buFont typeface="Arial" panose="020B0604020202020204" pitchFamily="34" charset="0"/>
              <a:buChar char="•"/>
            </a:pPr>
            <a:r>
              <a:rPr lang="en-US" kern="1200" dirty="0">
                <a:solidFill>
                  <a:srgbClr val="326295">
                    <a:lumMod val="75000"/>
                  </a:srgbClr>
                </a:solidFill>
              </a:rPr>
              <a:t>Use the MSFE Rubric and feedback you have received on your evaluation thus far.</a:t>
            </a:r>
          </a:p>
          <a:p>
            <a:pPr lvl="0">
              <a:spcBef>
                <a:spcPts val="600"/>
              </a:spcBef>
              <a:spcAft>
                <a:spcPts val="0"/>
              </a:spcAft>
              <a:buClr>
                <a:srgbClr val="326295">
                  <a:lumMod val="75000"/>
                </a:srgbClr>
              </a:buClr>
              <a:buFont typeface="Arial" panose="020B0604020202020204" pitchFamily="34" charset="0"/>
              <a:buChar char="•"/>
            </a:pPr>
            <a:r>
              <a:rPr lang="en-US" kern="1200" dirty="0">
                <a:solidFill>
                  <a:srgbClr val="326295">
                    <a:lumMod val="75000"/>
                  </a:srgbClr>
                </a:solidFill>
              </a:rPr>
              <a:t>Identify action steps for adjusting practice to ensure you are on track to meet your professional practice goal.</a:t>
            </a:r>
          </a:p>
          <a:p>
            <a:pPr marL="914400" lvl="2" indent="0" eaLnBrk="1" hangingPunct="1">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152400"/>
            <a:ext cx="6010275" cy="914400"/>
          </a:xfrm>
        </p:spPr>
        <p:txBody>
          <a:bodyPr/>
          <a:lstStyle/>
          <a:p>
            <a:pPr eaLnBrk="1" hangingPunct="1"/>
            <a:r>
              <a:rPr lang="en-US" dirty="0"/>
              <a:t>Learning Activity 2: Putting the Steps Into Practice</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15</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81572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7388" y="1701800"/>
            <a:ext cx="8224837" cy="4724400"/>
          </a:xfrm>
        </p:spPr>
        <p:txBody>
          <a:bodyPr/>
          <a:lstStyle/>
          <a:p>
            <a:pPr lvl="0">
              <a:spcBef>
                <a:spcPts val="600"/>
              </a:spcBef>
              <a:spcAft>
                <a:spcPts val="1200"/>
              </a:spcAft>
              <a:buClr>
                <a:srgbClr val="326295">
                  <a:lumMod val="75000"/>
                </a:srgbClr>
              </a:buClr>
              <a:buFont typeface="Arial"/>
              <a:buChar char="•"/>
            </a:pPr>
            <a:r>
              <a:rPr lang="en-US" kern="1200" dirty="0">
                <a:solidFill>
                  <a:srgbClr val="326295">
                    <a:lumMod val="75000"/>
                  </a:srgbClr>
                </a:solidFill>
              </a:rPr>
              <a:t>Use a sticky note to vote on the following question:</a:t>
            </a:r>
          </a:p>
          <a:p>
            <a:pPr marL="692150" lvl="1">
              <a:spcBef>
                <a:spcPts val="600"/>
              </a:spcBef>
              <a:spcAft>
                <a:spcPts val="0"/>
              </a:spcAft>
              <a:buClr>
                <a:srgbClr val="326295">
                  <a:lumMod val="75000"/>
                </a:srgbClr>
              </a:buClr>
              <a:buFont typeface="Arial"/>
              <a:buChar char="•"/>
            </a:pPr>
            <a:r>
              <a:rPr lang="en-US" kern="1200" dirty="0">
                <a:solidFill>
                  <a:srgbClr val="326295">
                    <a:lumMod val="75000"/>
                  </a:srgbClr>
                </a:solidFill>
              </a:rPr>
              <a:t>How confident are you that you will achieve your professional practice goal?</a:t>
            </a:r>
          </a:p>
          <a:p>
            <a:pPr marL="230187" lvl="1" indent="0">
              <a:spcBef>
                <a:spcPts val="600"/>
              </a:spcBef>
              <a:spcAft>
                <a:spcPts val="0"/>
              </a:spcAft>
              <a:buClr>
                <a:srgbClr val="326295">
                  <a:lumMod val="75000"/>
                </a:srgbClr>
              </a:buClr>
              <a:buNone/>
            </a:pPr>
            <a:endParaRPr lang="en-US" kern="1200" dirty="0">
              <a:solidFill>
                <a:srgbClr val="326295">
                  <a:lumMod val="75000"/>
                </a:srgbClr>
              </a:solidFill>
            </a:endParaRPr>
          </a:p>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Respond by putting your sticky note somewhere along the 10-point confidence scale.</a:t>
            </a:r>
          </a:p>
          <a:p>
            <a:pPr lvl="2" eaLnBrk="1" hangingPunct="1">
              <a:buFont typeface="Arial"/>
              <a:buChar char="•"/>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152400"/>
            <a:ext cx="6010275" cy="914400"/>
          </a:xfrm>
        </p:spPr>
        <p:txBody>
          <a:bodyPr/>
          <a:lstStyle/>
          <a:p>
            <a:pPr eaLnBrk="1" hangingPunct="1"/>
            <a:r>
              <a:rPr lang="en-US" dirty="0"/>
              <a:t>Learning Wrap-Up 2: Taking the Temperature</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16</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81572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p:txBody>
          <a:bodyPr/>
          <a:lstStyle/>
          <a:p>
            <a:r>
              <a:rPr lang="en-US" sz="3200" b="1" dirty="0"/>
              <a:t>Implementing</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17</a:t>
            </a:fld>
            <a:endParaRPr lang="en-US" altLang="en-US" dirty="0"/>
          </a:p>
        </p:txBody>
      </p:sp>
      <p:sp>
        <p:nvSpPr>
          <p:cNvPr id="8" name="Title 1"/>
          <p:cNvSpPr>
            <a:spLocks noGrp="1"/>
          </p:cNvSpPr>
          <p:nvPr>
            <p:ph type="title"/>
          </p:nvPr>
        </p:nvSpPr>
        <p:spPr>
          <a:xfrm>
            <a:off x="722313" y="4406900"/>
            <a:ext cx="7772400" cy="1362075"/>
          </a:xfrm>
        </p:spPr>
        <p:txBody>
          <a:bodyPr/>
          <a:lstStyle/>
          <a:p>
            <a:r>
              <a:rPr lang="en-US" sz="2000" dirty="0">
                <a:solidFill>
                  <a:schemeClr val="tx1"/>
                </a:solidFill>
              </a:rPr>
              <a:t>30 minutes</a:t>
            </a:r>
          </a:p>
        </p:txBody>
      </p:sp>
    </p:spTree>
    <p:extLst>
      <p:ext uri="{BB962C8B-B14F-4D97-AF65-F5344CB8AC3E}">
        <p14:creationId xmlns:p14="http://schemas.microsoft.com/office/powerpoint/2010/main" val="3758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1219200"/>
            <a:ext cx="8224837" cy="4724400"/>
          </a:xfrm>
        </p:spPr>
        <p:txBody>
          <a:bodyPr/>
          <a:lstStyle/>
          <a:p>
            <a:pPr lvl="0">
              <a:spcBef>
                <a:spcPts val="600"/>
              </a:spcBef>
              <a:spcAft>
                <a:spcPts val="1200"/>
              </a:spcAft>
              <a:buClr>
                <a:srgbClr val="326295">
                  <a:lumMod val="75000"/>
                </a:srgbClr>
              </a:buClr>
              <a:buFont typeface="Arial" panose="020B0604020202020204" pitchFamily="34" charset="0"/>
              <a:buChar char="•"/>
            </a:pPr>
            <a:r>
              <a:rPr lang="en-US" kern="1200" dirty="0">
                <a:solidFill>
                  <a:srgbClr val="326295">
                    <a:lumMod val="75000"/>
                  </a:srgbClr>
                </a:solidFill>
              </a:rPr>
              <a:t>Focus on Steps 3 and 4 of the midcourse reflection handout.</a:t>
            </a:r>
          </a:p>
          <a:p>
            <a:pPr lvl="0">
              <a:spcBef>
                <a:spcPts val="600"/>
              </a:spcBef>
              <a:spcAft>
                <a:spcPts val="1200"/>
              </a:spcAft>
              <a:buClr>
                <a:srgbClr val="326295">
                  <a:lumMod val="75000"/>
                </a:srgbClr>
              </a:buClr>
              <a:buFont typeface="Arial" panose="020B0604020202020204" pitchFamily="34" charset="0"/>
              <a:buChar char="•"/>
            </a:pPr>
            <a:r>
              <a:rPr lang="en-US" kern="1200" dirty="0">
                <a:solidFill>
                  <a:srgbClr val="326295">
                    <a:lumMod val="75000"/>
                  </a:srgbClr>
                </a:solidFill>
              </a:rPr>
              <a:t>Work in grade level or subject area teams to identify sources of data on student progress toward meeting SLO targets.</a:t>
            </a:r>
          </a:p>
          <a:p>
            <a:pPr lvl="0">
              <a:spcBef>
                <a:spcPts val="600"/>
              </a:spcBef>
              <a:spcAft>
                <a:spcPts val="1200"/>
              </a:spcAft>
              <a:buClr>
                <a:srgbClr val="326295">
                  <a:lumMod val="75000"/>
                </a:srgbClr>
              </a:buClr>
              <a:buFont typeface="Arial" panose="020B0604020202020204" pitchFamily="34" charset="0"/>
              <a:buChar char="•"/>
            </a:pPr>
            <a:r>
              <a:rPr lang="en-US" kern="1200" dirty="0">
                <a:solidFill>
                  <a:srgbClr val="326295">
                    <a:lumMod val="75000"/>
                  </a:srgbClr>
                </a:solidFill>
              </a:rPr>
              <a:t>You will be considering: </a:t>
            </a:r>
          </a:p>
          <a:p>
            <a:pPr lvl="1"/>
            <a:r>
              <a:rPr lang="en-US" dirty="0">
                <a:solidFill>
                  <a:srgbClr val="2E4488"/>
                </a:solidFill>
              </a:rPr>
              <a:t>How do your professional practice goals align with your SLOs?</a:t>
            </a:r>
          </a:p>
          <a:p>
            <a:pPr lvl="1"/>
            <a:r>
              <a:rPr lang="en-US" dirty="0">
                <a:solidFill>
                  <a:srgbClr val="2E4488"/>
                </a:solidFill>
              </a:rPr>
              <a:t>How will progressing on your professional practice goals help your students progress toward their SLOs?</a:t>
            </a:r>
          </a:p>
          <a:p>
            <a:pPr lvl="1"/>
            <a:r>
              <a:rPr lang="en-US" dirty="0">
                <a:solidFill>
                  <a:srgbClr val="2E4488"/>
                </a:solidFill>
              </a:rPr>
              <a:t>What similarities are there among the students not progressing?</a:t>
            </a:r>
          </a:p>
          <a:p>
            <a:pPr marL="457200" lvl="1" indent="0">
              <a:buNone/>
            </a:pPr>
            <a:endParaRPr lang="en-US" dirty="0">
              <a:solidFill>
                <a:srgbClr val="2E4488"/>
              </a:solidFill>
            </a:endParaRPr>
          </a:p>
          <a:p>
            <a:endParaRPr lang="en-US" dirty="0"/>
          </a:p>
          <a:p>
            <a:pPr lvl="0">
              <a:spcBef>
                <a:spcPts val="600"/>
              </a:spcBef>
              <a:spcAft>
                <a:spcPts val="1200"/>
              </a:spcAft>
              <a:buClr>
                <a:srgbClr val="326295">
                  <a:lumMod val="75000"/>
                </a:srgbClr>
              </a:buClr>
              <a:buFont typeface="Arial" panose="020B0604020202020204" pitchFamily="34" charset="0"/>
              <a:buChar char="•"/>
            </a:pPr>
            <a:endParaRPr lang="en-US" kern="1200" dirty="0">
              <a:solidFill>
                <a:srgbClr val="326295">
                  <a:lumMod val="75000"/>
                </a:srgbClr>
              </a:solidFill>
            </a:endParaRPr>
          </a:p>
          <a:p>
            <a:pPr marL="914400" lvl="2" indent="0" eaLnBrk="1" hangingPunct="1">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5800" y="152400"/>
            <a:ext cx="6010275" cy="914400"/>
          </a:xfrm>
        </p:spPr>
        <p:txBody>
          <a:bodyPr/>
          <a:lstStyle/>
          <a:p>
            <a:pPr eaLnBrk="1" hangingPunct="1"/>
            <a:r>
              <a:rPr lang="en-US" kern="1200" dirty="0">
                <a:solidFill>
                  <a:srgbClr val="FFFFFF"/>
                </a:solidFill>
                <a:latin typeface="+mn-lt"/>
                <a:ea typeface="ＭＳ Ｐゴシック" charset="0"/>
              </a:rPr>
              <a:t>Implementing Activity: Starting With Your Students</a:t>
            </a:r>
            <a:endParaRPr lang="en-US" altLang="en-US" dirty="0">
              <a:latin typeface="+mn-lt"/>
            </a:endParaRP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18</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81572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447800"/>
            <a:ext cx="8455025" cy="4978400"/>
          </a:xfrm>
        </p:spPr>
        <p:txBody>
          <a:bodyPr/>
          <a:lstStyle/>
          <a:p>
            <a:pPr lvl="0">
              <a:spcBef>
                <a:spcPts val="600"/>
              </a:spcBef>
              <a:spcAft>
                <a:spcPts val="0"/>
              </a:spcAft>
              <a:buClr>
                <a:srgbClr val="326295">
                  <a:lumMod val="75000"/>
                </a:srgbClr>
              </a:buClr>
              <a:buFont typeface="Arial" panose="020B0604020202020204" pitchFamily="34" charset="0"/>
              <a:buChar char="•"/>
            </a:pPr>
            <a:r>
              <a:rPr lang="en-US" kern="1200" dirty="0">
                <a:solidFill>
                  <a:srgbClr val="326295">
                    <a:lumMod val="75000"/>
                  </a:srgbClr>
                </a:solidFill>
              </a:rPr>
              <a:t>Identify the changes in instruction that need to take place to ensure students are progressing toward their targets.</a:t>
            </a:r>
          </a:p>
          <a:p>
            <a:pPr marL="688975" lvl="1" indent="-233363">
              <a:spcBef>
                <a:spcPts val="600"/>
              </a:spcBef>
              <a:spcAft>
                <a:spcPts val="0"/>
              </a:spcAft>
              <a:buClr>
                <a:srgbClr val="326295">
                  <a:lumMod val="75000"/>
                </a:srgbClr>
              </a:buClr>
              <a:buFont typeface="Wingdings" pitchFamily="2" charset="2"/>
              <a:buChar char="§"/>
            </a:pPr>
            <a:r>
              <a:rPr lang="en-US" kern="1200" dirty="0">
                <a:solidFill>
                  <a:srgbClr val="326295">
                    <a:lumMod val="75000"/>
                  </a:srgbClr>
                </a:solidFill>
              </a:rPr>
              <a:t>What instructional strategies have you used? What other strategies could you consider using?</a:t>
            </a:r>
          </a:p>
          <a:p>
            <a:pPr marL="914400" lvl="2" indent="0" eaLnBrk="1" hangingPunct="1">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152400"/>
            <a:ext cx="6010275" cy="914400"/>
          </a:xfrm>
        </p:spPr>
        <p:txBody>
          <a:bodyPr/>
          <a:lstStyle/>
          <a:p>
            <a:pPr eaLnBrk="1" hangingPunct="1"/>
            <a:r>
              <a:rPr lang="en-US" dirty="0"/>
              <a:t>Implementing Activity: Starting With Your Students</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19</a:t>
            </a:fld>
            <a:endParaRPr lang="en-US" altLang="en-US" sz="1200">
              <a:solidFill>
                <a:srgbClr val="FFFFFF"/>
              </a:solidFill>
              <a:latin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364525"/>
            <a:ext cx="6096000" cy="254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7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dirty="0"/>
              <a:t>Module 5: Model Overview</a:t>
            </a:r>
          </a:p>
        </p:txBody>
      </p:sp>
      <p:sp>
        <p:nvSpPr>
          <p:cNvPr id="8194" name="Content Placeholder 2"/>
          <p:cNvSpPr>
            <a:spLocks noGrp="1"/>
          </p:cNvSpPr>
          <p:nvPr>
            <p:ph idx="1"/>
          </p:nvPr>
        </p:nvSpPr>
        <p:spPr/>
        <p:txBody>
          <a:bodyPr/>
          <a:lstStyle/>
          <a:p>
            <a:r>
              <a:rPr lang="en-US" altLang="en-US" dirty="0"/>
              <a:t>Module 1: Model Overview</a:t>
            </a:r>
          </a:p>
          <a:p>
            <a:r>
              <a:rPr lang="en-US" altLang="en-US" dirty="0"/>
              <a:t>Module 2: Student Learning Objectives</a:t>
            </a:r>
          </a:p>
          <a:p>
            <a:r>
              <a:rPr lang="en-US" altLang="en-US" dirty="0"/>
              <a:t>Module 3: Reflection and Goal Setting</a:t>
            </a:r>
          </a:p>
          <a:p>
            <a:r>
              <a:rPr lang="en-US" altLang="en-US" dirty="0"/>
              <a:t>Module 4: Evidence, Observation, and Feedback</a:t>
            </a:r>
          </a:p>
          <a:p>
            <a:r>
              <a:rPr lang="en-US" altLang="en-US" dirty="0"/>
              <a:t>Module 5: Reflecting and Adjusting</a:t>
            </a:r>
          </a:p>
          <a:p>
            <a:pPr lvl="1"/>
            <a:r>
              <a:rPr lang="en-US" sz="1800" dirty="0"/>
              <a:t>Participants practice using the MSFE Rubric, evidence, and student data to monitor progress toward professional goals, check in on student progress, and collaboratively determine appropriate midcourse adjustments to practice. An extension section can be used (as needed) to prepare to gather evidence for the summative evaluation conference, and to guide reflection and future goal setting. </a:t>
            </a:r>
            <a:endParaRPr lang="en-US" altLang="en-US" dirty="0"/>
          </a:p>
        </p:txBody>
      </p:sp>
      <p:sp>
        <p:nvSpPr>
          <p:cNvPr id="5" name="Slide Number Placeholder 2"/>
          <p:cNvSpPr>
            <a:spLocks noGrp="1"/>
          </p:cNvSpPr>
          <p:nvPr>
            <p:ph type="sldNum" sz="quarter" idx="11"/>
          </p:nvPr>
        </p:nvSpPr>
        <p:spPr/>
        <p:txBody>
          <a:bodyPr/>
          <a:lstStyle/>
          <a:p>
            <a:fld id="{48441343-254F-4EE5-B38C-BBAF72E2CF75}" type="slidenum">
              <a:rPr lang="en-US" altLang="en-US" smtClean="0"/>
              <a:pPr/>
              <a:t>2</a:t>
            </a:fld>
            <a:endParaRPr lang="en-US" altLang="en-US" dirty="0"/>
          </a:p>
        </p:txBody>
      </p:sp>
    </p:spTree>
    <p:extLst>
      <p:ext uri="{BB962C8B-B14F-4D97-AF65-F5344CB8AC3E}">
        <p14:creationId xmlns:p14="http://schemas.microsoft.com/office/powerpoint/2010/main" val="3076332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p:txBody>
          <a:bodyPr/>
          <a:lstStyle/>
          <a:p>
            <a:r>
              <a:rPr lang="en-US" sz="3200" b="1" dirty="0"/>
              <a:t>Reflection and Wrap-Up</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20</a:t>
            </a:fld>
            <a:endParaRPr lang="en-US" altLang="en-US" dirty="0"/>
          </a:p>
        </p:txBody>
      </p:sp>
      <p:sp>
        <p:nvSpPr>
          <p:cNvPr id="8" name="Title 1"/>
          <p:cNvSpPr>
            <a:spLocks noGrp="1"/>
          </p:cNvSpPr>
          <p:nvPr>
            <p:ph type="title"/>
          </p:nvPr>
        </p:nvSpPr>
        <p:spPr>
          <a:xfrm>
            <a:off x="722313" y="4406900"/>
            <a:ext cx="7772400" cy="1362075"/>
          </a:xfrm>
        </p:spPr>
        <p:txBody>
          <a:bodyPr/>
          <a:lstStyle/>
          <a:p>
            <a:r>
              <a:rPr lang="en-US" sz="2000" dirty="0">
                <a:solidFill>
                  <a:schemeClr val="tx1"/>
                </a:solidFill>
              </a:rPr>
              <a:t>30 minutes</a:t>
            </a:r>
          </a:p>
        </p:txBody>
      </p:sp>
    </p:spTree>
    <p:extLst>
      <p:ext uri="{BB962C8B-B14F-4D97-AF65-F5344CB8AC3E}">
        <p14:creationId xmlns:p14="http://schemas.microsoft.com/office/powerpoint/2010/main" val="3787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29817" y="1905000"/>
            <a:ext cx="7904583" cy="2057400"/>
          </a:xfrm>
        </p:spPr>
        <p:txBody>
          <a:bodyPr/>
          <a:lstStyle/>
          <a:p>
            <a:pPr>
              <a:spcBef>
                <a:spcPts val="600"/>
              </a:spcBef>
              <a:spcAft>
                <a:spcPts val="0"/>
              </a:spcAft>
              <a:buClr>
                <a:srgbClr val="326295">
                  <a:lumMod val="75000"/>
                </a:srgbClr>
              </a:buClr>
            </a:pPr>
            <a:r>
              <a:rPr lang="en-US" kern="1200" dirty="0">
                <a:solidFill>
                  <a:srgbClr val="326295">
                    <a:lumMod val="75000"/>
                  </a:srgbClr>
                </a:solidFill>
              </a:rPr>
              <a:t>To prepare for your midcourse self-evaluation, review the evidence you have summarized in Step 5. </a:t>
            </a:r>
          </a:p>
          <a:p>
            <a:pPr marL="566738" lvl="1" indent="-233363">
              <a:spcBef>
                <a:spcPts val="1200"/>
              </a:spcBef>
              <a:spcAft>
                <a:spcPts val="0"/>
              </a:spcAft>
              <a:buClr>
                <a:srgbClr val="326295">
                  <a:lumMod val="75000"/>
                </a:srgbClr>
              </a:buClr>
              <a:buFont typeface="Arial" pitchFamily="34" charset="0"/>
              <a:buChar char="•"/>
            </a:pPr>
            <a:r>
              <a:rPr lang="en-US" kern="1200" dirty="0">
                <a:solidFill>
                  <a:srgbClr val="326295">
                    <a:lumMod val="75000"/>
                  </a:srgbClr>
                </a:solidFill>
              </a:rPr>
              <a:t>You may want to use this time to record evidence on </a:t>
            </a:r>
            <a:br>
              <a:rPr lang="en-US" kern="1200" dirty="0">
                <a:solidFill>
                  <a:srgbClr val="326295">
                    <a:lumMod val="75000"/>
                  </a:srgbClr>
                </a:solidFill>
              </a:rPr>
            </a:br>
            <a:r>
              <a:rPr lang="en-US" kern="1200" dirty="0">
                <a:solidFill>
                  <a:srgbClr val="326295">
                    <a:lumMod val="75000"/>
                  </a:srgbClr>
                </a:solidFill>
              </a:rPr>
              <a:t>Appendix O, Part 4, that was previously not recorded.</a:t>
            </a:r>
            <a:r>
              <a:rPr lang="en-US" dirty="0">
                <a:solidFill>
                  <a:srgbClr val="326295">
                    <a:lumMod val="75000"/>
                  </a:srgbClr>
                </a:solidFill>
              </a:rPr>
              <a:t> </a:t>
            </a:r>
          </a:p>
          <a:p>
            <a:pPr marL="230187" lvl="1" indent="0">
              <a:spcBef>
                <a:spcPts val="1200"/>
              </a:spcBef>
              <a:spcAft>
                <a:spcPts val="0"/>
              </a:spcAft>
              <a:buClr>
                <a:srgbClr val="326295">
                  <a:lumMod val="75000"/>
                </a:srgbClr>
              </a:buClr>
              <a:buNone/>
            </a:pPr>
            <a:endParaRPr lang="en-US" kern="1200" dirty="0">
              <a:solidFill>
                <a:srgbClr val="326295">
                  <a:lumMod val="75000"/>
                </a:srgbClr>
              </a:solidFill>
            </a:endParaRPr>
          </a:p>
          <a:p>
            <a:pPr marL="463550" lvl="1" indent="-233363">
              <a:spcBef>
                <a:spcPts val="600"/>
              </a:spcBef>
              <a:spcAft>
                <a:spcPts val="0"/>
              </a:spcAft>
              <a:buClr>
                <a:srgbClr val="326295">
                  <a:lumMod val="75000"/>
                </a:srgbClr>
              </a:buClr>
              <a:buFont typeface="Arial" pitchFamily="34" charset="0"/>
              <a:buChar char="•"/>
            </a:pPr>
            <a:endParaRPr lang="en-US" kern="1200" dirty="0">
              <a:solidFill>
                <a:srgbClr val="326295">
                  <a:lumMod val="75000"/>
                </a:srgbClr>
              </a:solidFill>
            </a:endParaRPr>
          </a:p>
        </p:txBody>
      </p:sp>
      <p:sp>
        <p:nvSpPr>
          <p:cNvPr id="8195" name="Title 1"/>
          <p:cNvSpPr>
            <a:spLocks noGrp="1"/>
          </p:cNvSpPr>
          <p:nvPr>
            <p:ph type="title"/>
          </p:nvPr>
        </p:nvSpPr>
        <p:spPr>
          <a:xfrm>
            <a:off x="687388" y="76200"/>
            <a:ext cx="6010275" cy="914400"/>
          </a:xfrm>
        </p:spPr>
        <p:txBody>
          <a:bodyPr/>
          <a:lstStyle/>
          <a:p>
            <a:pPr eaLnBrk="1" hangingPunct="1"/>
            <a:r>
              <a:rPr lang="en-US" dirty="0"/>
              <a:t>Reflecting Activity: Planning for the Midcourse Reflection</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21</a:t>
            </a:fld>
            <a:endParaRPr lang="en-US" altLang="en-US" sz="1200">
              <a:solidFill>
                <a:srgbClr val="FFFFFF"/>
              </a:solidFill>
              <a:latin typeface="Arial" pitchFamily="34" charset="0"/>
            </a:endParaRPr>
          </a:p>
        </p:txBody>
      </p:sp>
      <p:sp>
        <p:nvSpPr>
          <p:cNvPr id="2" name="TextBox 1"/>
          <p:cNvSpPr txBox="1"/>
          <p:nvPr/>
        </p:nvSpPr>
        <p:spPr>
          <a:xfrm>
            <a:off x="609600" y="4114800"/>
            <a:ext cx="7620000" cy="1107996"/>
          </a:xfrm>
          <a:prstGeom prst="rect">
            <a:avLst/>
          </a:prstGeom>
          <a:noFill/>
        </p:spPr>
        <p:txBody>
          <a:bodyPr wrap="square" rtlCol="0">
            <a:spAutoFit/>
          </a:bodyPr>
          <a:lstStyle/>
          <a:p>
            <a:pPr marL="285750" indent="-285750">
              <a:buFont typeface="Arial"/>
              <a:buChar char="•"/>
            </a:pPr>
            <a:r>
              <a:rPr lang="en-US" sz="2400" dirty="0">
                <a:solidFill>
                  <a:srgbClr val="326295">
                    <a:lumMod val="75000"/>
                  </a:srgbClr>
                </a:solidFill>
              </a:rPr>
              <a:t>Discuss your responses with a partner at your table. </a:t>
            </a:r>
          </a:p>
          <a:p>
            <a:endParaRPr lang="en-US" dirty="0"/>
          </a:p>
        </p:txBody>
      </p:sp>
    </p:spTree>
    <p:extLst>
      <p:ext uri="{BB962C8B-B14F-4D97-AF65-F5344CB8AC3E}">
        <p14:creationId xmlns:p14="http://schemas.microsoft.com/office/powerpoint/2010/main" val="8157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687388" y="0"/>
            <a:ext cx="6010275" cy="914400"/>
          </a:xfrm>
        </p:spPr>
        <p:txBody>
          <a:bodyPr/>
          <a:lstStyle/>
          <a:p>
            <a:pPr eaLnBrk="1" hangingPunct="1"/>
            <a:r>
              <a:rPr lang="en-US" altLang="en-US" dirty="0"/>
              <a:t>Looking Ahead</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22</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1638970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7388" y="1701800"/>
            <a:ext cx="8224837" cy="4724400"/>
          </a:xfrm>
        </p:spPr>
        <p:txBody>
          <a:bodyPr/>
          <a:lstStyle/>
          <a:p>
            <a:pPr lvl="0"/>
            <a:r>
              <a:rPr lang="en-US" dirty="0">
                <a:solidFill>
                  <a:schemeClr val="tx1"/>
                </a:solidFill>
              </a:rPr>
              <a:t>Presenter Name</a:t>
            </a:r>
          </a:p>
          <a:p>
            <a:pPr lvl="0"/>
            <a:r>
              <a:rPr lang="en-US" dirty="0">
                <a:solidFill>
                  <a:schemeClr val="tx1"/>
                </a:solidFill>
              </a:rPr>
              <a:t>XXX-XXX-XXXX</a:t>
            </a:r>
          </a:p>
          <a:p>
            <a:pPr lvl="0"/>
            <a:r>
              <a:rPr lang="en-US" dirty="0" err="1">
                <a:solidFill>
                  <a:schemeClr val="tx1"/>
                </a:solidFill>
              </a:rPr>
              <a:t>xxxxxxxxxxx@xxx.xxx</a:t>
            </a:r>
            <a:endParaRPr lang="en-US" dirty="0">
              <a:solidFill>
                <a:schemeClr val="tx1"/>
              </a:solidFill>
            </a:endParaRPr>
          </a:p>
          <a:p>
            <a:pPr lvl="0"/>
            <a:endParaRPr lang="en-US" dirty="0">
              <a:solidFill>
                <a:schemeClr val="tx1"/>
              </a:solidFill>
            </a:endParaRPr>
          </a:p>
          <a:p>
            <a:pPr lvl="0"/>
            <a:r>
              <a:rPr lang="en-US" dirty="0">
                <a:solidFill>
                  <a:schemeClr val="tx1"/>
                </a:solidFill>
              </a:rPr>
              <a:t>1234 Street Address</a:t>
            </a:r>
          </a:p>
          <a:p>
            <a:pPr lvl="0"/>
            <a:r>
              <a:rPr lang="en-US" dirty="0">
                <a:solidFill>
                  <a:schemeClr val="tx1"/>
                </a:solidFill>
              </a:rPr>
              <a:t>City, State 12345-1234</a:t>
            </a:r>
          </a:p>
          <a:p>
            <a:pPr marL="914400" lvl="2" indent="0" eaLnBrk="1" hangingPunct="1">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0"/>
            <a:ext cx="6010275" cy="914400"/>
          </a:xfrm>
        </p:spPr>
        <p:txBody>
          <a:bodyPr/>
          <a:lstStyle/>
          <a:p>
            <a:pPr eaLnBrk="1" hangingPunct="1"/>
            <a:r>
              <a:rPr lang="en-US" altLang="en-US" dirty="0"/>
              <a:t>Coming to a Close</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23</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2980306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28600" y="1676400"/>
            <a:ext cx="8224837" cy="2895600"/>
          </a:xfrm>
        </p:spPr>
        <p:txBody>
          <a:bodyPr/>
          <a:lstStyle/>
          <a:p>
            <a:pPr marL="914400" lvl="2" indent="0" eaLnBrk="1" hangingPunct="1">
              <a:buNone/>
            </a:pPr>
            <a:r>
              <a:rPr lang="en-US" altLang="en-US" sz="2000" dirty="0">
                <a:solidFill>
                  <a:srgbClr val="274F73"/>
                </a:solidFill>
                <a:ea typeface="Franklin Gothic Book" pitchFamily="34" charset="0"/>
              </a:rPr>
              <a:t>Note to Facilitator: The slides that </a:t>
            </a:r>
            <a:r>
              <a:rPr lang="en-US" altLang="en-US" sz="2000" dirty="0">
                <a:solidFill>
                  <a:schemeClr val="accent5">
                    <a:lumMod val="25000"/>
                  </a:schemeClr>
                </a:solidFill>
                <a:ea typeface="Franklin Gothic Book" pitchFamily="34" charset="0"/>
              </a:rPr>
              <a:t>follow are </a:t>
            </a:r>
            <a:r>
              <a:rPr lang="en-US" sz="2000" dirty="0">
                <a:solidFill>
                  <a:schemeClr val="accent5">
                    <a:lumMod val="25000"/>
                  </a:schemeClr>
                </a:solidFill>
              </a:rPr>
              <a:t>intended for an end-of-year learning segment after teachers have completed the first year of the T-PEPG and have already received their summative ratings; OR you could use these slides as participants begin their end-of-year self-evaluations in preparation to receive their summative ratings. Therefore, you may wish to approach these slides as a preview of the end-of-year process. </a:t>
            </a:r>
            <a:endParaRPr lang="en-US" altLang="en-US" sz="2000" dirty="0">
              <a:solidFill>
                <a:schemeClr val="accent5">
                  <a:lumMod val="25000"/>
                </a:schemeClr>
              </a:solidFill>
              <a:ea typeface="Franklin Gothic Book" pitchFamily="34" charset="0"/>
            </a:endParaRPr>
          </a:p>
        </p:txBody>
      </p:sp>
      <p:sp>
        <p:nvSpPr>
          <p:cNvPr id="8195" name="Title 1"/>
          <p:cNvSpPr>
            <a:spLocks noGrp="1"/>
          </p:cNvSpPr>
          <p:nvPr>
            <p:ph type="title"/>
          </p:nvPr>
        </p:nvSpPr>
        <p:spPr>
          <a:xfrm>
            <a:off x="687388" y="0"/>
            <a:ext cx="6010275" cy="914400"/>
          </a:xfrm>
        </p:spPr>
        <p:txBody>
          <a:bodyPr/>
          <a:lstStyle/>
          <a:p>
            <a:pPr eaLnBrk="1" hangingPunct="1"/>
            <a:r>
              <a:rPr lang="en-US" altLang="en-US" dirty="0"/>
              <a:t>Optional Extension Slides</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24</a:t>
            </a:fld>
            <a:endParaRPr lang="en-US" altLang="en-US" sz="1200" dirty="0">
              <a:solidFill>
                <a:srgbClr val="FFFFFF"/>
              </a:solidFill>
              <a:latin typeface="Arial" pitchFamily="34" charset="0"/>
            </a:endParaRPr>
          </a:p>
        </p:txBody>
      </p:sp>
    </p:spTree>
    <p:extLst>
      <p:ext uri="{BB962C8B-B14F-4D97-AF65-F5344CB8AC3E}">
        <p14:creationId xmlns:p14="http://schemas.microsoft.com/office/powerpoint/2010/main" val="3552177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p:txBody>
          <a:bodyPr/>
          <a:lstStyle/>
          <a:p>
            <a:r>
              <a:rPr lang="en-US" sz="3200" b="1" dirty="0"/>
              <a:t>Connecting</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25</a:t>
            </a:fld>
            <a:endParaRPr lang="en-US" altLang="en-US" dirty="0"/>
          </a:p>
        </p:txBody>
      </p:sp>
      <p:sp>
        <p:nvSpPr>
          <p:cNvPr id="8" name="Title 1"/>
          <p:cNvSpPr>
            <a:spLocks noGrp="1"/>
          </p:cNvSpPr>
          <p:nvPr>
            <p:ph type="title"/>
          </p:nvPr>
        </p:nvSpPr>
        <p:spPr>
          <a:xfrm>
            <a:off x="722313" y="4406900"/>
            <a:ext cx="7772400" cy="1362075"/>
          </a:xfrm>
        </p:spPr>
        <p:txBody>
          <a:bodyPr/>
          <a:lstStyle/>
          <a:p>
            <a:r>
              <a:rPr lang="en-US" sz="2000" dirty="0">
                <a:solidFill>
                  <a:schemeClr val="tx1"/>
                </a:solidFill>
              </a:rPr>
              <a:t>30 minutes</a:t>
            </a:r>
          </a:p>
        </p:txBody>
      </p:sp>
    </p:spTree>
    <p:extLst>
      <p:ext uri="{BB962C8B-B14F-4D97-AF65-F5344CB8AC3E}">
        <p14:creationId xmlns:p14="http://schemas.microsoft.com/office/powerpoint/2010/main" val="271899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762000" y="1752600"/>
            <a:ext cx="8224837" cy="2895600"/>
          </a:xfrm>
        </p:spPr>
        <p:txBody>
          <a:bodyPr/>
          <a:lstStyle/>
          <a:p>
            <a:pPr marL="0" indent="0">
              <a:buNone/>
            </a:pPr>
            <a:r>
              <a:rPr lang="en-US" dirty="0">
                <a:solidFill>
                  <a:srgbClr val="103961"/>
                </a:solidFill>
              </a:rPr>
              <a:t>Consider your experience with SLOs and the MSFE Rubric. Based on your experience with SLOs and the TPEG Rubric, share with a partner:</a:t>
            </a:r>
          </a:p>
          <a:p>
            <a:pPr lvl="0"/>
            <a:r>
              <a:rPr lang="en-US" dirty="0">
                <a:solidFill>
                  <a:srgbClr val="103961"/>
                </a:solidFill>
              </a:rPr>
              <a:t>3 highlights from your school year	</a:t>
            </a:r>
          </a:p>
          <a:p>
            <a:pPr lvl="0"/>
            <a:r>
              <a:rPr lang="en-US" dirty="0">
                <a:solidFill>
                  <a:srgbClr val="103961"/>
                </a:solidFill>
              </a:rPr>
              <a:t>2 hopes for next year</a:t>
            </a:r>
          </a:p>
          <a:p>
            <a:pPr lvl="0"/>
            <a:r>
              <a:rPr lang="en-US" dirty="0">
                <a:solidFill>
                  <a:srgbClr val="103961"/>
                </a:solidFill>
              </a:rPr>
              <a:t>1 change you want to make and why</a:t>
            </a:r>
          </a:p>
          <a:p>
            <a:pPr marL="914400" lvl="2" indent="0" eaLnBrk="1" hangingPunct="1">
              <a:buNone/>
            </a:pPr>
            <a:endParaRPr lang="en-US" altLang="en-US" sz="2000" dirty="0">
              <a:solidFill>
                <a:schemeClr val="accent5">
                  <a:lumMod val="25000"/>
                </a:schemeClr>
              </a:solidFill>
              <a:ea typeface="Franklin Gothic Book" pitchFamily="34" charset="0"/>
            </a:endParaRPr>
          </a:p>
        </p:txBody>
      </p:sp>
      <p:sp>
        <p:nvSpPr>
          <p:cNvPr id="8195" name="Title 1"/>
          <p:cNvSpPr>
            <a:spLocks noGrp="1"/>
          </p:cNvSpPr>
          <p:nvPr>
            <p:ph type="title"/>
          </p:nvPr>
        </p:nvSpPr>
        <p:spPr>
          <a:xfrm>
            <a:off x="687388" y="0"/>
            <a:ext cx="6010275" cy="914400"/>
          </a:xfrm>
        </p:spPr>
        <p:txBody>
          <a:bodyPr/>
          <a:lstStyle/>
          <a:p>
            <a:pPr eaLnBrk="1" hangingPunct="1"/>
            <a:r>
              <a:rPr lang="en-US" altLang="en-US" dirty="0"/>
              <a:t>Connecting Activity  </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26</a:t>
            </a:fld>
            <a:endParaRPr lang="en-US" altLang="en-US" sz="1200" dirty="0">
              <a:solidFill>
                <a:srgbClr val="FFFFFF"/>
              </a:solidFill>
              <a:latin typeface="Arial" pitchFamily="34" charset="0"/>
            </a:endParaRPr>
          </a:p>
        </p:txBody>
      </p:sp>
    </p:spTree>
    <p:extLst>
      <p:ext uri="{BB962C8B-B14F-4D97-AF65-F5344CB8AC3E}">
        <p14:creationId xmlns:p14="http://schemas.microsoft.com/office/powerpoint/2010/main" val="2555778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p:txBody>
          <a:bodyPr/>
          <a:lstStyle/>
          <a:p>
            <a:r>
              <a:rPr lang="en-US" sz="3200" b="1" dirty="0"/>
              <a:t>Learning </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27</a:t>
            </a:fld>
            <a:endParaRPr lang="en-US" altLang="en-US" dirty="0"/>
          </a:p>
        </p:txBody>
      </p:sp>
      <p:sp>
        <p:nvSpPr>
          <p:cNvPr id="8" name="Title 1"/>
          <p:cNvSpPr>
            <a:spLocks noGrp="1"/>
          </p:cNvSpPr>
          <p:nvPr>
            <p:ph type="title"/>
          </p:nvPr>
        </p:nvSpPr>
        <p:spPr>
          <a:xfrm>
            <a:off x="722313" y="4406900"/>
            <a:ext cx="7772400" cy="1362075"/>
          </a:xfrm>
        </p:spPr>
        <p:txBody>
          <a:bodyPr/>
          <a:lstStyle/>
          <a:p>
            <a:r>
              <a:rPr lang="en-US" sz="2000" dirty="0">
                <a:solidFill>
                  <a:schemeClr val="tx1"/>
                </a:solidFill>
              </a:rPr>
              <a:t>55 minutes</a:t>
            </a:r>
          </a:p>
        </p:txBody>
      </p:sp>
    </p:spTree>
    <p:extLst>
      <p:ext uri="{BB962C8B-B14F-4D97-AF65-F5344CB8AC3E}">
        <p14:creationId xmlns:p14="http://schemas.microsoft.com/office/powerpoint/2010/main" val="1656800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762000" y="1295400"/>
            <a:ext cx="8224837" cy="2895600"/>
          </a:xfrm>
        </p:spPr>
        <p:txBody>
          <a:bodyPr/>
          <a:lstStyle/>
          <a:p>
            <a:pPr marL="0" lvl="0" indent="0">
              <a:spcAft>
                <a:spcPts val="1200"/>
              </a:spcAft>
              <a:buNone/>
            </a:pPr>
            <a:r>
              <a:rPr lang="en-US" b="1" dirty="0">
                <a:solidFill>
                  <a:srgbClr val="103961"/>
                </a:solidFill>
              </a:rPr>
              <a:t>In pairs, discuss:</a:t>
            </a:r>
          </a:p>
          <a:p>
            <a:pPr lvl="0">
              <a:spcAft>
                <a:spcPts val="1200"/>
              </a:spcAft>
            </a:pPr>
            <a:r>
              <a:rPr lang="en-US" sz="2000" dirty="0">
                <a:solidFill>
                  <a:srgbClr val="103961"/>
                </a:solidFill>
              </a:rPr>
              <a:t>For those who have already submitted your evidence: Did your submissions work in your favor? Did your evaluator understand the purpose for each piece of evidence and the connection to your goals? Did you submit enough? Too much? What will you do differently next year?</a:t>
            </a:r>
          </a:p>
          <a:p>
            <a:pPr lvl="0">
              <a:spcAft>
                <a:spcPts val="1200"/>
              </a:spcAft>
            </a:pPr>
            <a:r>
              <a:rPr lang="en-US" sz="2000" dirty="0">
                <a:solidFill>
                  <a:srgbClr val="103961"/>
                </a:solidFill>
              </a:rPr>
              <a:t>For those who have not yet submitted your evidence: Are the submissions you have collected sufficient? Is their connection to your goals clear? </a:t>
            </a:r>
          </a:p>
          <a:p>
            <a:pPr lvl="0"/>
            <a:r>
              <a:rPr lang="en-US" sz="2000" dirty="0">
                <a:solidFill>
                  <a:srgbClr val="103961"/>
                </a:solidFill>
              </a:rPr>
              <a:t>For everyone: What did you learn from collecting evidence this year? What (if anything) would you do differently? Do you have suggestions to improve on this process?</a:t>
            </a:r>
          </a:p>
          <a:p>
            <a:pPr marL="914400" lvl="2" indent="0" eaLnBrk="1" hangingPunct="1">
              <a:buNone/>
            </a:pPr>
            <a:r>
              <a:rPr lang="en-US" sz="2000" dirty="0">
                <a:solidFill>
                  <a:schemeClr val="accent5">
                    <a:lumMod val="25000"/>
                  </a:schemeClr>
                </a:solidFill>
              </a:rPr>
              <a:t> </a:t>
            </a:r>
            <a:endParaRPr lang="en-US" altLang="en-US" sz="2000" dirty="0">
              <a:solidFill>
                <a:schemeClr val="accent5">
                  <a:lumMod val="25000"/>
                </a:schemeClr>
              </a:solidFill>
              <a:ea typeface="Franklin Gothic Book" pitchFamily="34" charset="0"/>
            </a:endParaRPr>
          </a:p>
        </p:txBody>
      </p:sp>
      <p:sp>
        <p:nvSpPr>
          <p:cNvPr id="8195" name="Title 1"/>
          <p:cNvSpPr>
            <a:spLocks noGrp="1"/>
          </p:cNvSpPr>
          <p:nvPr>
            <p:ph type="title"/>
          </p:nvPr>
        </p:nvSpPr>
        <p:spPr>
          <a:xfrm>
            <a:off x="609600" y="-152400"/>
            <a:ext cx="8151812" cy="914400"/>
          </a:xfrm>
        </p:spPr>
        <p:txBody>
          <a:bodyPr/>
          <a:lstStyle/>
          <a:p>
            <a:pPr eaLnBrk="1" hangingPunct="1"/>
            <a:r>
              <a:rPr lang="en-US" altLang="en-US" dirty="0"/>
              <a:t>Activity: Teacher-Collected Evidence  </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28</a:t>
            </a:fld>
            <a:endParaRPr lang="en-US" altLang="en-US" sz="1200" dirty="0">
              <a:solidFill>
                <a:srgbClr val="FFFFFF"/>
              </a:solidFill>
              <a:latin typeface="Arial" pitchFamily="34" charset="0"/>
            </a:endParaRPr>
          </a:p>
        </p:txBody>
      </p:sp>
    </p:spTree>
    <p:extLst>
      <p:ext uri="{BB962C8B-B14F-4D97-AF65-F5344CB8AC3E}">
        <p14:creationId xmlns:p14="http://schemas.microsoft.com/office/powerpoint/2010/main" val="1040318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11150"/>
            <a:ext cx="8670758" cy="527050"/>
          </a:xfrm>
        </p:spPr>
        <p:txBody>
          <a:bodyPr>
            <a:normAutofit/>
          </a:bodyPr>
          <a:lstStyle/>
          <a:p>
            <a:pPr eaLnBrk="1" hangingPunct="1">
              <a:defRPr/>
            </a:pPr>
            <a:r>
              <a:rPr lang="en-US" spc="-20" dirty="0">
                <a:latin typeface="+mn-lt"/>
                <a:ea typeface="+mj-ea"/>
                <a:cs typeface="+mj-cs"/>
              </a:rPr>
              <a:t>Calculating the Summative Effectiveness Rating  </a:t>
            </a:r>
          </a:p>
        </p:txBody>
      </p:sp>
      <p:sp>
        <p:nvSpPr>
          <p:cNvPr id="6" name="Pentagon 5"/>
          <p:cNvSpPr/>
          <p:nvPr/>
        </p:nvSpPr>
        <p:spPr bwMode="auto">
          <a:xfrm>
            <a:off x="762000" y="1432560"/>
            <a:ext cx="2667000" cy="1005840"/>
          </a:xfrm>
          <a:prstGeom prst="homePlate">
            <a:avLst>
              <a:gd name="adj" fmla="val 84211"/>
            </a:avLst>
          </a:prstGeom>
          <a:solidFill>
            <a:schemeClr val="accent5">
              <a:lumMod val="2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 name="TextBox 6"/>
          <p:cNvSpPr txBox="1"/>
          <p:nvPr/>
        </p:nvSpPr>
        <p:spPr bwMode="auto">
          <a:xfrm>
            <a:off x="762000" y="1519982"/>
            <a:ext cx="2247900" cy="830997"/>
          </a:xfrm>
          <a:prstGeom prst="rect">
            <a:avLst/>
          </a:prstGeom>
          <a:noFill/>
        </p:spPr>
        <p:txBody>
          <a:bodyPr wrap="square">
            <a:spAutoFit/>
          </a:bodyPr>
          <a:lstStyle/>
          <a:p>
            <a:pPr>
              <a:defRPr/>
            </a:pPr>
            <a:r>
              <a:rPr lang="en-US" sz="1600" b="1" dirty="0">
                <a:solidFill>
                  <a:srgbClr val="FFFFFF"/>
                </a:solidFill>
                <a:latin typeface="+mn-lt"/>
                <a:ea typeface="ＭＳ Ｐゴシック" charset="0"/>
              </a:rPr>
              <a:t>Professional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Practice Rating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(CPs 1, 2, 3, and 5)</a:t>
            </a:r>
          </a:p>
        </p:txBody>
      </p:sp>
      <p:sp>
        <p:nvSpPr>
          <p:cNvPr id="8" name="Pentagon 7"/>
          <p:cNvSpPr/>
          <p:nvPr/>
        </p:nvSpPr>
        <p:spPr bwMode="auto">
          <a:xfrm>
            <a:off x="762000" y="2575560"/>
            <a:ext cx="2590800" cy="1005840"/>
          </a:xfrm>
          <a:prstGeom prst="homePlate">
            <a:avLst>
              <a:gd name="adj" fmla="val 84211"/>
            </a:avLst>
          </a:prstGeom>
          <a:solidFill>
            <a:srgbClr val="DDC60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 name="TextBox 8"/>
          <p:cNvSpPr txBox="1"/>
          <p:nvPr/>
        </p:nvSpPr>
        <p:spPr bwMode="auto">
          <a:xfrm>
            <a:off x="762000" y="2662982"/>
            <a:ext cx="2133600" cy="830997"/>
          </a:xfrm>
          <a:prstGeom prst="rect">
            <a:avLst/>
          </a:prstGeom>
          <a:noFill/>
        </p:spPr>
        <p:txBody>
          <a:bodyPr wrap="square">
            <a:spAutoFit/>
          </a:bodyPr>
          <a:lstStyle/>
          <a:p>
            <a:pPr>
              <a:defRPr/>
            </a:pPr>
            <a:r>
              <a:rPr lang="en-US" sz="1600" b="1" dirty="0">
                <a:solidFill>
                  <a:srgbClr val="FFFFFF"/>
                </a:solidFill>
                <a:latin typeface="+mn-lt"/>
                <a:ea typeface="ＭＳ Ｐゴシック" charset="0"/>
              </a:rPr>
              <a:t>Professional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Growth Rating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(CPs 4.1 and 4.2)</a:t>
            </a:r>
          </a:p>
        </p:txBody>
      </p:sp>
      <p:sp>
        <p:nvSpPr>
          <p:cNvPr id="11" name="Plus 10"/>
          <p:cNvSpPr>
            <a:spLocks/>
          </p:cNvSpPr>
          <p:nvPr/>
        </p:nvSpPr>
        <p:spPr bwMode="auto">
          <a:xfrm>
            <a:off x="3733800" y="2209800"/>
            <a:ext cx="533400" cy="457200"/>
          </a:xfrm>
          <a:custGeom>
            <a:avLst/>
            <a:gdLst>
              <a:gd name="T0" fmla="*/ 70702 w 533400"/>
              <a:gd name="T1" fmla="*/ 174833 h 457200"/>
              <a:gd name="T2" fmla="*/ 212933 w 533400"/>
              <a:gd name="T3" fmla="*/ 174833 h 457200"/>
              <a:gd name="T4" fmla="*/ 212933 w 533400"/>
              <a:gd name="T5" fmla="*/ 60602 h 457200"/>
              <a:gd name="T6" fmla="*/ 320467 w 533400"/>
              <a:gd name="T7" fmla="*/ 60602 h 457200"/>
              <a:gd name="T8" fmla="*/ 320467 w 533400"/>
              <a:gd name="T9" fmla="*/ 174833 h 457200"/>
              <a:gd name="T10" fmla="*/ 462698 w 533400"/>
              <a:gd name="T11" fmla="*/ 174833 h 457200"/>
              <a:gd name="T12" fmla="*/ 462698 w 533400"/>
              <a:gd name="T13" fmla="*/ 282367 h 457200"/>
              <a:gd name="T14" fmla="*/ 320467 w 533400"/>
              <a:gd name="T15" fmla="*/ 282367 h 457200"/>
              <a:gd name="T16" fmla="*/ 320467 w 533400"/>
              <a:gd name="T17" fmla="*/ 396598 h 457200"/>
              <a:gd name="T18" fmla="*/ 212933 w 533400"/>
              <a:gd name="T19" fmla="*/ 396598 h 457200"/>
              <a:gd name="T20" fmla="*/ 212933 w 533400"/>
              <a:gd name="T21" fmla="*/ 282367 h 457200"/>
              <a:gd name="T22" fmla="*/ 70702 w 533400"/>
              <a:gd name="T23" fmla="*/ 282367 h 457200"/>
              <a:gd name="T24" fmla="*/ 70702 w 533400"/>
              <a:gd name="T25" fmla="*/ 174833 h 457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3400" h="457200">
                <a:moveTo>
                  <a:pt x="70702" y="174833"/>
                </a:moveTo>
                <a:lnTo>
                  <a:pt x="212933" y="174833"/>
                </a:lnTo>
                <a:lnTo>
                  <a:pt x="212933" y="60602"/>
                </a:lnTo>
                <a:lnTo>
                  <a:pt x="320467" y="60602"/>
                </a:lnTo>
                <a:lnTo>
                  <a:pt x="320467" y="174833"/>
                </a:lnTo>
                <a:lnTo>
                  <a:pt x="462698" y="174833"/>
                </a:lnTo>
                <a:lnTo>
                  <a:pt x="462698" y="282367"/>
                </a:lnTo>
                <a:lnTo>
                  <a:pt x="320467" y="282367"/>
                </a:lnTo>
                <a:lnTo>
                  <a:pt x="320467" y="396598"/>
                </a:lnTo>
                <a:lnTo>
                  <a:pt x="212933" y="396598"/>
                </a:lnTo>
                <a:lnTo>
                  <a:pt x="212933" y="282367"/>
                </a:lnTo>
                <a:lnTo>
                  <a:pt x="70702" y="282367"/>
                </a:lnTo>
                <a:lnTo>
                  <a:pt x="70702" y="174833"/>
                </a:lnTo>
                <a:close/>
              </a:path>
            </a:pathLst>
          </a:custGeom>
          <a:gradFill rotWithShape="1">
            <a:gsLst>
              <a:gs pos="0">
                <a:srgbClr val="8CC6FA"/>
              </a:gs>
              <a:gs pos="20000">
                <a:srgbClr val="8EC5F6"/>
              </a:gs>
              <a:gs pos="100000">
                <a:srgbClr val="6B96BD"/>
              </a:gs>
            </a:gsLst>
            <a:lin ang="5400000"/>
          </a:gradFill>
          <a:ln w="9525" cap="flat" cmpd="sng">
            <a:solidFill>
              <a:srgbClr val="3366F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latin typeface="Arial" pitchFamily="34" charset="0"/>
            </a:endParaRPr>
          </a:p>
        </p:txBody>
      </p:sp>
      <p:sp>
        <p:nvSpPr>
          <p:cNvPr id="5" name="Right Brace 4"/>
          <p:cNvSpPr>
            <a:spLocks/>
          </p:cNvSpPr>
          <p:nvPr/>
        </p:nvSpPr>
        <p:spPr bwMode="auto">
          <a:xfrm>
            <a:off x="3429000" y="1752600"/>
            <a:ext cx="304800" cy="1447800"/>
          </a:xfrm>
          <a:prstGeom prst="rightBrace">
            <a:avLst>
              <a:gd name="adj1" fmla="val 67543"/>
              <a:gd name="adj2" fmla="val 50000"/>
            </a:avLst>
          </a:prstGeom>
          <a:noFill/>
          <a:ln w="25400">
            <a:solidFill>
              <a:srgbClr val="33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latin typeface="+mn-lt"/>
              <a:ea typeface="+mn-ea"/>
            </a:endParaRPr>
          </a:p>
        </p:txBody>
      </p:sp>
      <p:grpSp>
        <p:nvGrpSpPr>
          <p:cNvPr id="4" name="Group 3"/>
          <p:cNvGrpSpPr/>
          <p:nvPr/>
        </p:nvGrpSpPr>
        <p:grpSpPr>
          <a:xfrm>
            <a:off x="4343400" y="1432560"/>
            <a:ext cx="2286000" cy="2133600"/>
            <a:chOff x="4267200" y="1432560"/>
            <a:chExt cx="2286000" cy="2133600"/>
          </a:xfrm>
        </p:grpSpPr>
        <p:sp>
          <p:nvSpPr>
            <p:cNvPr id="13" name="Pentagon 12"/>
            <p:cNvSpPr/>
            <p:nvPr/>
          </p:nvSpPr>
          <p:spPr bwMode="auto">
            <a:xfrm>
              <a:off x="4267200" y="1432560"/>
              <a:ext cx="2286000" cy="2133600"/>
            </a:xfrm>
            <a:prstGeom prst="homePlate">
              <a:avLst>
                <a:gd name="adj" fmla="val 46265"/>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 name="TextBox 13"/>
            <p:cNvSpPr txBox="1"/>
            <p:nvPr/>
          </p:nvSpPr>
          <p:spPr bwMode="auto">
            <a:xfrm>
              <a:off x="4381500" y="1899791"/>
              <a:ext cx="1905000" cy="1077218"/>
            </a:xfrm>
            <a:prstGeom prst="rect">
              <a:avLst/>
            </a:prstGeom>
            <a:noFill/>
          </p:spPr>
          <p:txBody>
            <a:bodyPr wrap="square">
              <a:spAutoFit/>
            </a:bodyPr>
            <a:lstStyle/>
            <a:p>
              <a:pPr>
                <a:defRPr/>
              </a:pPr>
              <a:r>
                <a:rPr lang="en-US" sz="1600" b="1" dirty="0">
                  <a:solidFill>
                    <a:srgbClr val="FFFFFF"/>
                  </a:solidFill>
                  <a:latin typeface="+mn-lt"/>
                  <a:ea typeface="ＭＳ Ｐゴシック" charset="0"/>
                </a:rPr>
                <a:t>Rating of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Impact on Student Learning </a:t>
              </a:r>
              <a:br>
                <a:rPr lang="en-US" sz="1600" b="1" dirty="0">
                  <a:solidFill>
                    <a:srgbClr val="FFFFFF"/>
                  </a:solidFill>
                  <a:latin typeface="+mn-lt"/>
                  <a:ea typeface="ＭＳ Ｐゴシック" charset="0"/>
                </a:rPr>
              </a:br>
              <a:r>
                <a:rPr lang="en-US" sz="1600" b="1" dirty="0">
                  <a:solidFill>
                    <a:srgbClr val="FFFFFF"/>
                  </a:solidFill>
                  <a:latin typeface="+mn-lt"/>
                  <a:ea typeface="ＭＳ Ｐゴシック" charset="0"/>
                </a:rPr>
                <a:t>and Growth</a:t>
              </a:r>
            </a:p>
          </p:txBody>
        </p:sp>
      </p:grpSp>
      <p:sp>
        <p:nvSpPr>
          <p:cNvPr id="12" name="Double Bracket 11"/>
          <p:cNvSpPr>
            <a:spLocks noChangeArrowheads="1"/>
          </p:cNvSpPr>
          <p:nvPr/>
        </p:nvSpPr>
        <p:spPr bwMode="auto">
          <a:xfrm>
            <a:off x="1905000" y="4409180"/>
            <a:ext cx="1905000" cy="1077219"/>
          </a:xfrm>
          <a:prstGeom prst="bracketPair">
            <a:avLst>
              <a:gd name="adj" fmla="val 16667"/>
            </a:avLst>
          </a:prstGeom>
          <a:noFill/>
          <a:ln w="25400">
            <a:solidFill>
              <a:srgbClr val="33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latin typeface="+mn-lt"/>
              <a:ea typeface="+mn-ea"/>
            </a:endParaRPr>
          </a:p>
        </p:txBody>
      </p:sp>
      <p:sp>
        <p:nvSpPr>
          <p:cNvPr id="15" name="TextBox 14"/>
          <p:cNvSpPr txBox="1"/>
          <p:nvPr/>
        </p:nvSpPr>
        <p:spPr bwMode="auto">
          <a:xfrm>
            <a:off x="2123574" y="4409180"/>
            <a:ext cx="1534026" cy="1077218"/>
          </a:xfrm>
          <a:prstGeom prst="rect">
            <a:avLst/>
          </a:prstGeom>
          <a:noFill/>
        </p:spPr>
        <p:txBody>
          <a:bodyPr wrap="square">
            <a:spAutoFit/>
          </a:bodyPr>
          <a:lstStyle/>
          <a:p>
            <a:pPr>
              <a:defRPr/>
            </a:pPr>
            <a:r>
              <a:rPr lang="en-US" sz="1600" dirty="0">
                <a:solidFill>
                  <a:schemeClr val="accent5">
                    <a:lumMod val="50000"/>
                  </a:schemeClr>
                </a:solidFill>
                <a:latin typeface="+mn-lt"/>
                <a:ea typeface="ＭＳ Ｐゴシック" charset="0"/>
              </a:rPr>
              <a:t>Ineffective</a:t>
            </a:r>
          </a:p>
          <a:p>
            <a:pPr>
              <a:defRPr/>
            </a:pPr>
            <a:r>
              <a:rPr lang="en-US" sz="1600" dirty="0">
                <a:solidFill>
                  <a:schemeClr val="accent5">
                    <a:lumMod val="50000"/>
                  </a:schemeClr>
                </a:solidFill>
                <a:latin typeface="+mn-lt"/>
                <a:ea typeface="ＭＳ Ｐゴシック" charset="0"/>
              </a:rPr>
              <a:t>Developing</a:t>
            </a:r>
          </a:p>
          <a:p>
            <a:pPr>
              <a:defRPr/>
            </a:pPr>
            <a:r>
              <a:rPr lang="en-US" sz="1600" dirty="0">
                <a:solidFill>
                  <a:schemeClr val="accent5">
                    <a:lumMod val="50000"/>
                  </a:schemeClr>
                </a:solidFill>
                <a:latin typeface="+mn-lt"/>
                <a:ea typeface="ＭＳ Ｐゴシック" charset="0"/>
              </a:rPr>
              <a:t>Effective</a:t>
            </a:r>
          </a:p>
          <a:p>
            <a:pPr>
              <a:defRPr/>
            </a:pPr>
            <a:r>
              <a:rPr lang="en-US" sz="1600" dirty="0">
                <a:solidFill>
                  <a:schemeClr val="accent5">
                    <a:lumMod val="50000"/>
                  </a:schemeClr>
                </a:solidFill>
                <a:latin typeface="+mn-lt"/>
                <a:ea typeface="ＭＳ Ｐゴシック" charset="0"/>
              </a:rPr>
              <a:t>Distinguished</a:t>
            </a:r>
          </a:p>
        </p:txBody>
      </p:sp>
      <p:sp>
        <p:nvSpPr>
          <p:cNvPr id="17" name="Down Arrow 16"/>
          <p:cNvSpPr>
            <a:spLocks noChangeArrowheads="1"/>
          </p:cNvSpPr>
          <p:nvPr/>
        </p:nvSpPr>
        <p:spPr bwMode="auto">
          <a:xfrm>
            <a:off x="2743200" y="3581400"/>
            <a:ext cx="304800" cy="609600"/>
          </a:xfrm>
          <a:prstGeom prst="downArrow">
            <a:avLst>
              <a:gd name="adj1" fmla="val 50000"/>
              <a:gd name="adj2" fmla="val 50000"/>
            </a:avLst>
          </a:prstGeom>
          <a:gradFill rotWithShape="1">
            <a:gsLst>
              <a:gs pos="0">
                <a:srgbClr val="8CC6FA"/>
              </a:gs>
              <a:gs pos="20000">
                <a:srgbClr val="8EC5F6"/>
              </a:gs>
              <a:gs pos="100000">
                <a:srgbClr val="6B96BD"/>
              </a:gs>
            </a:gsLst>
            <a:lin ang="5400000"/>
          </a:gradFill>
          <a:ln w="9525">
            <a:solidFill>
              <a:srgbClr val="3366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1F71C3"/>
              </a:solidFill>
              <a:latin typeface="+mn-lt"/>
              <a:ea typeface="+mn-ea"/>
            </a:endParaRPr>
          </a:p>
        </p:txBody>
      </p:sp>
      <p:grpSp>
        <p:nvGrpSpPr>
          <p:cNvPr id="3" name="Group 2"/>
          <p:cNvGrpSpPr/>
          <p:nvPr/>
        </p:nvGrpSpPr>
        <p:grpSpPr>
          <a:xfrm>
            <a:off x="7239000" y="1591419"/>
            <a:ext cx="1600200" cy="1815882"/>
            <a:chOff x="7239000" y="1447801"/>
            <a:chExt cx="1600200" cy="2046178"/>
          </a:xfrm>
        </p:grpSpPr>
        <p:sp>
          <p:nvSpPr>
            <p:cNvPr id="18" name="Rounded Rectangle 17"/>
            <p:cNvSpPr>
              <a:spLocks noChangeArrowheads="1"/>
            </p:cNvSpPr>
            <p:nvPr/>
          </p:nvSpPr>
          <p:spPr bwMode="auto">
            <a:xfrm>
              <a:off x="7239000" y="1447801"/>
              <a:ext cx="1600200" cy="2046178"/>
            </a:xfrm>
            <a:prstGeom prst="roundRect">
              <a:avLst>
                <a:gd name="adj" fmla="val 16667"/>
              </a:avLst>
            </a:prstGeom>
            <a:gradFill rotWithShape="1">
              <a:gsLst>
                <a:gs pos="0">
                  <a:srgbClr val="8C1E00"/>
                </a:gs>
                <a:gs pos="20000">
                  <a:srgbClr val="891F00"/>
                </a:gs>
                <a:gs pos="100000">
                  <a:srgbClr val="671500"/>
                </a:gs>
              </a:gsLst>
              <a:lin ang="5400000"/>
            </a:gradFill>
            <a:ln w="9525">
              <a:solidFill>
                <a:srgbClr val="7D260D"/>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TextBox 20"/>
            <p:cNvSpPr txBox="1"/>
            <p:nvPr/>
          </p:nvSpPr>
          <p:spPr bwMode="auto">
            <a:xfrm>
              <a:off x="7239000" y="2099469"/>
              <a:ext cx="1600200" cy="830263"/>
            </a:xfrm>
            <a:prstGeom prst="rect">
              <a:avLst/>
            </a:prstGeom>
            <a:noFill/>
          </p:spPr>
          <p:txBody>
            <a:bodyPr>
              <a:spAutoFit/>
            </a:bodyPr>
            <a:lstStyle/>
            <a:p>
              <a:pPr algn="ctr">
                <a:defRPr/>
              </a:pPr>
              <a:r>
                <a:rPr lang="en-US" sz="1600" b="1" dirty="0">
                  <a:solidFill>
                    <a:srgbClr val="FFFFFF"/>
                  </a:solidFill>
                  <a:latin typeface="+mn-lt"/>
                  <a:ea typeface="ＭＳ Ｐゴシック" charset="0"/>
                </a:rPr>
                <a:t>Summative Effectiveness Rating</a:t>
              </a:r>
            </a:p>
          </p:txBody>
        </p:sp>
      </p:grpSp>
      <p:sp>
        <p:nvSpPr>
          <p:cNvPr id="19" name="Equal 18"/>
          <p:cNvSpPr>
            <a:spLocks/>
          </p:cNvSpPr>
          <p:nvPr/>
        </p:nvSpPr>
        <p:spPr bwMode="auto">
          <a:xfrm>
            <a:off x="6705600" y="2209800"/>
            <a:ext cx="457200" cy="457200"/>
          </a:xfrm>
          <a:custGeom>
            <a:avLst/>
            <a:gdLst>
              <a:gd name="T0" fmla="*/ 60602 w 457200"/>
              <a:gd name="T1" fmla="*/ 94183 h 457200"/>
              <a:gd name="T2" fmla="*/ 396598 w 457200"/>
              <a:gd name="T3" fmla="*/ 94183 h 457200"/>
              <a:gd name="T4" fmla="*/ 396598 w 457200"/>
              <a:gd name="T5" fmla="*/ 201717 h 457200"/>
              <a:gd name="T6" fmla="*/ 60602 w 457200"/>
              <a:gd name="T7" fmla="*/ 201717 h 457200"/>
              <a:gd name="T8" fmla="*/ 60602 w 457200"/>
              <a:gd name="T9" fmla="*/ 94183 h 457200"/>
              <a:gd name="T10" fmla="*/ 60602 w 457200"/>
              <a:gd name="T11" fmla="*/ 255483 h 457200"/>
              <a:gd name="T12" fmla="*/ 396598 w 457200"/>
              <a:gd name="T13" fmla="*/ 255483 h 457200"/>
              <a:gd name="T14" fmla="*/ 396598 w 457200"/>
              <a:gd name="T15" fmla="*/ 363017 h 457200"/>
              <a:gd name="T16" fmla="*/ 60602 w 457200"/>
              <a:gd name="T17" fmla="*/ 363017 h 457200"/>
              <a:gd name="T18" fmla="*/ 60602 w 457200"/>
              <a:gd name="T19" fmla="*/ 255483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7200" h="457200">
                <a:moveTo>
                  <a:pt x="60602" y="94183"/>
                </a:moveTo>
                <a:lnTo>
                  <a:pt x="396598" y="94183"/>
                </a:lnTo>
                <a:lnTo>
                  <a:pt x="396598" y="201717"/>
                </a:lnTo>
                <a:lnTo>
                  <a:pt x="60602" y="201717"/>
                </a:lnTo>
                <a:lnTo>
                  <a:pt x="60602" y="94183"/>
                </a:lnTo>
                <a:close/>
                <a:moveTo>
                  <a:pt x="60602" y="255483"/>
                </a:moveTo>
                <a:lnTo>
                  <a:pt x="396598" y="255483"/>
                </a:lnTo>
                <a:lnTo>
                  <a:pt x="396598" y="363017"/>
                </a:lnTo>
                <a:lnTo>
                  <a:pt x="60602" y="363017"/>
                </a:lnTo>
                <a:lnTo>
                  <a:pt x="60602" y="255483"/>
                </a:lnTo>
                <a:close/>
              </a:path>
            </a:pathLst>
          </a:custGeom>
          <a:gradFill rotWithShape="1">
            <a:gsLst>
              <a:gs pos="0">
                <a:srgbClr val="8CC6FA"/>
              </a:gs>
              <a:gs pos="20000">
                <a:srgbClr val="8EC5F6"/>
              </a:gs>
              <a:gs pos="100000">
                <a:srgbClr val="6B96BD"/>
              </a:gs>
            </a:gsLst>
            <a:lin ang="5400000"/>
          </a:gradFill>
          <a:ln w="9525" cap="flat" cmpd="sng">
            <a:solidFill>
              <a:srgbClr val="99C7E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latin typeface="Arial" pitchFamily="34" charset="0"/>
            </a:endParaRPr>
          </a:p>
        </p:txBody>
      </p:sp>
      <p:sp>
        <p:nvSpPr>
          <p:cNvPr id="23" name="Down Arrow 22"/>
          <p:cNvSpPr>
            <a:spLocks noChangeArrowheads="1"/>
          </p:cNvSpPr>
          <p:nvPr/>
        </p:nvSpPr>
        <p:spPr bwMode="auto">
          <a:xfrm>
            <a:off x="5105400" y="3581400"/>
            <a:ext cx="304800" cy="609600"/>
          </a:xfrm>
          <a:prstGeom prst="downArrow">
            <a:avLst>
              <a:gd name="adj1" fmla="val 50000"/>
              <a:gd name="adj2" fmla="val 50000"/>
            </a:avLst>
          </a:prstGeom>
          <a:gradFill rotWithShape="1">
            <a:gsLst>
              <a:gs pos="0">
                <a:srgbClr val="8CC6FA"/>
              </a:gs>
              <a:gs pos="20000">
                <a:srgbClr val="8EC5F6"/>
              </a:gs>
              <a:gs pos="100000">
                <a:srgbClr val="6B96BD"/>
              </a:gs>
            </a:gsLst>
            <a:lin ang="5400000"/>
          </a:gradFill>
          <a:ln w="9525">
            <a:solidFill>
              <a:srgbClr val="3366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1F71C3"/>
              </a:solidFill>
              <a:latin typeface="+mn-lt"/>
              <a:ea typeface="+mn-ea"/>
            </a:endParaRPr>
          </a:p>
        </p:txBody>
      </p:sp>
      <p:sp>
        <p:nvSpPr>
          <p:cNvPr id="24" name="Down Arrow 23"/>
          <p:cNvSpPr>
            <a:spLocks noChangeArrowheads="1"/>
          </p:cNvSpPr>
          <p:nvPr/>
        </p:nvSpPr>
        <p:spPr bwMode="auto">
          <a:xfrm>
            <a:off x="7924800" y="3581400"/>
            <a:ext cx="304800" cy="609600"/>
          </a:xfrm>
          <a:prstGeom prst="downArrow">
            <a:avLst>
              <a:gd name="adj1" fmla="val 50000"/>
              <a:gd name="adj2" fmla="val 50000"/>
            </a:avLst>
          </a:prstGeom>
          <a:gradFill rotWithShape="1">
            <a:gsLst>
              <a:gs pos="0">
                <a:srgbClr val="8CC6FA"/>
              </a:gs>
              <a:gs pos="20000">
                <a:srgbClr val="8EC5F6"/>
              </a:gs>
              <a:gs pos="100000">
                <a:srgbClr val="6B96BD"/>
              </a:gs>
            </a:gsLst>
            <a:lin ang="5400000"/>
          </a:gradFill>
          <a:ln w="9525">
            <a:solidFill>
              <a:srgbClr val="3366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1F71C3"/>
              </a:solidFill>
              <a:latin typeface="+mn-lt"/>
              <a:ea typeface="+mn-ea"/>
            </a:endParaRPr>
          </a:p>
        </p:txBody>
      </p:sp>
      <p:sp>
        <p:nvSpPr>
          <p:cNvPr id="25" name="Double Bracket 24"/>
          <p:cNvSpPr>
            <a:spLocks noChangeArrowheads="1"/>
          </p:cNvSpPr>
          <p:nvPr/>
        </p:nvSpPr>
        <p:spPr bwMode="auto">
          <a:xfrm>
            <a:off x="4343400" y="4419601"/>
            <a:ext cx="1905000" cy="1054170"/>
          </a:xfrm>
          <a:prstGeom prst="bracketPair">
            <a:avLst>
              <a:gd name="adj" fmla="val 16667"/>
            </a:avLst>
          </a:prstGeom>
          <a:noFill/>
          <a:ln w="25400">
            <a:solidFill>
              <a:srgbClr val="33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latin typeface="+mn-lt"/>
              <a:ea typeface="+mn-ea"/>
            </a:endParaRPr>
          </a:p>
        </p:txBody>
      </p:sp>
      <p:sp>
        <p:nvSpPr>
          <p:cNvPr id="27" name="TextBox 26"/>
          <p:cNvSpPr txBox="1"/>
          <p:nvPr/>
        </p:nvSpPr>
        <p:spPr bwMode="auto">
          <a:xfrm>
            <a:off x="4705350" y="4433227"/>
            <a:ext cx="1181100" cy="1077218"/>
          </a:xfrm>
          <a:prstGeom prst="rect">
            <a:avLst/>
          </a:prstGeom>
          <a:noFill/>
        </p:spPr>
        <p:txBody>
          <a:bodyPr wrap="square">
            <a:spAutoFit/>
          </a:bodyPr>
          <a:lstStyle/>
          <a:p>
            <a:pPr>
              <a:defRPr/>
            </a:pPr>
            <a:r>
              <a:rPr lang="en-US" sz="1600" dirty="0">
                <a:solidFill>
                  <a:schemeClr val="accent5">
                    <a:lumMod val="50000"/>
                  </a:schemeClr>
                </a:solidFill>
                <a:latin typeface="+mn-lt"/>
                <a:ea typeface="ＭＳ Ｐゴシック" charset="0"/>
              </a:rPr>
              <a:t>Negligible</a:t>
            </a:r>
          </a:p>
          <a:p>
            <a:pPr>
              <a:defRPr/>
            </a:pPr>
            <a:r>
              <a:rPr lang="en-US" sz="1600" dirty="0">
                <a:solidFill>
                  <a:schemeClr val="accent5">
                    <a:lumMod val="50000"/>
                  </a:schemeClr>
                </a:solidFill>
                <a:latin typeface="+mn-lt"/>
                <a:ea typeface="ＭＳ Ｐゴシック" charset="0"/>
              </a:rPr>
              <a:t>Low</a:t>
            </a:r>
          </a:p>
          <a:p>
            <a:pPr>
              <a:defRPr/>
            </a:pPr>
            <a:r>
              <a:rPr lang="en-US" sz="1600" dirty="0">
                <a:solidFill>
                  <a:schemeClr val="accent5">
                    <a:lumMod val="50000"/>
                  </a:schemeClr>
                </a:solidFill>
                <a:latin typeface="+mn-lt"/>
                <a:ea typeface="ＭＳ Ｐゴシック" charset="0"/>
              </a:rPr>
              <a:t>Moderate</a:t>
            </a:r>
          </a:p>
          <a:p>
            <a:pPr>
              <a:defRPr/>
            </a:pPr>
            <a:r>
              <a:rPr lang="en-US" sz="1600" dirty="0">
                <a:solidFill>
                  <a:schemeClr val="accent5">
                    <a:lumMod val="50000"/>
                  </a:schemeClr>
                </a:solidFill>
                <a:latin typeface="+mn-lt"/>
                <a:ea typeface="ＭＳ Ｐゴシック" charset="0"/>
              </a:rPr>
              <a:t>High</a:t>
            </a:r>
          </a:p>
        </p:txBody>
      </p:sp>
      <p:sp>
        <p:nvSpPr>
          <p:cNvPr id="26" name="Double Bracket 25"/>
          <p:cNvSpPr>
            <a:spLocks noChangeArrowheads="1"/>
          </p:cNvSpPr>
          <p:nvPr/>
        </p:nvSpPr>
        <p:spPr bwMode="auto">
          <a:xfrm>
            <a:off x="6781800" y="4409180"/>
            <a:ext cx="2057400" cy="1064590"/>
          </a:xfrm>
          <a:prstGeom prst="bracketPair">
            <a:avLst>
              <a:gd name="adj" fmla="val 16667"/>
            </a:avLst>
          </a:prstGeom>
          <a:noFill/>
          <a:ln w="25400">
            <a:solidFill>
              <a:srgbClr val="33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latin typeface="+mn-lt"/>
              <a:ea typeface="+mn-ea"/>
            </a:endParaRPr>
          </a:p>
        </p:txBody>
      </p:sp>
      <p:sp>
        <p:nvSpPr>
          <p:cNvPr id="28" name="TextBox 27"/>
          <p:cNvSpPr txBox="1"/>
          <p:nvPr/>
        </p:nvSpPr>
        <p:spPr bwMode="auto">
          <a:xfrm>
            <a:off x="6858000" y="4401159"/>
            <a:ext cx="2133600" cy="1305819"/>
          </a:xfrm>
          <a:prstGeom prst="rect">
            <a:avLst/>
          </a:prstGeom>
          <a:noFill/>
        </p:spPr>
        <p:txBody>
          <a:bodyPr>
            <a:spAutoFit/>
          </a:bodyPr>
          <a:lstStyle/>
          <a:p>
            <a:pPr>
              <a:defRPr/>
            </a:pPr>
            <a:r>
              <a:rPr lang="en-US" sz="1600" dirty="0">
                <a:solidFill>
                  <a:schemeClr val="accent5">
                    <a:lumMod val="50000"/>
                  </a:schemeClr>
                </a:solidFill>
                <a:latin typeface="+mn-lt"/>
                <a:ea typeface="ＭＳ Ｐゴシック" charset="0"/>
              </a:rPr>
              <a:t>Ineffective</a:t>
            </a:r>
          </a:p>
          <a:p>
            <a:pPr>
              <a:defRPr/>
            </a:pPr>
            <a:r>
              <a:rPr lang="en-US" sz="1600" dirty="0">
                <a:solidFill>
                  <a:schemeClr val="accent5">
                    <a:lumMod val="50000"/>
                  </a:schemeClr>
                </a:solidFill>
                <a:latin typeface="+mn-lt"/>
                <a:ea typeface="ＭＳ Ｐゴシック" charset="0"/>
              </a:rPr>
              <a:t>Partially Effective</a:t>
            </a:r>
          </a:p>
          <a:p>
            <a:pPr>
              <a:defRPr/>
            </a:pPr>
            <a:r>
              <a:rPr lang="en-US" sz="1600" dirty="0">
                <a:solidFill>
                  <a:schemeClr val="accent5">
                    <a:lumMod val="50000"/>
                  </a:schemeClr>
                </a:solidFill>
                <a:latin typeface="+mn-lt"/>
                <a:ea typeface="ＭＳ Ｐゴシック" charset="0"/>
              </a:rPr>
              <a:t>Effective</a:t>
            </a:r>
          </a:p>
          <a:p>
            <a:pPr>
              <a:defRPr/>
            </a:pPr>
            <a:r>
              <a:rPr lang="en-US" sz="1600" dirty="0">
                <a:solidFill>
                  <a:schemeClr val="accent5">
                    <a:lumMod val="50000"/>
                  </a:schemeClr>
                </a:solidFill>
                <a:latin typeface="+mn-lt"/>
                <a:ea typeface="ＭＳ Ｐゴシック" charset="0"/>
              </a:rPr>
              <a:t>Highly Effective</a:t>
            </a:r>
          </a:p>
        </p:txBody>
      </p:sp>
      <p:sp>
        <p:nvSpPr>
          <p:cNvPr id="32" name="Slide Number Placeholder 2"/>
          <p:cNvSpPr>
            <a:spLocks noGrp="1"/>
          </p:cNvSpPr>
          <p:nvPr>
            <p:ph type="sldNum" sz="quarter" idx="11"/>
          </p:nvPr>
        </p:nvSpPr>
        <p:spPr>
          <a:xfrm>
            <a:off x="8547100" y="6432550"/>
            <a:ext cx="381000" cy="304800"/>
          </a:xfr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29</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7605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defTabSz="914400" eaLnBrk="1" fontAlgn="auto" latinLnBrk="0" hangingPunct="1">
              <a:lnSpc>
                <a:spcPct val="100000"/>
              </a:lnSpc>
              <a:spcBef>
                <a:spcPts val="0"/>
              </a:spcBef>
              <a:spcAft>
                <a:spcPts val="0"/>
              </a:spcAft>
              <a:tabLst/>
              <a:defRPr/>
            </a:pPr>
            <a:r>
              <a:rPr lang="en-US" dirty="0">
                <a:solidFill>
                  <a:srgbClr val="FFFFFF"/>
                </a:solidFill>
                <a:ea typeface="ＭＳ Ｐゴシック" charset="0"/>
              </a:rPr>
              <a:t>Agenda</a:t>
            </a:r>
            <a:endParaRPr lang="en-US" dirty="0">
              <a:solidFill>
                <a:sysClr val="windowText" lastClr="000000"/>
              </a:solidFill>
            </a:endParaRPr>
          </a:p>
        </p:txBody>
      </p:sp>
      <p:sp>
        <p:nvSpPr>
          <p:cNvPr id="8" name="Content Placeholder 7"/>
          <p:cNvSpPr>
            <a:spLocks noGrp="1"/>
          </p:cNvSpPr>
          <p:nvPr>
            <p:ph idx="1"/>
          </p:nvPr>
        </p:nvSpPr>
        <p:spPr/>
        <p:txBody>
          <a:bodyPr/>
          <a:lstStyle/>
          <a:p>
            <a:pPr lvl="0"/>
            <a:r>
              <a:rPr lang="en-US" sz="2200" dirty="0"/>
              <a:t>Welcome (5 minutes)</a:t>
            </a:r>
          </a:p>
          <a:p>
            <a:pPr lvl="0"/>
            <a:r>
              <a:rPr lang="en-US" sz="2200" dirty="0"/>
              <a:t>Connecting (20 minutes)</a:t>
            </a:r>
          </a:p>
          <a:p>
            <a:pPr lvl="1"/>
            <a:r>
              <a:rPr lang="en-US" sz="2000" dirty="0"/>
              <a:t>Gallery Walk</a:t>
            </a:r>
          </a:p>
          <a:p>
            <a:pPr lvl="0"/>
            <a:r>
              <a:rPr lang="en-US" sz="2200" dirty="0"/>
              <a:t>Learning (1 hour, 35 minutes)</a:t>
            </a:r>
          </a:p>
          <a:p>
            <a:pPr lvl="1"/>
            <a:r>
              <a:rPr lang="en-US" sz="2000" dirty="0"/>
              <a:t>Teacher Interview</a:t>
            </a:r>
          </a:p>
          <a:p>
            <a:pPr lvl="1"/>
            <a:r>
              <a:rPr lang="en-US" sz="2000" dirty="0"/>
              <a:t>Putting the Steps Into Practice</a:t>
            </a:r>
          </a:p>
          <a:p>
            <a:pPr lvl="0"/>
            <a:r>
              <a:rPr lang="en-US" sz="2200" dirty="0"/>
              <a:t>Implementing (1 hour, 20 minutes)</a:t>
            </a:r>
          </a:p>
          <a:p>
            <a:pPr lvl="1"/>
            <a:r>
              <a:rPr lang="en-US" sz="2000" dirty="0"/>
              <a:t>Starting With Your Students</a:t>
            </a:r>
          </a:p>
          <a:p>
            <a:pPr lvl="0"/>
            <a:r>
              <a:rPr lang="en-US" sz="2200" dirty="0"/>
              <a:t>Reflecting and Wrap-Up (15 minutes)</a:t>
            </a:r>
          </a:p>
          <a:p>
            <a:pPr lvl="1"/>
            <a:r>
              <a:rPr lang="en-US" sz="2000" dirty="0"/>
              <a:t>Planning for the Mid-course Self-Evaluation</a:t>
            </a:r>
          </a:p>
          <a:p>
            <a:pPr lvl="1"/>
            <a:r>
              <a:rPr lang="en-US" sz="2000" dirty="0"/>
              <a:t>Looking Ahead to Next Year</a:t>
            </a:r>
          </a:p>
          <a:p>
            <a:pPr lvl="1"/>
            <a:endParaRPr lang="en-US" sz="2000" dirty="0"/>
          </a:p>
        </p:txBody>
      </p:sp>
      <p:sp>
        <p:nvSpPr>
          <p:cNvPr id="16"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3</a:t>
            </a:fld>
            <a:endParaRPr lang="en-US" altLang="en-US" dirty="0"/>
          </a:p>
        </p:txBody>
      </p:sp>
    </p:spTree>
    <p:extLst>
      <p:ext uri="{BB962C8B-B14F-4D97-AF65-F5344CB8AC3E}">
        <p14:creationId xmlns:p14="http://schemas.microsoft.com/office/powerpoint/2010/main" val="36297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687388" y="85531"/>
            <a:ext cx="6010275" cy="914400"/>
          </a:xfrm>
        </p:spPr>
        <p:txBody>
          <a:bodyPr/>
          <a:lstStyle/>
          <a:p>
            <a:pPr eaLnBrk="1" hangingPunct="1"/>
            <a:r>
              <a:rPr lang="en-US" altLang="en-US" dirty="0"/>
              <a:t>Determining the Professional Practice Rating</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30</a:t>
            </a:fld>
            <a:endParaRPr lang="en-US" altLang="en-US" sz="1200" dirty="0">
              <a:solidFill>
                <a:srgbClr val="FFFFFF"/>
              </a:solidFill>
              <a:latin typeface="Arial" pitchFamily="34" charset="0"/>
            </a:endParaRPr>
          </a:p>
        </p:txBody>
      </p:sp>
      <p:pic>
        <p:nvPicPr>
          <p:cNvPr id="4" name="Content Placeholder 3" descr="Table 1.jpg"/>
          <p:cNvPicPr>
            <a:picLocks noGrp="1" noChangeAspect="1"/>
          </p:cNvPicPr>
          <p:nvPr>
            <p:ph idx="1"/>
          </p:nvPr>
        </p:nvPicPr>
        <p:blipFill>
          <a:blip r:embed="rId3">
            <a:extLst>
              <a:ext uri="{28A0092B-C50C-407E-A947-70E740481C1C}">
                <a14:useLocalDpi xmlns:a14="http://schemas.microsoft.com/office/drawing/2010/main" val="0"/>
              </a:ext>
            </a:extLst>
          </a:blip>
          <a:srcRect t="-20574" b="-20574"/>
          <a:stretch>
            <a:fillRect/>
          </a:stretch>
        </p:blipFill>
        <p:spPr>
          <a:xfrm>
            <a:off x="228599" y="685800"/>
            <a:ext cx="8755473" cy="5029200"/>
          </a:xfrm>
        </p:spPr>
      </p:pic>
    </p:spTree>
    <p:extLst>
      <p:ext uri="{BB962C8B-B14F-4D97-AF65-F5344CB8AC3E}">
        <p14:creationId xmlns:p14="http://schemas.microsoft.com/office/powerpoint/2010/main" val="195462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687388" y="152400"/>
            <a:ext cx="6010275" cy="914400"/>
          </a:xfrm>
        </p:spPr>
        <p:txBody>
          <a:bodyPr/>
          <a:lstStyle/>
          <a:p>
            <a:pPr eaLnBrk="1" hangingPunct="1"/>
            <a:r>
              <a:rPr lang="en-US" altLang="en-US" dirty="0"/>
              <a:t>Determining the Professional Growth Rating</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31</a:t>
            </a:fld>
            <a:endParaRPr lang="en-US" altLang="en-US" sz="1200" dirty="0">
              <a:solidFill>
                <a:srgbClr val="FFFFFF"/>
              </a:solidFill>
              <a:latin typeface="Arial" pitchFamily="34" charset="0"/>
            </a:endParaRPr>
          </a:p>
        </p:txBody>
      </p:sp>
      <p:pic>
        <p:nvPicPr>
          <p:cNvPr id="3" name="Content Placeholder 2" descr="Table 2.jpg"/>
          <p:cNvPicPr>
            <a:picLocks noGrp="1" noChangeAspect="1"/>
          </p:cNvPicPr>
          <p:nvPr>
            <p:ph idx="1"/>
          </p:nvPr>
        </p:nvPicPr>
        <p:blipFill>
          <a:blip r:embed="rId3">
            <a:extLst>
              <a:ext uri="{28A0092B-C50C-407E-A947-70E740481C1C}">
                <a14:useLocalDpi xmlns:a14="http://schemas.microsoft.com/office/drawing/2010/main" val="0"/>
              </a:ext>
            </a:extLst>
          </a:blip>
          <a:srcRect t="-97290" b="-97290"/>
          <a:stretch>
            <a:fillRect/>
          </a:stretch>
        </p:blipFill>
        <p:spPr>
          <a:xfrm>
            <a:off x="123362" y="381000"/>
            <a:ext cx="9020638" cy="5181600"/>
          </a:xfrm>
        </p:spPr>
      </p:pic>
    </p:spTree>
    <p:extLst>
      <p:ext uri="{BB962C8B-B14F-4D97-AF65-F5344CB8AC3E}">
        <p14:creationId xmlns:p14="http://schemas.microsoft.com/office/powerpoint/2010/main" val="482960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469635" y="38876"/>
            <a:ext cx="8151812" cy="914400"/>
          </a:xfrm>
        </p:spPr>
        <p:txBody>
          <a:bodyPr/>
          <a:lstStyle/>
          <a:p>
            <a:pPr eaLnBrk="1" hangingPunct="1"/>
            <a:r>
              <a:rPr lang="en-US" altLang="en-US" dirty="0"/>
              <a:t>Combining the Professional Practice and Professional Growth Rating</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32</a:t>
            </a:fld>
            <a:endParaRPr lang="en-US" altLang="en-US" sz="1200" dirty="0">
              <a:solidFill>
                <a:srgbClr val="FFFFFF"/>
              </a:solidFill>
              <a:latin typeface="Arial" pitchFamily="34" charset="0"/>
            </a:endParaRPr>
          </a:p>
        </p:txBody>
      </p:sp>
      <p:pic>
        <p:nvPicPr>
          <p:cNvPr id="4" name="Content Placeholder 3" descr="Table 3.jpg"/>
          <p:cNvPicPr>
            <a:picLocks noGrp="1" noChangeAspect="1"/>
          </p:cNvPicPr>
          <p:nvPr>
            <p:ph idx="1"/>
          </p:nvPr>
        </p:nvPicPr>
        <p:blipFill>
          <a:blip r:embed="rId3">
            <a:extLst>
              <a:ext uri="{28A0092B-C50C-407E-A947-70E740481C1C}">
                <a14:useLocalDpi xmlns:a14="http://schemas.microsoft.com/office/drawing/2010/main" val="0"/>
              </a:ext>
            </a:extLst>
          </a:blip>
          <a:srcRect t="-68383" b="-68383"/>
          <a:stretch>
            <a:fillRect/>
          </a:stretch>
        </p:blipFill>
        <p:spPr>
          <a:xfrm>
            <a:off x="304800" y="533400"/>
            <a:ext cx="8622668" cy="4953000"/>
          </a:xfrm>
        </p:spPr>
      </p:pic>
    </p:spTree>
    <p:extLst>
      <p:ext uri="{BB962C8B-B14F-4D97-AF65-F5344CB8AC3E}">
        <p14:creationId xmlns:p14="http://schemas.microsoft.com/office/powerpoint/2010/main" val="199786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able 4.jpg"/>
          <p:cNvPicPr>
            <a:picLocks noGrp="1" noChangeAspect="1"/>
          </p:cNvPicPr>
          <p:nvPr>
            <p:ph idx="1"/>
          </p:nvPr>
        </p:nvPicPr>
        <p:blipFill>
          <a:blip r:embed="rId3">
            <a:extLst>
              <a:ext uri="{28A0092B-C50C-407E-A947-70E740481C1C}">
                <a14:useLocalDpi xmlns:a14="http://schemas.microsoft.com/office/drawing/2010/main" val="0"/>
              </a:ext>
            </a:extLst>
          </a:blip>
          <a:srcRect t="-44655" b="-44655"/>
          <a:stretch>
            <a:fillRect/>
          </a:stretch>
        </p:blipFill>
        <p:spPr>
          <a:xfrm>
            <a:off x="304800" y="381000"/>
            <a:ext cx="8490012" cy="4876800"/>
          </a:xfrm>
        </p:spPr>
      </p:pic>
      <p:sp>
        <p:nvSpPr>
          <p:cNvPr id="8195" name="Title 1"/>
          <p:cNvSpPr>
            <a:spLocks noGrp="1"/>
          </p:cNvSpPr>
          <p:nvPr>
            <p:ph type="title"/>
          </p:nvPr>
        </p:nvSpPr>
        <p:spPr>
          <a:xfrm>
            <a:off x="687388" y="-76200"/>
            <a:ext cx="8151812" cy="914400"/>
          </a:xfrm>
        </p:spPr>
        <p:txBody>
          <a:bodyPr/>
          <a:lstStyle/>
          <a:p>
            <a:pPr eaLnBrk="1" hangingPunct="1"/>
            <a:r>
              <a:rPr lang="en-US" altLang="en-US" dirty="0"/>
              <a:t>Impact on Student Learning and Growth</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33</a:t>
            </a:fld>
            <a:endParaRPr lang="en-US" altLang="en-US" sz="1200" dirty="0">
              <a:solidFill>
                <a:srgbClr val="FFFFFF"/>
              </a:solidFill>
              <a:latin typeface="Arial" pitchFamily="34" charset="0"/>
            </a:endParaRPr>
          </a:p>
        </p:txBody>
      </p:sp>
    </p:spTree>
    <p:extLst>
      <p:ext uri="{BB962C8B-B14F-4D97-AF65-F5344CB8AC3E}">
        <p14:creationId xmlns:p14="http://schemas.microsoft.com/office/powerpoint/2010/main" val="394172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687388" y="0"/>
            <a:ext cx="8151812" cy="914400"/>
          </a:xfrm>
        </p:spPr>
        <p:txBody>
          <a:bodyPr/>
          <a:lstStyle/>
          <a:p>
            <a:pPr eaLnBrk="1" hangingPunct="1"/>
            <a:r>
              <a:rPr lang="en-US" altLang="en-US" dirty="0"/>
              <a:t>Impact on Student Learning and Growth</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34</a:t>
            </a:fld>
            <a:endParaRPr lang="en-US" altLang="en-US" sz="1200" dirty="0">
              <a:solidFill>
                <a:srgbClr val="FFFFFF"/>
              </a:solidFill>
              <a:latin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2935207"/>
              </p:ext>
            </p:extLst>
          </p:nvPr>
        </p:nvGraphicFramePr>
        <p:xfrm>
          <a:off x="1219200" y="1676400"/>
          <a:ext cx="6983730" cy="3409314"/>
        </p:xfrm>
        <a:graphic>
          <a:graphicData uri="http://schemas.openxmlformats.org/drawingml/2006/table">
            <a:tbl>
              <a:tblPr firstRow="1" firstCol="1" bandRow="1">
                <a:tableStyleId>{5940675A-B579-460E-94D1-54222C63F5DA}</a:tableStyleId>
              </a:tblPr>
              <a:tblGrid>
                <a:gridCol w="1384935">
                  <a:extLst>
                    <a:ext uri="{9D8B030D-6E8A-4147-A177-3AD203B41FA5}">
                      <a16:colId xmlns:a16="http://schemas.microsoft.com/office/drawing/2014/main" val="20000"/>
                    </a:ext>
                  </a:extLst>
                </a:gridCol>
                <a:gridCol w="1385570">
                  <a:extLst>
                    <a:ext uri="{9D8B030D-6E8A-4147-A177-3AD203B41FA5}">
                      <a16:colId xmlns:a16="http://schemas.microsoft.com/office/drawing/2014/main" val="20001"/>
                    </a:ext>
                  </a:extLst>
                </a:gridCol>
                <a:gridCol w="1384935">
                  <a:extLst>
                    <a:ext uri="{9D8B030D-6E8A-4147-A177-3AD203B41FA5}">
                      <a16:colId xmlns:a16="http://schemas.microsoft.com/office/drawing/2014/main" val="20002"/>
                    </a:ext>
                  </a:extLst>
                </a:gridCol>
                <a:gridCol w="145669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221615">
                <a:tc gridSpan="5">
                  <a:txBody>
                    <a:bodyPr/>
                    <a:lstStyle/>
                    <a:p>
                      <a:pPr marL="0" marR="0" algn="ctr">
                        <a:lnSpc>
                          <a:spcPct val="115000"/>
                        </a:lnSpc>
                        <a:spcBef>
                          <a:spcPts val="0"/>
                        </a:spcBef>
                        <a:spcAft>
                          <a:spcPts val="0"/>
                        </a:spcAft>
                      </a:pPr>
                      <a:r>
                        <a:rPr lang="en-US" sz="1000" dirty="0">
                          <a:effectLst/>
                        </a:rPr>
                        <a:t>EXAMPLE</a:t>
                      </a:r>
                      <a:endParaRPr lang="en-US" sz="1100" dirty="0">
                        <a:effectLst/>
                        <a:latin typeface="Arial"/>
                        <a:ea typeface="MS PGothic"/>
                        <a:cs typeface="Times New Roman"/>
                      </a:endParaRPr>
                    </a:p>
                  </a:txBody>
                  <a:tcPr marL="68580" marR="68580" marT="0" marB="0" anchor="ctr">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45185">
                <a:tc>
                  <a:txBody>
                    <a:bodyPr/>
                    <a:lstStyle/>
                    <a:p>
                      <a:pPr marL="0" marR="0" algn="l">
                        <a:lnSpc>
                          <a:spcPct val="115000"/>
                        </a:lnSpc>
                        <a:spcBef>
                          <a:spcPts val="0"/>
                        </a:spcBef>
                        <a:spcAft>
                          <a:spcPts val="0"/>
                        </a:spcAft>
                      </a:pPr>
                      <a:r>
                        <a:rPr lang="en-US" sz="1000" dirty="0">
                          <a:effectLst/>
                        </a:rPr>
                        <a:t>Description of SLO </a:t>
                      </a:r>
                      <a:endParaRPr lang="en-US" sz="1100" dirty="0">
                        <a:effectLst/>
                        <a:latin typeface="Arial"/>
                        <a:ea typeface="MS PGothic"/>
                        <a:cs typeface="Times New Roman"/>
                      </a:endParaRPr>
                    </a:p>
                  </a:txBody>
                  <a:tcPr marL="68580" marR="68580" marT="0" marB="0"/>
                </a:tc>
                <a:tc>
                  <a:txBody>
                    <a:bodyPr/>
                    <a:lstStyle/>
                    <a:p>
                      <a:pPr marL="0" marR="0" algn="l">
                        <a:lnSpc>
                          <a:spcPct val="115000"/>
                        </a:lnSpc>
                        <a:spcBef>
                          <a:spcPts val="0"/>
                        </a:spcBef>
                        <a:spcAft>
                          <a:spcPts val="0"/>
                        </a:spcAft>
                      </a:pPr>
                      <a:r>
                        <a:rPr lang="en-US" sz="1000">
                          <a:effectLst/>
                        </a:rPr>
                        <a:t>Percentage weight of the SLO as a factor in the Impact rating.</a:t>
                      </a:r>
                      <a:endParaRPr lang="en-US" sz="1100">
                        <a:effectLst/>
                        <a:latin typeface="Arial"/>
                        <a:ea typeface="MS PGothic"/>
                        <a:cs typeface="Times New Roman"/>
                      </a:endParaRPr>
                    </a:p>
                  </a:txBody>
                  <a:tcPr marL="68580" marR="68580" marT="0" marB="0"/>
                </a:tc>
                <a:tc>
                  <a:txBody>
                    <a:bodyPr/>
                    <a:lstStyle/>
                    <a:p>
                      <a:pPr marL="0" marR="0" algn="l">
                        <a:lnSpc>
                          <a:spcPct val="115000"/>
                        </a:lnSpc>
                        <a:spcBef>
                          <a:spcPts val="0"/>
                        </a:spcBef>
                        <a:spcAft>
                          <a:spcPts val="0"/>
                        </a:spcAft>
                      </a:pPr>
                      <a:r>
                        <a:rPr lang="en-US" sz="1000">
                          <a:effectLst/>
                        </a:rPr>
                        <a:t>Percentage of students meeting the  growth target (or Impact Rating) for each SLO</a:t>
                      </a:r>
                      <a:endParaRPr lang="en-US" sz="1100">
                        <a:effectLst/>
                        <a:latin typeface="Arial"/>
                        <a:ea typeface="MS PGothic"/>
                        <a:cs typeface="Times New Roman"/>
                      </a:endParaRPr>
                    </a:p>
                  </a:txBody>
                  <a:tcPr marL="68580" marR="68580" marT="0" marB="0"/>
                </a:tc>
                <a:tc>
                  <a:txBody>
                    <a:bodyPr/>
                    <a:lstStyle/>
                    <a:p>
                      <a:pPr marL="0" marR="0" algn="l">
                        <a:lnSpc>
                          <a:spcPct val="115000"/>
                        </a:lnSpc>
                        <a:spcBef>
                          <a:spcPts val="0"/>
                        </a:spcBef>
                        <a:spcAft>
                          <a:spcPts val="0"/>
                        </a:spcAft>
                      </a:pPr>
                      <a:r>
                        <a:rPr lang="en-US" sz="1000">
                          <a:effectLst/>
                        </a:rPr>
                        <a:t>Weighted Impact Rating for each SLO</a:t>
                      </a:r>
                      <a:endParaRPr lang="en-US" sz="1100">
                        <a:effectLst/>
                        <a:latin typeface="Arial"/>
                        <a:ea typeface="MS PGothic"/>
                        <a:cs typeface="Times New Roman"/>
                      </a:endParaRPr>
                    </a:p>
                  </a:txBody>
                  <a:tcPr marL="68580" marR="68580" marT="0" marB="0"/>
                </a:tc>
                <a:tc>
                  <a:txBody>
                    <a:bodyPr/>
                    <a:lstStyle/>
                    <a:p>
                      <a:pPr marL="0" marR="0" algn="l">
                        <a:lnSpc>
                          <a:spcPct val="115000"/>
                        </a:lnSpc>
                        <a:spcBef>
                          <a:spcPts val="0"/>
                        </a:spcBef>
                        <a:spcAft>
                          <a:spcPts val="0"/>
                        </a:spcAft>
                      </a:pPr>
                      <a:r>
                        <a:rPr lang="en-US" sz="1000">
                          <a:effectLst/>
                        </a:rPr>
                        <a:t>Determine the overall Impact rating</a:t>
                      </a:r>
                      <a:endParaRPr lang="en-US" sz="1100">
                        <a:effectLst/>
                        <a:latin typeface="Arial"/>
                        <a:ea typeface="MS PGothic"/>
                        <a:cs typeface="Times New Roman"/>
                      </a:endParaRPr>
                    </a:p>
                  </a:txBody>
                  <a:tcPr marL="68580" marR="68580" marT="0" marB="0"/>
                </a:tc>
                <a:extLst>
                  <a:ext uri="{0D108BD9-81ED-4DB2-BD59-A6C34878D82A}">
                    <a16:rowId xmlns:a16="http://schemas.microsoft.com/office/drawing/2014/main" val="10001"/>
                  </a:ext>
                </a:extLst>
              </a:tr>
              <a:tr h="331470">
                <a:tc>
                  <a:txBody>
                    <a:bodyPr/>
                    <a:lstStyle/>
                    <a:p>
                      <a:pPr marL="342900" marR="0" lvl="0" indent="-342900" algn="l">
                        <a:lnSpc>
                          <a:spcPct val="115000"/>
                        </a:lnSpc>
                        <a:spcBef>
                          <a:spcPts val="0"/>
                        </a:spcBef>
                        <a:spcAft>
                          <a:spcPts val="0"/>
                        </a:spcAft>
                        <a:buFont typeface="+mj-lt"/>
                        <a:buAutoNum type="arabicPeriod"/>
                      </a:pPr>
                      <a:r>
                        <a:rPr lang="en-US" sz="1000" dirty="0">
                          <a:effectLst/>
                        </a:rPr>
                        <a:t>Individual teacher: social studies</a:t>
                      </a:r>
                      <a:endParaRPr lang="en-US" sz="1100" dirty="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dirty="0">
                          <a:effectLst/>
                        </a:rPr>
                        <a:t>45</a:t>
                      </a:r>
                      <a:endParaRPr lang="en-US" sz="1100" dirty="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dirty="0">
                          <a:effectLst/>
                        </a:rPr>
                        <a:t>85  (High)</a:t>
                      </a:r>
                      <a:endParaRPr lang="en-US" sz="1100" dirty="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1000"/>
                        </a:spcAft>
                      </a:pPr>
                      <a:r>
                        <a:rPr lang="en-US" sz="1000" dirty="0">
                          <a:effectLst/>
                        </a:rPr>
                        <a:t> 85 X .45 = 38.25</a:t>
                      </a:r>
                      <a:endParaRPr lang="en-US" sz="1100" dirty="0">
                        <a:effectLst/>
                        <a:latin typeface="Arial"/>
                        <a:ea typeface="MS PGothic"/>
                        <a:cs typeface="Times New Roman"/>
                      </a:endParaRPr>
                    </a:p>
                  </a:txBody>
                  <a:tcPr marL="68580" marR="68580" marT="0" marB="0">
                    <a:solidFill>
                      <a:srgbClr val="FFCC66"/>
                    </a:solidFill>
                  </a:tcPr>
                </a:tc>
                <a:tc rowSpan="3">
                  <a:txBody>
                    <a:bodyPr/>
                    <a:lstStyle/>
                    <a:p>
                      <a:pPr marL="0" marR="0" algn="l">
                        <a:spcBef>
                          <a:spcPts val="200"/>
                        </a:spcBef>
                        <a:spcAft>
                          <a:spcPts val="200"/>
                        </a:spcAft>
                      </a:pPr>
                      <a:r>
                        <a:rPr lang="en-US" sz="1000" dirty="0">
                          <a:effectLst/>
                        </a:rPr>
                        <a:t>85–100%   High</a:t>
                      </a:r>
                      <a:endParaRPr lang="en-US" sz="1100" dirty="0">
                        <a:effectLst/>
                      </a:endParaRPr>
                    </a:p>
                    <a:p>
                      <a:pPr marL="0" marR="0" algn="l">
                        <a:spcBef>
                          <a:spcPts val="200"/>
                        </a:spcBef>
                        <a:spcAft>
                          <a:spcPts val="200"/>
                        </a:spcAft>
                      </a:pPr>
                      <a:r>
                        <a:rPr lang="en-US" sz="1000" dirty="0">
                          <a:effectLst/>
                        </a:rPr>
                        <a:t>71–84%     Moderate</a:t>
                      </a:r>
                      <a:endParaRPr lang="en-US" sz="1100" dirty="0">
                        <a:effectLst/>
                      </a:endParaRPr>
                    </a:p>
                    <a:p>
                      <a:pPr marL="0" marR="0" algn="l">
                        <a:spcBef>
                          <a:spcPts val="200"/>
                        </a:spcBef>
                        <a:spcAft>
                          <a:spcPts val="200"/>
                        </a:spcAft>
                      </a:pPr>
                      <a:r>
                        <a:rPr lang="en-US" sz="1000" dirty="0">
                          <a:effectLst/>
                        </a:rPr>
                        <a:t>41–70%     Low</a:t>
                      </a:r>
                      <a:endParaRPr lang="en-US" sz="1100" dirty="0">
                        <a:effectLst/>
                      </a:endParaRPr>
                    </a:p>
                    <a:p>
                      <a:pPr marL="0" marR="0" algn="l">
                        <a:spcBef>
                          <a:spcPts val="200"/>
                        </a:spcBef>
                        <a:spcAft>
                          <a:spcPts val="200"/>
                        </a:spcAft>
                      </a:pPr>
                      <a:r>
                        <a:rPr lang="en-US" sz="1000" dirty="0">
                          <a:effectLst/>
                        </a:rPr>
                        <a:t>0–40%       Negligible</a:t>
                      </a:r>
                      <a:endParaRPr lang="en-US" sz="1100" dirty="0">
                        <a:effectLst/>
                      </a:endParaRPr>
                    </a:p>
                    <a:p>
                      <a:pPr marL="0" marR="0" algn="l">
                        <a:lnSpc>
                          <a:spcPct val="115000"/>
                        </a:lnSpc>
                        <a:spcBef>
                          <a:spcPts val="0"/>
                        </a:spcBef>
                        <a:spcAft>
                          <a:spcPts val="0"/>
                        </a:spcAft>
                      </a:pPr>
                      <a:r>
                        <a:rPr lang="en-US" sz="1000" dirty="0">
                          <a:effectLst/>
                        </a:rPr>
                        <a:t> </a:t>
                      </a:r>
                      <a:endParaRPr lang="en-US" sz="1100" dirty="0">
                        <a:effectLst/>
                        <a:latin typeface="Arial"/>
                        <a:ea typeface="MS PGothic"/>
                        <a:cs typeface="Times New Roman"/>
                      </a:endParaRPr>
                    </a:p>
                  </a:txBody>
                  <a:tcPr marL="68580" marR="68580" marT="0" marB="0" anchor="ctr">
                    <a:solidFill>
                      <a:srgbClr val="FFCC66"/>
                    </a:solidFill>
                  </a:tcPr>
                </a:tc>
                <a:extLst>
                  <a:ext uri="{0D108BD9-81ED-4DB2-BD59-A6C34878D82A}">
                    <a16:rowId xmlns:a16="http://schemas.microsoft.com/office/drawing/2014/main" val="10002"/>
                  </a:ext>
                </a:extLst>
              </a:tr>
              <a:tr h="558800">
                <a:tc>
                  <a:txBody>
                    <a:bodyPr/>
                    <a:lstStyle/>
                    <a:p>
                      <a:pPr marL="342900" marR="0" lvl="0" indent="-342900" algn="l">
                        <a:lnSpc>
                          <a:spcPct val="115000"/>
                        </a:lnSpc>
                        <a:spcBef>
                          <a:spcPts val="0"/>
                        </a:spcBef>
                        <a:spcAft>
                          <a:spcPts val="0"/>
                        </a:spcAft>
                        <a:buFont typeface="+mj-lt"/>
                        <a:buAutoNum type="arabicPeriod"/>
                      </a:pPr>
                      <a:r>
                        <a:rPr lang="en-US" sz="1000">
                          <a:effectLst/>
                        </a:rPr>
                        <a:t>Individual teacher: social studies</a:t>
                      </a:r>
                      <a:endParaRPr lang="en-US" sz="110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a:effectLst/>
                        </a:rPr>
                        <a:t>45</a:t>
                      </a:r>
                      <a:endParaRPr lang="en-US" sz="110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dirty="0">
                          <a:effectLst/>
                        </a:rPr>
                        <a:t>82  (Moderate)</a:t>
                      </a:r>
                      <a:endParaRPr lang="en-US" sz="1100" dirty="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dirty="0">
                          <a:effectLst/>
                        </a:rPr>
                        <a:t>82 X .45 = 36.9</a:t>
                      </a:r>
                      <a:endParaRPr lang="en-US" sz="1100" dirty="0">
                        <a:effectLst/>
                        <a:latin typeface="Arial"/>
                        <a:ea typeface="MS PGothic"/>
                        <a:cs typeface="Times New Roman"/>
                      </a:endParaRPr>
                    </a:p>
                  </a:txBody>
                  <a:tcPr marL="68580" marR="68580" marT="0" marB="0">
                    <a:solidFill>
                      <a:srgbClr val="FFCC66"/>
                    </a:solidFill>
                  </a:tcPr>
                </a:tc>
                <a:tc vMerge="1">
                  <a:txBody>
                    <a:bodyPr/>
                    <a:lstStyle/>
                    <a:p>
                      <a:endParaRPr lang="en-US"/>
                    </a:p>
                  </a:txBody>
                  <a:tcPr/>
                </a:tc>
                <a:extLst>
                  <a:ext uri="{0D108BD9-81ED-4DB2-BD59-A6C34878D82A}">
                    <a16:rowId xmlns:a16="http://schemas.microsoft.com/office/drawing/2014/main" val="10003"/>
                  </a:ext>
                </a:extLst>
              </a:tr>
              <a:tr h="227330">
                <a:tc>
                  <a:txBody>
                    <a:bodyPr/>
                    <a:lstStyle/>
                    <a:p>
                      <a:pPr marL="342900" marR="0" lvl="0" indent="-342900" algn="l">
                        <a:lnSpc>
                          <a:spcPct val="115000"/>
                        </a:lnSpc>
                        <a:spcBef>
                          <a:spcPts val="0"/>
                        </a:spcBef>
                        <a:spcAft>
                          <a:spcPts val="0"/>
                        </a:spcAft>
                        <a:buFont typeface="+mj-lt"/>
                        <a:buAutoNum type="arabicPeriod"/>
                      </a:pPr>
                      <a:r>
                        <a:rPr lang="en-US" sz="1000">
                          <a:effectLst/>
                        </a:rPr>
                        <a:t>Sophomore Humanities Team: reading </a:t>
                      </a:r>
                      <a:endParaRPr lang="en-US" sz="110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a:effectLst/>
                        </a:rPr>
                        <a:t>10  </a:t>
                      </a:r>
                      <a:endParaRPr lang="en-US" sz="110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a:effectLst/>
                        </a:rPr>
                        <a:t>75  (Moderate)</a:t>
                      </a:r>
                      <a:endParaRPr lang="en-US" sz="110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dirty="0">
                          <a:effectLst/>
                        </a:rPr>
                        <a:t>75 X .10 = 7.5</a:t>
                      </a:r>
                      <a:endParaRPr lang="en-US" sz="1100" dirty="0">
                        <a:effectLst/>
                        <a:latin typeface="Arial"/>
                        <a:ea typeface="MS PGothic"/>
                        <a:cs typeface="Times New Roman"/>
                      </a:endParaRPr>
                    </a:p>
                  </a:txBody>
                  <a:tcPr marL="68580" marR="68580" marT="0" marB="0">
                    <a:solidFill>
                      <a:srgbClr val="FFCC66"/>
                    </a:solidFill>
                  </a:tcPr>
                </a:tc>
                <a:tc vMerge="1">
                  <a:txBody>
                    <a:bodyPr/>
                    <a:lstStyle/>
                    <a:p>
                      <a:endParaRPr lang="en-US"/>
                    </a:p>
                  </a:txBody>
                  <a:tcPr/>
                </a:tc>
                <a:extLst>
                  <a:ext uri="{0D108BD9-81ED-4DB2-BD59-A6C34878D82A}">
                    <a16:rowId xmlns:a16="http://schemas.microsoft.com/office/drawing/2014/main" val="10004"/>
                  </a:ext>
                </a:extLst>
              </a:tr>
              <a:tr h="319405">
                <a:tc>
                  <a:txBody>
                    <a:body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Total</a:t>
                      </a:r>
                      <a:endParaRPr lang="en-US" sz="110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a:effectLst/>
                        </a:rPr>
                        <a:t> </a:t>
                      </a:r>
                      <a:endParaRPr lang="en-US" sz="1100">
                        <a:effectLst/>
                      </a:endParaRPr>
                    </a:p>
                    <a:p>
                      <a:pPr marL="0" marR="0" algn="l">
                        <a:lnSpc>
                          <a:spcPct val="115000"/>
                        </a:lnSpc>
                        <a:spcBef>
                          <a:spcPts val="0"/>
                        </a:spcBef>
                        <a:spcAft>
                          <a:spcPts val="0"/>
                        </a:spcAft>
                      </a:pPr>
                      <a:r>
                        <a:rPr lang="en-US" sz="1000">
                          <a:effectLst/>
                        </a:rPr>
                        <a:t>100</a:t>
                      </a:r>
                      <a:endParaRPr lang="en-US" sz="110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a:effectLst/>
                        </a:rPr>
                        <a:t> </a:t>
                      </a:r>
                      <a:endParaRPr lang="en-US" sz="110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0"/>
                        </a:spcAft>
                      </a:pPr>
                      <a:r>
                        <a:rPr lang="en-US" sz="1000" dirty="0">
                          <a:effectLst/>
                        </a:rPr>
                        <a:t>38.25 + 36.9+7.5 =82.65   </a:t>
                      </a:r>
                      <a:endParaRPr lang="en-US" sz="1100" dirty="0">
                        <a:effectLst/>
                      </a:endParaRPr>
                    </a:p>
                    <a:p>
                      <a:pPr marL="0" marR="0" algn="l">
                        <a:lnSpc>
                          <a:spcPct val="115000"/>
                        </a:lnSpc>
                        <a:spcBef>
                          <a:spcPts val="0"/>
                        </a:spcBef>
                        <a:spcAft>
                          <a:spcPts val="0"/>
                        </a:spcAft>
                      </a:pPr>
                      <a:r>
                        <a:rPr lang="en-US" sz="1000" dirty="0">
                          <a:effectLst/>
                        </a:rPr>
                        <a:t>Round to nearest whole number.    83%</a:t>
                      </a:r>
                      <a:endParaRPr lang="en-US" sz="1100" dirty="0">
                        <a:effectLst/>
                        <a:latin typeface="Arial"/>
                        <a:ea typeface="MS PGothic"/>
                        <a:cs typeface="Times New Roman"/>
                      </a:endParaRPr>
                    </a:p>
                  </a:txBody>
                  <a:tcPr marL="68580" marR="68580" marT="0" marB="0">
                    <a:solidFill>
                      <a:srgbClr val="FFCC66"/>
                    </a:solidFill>
                  </a:tcPr>
                </a:tc>
                <a:tc>
                  <a:txBody>
                    <a:bodyPr/>
                    <a:lstStyle/>
                    <a:p>
                      <a:pPr marL="0" marR="0" algn="l">
                        <a:lnSpc>
                          <a:spcPct val="115000"/>
                        </a:lnSpc>
                        <a:spcBef>
                          <a:spcPts val="0"/>
                        </a:spcBef>
                        <a:spcAft>
                          <a:spcPts val="1000"/>
                        </a:spcAft>
                      </a:pPr>
                      <a:r>
                        <a:rPr lang="en-US" sz="1000" dirty="0">
                          <a:effectLst/>
                        </a:rPr>
                        <a:t>    Moderate</a:t>
                      </a:r>
                      <a:endParaRPr lang="en-US" sz="1100" dirty="0">
                        <a:effectLst/>
                        <a:latin typeface="Arial"/>
                        <a:ea typeface="MS PGothic"/>
                        <a:cs typeface="Times New Roman"/>
                      </a:endParaRPr>
                    </a:p>
                  </a:txBody>
                  <a:tcPr marL="68580" marR="68580" marT="0" marB="0" anchor="ctr">
                    <a:solidFill>
                      <a:srgbClr val="FFCC66"/>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39037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685800" y="-152400"/>
            <a:ext cx="8151812" cy="914400"/>
          </a:xfrm>
        </p:spPr>
        <p:txBody>
          <a:bodyPr/>
          <a:lstStyle/>
          <a:p>
            <a:pPr eaLnBrk="1" hangingPunct="1"/>
            <a:r>
              <a:rPr lang="en-US" altLang="en-US" dirty="0"/>
              <a:t>Final Summative Effectiveness Rating </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35</a:t>
            </a:fld>
            <a:endParaRPr lang="en-US" altLang="en-US" sz="1200" dirty="0">
              <a:solidFill>
                <a:srgbClr val="FFFFFF"/>
              </a:solidFill>
              <a:latin typeface="Arial" pitchFamily="34" charset="0"/>
            </a:endParaRPr>
          </a:p>
        </p:txBody>
      </p:sp>
      <p:pic>
        <p:nvPicPr>
          <p:cNvPr id="4" name="Content Placeholder 3" descr="Table 5.jpg"/>
          <p:cNvPicPr>
            <a:picLocks noGrp="1" noChangeAspect="1"/>
          </p:cNvPicPr>
          <p:nvPr>
            <p:ph idx="1"/>
          </p:nvPr>
        </p:nvPicPr>
        <p:blipFill>
          <a:blip r:embed="rId3">
            <a:extLst>
              <a:ext uri="{28A0092B-C50C-407E-A947-70E740481C1C}">
                <a14:useLocalDpi xmlns:a14="http://schemas.microsoft.com/office/drawing/2010/main" val="0"/>
              </a:ext>
            </a:extLst>
          </a:blip>
          <a:srcRect l="-2105" r="-2105"/>
          <a:stretch>
            <a:fillRect/>
          </a:stretch>
        </p:blipFill>
        <p:spPr>
          <a:xfrm>
            <a:off x="533401" y="1303926"/>
            <a:ext cx="8077200" cy="4639674"/>
          </a:xfrm>
        </p:spPr>
      </p:pic>
    </p:spTree>
    <p:extLst>
      <p:ext uri="{BB962C8B-B14F-4D97-AF65-F5344CB8AC3E}">
        <p14:creationId xmlns:p14="http://schemas.microsoft.com/office/powerpoint/2010/main" val="1340689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4" name="Title 2"/>
          <p:cNvSpPr>
            <a:spLocks noGrp="1"/>
          </p:cNvSpPr>
          <p:nvPr>
            <p:ph type="title"/>
          </p:nvPr>
        </p:nvSpPr>
        <p:spPr>
          <a:xfrm>
            <a:off x="657225" y="0"/>
            <a:ext cx="7115175" cy="838200"/>
          </a:xfrm>
        </p:spPr>
        <p:txBody>
          <a:bodyPr/>
          <a:lstStyle/>
          <a:p>
            <a:pPr>
              <a:defRPr/>
            </a:pPr>
            <a:r>
              <a:rPr lang="en-US" dirty="0">
                <a:cs typeface="+mj-cs"/>
              </a:rPr>
              <a:t>What </a:t>
            </a:r>
            <a:r>
              <a:rPr lang="en-US" dirty="0"/>
              <a:t>Does “Review Required” Mean?</a:t>
            </a:r>
            <a:endParaRPr lang="en-US" dirty="0">
              <a:cs typeface="+mj-cs"/>
            </a:endParaRPr>
          </a:p>
        </p:txBody>
      </p:sp>
      <p:sp>
        <p:nvSpPr>
          <p:cNvPr id="5" name="Slide Number Placeholder 2"/>
          <p:cNvSpPr>
            <a:spLocks noGrp="1"/>
          </p:cNvSpPr>
          <p:nvPr>
            <p:ph type="sldNum" sz="quarter" idx="4294967295"/>
          </p:nvPr>
        </p:nvSpPr>
        <p:spPr>
          <a:xfrm>
            <a:off x="8547100" y="6432550"/>
            <a:ext cx="381000" cy="304800"/>
          </a:xfrm>
          <a:prstGeom prst="rect">
            <a:avLst/>
          </a:prstGeo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36</a:t>
            </a:fld>
            <a:endParaRPr lang="en-US" altLang="en-US" sz="1200" dirty="0">
              <a:solidFill>
                <a:schemeClr val="bg1"/>
              </a:solidFill>
              <a:latin typeface="Arial" charset="0"/>
            </a:endParaRPr>
          </a:p>
        </p:txBody>
      </p:sp>
      <p:sp>
        <p:nvSpPr>
          <p:cNvPr id="2" name="Content Placeholder 1"/>
          <p:cNvSpPr>
            <a:spLocks noGrp="1"/>
          </p:cNvSpPr>
          <p:nvPr>
            <p:ph idx="1"/>
          </p:nvPr>
        </p:nvSpPr>
        <p:spPr/>
        <p:txBody>
          <a:bodyPr/>
          <a:lstStyle/>
          <a:p>
            <a:r>
              <a:rPr lang="en-US" dirty="0">
                <a:solidFill>
                  <a:srgbClr val="103961"/>
                </a:solidFill>
              </a:rPr>
              <a:t>Review occurs when there is a wide disparity between the two ratings.</a:t>
            </a:r>
          </a:p>
          <a:p>
            <a:r>
              <a:rPr lang="en-US" dirty="0">
                <a:solidFill>
                  <a:srgbClr val="103961"/>
                </a:solidFill>
              </a:rPr>
              <a:t>Evaluators do not assign a summative rating; instead, a review will look at (at a minimum):</a:t>
            </a:r>
          </a:p>
          <a:p>
            <a:pPr lvl="1"/>
            <a:r>
              <a:rPr lang="en-US" dirty="0">
                <a:solidFill>
                  <a:srgbClr val="103961"/>
                </a:solidFill>
              </a:rPr>
              <a:t>The accuracy of the scoring process</a:t>
            </a:r>
          </a:p>
          <a:p>
            <a:pPr lvl="1"/>
            <a:r>
              <a:rPr lang="en-US" dirty="0">
                <a:solidFill>
                  <a:srgbClr val="103961"/>
                </a:solidFill>
              </a:rPr>
              <a:t>The accuracy of the evaluator's judgments</a:t>
            </a:r>
          </a:p>
          <a:p>
            <a:pPr lvl="1"/>
            <a:r>
              <a:rPr lang="en-US" dirty="0">
                <a:solidFill>
                  <a:srgbClr val="103961"/>
                </a:solidFill>
              </a:rPr>
              <a:t>The appropriateness of the assessments used to measure student growth</a:t>
            </a:r>
          </a:p>
          <a:p>
            <a:pPr lvl="1"/>
            <a:r>
              <a:rPr lang="en-US" dirty="0">
                <a:solidFill>
                  <a:srgbClr val="103961"/>
                </a:solidFill>
              </a:rPr>
              <a:t>The students included in the calculation of the student growth measure</a:t>
            </a:r>
          </a:p>
          <a:p>
            <a:pPr lvl="1"/>
            <a:r>
              <a:rPr lang="en-US" dirty="0">
                <a:solidFill>
                  <a:srgbClr val="103961"/>
                </a:solidFill>
              </a:rPr>
              <a:t>The appropriateness of the student growth target</a:t>
            </a:r>
          </a:p>
          <a:p>
            <a:pPr lvl="1"/>
            <a:endParaRPr lang="en-US" dirty="0"/>
          </a:p>
        </p:txBody>
      </p:sp>
    </p:spTree>
    <p:extLst>
      <p:ext uri="{BB962C8B-B14F-4D97-AF65-F5344CB8AC3E}">
        <p14:creationId xmlns:p14="http://schemas.microsoft.com/office/powerpoint/2010/main" val="1614126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609600" y="76200"/>
            <a:ext cx="8151812" cy="914400"/>
          </a:xfrm>
        </p:spPr>
        <p:txBody>
          <a:bodyPr/>
          <a:lstStyle/>
          <a:p>
            <a:pPr eaLnBrk="1" hangingPunct="1"/>
            <a:r>
              <a:rPr lang="en-US" altLang="en-US" dirty="0"/>
              <a:t>Summative Effectiveness Ratings and Professional Growth Plans</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37</a:t>
            </a:fld>
            <a:endParaRPr lang="en-US" altLang="en-US" sz="1200" dirty="0">
              <a:solidFill>
                <a:srgbClr val="FFFFFF"/>
              </a:solidFill>
              <a:latin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7491612"/>
              </p:ext>
            </p:extLst>
          </p:nvPr>
        </p:nvGraphicFramePr>
        <p:xfrm>
          <a:off x="609600" y="1863279"/>
          <a:ext cx="8224838" cy="2519680"/>
        </p:xfrm>
        <a:graphic>
          <a:graphicData uri="http://schemas.openxmlformats.org/drawingml/2006/table">
            <a:tbl>
              <a:tblPr firstRow="1">
                <a:tableStyleId>{5C22544A-7EE6-4342-B048-85BDC9FD1C3A}</a:tableStyleId>
              </a:tblPr>
              <a:tblGrid>
                <a:gridCol w="3886200">
                  <a:extLst>
                    <a:ext uri="{9D8B030D-6E8A-4147-A177-3AD203B41FA5}">
                      <a16:colId xmlns:a16="http://schemas.microsoft.com/office/drawing/2014/main" val="20000"/>
                    </a:ext>
                  </a:extLst>
                </a:gridCol>
                <a:gridCol w="4338638">
                  <a:extLst>
                    <a:ext uri="{9D8B030D-6E8A-4147-A177-3AD203B41FA5}">
                      <a16:colId xmlns:a16="http://schemas.microsoft.com/office/drawing/2014/main" val="20001"/>
                    </a:ext>
                  </a:extLst>
                </a:gridCol>
              </a:tblGrid>
              <a:tr h="370840">
                <a:tc>
                  <a:txBody>
                    <a:bodyPr/>
                    <a:lstStyle/>
                    <a:p>
                      <a:pPr algn="l"/>
                      <a:r>
                        <a:rPr lang="en-US" dirty="0"/>
                        <a:t>Summative Effectiveness Rating</a:t>
                      </a:r>
                    </a:p>
                  </a:txBody>
                  <a:tcPr>
                    <a:lnL w="12700" cmpd="sng">
                      <a:noFill/>
                    </a:lnL>
                    <a:lnR w="12700" cap="flat" cmpd="sng" algn="ctr">
                      <a:solidFill>
                        <a:schemeClr val="accent5">
                          <a:lumMod val="9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64A70"/>
                    </a:solidFill>
                  </a:tcPr>
                </a:tc>
                <a:tc>
                  <a:txBody>
                    <a:bodyPr/>
                    <a:lstStyle/>
                    <a:p>
                      <a:pPr algn="ctr"/>
                      <a:r>
                        <a:rPr lang="en-US" dirty="0"/>
                        <a:t>Professional Growth Plan</a:t>
                      </a:r>
                    </a:p>
                  </a:txBody>
                  <a:tcPr>
                    <a:lnL w="12700" cap="flat" cmpd="sng" algn="ctr">
                      <a:solidFill>
                        <a:schemeClr val="accent5">
                          <a:lumMod val="9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64A70"/>
                    </a:solidFill>
                  </a:tcPr>
                </a:tc>
                <a:extLst>
                  <a:ext uri="{0D108BD9-81ED-4DB2-BD59-A6C34878D82A}">
                    <a16:rowId xmlns:a16="http://schemas.microsoft.com/office/drawing/2014/main" val="10000"/>
                  </a:ext>
                </a:extLst>
              </a:tr>
              <a:tr h="370840">
                <a:tc>
                  <a:txBody>
                    <a:bodyPr/>
                    <a:lstStyle/>
                    <a:p>
                      <a:pPr>
                        <a:lnSpc>
                          <a:spcPct val="150000"/>
                        </a:lnSpc>
                        <a:spcBef>
                          <a:spcPts val="600"/>
                        </a:spcBef>
                        <a:spcAft>
                          <a:spcPts val="600"/>
                        </a:spcAft>
                      </a:pPr>
                      <a:r>
                        <a:rPr lang="en-US" b="0" dirty="0"/>
                        <a:t>Highly Effective </a:t>
                      </a:r>
                    </a:p>
                  </a:txBody>
                  <a:tcPr>
                    <a:lnL w="12700" cap="flat" cmpd="sng" algn="ctr">
                      <a:solidFill>
                        <a:srgbClr val="336699"/>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600"/>
                        </a:spcBef>
                        <a:spcAft>
                          <a:spcPts val="600"/>
                        </a:spcAft>
                        <a:buClrTx/>
                        <a:buSzTx/>
                        <a:buFontTx/>
                        <a:buNone/>
                        <a:tabLst/>
                        <a:defRPr/>
                      </a:pPr>
                      <a:r>
                        <a:rPr lang="en-US" sz="1800" b="0" kern="1200" dirty="0">
                          <a:solidFill>
                            <a:schemeClr val="dk1"/>
                          </a:solidFill>
                          <a:effectLst/>
                          <a:latin typeface="+mn-lt"/>
                          <a:ea typeface="+mn-ea"/>
                          <a:cs typeface="+mn-cs"/>
                        </a:rPr>
                        <a:t>Self-directed, three-year Growth Plan</a:t>
                      </a:r>
                    </a:p>
                  </a:txBody>
                  <a:tcPr>
                    <a:lnL w="12700" cap="flat" cmpd="sng" algn="ctr">
                      <a:solidFill>
                        <a:schemeClr val="accent5">
                          <a:lumMod val="50000"/>
                        </a:schemeClr>
                      </a:solidFill>
                      <a:prstDash val="solid"/>
                      <a:round/>
                      <a:headEnd type="none" w="med" len="med"/>
                      <a:tailEnd type="none" w="med" len="med"/>
                    </a:lnL>
                    <a:lnR w="12700" cap="flat" cmpd="sng" algn="ctr">
                      <a:solidFill>
                        <a:srgbClr val="336699"/>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0040">
                <a:tc>
                  <a:txBody>
                    <a:bodyPr/>
                    <a:lstStyle/>
                    <a:p>
                      <a:pPr>
                        <a:lnSpc>
                          <a:spcPct val="150000"/>
                        </a:lnSpc>
                        <a:spcBef>
                          <a:spcPts val="600"/>
                        </a:spcBef>
                        <a:spcAft>
                          <a:spcPts val="600"/>
                        </a:spcAft>
                      </a:pPr>
                      <a:r>
                        <a:rPr lang="en-US" b="0" dirty="0"/>
                        <a:t>Effective </a:t>
                      </a:r>
                    </a:p>
                  </a:txBody>
                  <a:tcPr>
                    <a:lnL w="12700" cap="flat" cmpd="sng" algn="ctr">
                      <a:solidFill>
                        <a:srgbClr val="336699"/>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600"/>
                        </a:spcBef>
                        <a:spcAft>
                          <a:spcPts val="600"/>
                        </a:spcAft>
                        <a:buClrTx/>
                        <a:buSzTx/>
                        <a:buFontTx/>
                        <a:buNone/>
                        <a:tabLst/>
                        <a:defRPr/>
                      </a:pPr>
                      <a:r>
                        <a:rPr lang="en-US" sz="1800" b="0" kern="1200" dirty="0">
                          <a:solidFill>
                            <a:schemeClr val="dk1"/>
                          </a:solidFill>
                          <a:effectLst/>
                          <a:latin typeface="+mn-lt"/>
                          <a:ea typeface="+mn-ea"/>
                          <a:cs typeface="+mn-cs"/>
                        </a:rPr>
                        <a:t>Self-directed, three-year Growth Plan</a:t>
                      </a:r>
                    </a:p>
                  </a:txBody>
                  <a:tcPr>
                    <a:lnL w="12700" cap="flat" cmpd="sng" algn="ctr">
                      <a:solidFill>
                        <a:schemeClr val="accent5">
                          <a:lumMod val="50000"/>
                        </a:schemeClr>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nSpc>
                          <a:spcPct val="150000"/>
                        </a:lnSpc>
                        <a:spcBef>
                          <a:spcPts val="600"/>
                        </a:spcBef>
                        <a:spcAft>
                          <a:spcPts val="600"/>
                        </a:spcAft>
                      </a:pPr>
                      <a:r>
                        <a:rPr lang="en-US" b="0" dirty="0"/>
                        <a:t>Partially Effective </a:t>
                      </a:r>
                    </a:p>
                  </a:txBody>
                  <a:tcPr>
                    <a:lnL w="12700" cap="flat" cmpd="sng" algn="ctr">
                      <a:solidFill>
                        <a:srgbClr val="336699"/>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US" sz="1800" b="0" kern="1200" dirty="0">
                          <a:solidFill>
                            <a:schemeClr val="dk1"/>
                          </a:solidFill>
                          <a:effectLst/>
                          <a:latin typeface="+mn-lt"/>
                          <a:ea typeface="+mn-ea"/>
                          <a:cs typeface="+mn-cs"/>
                        </a:rPr>
                        <a:t>Monitored, two-year Growth Plan</a:t>
                      </a:r>
                      <a:r>
                        <a:rPr lang="en-US" b="0" dirty="0">
                          <a:effectLst/>
                        </a:rPr>
                        <a:t> </a:t>
                      </a:r>
                      <a:endParaRPr lang="en-US" b="0" dirty="0"/>
                    </a:p>
                  </a:txBody>
                  <a:tcPr>
                    <a:lnL w="12700" cap="flat" cmpd="sng" algn="ctr">
                      <a:solidFill>
                        <a:schemeClr val="accent5">
                          <a:lumMod val="50000"/>
                        </a:schemeClr>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nSpc>
                          <a:spcPct val="150000"/>
                        </a:lnSpc>
                        <a:spcBef>
                          <a:spcPts val="600"/>
                        </a:spcBef>
                        <a:spcAft>
                          <a:spcPts val="600"/>
                        </a:spcAft>
                      </a:pPr>
                      <a:r>
                        <a:rPr lang="en-US" b="0" dirty="0"/>
                        <a:t>Ineffective </a:t>
                      </a:r>
                    </a:p>
                  </a:txBody>
                  <a:tcPr>
                    <a:lnL w="12700" cap="flat" cmpd="sng" algn="ctr">
                      <a:solidFill>
                        <a:srgbClr val="336699"/>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mpd="sng">
                      <a:noFill/>
                    </a:lnT>
                    <a:lnB w="12700" cap="flat" cmpd="sng" algn="ctr">
                      <a:solidFill>
                        <a:srgbClr val="33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600"/>
                        </a:spcBef>
                        <a:spcAft>
                          <a:spcPts val="600"/>
                        </a:spcAft>
                      </a:pPr>
                      <a:r>
                        <a:rPr lang="en-US" sz="1800" b="0" kern="1200" dirty="0">
                          <a:solidFill>
                            <a:schemeClr val="dk1"/>
                          </a:solidFill>
                          <a:effectLst/>
                          <a:latin typeface="+mn-lt"/>
                          <a:ea typeface="+mn-ea"/>
                          <a:cs typeface="+mn-cs"/>
                        </a:rPr>
                        <a:t>Directed, 60-day to one-year Improvement Plan</a:t>
                      </a:r>
                      <a:r>
                        <a:rPr lang="en-US" b="0" dirty="0">
                          <a:effectLst/>
                        </a:rPr>
                        <a:t> </a:t>
                      </a:r>
                      <a:endParaRPr lang="en-US" b="0" dirty="0"/>
                    </a:p>
                  </a:txBody>
                  <a:tcPr>
                    <a:lnL w="12700" cap="flat" cmpd="sng" algn="ctr">
                      <a:solidFill>
                        <a:schemeClr val="accent5">
                          <a:lumMod val="50000"/>
                        </a:schemeClr>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mpd="sng">
                      <a:noFill/>
                    </a:lnT>
                    <a:lnB w="12700" cap="flat" cmpd="sng" algn="ctr">
                      <a:solidFill>
                        <a:srgbClr val="33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77541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80112586"/>
              </p:ext>
            </p:extLst>
          </p:nvPr>
        </p:nvGraphicFramePr>
        <p:xfrm>
          <a:off x="762000" y="1523999"/>
          <a:ext cx="7848600" cy="3688052"/>
        </p:xfrm>
        <a:graphic>
          <a:graphicData uri="http://schemas.openxmlformats.org/drawingml/2006/table">
            <a:tbl>
              <a:tblPr firstRow="1">
                <a:tableStyleId>{5C22544A-7EE6-4342-B048-85BDC9FD1C3A}</a:tableStyleId>
              </a:tblPr>
              <a:tblGrid>
                <a:gridCol w="2514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609601">
                <a:tc>
                  <a:txBody>
                    <a:bodyPr/>
                    <a:lstStyle/>
                    <a:p>
                      <a:r>
                        <a:rPr lang="en-US" sz="1600" dirty="0"/>
                        <a:t>Self-Directed (Highly Effective/Effective)</a:t>
                      </a:r>
                    </a:p>
                  </a:txBody>
                  <a:tcPr>
                    <a:lnL w="12700" cap="flat" cmpd="sng" algn="ctr">
                      <a:solidFill>
                        <a:srgbClr val="336699"/>
                      </a:solidFill>
                      <a:prstDash val="solid"/>
                      <a:round/>
                      <a:headEnd type="none" w="med" len="med"/>
                      <a:tailEnd type="none" w="med" len="med"/>
                    </a:lnL>
                    <a:lnB w="12700" cap="flat" cmpd="sng" algn="ctr">
                      <a:solidFill>
                        <a:srgbClr val="336699"/>
                      </a:solidFill>
                      <a:prstDash val="solid"/>
                      <a:round/>
                      <a:headEnd type="none" w="med" len="med"/>
                      <a:tailEnd type="none" w="med" len="med"/>
                    </a:lnB>
                    <a:solidFill>
                      <a:srgbClr val="264A70"/>
                    </a:solidFill>
                  </a:tcPr>
                </a:tc>
                <a:tc>
                  <a:txBody>
                    <a:bodyPr/>
                    <a:lstStyle/>
                    <a:p>
                      <a:r>
                        <a:rPr lang="en-US" sz="1600" dirty="0"/>
                        <a:t>Monitored </a:t>
                      </a:r>
                      <a:br>
                        <a:rPr lang="en-US" sz="1600" dirty="0"/>
                      </a:br>
                      <a:r>
                        <a:rPr lang="en-US" sz="1600" dirty="0"/>
                        <a:t>(Partially Effective)</a:t>
                      </a:r>
                    </a:p>
                  </a:txBody>
                  <a:tcPr>
                    <a:lnB w="12700" cap="flat" cmpd="sng" algn="ctr">
                      <a:solidFill>
                        <a:srgbClr val="336699"/>
                      </a:solidFill>
                      <a:prstDash val="solid"/>
                      <a:round/>
                      <a:headEnd type="none" w="med" len="med"/>
                      <a:tailEnd type="none" w="med" len="med"/>
                    </a:lnB>
                    <a:solidFill>
                      <a:srgbClr val="264A70"/>
                    </a:solidFill>
                  </a:tcPr>
                </a:tc>
                <a:tc>
                  <a:txBody>
                    <a:bodyPr/>
                    <a:lstStyle/>
                    <a:p>
                      <a:r>
                        <a:rPr lang="en-US" sz="1600" dirty="0"/>
                        <a:t>Directed </a:t>
                      </a:r>
                      <a:br>
                        <a:rPr lang="en-US" sz="1600" dirty="0"/>
                      </a:br>
                      <a:r>
                        <a:rPr lang="en-US" sz="1600" dirty="0"/>
                        <a:t>(Ineffective)</a:t>
                      </a:r>
                    </a:p>
                  </a:txBody>
                  <a:tcPr>
                    <a:lnR w="12700" cap="flat" cmpd="sng" algn="ctr">
                      <a:solidFill>
                        <a:srgbClr val="336699"/>
                      </a:solidFill>
                      <a:prstDash val="solid"/>
                      <a:round/>
                      <a:headEnd type="none" w="med" len="med"/>
                      <a:tailEnd type="none" w="med" len="med"/>
                    </a:lnR>
                    <a:lnB w="12700" cap="flat" cmpd="sng" algn="ctr">
                      <a:solidFill>
                        <a:srgbClr val="336699"/>
                      </a:solidFill>
                      <a:prstDash val="solid"/>
                      <a:round/>
                      <a:headEnd type="none" w="med" len="med"/>
                      <a:tailEnd type="none" w="med" len="med"/>
                    </a:lnB>
                    <a:solidFill>
                      <a:srgbClr val="264A70"/>
                    </a:solidFill>
                  </a:tcPr>
                </a:tc>
                <a:extLst>
                  <a:ext uri="{0D108BD9-81ED-4DB2-BD59-A6C34878D82A}">
                    <a16:rowId xmlns:a16="http://schemas.microsoft.com/office/drawing/2014/main" val="10000"/>
                  </a:ext>
                </a:extLst>
              </a:tr>
              <a:tr h="370852">
                <a:tc>
                  <a:txBody>
                    <a:bodyPr/>
                    <a:lstStyle/>
                    <a:p>
                      <a:pPr>
                        <a:spcBef>
                          <a:spcPts val="600"/>
                        </a:spcBef>
                        <a:spcAft>
                          <a:spcPts val="600"/>
                        </a:spcAft>
                      </a:pPr>
                      <a:r>
                        <a:rPr lang="en-US" sz="1400" dirty="0"/>
                        <a:t>Three years</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600"/>
                        </a:spcBef>
                        <a:spcAft>
                          <a:spcPts val="600"/>
                        </a:spcAft>
                      </a:pPr>
                      <a:r>
                        <a:rPr lang="en-US" sz="1400" dirty="0"/>
                        <a:t>Two years</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600"/>
                        </a:spcBef>
                        <a:spcAft>
                          <a:spcPts val="600"/>
                        </a:spcAft>
                      </a:pPr>
                      <a:r>
                        <a:rPr lang="en-US" sz="1400" dirty="0"/>
                        <a:t>One year</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122606">
                <a:tc>
                  <a:txBody>
                    <a:bodyPr/>
                    <a:lstStyle/>
                    <a:p>
                      <a:pPr>
                        <a:spcBef>
                          <a:spcPts val="600"/>
                        </a:spcBef>
                        <a:spcAft>
                          <a:spcPts val="600"/>
                        </a:spcAft>
                      </a:pPr>
                      <a:r>
                        <a:rPr lang="en-US" sz="1400" dirty="0"/>
                        <a:t>Two</a:t>
                      </a:r>
                      <a:r>
                        <a:rPr lang="en-US" sz="1400" baseline="0" dirty="0"/>
                        <a:t> p</a:t>
                      </a:r>
                      <a:r>
                        <a:rPr lang="en-US" sz="1400" dirty="0"/>
                        <a:t>rofessional goals, with a timeline from one to three years</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600"/>
                        </a:spcBef>
                        <a:spcAft>
                          <a:spcPts val="600"/>
                        </a:spcAft>
                      </a:pPr>
                      <a:r>
                        <a:rPr lang="en-US" sz="1400" kern="1200" dirty="0">
                          <a:solidFill>
                            <a:schemeClr val="dk1"/>
                          </a:solidFill>
                          <a:effectLst/>
                          <a:latin typeface="+mn-lt"/>
                          <a:ea typeface="+mn-ea"/>
                          <a:cs typeface="+mn-cs"/>
                        </a:rPr>
                        <a:t>Two goals developed with support; aligned to the areas in need of improvement</a:t>
                      </a:r>
                      <a:endParaRPr lang="en-US" sz="1400" dirty="0"/>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600"/>
                        </a:spcBef>
                        <a:spcAft>
                          <a:spcPts val="600"/>
                        </a:spcAft>
                      </a:pPr>
                      <a:r>
                        <a:rPr lang="en-US" sz="1400" kern="1200" dirty="0">
                          <a:solidFill>
                            <a:schemeClr val="dk1"/>
                          </a:solidFill>
                          <a:effectLst/>
                          <a:latin typeface="+mn-lt"/>
                          <a:ea typeface="+mn-ea"/>
                          <a:cs typeface="+mn-cs"/>
                        </a:rPr>
                        <a:t>Goals</a:t>
                      </a:r>
                      <a:r>
                        <a:rPr lang="en-US" sz="1400" kern="1200" baseline="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aligned to areas in need of immediate improvement; timelines from 60 days to one year</a:t>
                      </a:r>
                      <a:endParaRPr lang="en-US" sz="1400" dirty="0"/>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838200">
                <a:tc>
                  <a:txBody>
                    <a:bodyPr/>
                    <a:lstStyle/>
                    <a:p>
                      <a:pPr>
                        <a:spcBef>
                          <a:spcPts val="600"/>
                        </a:spcBef>
                        <a:spcAft>
                          <a:spcPts val="600"/>
                        </a:spcAft>
                      </a:pPr>
                      <a:r>
                        <a:rPr lang="en-US" sz="1400" dirty="0"/>
                        <a:t>Professional Cohort may be outside of district</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600"/>
                        </a:spcBef>
                        <a:spcAft>
                          <a:spcPts val="600"/>
                        </a:spcAft>
                      </a:pPr>
                      <a:r>
                        <a:rPr lang="en-US" sz="1400" dirty="0"/>
                        <a:t>School- or district-based Professional Cohort</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600"/>
                        </a:spcBef>
                        <a:spcAft>
                          <a:spcPts val="600"/>
                        </a:spcAft>
                      </a:pPr>
                      <a:r>
                        <a:rPr lang="en-US" sz="1400" dirty="0"/>
                        <a:t>Administrator-approved</a:t>
                      </a:r>
                      <a:r>
                        <a:rPr lang="en-US" sz="1400" baseline="0" dirty="0"/>
                        <a:t> Professional Cohort</a:t>
                      </a:r>
                      <a:endParaRPr lang="en-US" sz="1400" dirty="0"/>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381000">
                <a:tc>
                  <a:txBody>
                    <a:bodyPr/>
                    <a:lstStyle/>
                    <a:p>
                      <a:pPr>
                        <a:spcBef>
                          <a:spcPts val="600"/>
                        </a:spcBef>
                        <a:spcAft>
                          <a:spcPts val="600"/>
                        </a:spcAft>
                      </a:pPr>
                      <a:r>
                        <a:rPr lang="en-US" sz="1400" dirty="0"/>
                        <a:t>At least</a:t>
                      </a:r>
                      <a:r>
                        <a:rPr lang="en-US" sz="1400" baseline="0" dirty="0"/>
                        <a:t> 2 SLOs per year</a:t>
                      </a:r>
                      <a:endParaRPr lang="en-US" sz="1400" dirty="0"/>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600"/>
                        </a:spcBef>
                        <a:spcAft>
                          <a:spcPts val="600"/>
                        </a:spcAft>
                      </a:pPr>
                      <a:r>
                        <a:rPr lang="en-US" sz="1400" dirty="0"/>
                        <a:t>At least 2</a:t>
                      </a:r>
                      <a:r>
                        <a:rPr lang="en-US" sz="1400" baseline="0" dirty="0"/>
                        <a:t> SLOs per year</a:t>
                      </a:r>
                      <a:endParaRPr lang="en-US" sz="1400" dirty="0"/>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600"/>
                        </a:spcBef>
                        <a:spcAft>
                          <a:spcPts val="600"/>
                        </a:spcAft>
                      </a:pPr>
                      <a:r>
                        <a:rPr lang="en-US" sz="1400" dirty="0"/>
                        <a:t>At least 2 SLOs</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365793">
                <a:tc>
                  <a:txBody>
                    <a:bodyPr/>
                    <a:lstStyle/>
                    <a:p>
                      <a:pPr>
                        <a:spcBef>
                          <a:spcPts val="600"/>
                        </a:spcBef>
                        <a:spcAft>
                          <a:spcPts val="600"/>
                        </a:spcAft>
                      </a:pPr>
                      <a:r>
                        <a:rPr lang="en-US" sz="1400" dirty="0"/>
                        <a:t>Midcourse reflection</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6699"/>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dirty="0"/>
                        <a:t>Midcourse reflection</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6699"/>
                      </a:solidFill>
                      <a:prstDash val="solid"/>
                      <a:round/>
                      <a:headEnd type="none" w="med" len="med"/>
                      <a:tailEnd type="none" w="med" len="med"/>
                    </a:lnB>
                    <a:noFill/>
                  </a:tcPr>
                </a:tc>
                <a:tc>
                  <a:txBody>
                    <a:bodyPr/>
                    <a:lstStyle/>
                    <a:p>
                      <a:pPr>
                        <a:spcBef>
                          <a:spcPts val="600"/>
                        </a:spcBef>
                        <a:spcAft>
                          <a:spcPts val="600"/>
                        </a:spcAft>
                      </a:pPr>
                      <a:r>
                        <a:rPr lang="en-US" sz="1400" dirty="0"/>
                        <a:t>Midcourse reflection</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6699"/>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344" name="Title 2"/>
          <p:cNvSpPr>
            <a:spLocks noGrp="1"/>
          </p:cNvSpPr>
          <p:nvPr>
            <p:ph type="title"/>
          </p:nvPr>
        </p:nvSpPr>
        <p:spPr>
          <a:xfrm>
            <a:off x="657225" y="0"/>
            <a:ext cx="7115175" cy="838200"/>
          </a:xfrm>
        </p:spPr>
        <p:txBody>
          <a:bodyPr/>
          <a:lstStyle/>
          <a:p>
            <a:pPr>
              <a:defRPr/>
            </a:pPr>
            <a:r>
              <a:rPr lang="en-US" dirty="0">
                <a:cs typeface="+mj-cs"/>
              </a:rPr>
              <a:t>Professional Growth Plan Overview</a:t>
            </a:r>
          </a:p>
        </p:txBody>
      </p:sp>
      <p:sp>
        <p:nvSpPr>
          <p:cNvPr id="5" name="Slide Number Placeholder 2"/>
          <p:cNvSpPr>
            <a:spLocks noGrp="1"/>
          </p:cNvSpPr>
          <p:nvPr>
            <p:ph type="sldNum" sz="quarter" idx="4294967295"/>
          </p:nvPr>
        </p:nvSpPr>
        <p:spPr>
          <a:xfrm>
            <a:off x="8547100" y="6432550"/>
            <a:ext cx="381000" cy="304800"/>
          </a:xfrm>
          <a:prstGeom prst="rect">
            <a:avLst/>
          </a:prstGeo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38</a:t>
            </a:fld>
            <a:endParaRPr lang="en-US" altLang="en-US" sz="1200" dirty="0">
              <a:solidFill>
                <a:schemeClr val="bg1"/>
              </a:solidFill>
              <a:latin typeface="Arial" charset="0"/>
            </a:endParaRPr>
          </a:p>
        </p:txBody>
      </p:sp>
    </p:spTree>
    <p:extLst>
      <p:ext uri="{BB962C8B-B14F-4D97-AF65-F5344CB8AC3E}">
        <p14:creationId xmlns:p14="http://schemas.microsoft.com/office/powerpoint/2010/main" val="347054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p:txBody>
          <a:bodyPr/>
          <a:lstStyle/>
          <a:p>
            <a:r>
              <a:rPr lang="en-US" sz="3200" b="1" dirty="0"/>
              <a:t>Implementing </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39</a:t>
            </a:fld>
            <a:endParaRPr lang="en-US" altLang="en-US" dirty="0"/>
          </a:p>
        </p:txBody>
      </p:sp>
      <p:sp>
        <p:nvSpPr>
          <p:cNvPr id="8" name="Title 1"/>
          <p:cNvSpPr>
            <a:spLocks noGrp="1"/>
          </p:cNvSpPr>
          <p:nvPr>
            <p:ph type="title"/>
          </p:nvPr>
        </p:nvSpPr>
        <p:spPr>
          <a:xfrm>
            <a:off x="722313" y="4406900"/>
            <a:ext cx="7772400" cy="1362075"/>
          </a:xfrm>
        </p:spPr>
        <p:txBody>
          <a:bodyPr/>
          <a:lstStyle/>
          <a:p>
            <a:r>
              <a:rPr lang="en-US" sz="2000" dirty="0">
                <a:solidFill>
                  <a:schemeClr val="tx1"/>
                </a:solidFill>
              </a:rPr>
              <a:t>30 minutes</a:t>
            </a:r>
          </a:p>
        </p:txBody>
      </p:sp>
    </p:spTree>
    <p:extLst>
      <p:ext uri="{BB962C8B-B14F-4D97-AF65-F5344CB8AC3E}">
        <p14:creationId xmlns:p14="http://schemas.microsoft.com/office/powerpoint/2010/main" val="292270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457200" y="155448"/>
            <a:ext cx="8229600" cy="579438"/>
          </a:xfrm>
        </p:spPr>
        <p:txBody>
          <a:bodyPr/>
          <a:lstStyle/>
          <a:p>
            <a:r>
              <a:rPr lang="en-US" altLang="en-US" dirty="0"/>
              <a:t>Intended Outcomes</a:t>
            </a:r>
          </a:p>
        </p:txBody>
      </p:sp>
      <p:sp>
        <p:nvSpPr>
          <p:cNvPr id="2" name="Content Placeholder 1"/>
          <p:cNvSpPr>
            <a:spLocks noGrp="1"/>
          </p:cNvSpPr>
          <p:nvPr>
            <p:ph idx="1"/>
          </p:nvPr>
        </p:nvSpPr>
        <p:spPr/>
        <p:txBody>
          <a:bodyPr/>
          <a:lstStyle/>
          <a:p>
            <a:r>
              <a:rPr lang="en-US" dirty="0"/>
              <a:t>At the end of this session, participants will be able to</a:t>
            </a:r>
          </a:p>
          <a:p>
            <a:pPr lvl="1"/>
            <a:r>
              <a:rPr lang="en-US" sz="2000" dirty="0"/>
              <a:t>Use the MSFE Rubric to self-assess progress and prepare for evidence submission</a:t>
            </a:r>
          </a:p>
          <a:p>
            <a:pPr lvl="1"/>
            <a:r>
              <a:rPr lang="en-US" sz="2000" dirty="0"/>
              <a:t>Reflect on progress toward achieving goals using a range of evidence </a:t>
            </a:r>
          </a:p>
          <a:p>
            <a:pPr lvl="1"/>
            <a:r>
              <a:rPr lang="en-US" sz="2000" dirty="0"/>
              <a:t>Develop an appropriate and actionable plan for making midcourse adjustments to stay on track for achieving goals, and look ahead to next year. </a:t>
            </a:r>
          </a:p>
          <a:p>
            <a:r>
              <a:rPr lang="en-US" sz="2000" i="1" dirty="0"/>
              <a:t>Optional Extension Outcomes </a:t>
            </a:r>
            <a:endParaRPr lang="en-US" sz="2000" dirty="0"/>
          </a:p>
          <a:p>
            <a:pPr lvl="1"/>
            <a:r>
              <a:rPr lang="en-US" sz="2000" dirty="0"/>
              <a:t>Understand how to combine evidence and ratings to arrive at a summative effectiveness rating, including SLO scoring </a:t>
            </a:r>
          </a:p>
        </p:txBody>
      </p:sp>
      <p:sp>
        <p:nvSpPr>
          <p:cNvPr id="12"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4</a:t>
            </a:fld>
            <a:endParaRPr lang="en-US" altLang="en-US" dirty="0"/>
          </a:p>
        </p:txBody>
      </p:sp>
    </p:spTree>
    <p:extLst>
      <p:ext uri="{BB962C8B-B14F-4D97-AF65-F5344CB8AC3E}">
        <p14:creationId xmlns:p14="http://schemas.microsoft.com/office/powerpoint/2010/main" val="377675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4" name="Title 2"/>
          <p:cNvSpPr>
            <a:spLocks noGrp="1"/>
          </p:cNvSpPr>
          <p:nvPr>
            <p:ph type="title"/>
          </p:nvPr>
        </p:nvSpPr>
        <p:spPr>
          <a:xfrm>
            <a:off x="657225" y="76200"/>
            <a:ext cx="7115175" cy="838200"/>
          </a:xfrm>
        </p:spPr>
        <p:txBody>
          <a:bodyPr/>
          <a:lstStyle/>
          <a:p>
            <a:pPr>
              <a:defRPr/>
            </a:pPr>
            <a:r>
              <a:rPr lang="en-US" dirty="0"/>
              <a:t>Implementing Activity: Preparing for the Summative Evaluation Conference </a:t>
            </a:r>
            <a:endParaRPr lang="en-US" dirty="0">
              <a:cs typeface="+mj-cs"/>
            </a:endParaRPr>
          </a:p>
        </p:txBody>
      </p:sp>
      <p:sp>
        <p:nvSpPr>
          <p:cNvPr id="5" name="Slide Number Placeholder 2"/>
          <p:cNvSpPr>
            <a:spLocks noGrp="1"/>
          </p:cNvSpPr>
          <p:nvPr>
            <p:ph type="sldNum" sz="quarter" idx="4294967295"/>
          </p:nvPr>
        </p:nvSpPr>
        <p:spPr>
          <a:xfrm>
            <a:off x="8547100" y="6432550"/>
            <a:ext cx="381000" cy="304800"/>
          </a:xfrm>
          <a:prstGeom prst="rect">
            <a:avLst/>
          </a:prstGeo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40</a:t>
            </a:fld>
            <a:endParaRPr lang="en-US" altLang="en-US" sz="1200" dirty="0">
              <a:solidFill>
                <a:schemeClr val="bg1"/>
              </a:solidFill>
              <a:latin typeface="Arial" charset="0"/>
            </a:endParaRPr>
          </a:p>
        </p:txBody>
      </p:sp>
      <p:sp>
        <p:nvSpPr>
          <p:cNvPr id="2" name="Content Placeholder 1"/>
          <p:cNvSpPr>
            <a:spLocks noGrp="1"/>
          </p:cNvSpPr>
          <p:nvPr>
            <p:ph idx="1"/>
          </p:nvPr>
        </p:nvSpPr>
        <p:spPr/>
        <p:txBody>
          <a:bodyPr/>
          <a:lstStyle/>
          <a:p>
            <a:pPr>
              <a:spcAft>
                <a:spcPts val="1200"/>
              </a:spcAft>
            </a:pPr>
            <a:r>
              <a:rPr lang="en-US" dirty="0">
                <a:solidFill>
                  <a:srgbClr val="103961"/>
                </a:solidFill>
              </a:rPr>
              <a:t>Review the self-evaluation (Appendix M) that you wrote in the fall. </a:t>
            </a:r>
          </a:p>
          <a:p>
            <a:pPr>
              <a:spcAft>
                <a:spcPts val="1200"/>
              </a:spcAft>
            </a:pPr>
            <a:r>
              <a:rPr lang="en-US" dirty="0">
                <a:solidFill>
                  <a:srgbClr val="103961"/>
                </a:solidFill>
              </a:rPr>
              <a:t>Review what you have collected in Appendix O, Part 4. </a:t>
            </a:r>
          </a:p>
          <a:p>
            <a:pPr>
              <a:spcAft>
                <a:spcPts val="1200"/>
              </a:spcAft>
            </a:pPr>
            <a:r>
              <a:rPr lang="en-US" dirty="0">
                <a:solidFill>
                  <a:srgbClr val="103961"/>
                </a:solidFill>
              </a:rPr>
              <a:t>Review your midcourse reflections from Module 5.</a:t>
            </a:r>
          </a:p>
          <a:p>
            <a:r>
              <a:rPr lang="en-US" dirty="0">
                <a:solidFill>
                  <a:srgbClr val="103961"/>
                </a:solidFill>
              </a:rPr>
              <a:t>Use this information to begin completing your self-evaluation again to submit in advance of your summative evaluation conference. </a:t>
            </a:r>
          </a:p>
        </p:txBody>
      </p:sp>
    </p:spTree>
    <p:extLst>
      <p:ext uri="{BB962C8B-B14F-4D97-AF65-F5344CB8AC3E}">
        <p14:creationId xmlns:p14="http://schemas.microsoft.com/office/powerpoint/2010/main" val="2413929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4" name="Title 2"/>
          <p:cNvSpPr>
            <a:spLocks noGrp="1"/>
          </p:cNvSpPr>
          <p:nvPr>
            <p:ph type="title"/>
          </p:nvPr>
        </p:nvSpPr>
        <p:spPr>
          <a:xfrm>
            <a:off x="685800" y="0"/>
            <a:ext cx="7115175" cy="838200"/>
          </a:xfrm>
        </p:spPr>
        <p:txBody>
          <a:bodyPr/>
          <a:lstStyle/>
          <a:p>
            <a:pPr>
              <a:defRPr/>
            </a:pPr>
            <a:r>
              <a:rPr lang="en-US" dirty="0"/>
              <a:t>Implementing Debrief/Wrap-Up</a:t>
            </a:r>
            <a:endParaRPr lang="en-US" dirty="0">
              <a:cs typeface="+mj-cs"/>
            </a:endParaRPr>
          </a:p>
        </p:txBody>
      </p:sp>
      <p:sp>
        <p:nvSpPr>
          <p:cNvPr id="5" name="Slide Number Placeholder 2"/>
          <p:cNvSpPr>
            <a:spLocks noGrp="1"/>
          </p:cNvSpPr>
          <p:nvPr>
            <p:ph type="sldNum" sz="quarter" idx="4294967295"/>
          </p:nvPr>
        </p:nvSpPr>
        <p:spPr>
          <a:xfrm>
            <a:off x="8547100" y="6432550"/>
            <a:ext cx="381000" cy="304800"/>
          </a:xfrm>
          <a:prstGeom prst="rect">
            <a:avLst/>
          </a:prstGeo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41</a:t>
            </a:fld>
            <a:endParaRPr lang="en-US" altLang="en-US" sz="1200" dirty="0">
              <a:solidFill>
                <a:schemeClr val="bg1"/>
              </a:solidFill>
              <a:latin typeface="Arial" charset="0"/>
            </a:endParaRPr>
          </a:p>
        </p:txBody>
      </p:sp>
      <p:sp>
        <p:nvSpPr>
          <p:cNvPr id="2" name="Content Placeholder 1"/>
          <p:cNvSpPr>
            <a:spLocks noGrp="1"/>
          </p:cNvSpPr>
          <p:nvPr>
            <p:ph idx="1"/>
          </p:nvPr>
        </p:nvSpPr>
        <p:spPr>
          <a:xfrm>
            <a:off x="609600" y="1447800"/>
            <a:ext cx="8224699" cy="4724400"/>
          </a:xfrm>
        </p:spPr>
        <p:txBody>
          <a:bodyPr/>
          <a:lstStyle/>
          <a:p>
            <a:pPr lvl="0">
              <a:spcAft>
                <a:spcPts val="1200"/>
              </a:spcAft>
            </a:pPr>
            <a:r>
              <a:rPr lang="en-US" sz="2000" dirty="0">
                <a:solidFill>
                  <a:srgbClr val="103961"/>
                </a:solidFill>
              </a:rPr>
              <a:t>Do you know what you want to say in your end-of-year reflection? Do you need any help?</a:t>
            </a:r>
          </a:p>
          <a:p>
            <a:pPr lvl="0">
              <a:spcAft>
                <a:spcPts val="1200"/>
              </a:spcAft>
            </a:pPr>
            <a:r>
              <a:rPr lang="en-US" sz="2000" dirty="0">
                <a:solidFill>
                  <a:srgbClr val="103961"/>
                </a:solidFill>
              </a:rPr>
              <a:t>Do you think that you met your professional learning goal this year? How do you know?</a:t>
            </a:r>
          </a:p>
          <a:p>
            <a:pPr lvl="0">
              <a:spcAft>
                <a:spcPts val="1200"/>
              </a:spcAft>
            </a:pPr>
            <a:r>
              <a:rPr lang="en-US" sz="2000" dirty="0">
                <a:solidFill>
                  <a:srgbClr val="103961"/>
                </a:solidFill>
              </a:rPr>
              <a:t>Are your evaluator’s notes helpful? Can you give an example of something you found helpful or not helpful?</a:t>
            </a:r>
          </a:p>
          <a:p>
            <a:pPr lvl="0">
              <a:spcAft>
                <a:spcPts val="1200"/>
              </a:spcAft>
            </a:pPr>
            <a:r>
              <a:rPr lang="en-US" sz="2000" dirty="0">
                <a:solidFill>
                  <a:srgbClr val="103961"/>
                </a:solidFill>
              </a:rPr>
              <a:t>Do you know how to use the rubric to guide you during the end-of-year evaluation?</a:t>
            </a:r>
          </a:p>
          <a:p>
            <a:pPr lvl="0">
              <a:spcAft>
                <a:spcPts val="1200"/>
              </a:spcAft>
            </a:pPr>
            <a:r>
              <a:rPr lang="en-US" sz="2000" dirty="0">
                <a:solidFill>
                  <a:srgbClr val="103961"/>
                </a:solidFill>
              </a:rPr>
              <a:t>Was your goal too easy or too hard? Do you have ideas of what your goal might be next year? </a:t>
            </a:r>
          </a:p>
          <a:p>
            <a:endParaRPr lang="en-US" dirty="0">
              <a:solidFill>
                <a:srgbClr val="103961"/>
              </a:solidFill>
            </a:endParaRPr>
          </a:p>
        </p:txBody>
      </p:sp>
    </p:spTree>
    <p:extLst>
      <p:ext uri="{BB962C8B-B14F-4D97-AF65-F5344CB8AC3E}">
        <p14:creationId xmlns:p14="http://schemas.microsoft.com/office/powerpoint/2010/main" val="250506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p:txBody>
          <a:bodyPr/>
          <a:lstStyle/>
          <a:p>
            <a:r>
              <a:rPr lang="en-US" sz="3200" b="1" dirty="0"/>
              <a:t>Feedback</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42</a:t>
            </a:fld>
            <a:endParaRPr lang="en-US" altLang="en-US" dirty="0"/>
          </a:p>
        </p:txBody>
      </p:sp>
      <p:sp>
        <p:nvSpPr>
          <p:cNvPr id="8" name="Title 1"/>
          <p:cNvSpPr>
            <a:spLocks noGrp="1"/>
          </p:cNvSpPr>
          <p:nvPr>
            <p:ph type="title"/>
          </p:nvPr>
        </p:nvSpPr>
        <p:spPr>
          <a:xfrm>
            <a:off x="722313" y="4406900"/>
            <a:ext cx="7772400" cy="1362075"/>
          </a:xfrm>
        </p:spPr>
        <p:txBody>
          <a:bodyPr/>
          <a:lstStyle/>
          <a:p>
            <a:r>
              <a:rPr lang="en-US" sz="2000" dirty="0">
                <a:solidFill>
                  <a:schemeClr val="tx1"/>
                </a:solidFill>
              </a:rPr>
              <a:t>45 minutes</a:t>
            </a:r>
          </a:p>
        </p:txBody>
      </p:sp>
    </p:spTree>
    <p:extLst>
      <p:ext uri="{BB962C8B-B14F-4D97-AF65-F5344CB8AC3E}">
        <p14:creationId xmlns:p14="http://schemas.microsoft.com/office/powerpoint/2010/main" val="4069263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4" name="Title 2"/>
          <p:cNvSpPr>
            <a:spLocks noGrp="1"/>
          </p:cNvSpPr>
          <p:nvPr>
            <p:ph type="title"/>
          </p:nvPr>
        </p:nvSpPr>
        <p:spPr>
          <a:xfrm>
            <a:off x="685800" y="0"/>
            <a:ext cx="7115175" cy="838200"/>
          </a:xfrm>
        </p:spPr>
        <p:txBody>
          <a:bodyPr/>
          <a:lstStyle/>
          <a:p>
            <a:pPr>
              <a:defRPr/>
            </a:pPr>
            <a:r>
              <a:rPr lang="en-US" dirty="0"/>
              <a:t>Looking Ahead to Next Year</a:t>
            </a:r>
            <a:endParaRPr lang="en-US" dirty="0">
              <a:cs typeface="+mj-cs"/>
            </a:endParaRPr>
          </a:p>
        </p:txBody>
      </p:sp>
      <p:sp>
        <p:nvSpPr>
          <p:cNvPr id="5" name="Slide Number Placeholder 2"/>
          <p:cNvSpPr>
            <a:spLocks noGrp="1"/>
          </p:cNvSpPr>
          <p:nvPr>
            <p:ph type="sldNum" sz="quarter" idx="4294967295"/>
          </p:nvPr>
        </p:nvSpPr>
        <p:spPr>
          <a:xfrm>
            <a:off x="8547100" y="6432550"/>
            <a:ext cx="381000" cy="304800"/>
          </a:xfrm>
          <a:prstGeom prst="rect">
            <a:avLst/>
          </a:prstGeom>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43</a:t>
            </a:fld>
            <a:endParaRPr lang="en-US" altLang="en-US" sz="1200" dirty="0">
              <a:solidFill>
                <a:schemeClr val="bg1"/>
              </a:solidFill>
              <a:latin typeface="Arial" charset="0"/>
            </a:endParaRPr>
          </a:p>
        </p:txBody>
      </p:sp>
      <p:sp>
        <p:nvSpPr>
          <p:cNvPr id="2" name="Content Placeholder 1"/>
          <p:cNvSpPr>
            <a:spLocks noGrp="1"/>
          </p:cNvSpPr>
          <p:nvPr>
            <p:ph idx="1"/>
          </p:nvPr>
        </p:nvSpPr>
        <p:spPr>
          <a:xfrm>
            <a:off x="609600" y="1219200"/>
            <a:ext cx="8224699" cy="4724400"/>
          </a:xfrm>
        </p:spPr>
        <p:txBody>
          <a:bodyPr/>
          <a:lstStyle/>
          <a:p>
            <a:pPr>
              <a:spcAft>
                <a:spcPts val="1200"/>
              </a:spcAft>
            </a:pPr>
            <a:r>
              <a:rPr lang="en-US" dirty="0">
                <a:solidFill>
                  <a:srgbClr val="103961"/>
                </a:solidFill>
              </a:rPr>
              <a:t>At your table, divide the chart paper into three areas/columns, labeled: Professional Practice, Professional Growth, and SLOs. </a:t>
            </a:r>
          </a:p>
          <a:p>
            <a:pPr>
              <a:spcAft>
                <a:spcPts val="1200"/>
              </a:spcAft>
            </a:pPr>
            <a:r>
              <a:rPr lang="en-US" dirty="0">
                <a:solidFill>
                  <a:srgbClr val="103961"/>
                </a:solidFill>
              </a:rPr>
              <a:t>For each area, discuss:</a:t>
            </a:r>
          </a:p>
          <a:p>
            <a:pPr lvl="1">
              <a:lnSpc>
                <a:spcPct val="80000"/>
              </a:lnSpc>
              <a:spcAft>
                <a:spcPts val="1200"/>
              </a:spcAft>
            </a:pPr>
            <a:r>
              <a:rPr lang="en-US" dirty="0">
                <a:solidFill>
                  <a:srgbClr val="103961"/>
                </a:solidFill>
              </a:rPr>
              <a:t>What do you plan to change next year about your own approach to completing the evaluation process?</a:t>
            </a:r>
          </a:p>
          <a:p>
            <a:pPr lvl="1">
              <a:lnSpc>
                <a:spcPct val="80000"/>
              </a:lnSpc>
              <a:spcAft>
                <a:spcPts val="1200"/>
              </a:spcAft>
            </a:pPr>
            <a:r>
              <a:rPr lang="en-US" dirty="0">
                <a:solidFill>
                  <a:srgbClr val="103961"/>
                </a:solidFill>
              </a:rPr>
              <a:t>What should the district change about any of these processes in our district’s T-PEPG system for next year? Why? </a:t>
            </a:r>
          </a:p>
          <a:p>
            <a:pPr lvl="1">
              <a:lnSpc>
                <a:spcPct val="80000"/>
              </a:lnSpc>
              <a:spcAft>
                <a:spcPts val="1200"/>
              </a:spcAft>
            </a:pPr>
            <a:r>
              <a:rPr lang="en-US" dirty="0">
                <a:solidFill>
                  <a:srgbClr val="103961"/>
                </a:solidFill>
              </a:rPr>
              <a:t>What went well this year?</a:t>
            </a:r>
          </a:p>
          <a:p>
            <a:pPr lvl="1">
              <a:lnSpc>
                <a:spcPct val="80000"/>
              </a:lnSpc>
              <a:spcAft>
                <a:spcPts val="1200"/>
              </a:spcAft>
            </a:pPr>
            <a:r>
              <a:rPr lang="en-US" dirty="0">
                <a:solidFill>
                  <a:srgbClr val="103961"/>
                </a:solidFill>
              </a:rPr>
              <a:t>What additional supports do teachers and evaluators need?</a:t>
            </a:r>
          </a:p>
          <a:p>
            <a:r>
              <a:rPr lang="en-US" dirty="0">
                <a:solidFill>
                  <a:srgbClr val="103961"/>
                </a:solidFill>
              </a:rPr>
              <a:t>Record your ideas on the chart paper.</a:t>
            </a:r>
          </a:p>
          <a:p>
            <a:pPr marL="0" lvl="0" indent="0">
              <a:buNone/>
            </a:pPr>
            <a:endParaRPr lang="en-US" dirty="0">
              <a:solidFill>
                <a:srgbClr val="103961"/>
              </a:solidFill>
            </a:endParaRPr>
          </a:p>
        </p:txBody>
      </p:sp>
    </p:spTree>
    <p:extLst>
      <p:ext uri="{BB962C8B-B14F-4D97-AF65-F5344CB8AC3E}">
        <p14:creationId xmlns:p14="http://schemas.microsoft.com/office/powerpoint/2010/main" val="86183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7388" y="1701800"/>
            <a:ext cx="8224837" cy="4724400"/>
          </a:xfrm>
        </p:spPr>
        <p:txBody>
          <a:bodyPr/>
          <a:lstStyle/>
          <a:p>
            <a:pPr lvl="0">
              <a:spcBef>
                <a:spcPts val="600"/>
              </a:spcBef>
              <a:spcAft>
                <a:spcPts val="0"/>
              </a:spcAft>
              <a:buClr>
                <a:srgbClr val="326295">
                  <a:lumMod val="75000"/>
                </a:srgbClr>
              </a:buClr>
              <a:buFont typeface="Arial"/>
              <a:buChar char="•"/>
            </a:pPr>
            <a:r>
              <a:rPr lang="en-US" kern="1200" dirty="0">
                <a:solidFill>
                  <a:srgbClr val="326295">
                    <a:lumMod val="75000"/>
                  </a:srgbClr>
                </a:solidFill>
              </a:rPr>
              <a:t>Core Proposition 4: Teachers think systematically about their practices and learn from their experience.</a:t>
            </a:r>
          </a:p>
          <a:p>
            <a:pPr marL="515937" lvl="1">
              <a:spcBef>
                <a:spcPts val="600"/>
              </a:spcBef>
              <a:spcAft>
                <a:spcPts val="0"/>
              </a:spcAft>
              <a:buClr>
                <a:srgbClr val="326295">
                  <a:lumMod val="75000"/>
                </a:srgbClr>
              </a:buClr>
              <a:buFont typeface="Lucida Grande"/>
              <a:buChar char="-"/>
            </a:pPr>
            <a:r>
              <a:rPr lang="en-US" b="1" kern="1200" dirty="0">
                <a:solidFill>
                  <a:srgbClr val="326295">
                    <a:lumMod val="75000"/>
                  </a:srgbClr>
                </a:solidFill>
              </a:rPr>
              <a:t>4.1 Adjustment to Instructional Plans</a:t>
            </a:r>
            <a:r>
              <a:rPr lang="en-US" kern="1200" dirty="0">
                <a:solidFill>
                  <a:srgbClr val="326295">
                    <a:lumMod val="75000"/>
                  </a:srgbClr>
                </a:solidFill>
              </a:rPr>
              <a:t>. The teacher analyzes sources of evidence as he or she continually reflects on professional practice, using information about the needs of students to make decisions about adjustments in practice and goals for professional growth. </a:t>
            </a:r>
          </a:p>
          <a:p>
            <a:pPr marL="515937" lvl="1">
              <a:spcBef>
                <a:spcPts val="600"/>
              </a:spcBef>
              <a:spcAft>
                <a:spcPts val="0"/>
              </a:spcAft>
              <a:buClr>
                <a:srgbClr val="326295">
                  <a:lumMod val="75000"/>
                </a:srgbClr>
              </a:buClr>
              <a:buFont typeface="Lucida Grande"/>
              <a:buChar char="-"/>
            </a:pPr>
            <a:r>
              <a:rPr lang="en-US" b="1" kern="1200" dirty="0">
                <a:solidFill>
                  <a:srgbClr val="326295">
                    <a:lumMod val="75000"/>
                  </a:srgbClr>
                </a:solidFill>
              </a:rPr>
              <a:t>4.2 Continuous Professional Growth. </a:t>
            </a:r>
            <a:r>
              <a:rPr lang="en-US" kern="1200" dirty="0">
                <a:solidFill>
                  <a:srgbClr val="326295">
                    <a:lumMod val="75000"/>
                  </a:srgbClr>
                </a:solidFill>
              </a:rPr>
              <a:t>The teacher uses current research-based resources, ongoing feedback from others, and professional learning opportunities to accomplish professional growth.</a:t>
            </a:r>
          </a:p>
          <a:p>
            <a:pPr marL="914400" lvl="2" indent="0" eaLnBrk="1" hangingPunct="1">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76200"/>
            <a:ext cx="7847012" cy="914400"/>
          </a:xfrm>
        </p:spPr>
        <p:txBody>
          <a:bodyPr/>
          <a:lstStyle/>
          <a:p>
            <a:pPr eaLnBrk="1" hangingPunct="1"/>
            <a:r>
              <a:rPr lang="en-US" dirty="0"/>
              <a:t>Core Propositions and </a:t>
            </a:r>
            <a:br>
              <a:rPr lang="en-US" dirty="0"/>
            </a:br>
            <a:r>
              <a:rPr lang="en-US" dirty="0"/>
              <a:t>Standard Indicators</a:t>
            </a:r>
            <a:endParaRPr lang="en-US" altLang="en-US" dirty="0"/>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5</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81572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p:txBody>
          <a:bodyPr/>
          <a:lstStyle/>
          <a:p>
            <a:endParaRPr lang="en-US" dirty="0"/>
          </a:p>
          <a:p>
            <a:r>
              <a:rPr lang="en-US" sz="3200" b="1" dirty="0"/>
              <a:t>Connecting</a:t>
            </a:r>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6</a:t>
            </a:fld>
            <a:endParaRPr lang="en-US" altLang="en-US" dirty="0"/>
          </a:p>
        </p:txBody>
      </p:sp>
      <p:sp>
        <p:nvSpPr>
          <p:cNvPr id="8" name="Title 1"/>
          <p:cNvSpPr>
            <a:spLocks noGrp="1"/>
          </p:cNvSpPr>
          <p:nvPr>
            <p:ph type="title"/>
          </p:nvPr>
        </p:nvSpPr>
        <p:spPr>
          <a:xfrm>
            <a:off x="722313" y="4406900"/>
            <a:ext cx="7772400" cy="1362075"/>
          </a:xfrm>
        </p:spPr>
        <p:txBody>
          <a:bodyPr/>
          <a:lstStyle/>
          <a:p>
            <a:r>
              <a:rPr lang="en-US" sz="2000" dirty="0">
                <a:solidFill>
                  <a:schemeClr val="tx1"/>
                </a:solidFill>
              </a:rPr>
              <a:t>20 minutes</a:t>
            </a:r>
          </a:p>
        </p:txBody>
      </p:sp>
    </p:spTree>
    <p:extLst>
      <p:ext uri="{BB962C8B-B14F-4D97-AF65-F5344CB8AC3E}">
        <p14:creationId xmlns:p14="http://schemas.microsoft.com/office/powerpoint/2010/main" val="190769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Four-Step Evaluation Process</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7</a:t>
            </a:fld>
            <a:endParaRPr lang="en-US" altLang="en-US" dirty="0"/>
          </a:p>
        </p:txBody>
      </p:sp>
      <p:sp>
        <p:nvSpPr>
          <p:cNvPr id="5" name="Oval 4"/>
          <p:cNvSpPr>
            <a:spLocks noChangeArrowheads="1"/>
          </p:cNvSpPr>
          <p:nvPr/>
        </p:nvSpPr>
        <p:spPr bwMode="auto">
          <a:xfrm>
            <a:off x="3429000" y="3581400"/>
            <a:ext cx="2057400" cy="2057400"/>
          </a:xfrm>
          <a:prstGeom prst="ellipse">
            <a:avLst/>
          </a:prstGeom>
          <a:noFill/>
          <a:ln w="952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8" name="Block Arc 27"/>
          <p:cNvSpPr/>
          <p:nvPr/>
        </p:nvSpPr>
        <p:spPr>
          <a:xfrm rot="20254431">
            <a:off x="2741952" y="1918916"/>
            <a:ext cx="3199697" cy="3004124"/>
          </a:xfrm>
          <a:prstGeom prst="blockArc">
            <a:avLst>
              <a:gd name="adj1" fmla="val 11256723"/>
              <a:gd name="adj2" fmla="val 16675640"/>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9" name="Block Arc 28"/>
          <p:cNvSpPr/>
          <p:nvPr/>
        </p:nvSpPr>
        <p:spPr>
          <a:xfrm>
            <a:off x="2732150" y="1807321"/>
            <a:ext cx="2940167" cy="2891049"/>
          </a:xfrm>
          <a:prstGeom prst="blockArc">
            <a:avLst>
              <a:gd name="adj1" fmla="val 4748235"/>
              <a:gd name="adj2" fmla="val 10716536"/>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0" name="Block Arc 29"/>
          <p:cNvSpPr/>
          <p:nvPr/>
        </p:nvSpPr>
        <p:spPr>
          <a:xfrm>
            <a:off x="3050005" y="1904584"/>
            <a:ext cx="3164955" cy="2891049"/>
          </a:xfrm>
          <a:prstGeom prst="blockArc">
            <a:avLst>
              <a:gd name="adj1" fmla="val 31569"/>
              <a:gd name="adj2" fmla="val 5669864"/>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1" name="Block Arc 30"/>
          <p:cNvSpPr/>
          <p:nvPr/>
        </p:nvSpPr>
        <p:spPr>
          <a:xfrm rot="388344">
            <a:off x="2900751" y="1926965"/>
            <a:ext cx="3329490" cy="2918548"/>
          </a:xfrm>
          <a:prstGeom prst="blockArc">
            <a:avLst>
              <a:gd name="adj1" fmla="val 15680953"/>
              <a:gd name="adj2" fmla="val 21045578"/>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32" name="Group 31"/>
          <p:cNvGrpSpPr/>
          <p:nvPr/>
        </p:nvGrpSpPr>
        <p:grpSpPr>
          <a:xfrm>
            <a:off x="5602288" y="3857584"/>
            <a:ext cx="1253736" cy="1253736"/>
            <a:chOff x="4056817" y="2146708"/>
            <a:chExt cx="1253736" cy="1253736"/>
          </a:xfrm>
        </p:grpSpPr>
        <p:sp>
          <p:nvSpPr>
            <p:cNvPr id="45" name="4-Point Star 44"/>
            <p:cNvSpPr/>
            <p:nvPr/>
          </p:nvSpPr>
          <p:spPr>
            <a:xfrm>
              <a:off x="4056817" y="2146708"/>
              <a:ext cx="1253736" cy="1253736"/>
            </a:xfrm>
            <a:prstGeom prst="star4">
              <a:avLst/>
            </a:prstGeom>
            <a:noFill/>
            <a:ln w="25400" cap="flat" cmpd="sng" algn="ctr">
              <a:noFill/>
              <a:prstDash val="solid"/>
            </a:ln>
            <a:effectLst/>
          </p:spPr>
        </p:sp>
        <p:sp>
          <p:nvSpPr>
            <p:cNvPr id="46" name="4-Point Star 8"/>
            <p:cNvSpPr/>
            <p:nvPr/>
          </p:nvSpPr>
          <p:spPr>
            <a:xfrm>
              <a:off x="4572869" y="2662760"/>
              <a:ext cx="221632" cy="221632"/>
            </a:xfrm>
            <a:prstGeom prst="rect">
              <a:avLst/>
            </a:prstGeom>
            <a:noFill/>
            <a:ln>
              <a:noFill/>
            </a:ln>
            <a:effectLst/>
          </p:spPr>
          <p:txBody>
            <a:bodyPr spcFirstLastPara="0" vert="horz" wrap="square" lIns="10160" tIns="10160" rIns="10160" bIns="1016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33" name="Group 32"/>
          <p:cNvGrpSpPr/>
          <p:nvPr/>
        </p:nvGrpSpPr>
        <p:grpSpPr>
          <a:xfrm>
            <a:off x="3757919" y="1606760"/>
            <a:ext cx="1270454" cy="1214690"/>
            <a:chOff x="2212448" y="-104116"/>
            <a:chExt cx="1270454" cy="1214690"/>
          </a:xfrm>
          <a:scene3d>
            <a:camera prst="orthographicFront">
              <a:rot lat="0" lon="0" rev="0"/>
            </a:camera>
            <a:lightRig rig="threePt" dir="t">
              <a:rot lat="0" lon="0" rev="1200000"/>
            </a:lightRig>
          </a:scene3d>
        </p:grpSpPr>
        <p:sp>
          <p:nvSpPr>
            <p:cNvPr id="43" name="Oval 42"/>
            <p:cNvSpPr/>
            <p:nvPr/>
          </p:nvSpPr>
          <p:spPr>
            <a:xfrm>
              <a:off x="2212448" y="-104116"/>
              <a:ext cx="1270454" cy="1214690"/>
            </a:xfrm>
            <a:prstGeom prst="ellipse">
              <a:avLst/>
            </a:prstGeom>
            <a:solidFill>
              <a:srgbClr val="4F81B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4" name="Oval 10"/>
            <p:cNvSpPr/>
            <p:nvPr/>
          </p:nvSpPr>
          <p:spPr>
            <a:xfrm>
              <a:off x="2398502" y="73771"/>
              <a:ext cx="898346" cy="858916"/>
            </a:xfrm>
            <a:prstGeom prst="rect">
              <a:avLst/>
            </a:prstGeom>
            <a:noFill/>
            <a:ln>
              <a:noFill/>
            </a:ln>
            <a:effectLst/>
            <a:sp3d/>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1: </a:t>
              </a:r>
              <a:r>
                <a:rPr kumimoji="0" lang="en-US" sz="12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Expectations and Goal Setting</a:t>
              </a:r>
            </a:p>
          </p:txBody>
        </p:sp>
      </p:grpSp>
      <p:grpSp>
        <p:nvGrpSpPr>
          <p:cNvPr id="34" name="Group 33"/>
          <p:cNvGrpSpPr/>
          <p:nvPr/>
        </p:nvGrpSpPr>
        <p:grpSpPr>
          <a:xfrm>
            <a:off x="5291031" y="2697555"/>
            <a:ext cx="1229285" cy="1235323"/>
            <a:chOff x="3745560" y="986679"/>
            <a:chExt cx="1229285" cy="1235323"/>
          </a:xfrm>
        </p:grpSpPr>
        <p:sp>
          <p:nvSpPr>
            <p:cNvPr id="41" name="Oval 40"/>
            <p:cNvSpPr/>
            <p:nvPr/>
          </p:nvSpPr>
          <p:spPr>
            <a:xfrm>
              <a:off x="3745560" y="986679"/>
              <a:ext cx="1229285" cy="1235323"/>
            </a:xfrm>
            <a:prstGeom prst="ellips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2" name="Oval 12"/>
            <p:cNvSpPr/>
            <p:nvPr/>
          </p:nvSpPr>
          <p:spPr>
            <a:xfrm>
              <a:off x="3925585" y="1167588"/>
              <a:ext cx="869235" cy="873505"/>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2: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Evidence, Feedback, and Growth</a:t>
              </a:r>
            </a:p>
          </p:txBody>
        </p:sp>
      </p:grpSp>
      <p:grpSp>
        <p:nvGrpSpPr>
          <p:cNvPr id="35" name="Group 34"/>
          <p:cNvGrpSpPr/>
          <p:nvPr/>
        </p:nvGrpSpPr>
        <p:grpSpPr>
          <a:xfrm>
            <a:off x="3835917" y="4006122"/>
            <a:ext cx="1271524" cy="1245117"/>
            <a:chOff x="2290446" y="2295246"/>
            <a:chExt cx="1271524" cy="1245117"/>
          </a:xfrm>
        </p:grpSpPr>
        <p:sp>
          <p:nvSpPr>
            <p:cNvPr id="39" name="Oval 38"/>
            <p:cNvSpPr/>
            <p:nvPr/>
          </p:nvSpPr>
          <p:spPr>
            <a:xfrm>
              <a:off x="2290446" y="2295246"/>
              <a:ext cx="1271524" cy="1245117"/>
            </a:xfrm>
            <a:prstGeom prst="ellipse">
              <a:avLst/>
            </a:prstGeom>
            <a:solidFill>
              <a:srgbClr val="4CB2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0" name="Oval 14"/>
            <p:cNvSpPr/>
            <p:nvPr/>
          </p:nvSpPr>
          <p:spPr>
            <a:xfrm>
              <a:off x="2476656" y="2477589"/>
              <a:ext cx="899104" cy="88043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3: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Reflection and Rating</a:t>
              </a:r>
            </a:p>
          </p:txBody>
        </p:sp>
      </p:grpSp>
      <p:grpSp>
        <p:nvGrpSpPr>
          <p:cNvPr id="36" name="Group 35"/>
          <p:cNvGrpSpPr/>
          <p:nvPr/>
        </p:nvGrpSpPr>
        <p:grpSpPr>
          <a:xfrm>
            <a:off x="2287975" y="2735844"/>
            <a:ext cx="1207441" cy="1238350"/>
            <a:chOff x="742504" y="1024968"/>
            <a:chExt cx="1207441" cy="1238350"/>
          </a:xfrm>
        </p:grpSpPr>
        <p:sp>
          <p:nvSpPr>
            <p:cNvPr id="37" name="Oval 36"/>
            <p:cNvSpPr/>
            <p:nvPr/>
          </p:nvSpPr>
          <p:spPr>
            <a:xfrm>
              <a:off x="742504" y="1024968"/>
              <a:ext cx="1207441" cy="1238350"/>
            </a:xfrm>
            <a:prstGeom prst="ellipse">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8" name="Oval 16"/>
            <p:cNvSpPr/>
            <p:nvPr/>
          </p:nvSpPr>
          <p:spPr>
            <a:xfrm>
              <a:off x="919330" y="1206320"/>
              <a:ext cx="853789" cy="875646"/>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4: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Professional Growth Plans</a:t>
              </a:r>
            </a:p>
          </p:txBody>
        </p:sp>
      </p:grpSp>
      <p:sp>
        <p:nvSpPr>
          <p:cNvPr id="47" name="Text Box 248"/>
          <p:cNvSpPr txBox="1">
            <a:spLocks noChangeArrowheads="1"/>
          </p:cNvSpPr>
          <p:nvPr/>
        </p:nvSpPr>
        <p:spPr bwMode="auto">
          <a:xfrm>
            <a:off x="4191000" y="2895600"/>
            <a:ext cx="574675" cy="212725"/>
          </a:xfrm>
          <a:prstGeom prst="rect">
            <a:avLst/>
          </a:prstGeom>
          <a:noFill/>
          <a:ln>
            <a:noFill/>
          </a:ln>
          <a:effectLst/>
          <a:extLst>
            <a:ext uri="{909E8E84-426E-40dd-AFC4-6F175D3DCCD1}">
              <a14:hiddenFill xmlns:a14="http://schemas.microsoft.com/office/drawing/2010/main" xmlns="">
                <a:solidFill>
                  <a:schemeClr val="lt1">
                    <a:lumMod val="100000"/>
                    <a:lumOff val="0"/>
                  </a:schemeClr>
                </a:solidFill>
              </a14:hiddenFill>
            </a:ext>
            <a:ext uri="{91240B29-F687-4f45-9708-019B960494DF}">
              <a14:hiddenLine xmlns:a14="http://schemas.microsoft.com/office/drawing/2010/main" xmlns="" w="31750">
                <a:solidFill>
                  <a:schemeClr val="accent5">
                    <a:lumMod val="100000"/>
                    <a:lumOff val="0"/>
                  </a:schemeClr>
                </a:solidFill>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a:t>
            </a:r>
            <a:endParaRPr lang="en-US" sz="1200" dirty="0">
              <a:effectLst/>
              <a:latin typeface="Cambria"/>
              <a:ea typeface="ＭＳ 明朝"/>
              <a:cs typeface="Times New Roman"/>
            </a:endParaRPr>
          </a:p>
        </p:txBody>
      </p:sp>
      <p:sp>
        <p:nvSpPr>
          <p:cNvPr id="48" name="Text Box 249"/>
          <p:cNvSpPr txBox="1">
            <a:spLocks noChangeArrowheads="1"/>
          </p:cNvSpPr>
          <p:nvPr/>
        </p:nvSpPr>
        <p:spPr bwMode="auto">
          <a:xfrm>
            <a:off x="4572000" y="3276600"/>
            <a:ext cx="736600" cy="212725"/>
          </a:xfrm>
          <a:prstGeom prst="rect">
            <a:avLst/>
          </a:prstGeom>
          <a:noFill/>
          <a:ln>
            <a:noFill/>
          </a:ln>
          <a:effectLst/>
          <a:extLst>
            <a:ext uri="{909E8E84-426E-40dd-AFC4-6F175D3DCCD1}">
              <a14:hiddenFill xmlns:a14="http://schemas.microsoft.com/office/drawing/2010/main" xmlns="">
                <a:solidFill>
                  <a:schemeClr val="lt1">
                    <a:lumMod val="100000"/>
                    <a:lumOff val="0"/>
                  </a:schemeClr>
                </a:solidFill>
              </a14:hiddenFill>
            </a:ext>
            <a:ext uri="{91240B29-F687-4f45-9708-019B960494DF}">
              <a14:hiddenLine xmlns:a14="http://schemas.microsoft.com/office/drawing/2010/main" xmlns="" w="31750">
                <a:solidFill>
                  <a:schemeClr val="accent5">
                    <a:lumMod val="100000"/>
                    <a:lumOff val="0"/>
                  </a:schemeClr>
                </a:solidFill>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Fall-Spring</a:t>
            </a:r>
            <a:endParaRPr lang="en-US" sz="1200" dirty="0">
              <a:effectLst/>
              <a:latin typeface="Cambria"/>
              <a:ea typeface="ＭＳ 明朝"/>
              <a:cs typeface="Times New Roman"/>
            </a:endParaRPr>
          </a:p>
        </p:txBody>
      </p:sp>
      <p:sp>
        <p:nvSpPr>
          <p:cNvPr id="49" name="Text Box 250"/>
          <p:cNvSpPr txBox="1">
            <a:spLocks noChangeArrowheads="1"/>
          </p:cNvSpPr>
          <p:nvPr/>
        </p:nvSpPr>
        <p:spPr bwMode="auto">
          <a:xfrm>
            <a:off x="3505200" y="3276600"/>
            <a:ext cx="746760" cy="204470"/>
          </a:xfrm>
          <a:prstGeom prst="rect">
            <a:avLst/>
          </a:prstGeom>
          <a:noFill/>
          <a:ln>
            <a:noFill/>
          </a:ln>
          <a:effectLst/>
          <a:extLst>
            <a:ext uri="{909E8E84-426E-40dd-AFC4-6F175D3DCCD1}">
              <a14:hiddenFill xmlns:a14="http://schemas.microsoft.com/office/drawing/2010/main" xmlns="">
                <a:solidFill>
                  <a:schemeClr val="lt1">
                    <a:lumMod val="100000"/>
                    <a:lumOff val="0"/>
                  </a:schemeClr>
                </a:solidFill>
              </a14:hiddenFill>
            </a:ext>
            <a:ext uri="{91240B29-F687-4f45-9708-019B960494DF}">
              <a14:hiddenLine xmlns:a14="http://schemas.microsoft.com/office/drawing/2010/main" xmlns="" w="31750">
                <a:solidFill>
                  <a:schemeClr val="accent5">
                    <a:lumMod val="100000"/>
                    <a:lumOff val="0"/>
                  </a:schemeClr>
                </a:solidFill>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Spring-Fall</a:t>
            </a:r>
            <a:endParaRPr lang="en-US" sz="1200" dirty="0">
              <a:effectLst/>
              <a:latin typeface="Cambria"/>
              <a:ea typeface="ＭＳ 明朝"/>
              <a:cs typeface="Times New Roman"/>
            </a:endParaRPr>
          </a:p>
        </p:txBody>
      </p:sp>
      <p:sp>
        <p:nvSpPr>
          <p:cNvPr id="50" name="Text Box 251"/>
          <p:cNvSpPr txBox="1">
            <a:spLocks noChangeArrowheads="1"/>
          </p:cNvSpPr>
          <p:nvPr/>
        </p:nvSpPr>
        <p:spPr bwMode="auto">
          <a:xfrm>
            <a:off x="3886200" y="3810000"/>
            <a:ext cx="1071245" cy="212725"/>
          </a:xfrm>
          <a:prstGeom prst="rect">
            <a:avLst/>
          </a:prstGeom>
          <a:noFill/>
          <a:ln>
            <a:noFill/>
          </a:ln>
          <a:effectLst/>
          <a:extLst>
            <a:ext uri="{909E8E84-426E-40dd-AFC4-6F175D3DCCD1}">
              <a14:hiddenFill xmlns:a14="http://schemas.microsoft.com/office/drawing/2010/main" xmlns="">
                <a:solidFill>
                  <a:schemeClr val="lt1">
                    <a:lumMod val="100000"/>
                    <a:lumOff val="0"/>
                  </a:schemeClr>
                </a:solidFill>
              </a14:hiddenFill>
            </a:ext>
            <a:ext uri="{91240B29-F687-4f45-9708-019B960494DF}">
              <a14:hiddenLine xmlns:a14="http://schemas.microsoft.com/office/drawing/2010/main" xmlns="" w="31750">
                <a:solidFill>
                  <a:schemeClr val="accent5">
                    <a:lumMod val="100000"/>
                    <a:lumOff val="0"/>
                  </a:schemeClr>
                </a:solidFill>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Late Winter-Spring</a:t>
            </a:r>
            <a:endParaRPr lang="en-US" sz="1200" dirty="0">
              <a:effectLst/>
              <a:latin typeface="Cambria"/>
              <a:ea typeface="ＭＳ 明朝"/>
              <a:cs typeface="Times New Roman"/>
            </a:endParaRPr>
          </a:p>
        </p:txBody>
      </p:sp>
      <p:sp>
        <p:nvSpPr>
          <p:cNvPr id="51" name="AutoShape 306"/>
          <p:cNvSpPr>
            <a:spLocks noChangeArrowheads="1"/>
          </p:cNvSpPr>
          <p:nvPr/>
        </p:nvSpPr>
        <p:spPr bwMode="auto">
          <a:xfrm rot="18761817">
            <a:off x="2904623" y="2036833"/>
            <a:ext cx="457200" cy="224790"/>
          </a:xfrm>
          <a:prstGeom prst="notchedRightArrow">
            <a:avLst>
              <a:gd name="adj1" fmla="val 50000"/>
              <a:gd name="adj2" fmla="val 50847"/>
            </a:avLst>
          </a:prstGeom>
          <a:solidFill>
            <a:srgbClr val="660066"/>
          </a:solidFill>
          <a:ln w="12700">
            <a:solidFill>
              <a:schemeClr val="accent4">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
        <p:nvSpPr>
          <p:cNvPr id="52" name="AutoShape 305"/>
          <p:cNvSpPr>
            <a:spLocks noChangeArrowheads="1"/>
          </p:cNvSpPr>
          <p:nvPr/>
        </p:nvSpPr>
        <p:spPr bwMode="auto">
          <a:xfrm rot="13527511">
            <a:off x="2907455" y="4472777"/>
            <a:ext cx="457200" cy="224790"/>
          </a:xfrm>
          <a:prstGeom prst="notchedRightArrow">
            <a:avLst>
              <a:gd name="adj1" fmla="val 50000"/>
              <a:gd name="adj2" fmla="val 50847"/>
            </a:avLst>
          </a:prstGeom>
          <a:solidFill>
            <a:srgbClr val="4CB2A2"/>
          </a:solidFill>
          <a:ln w="12700">
            <a:solidFill>
              <a:srgbClr val="4CB2A2"/>
            </a:solidFill>
            <a:miter lim="800000"/>
            <a:headEnd/>
            <a:tailEnd/>
          </a:ln>
          <a:effectLst/>
          <a:extLst/>
        </p:spPr>
        <p:txBody>
          <a:bodyPr rot="0" vert="horz" wrap="square" lIns="91440" tIns="45720" rIns="91440" bIns="45720" anchor="ctr" anchorCtr="0" upright="1">
            <a:noAutofit/>
          </a:bodyPr>
          <a:lstStyle/>
          <a:p>
            <a:endParaRPr lang="en-US"/>
          </a:p>
        </p:txBody>
      </p:sp>
      <p:sp>
        <p:nvSpPr>
          <p:cNvPr id="53" name="AutoShape 304"/>
          <p:cNvSpPr>
            <a:spLocks noChangeArrowheads="1"/>
          </p:cNvSpPr>
          <p:nvPr/>
        </p:nvSpPr>
        <p:spPr bwMode="auto">
          <a:xfrm rot="8261653">
            <a:off x="5654917" y="4467996"/>
            <a:ext cx="457200" cy="224790"/>
          </a:xfrm>
          <a:prstGeom prst="notchedRightArrow">
            <a:avLst>
              <a:gd name="adj1" fmla="val 50000"/>
              <a:gd name="adj2" fmla="val 50847"/>
            </a:avLst>
          </a:prstGeom>
          <a:solidFill>
            <a:srgbClr val="F2AE53"/>
          </a:solidFill>
          <a:ln>
            <a:noFill/>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ctr" anchorCtr="0" upright="1">
            <a:noAutofit/>
          </a:bodyPr>
          <a:lstStyle/>
          <a:p>
            <a:endParaRPr lang="en-US"/>
          </a:p>
        </p:txBody>
      </p:sp>
      <p:sp>
        <p:nvSpPr>
          <p:cNvPr id="54" name="AutoShape 303"/>
          <p:cNvSpPr>
            <a:spLocks noChangeArrowheads="1"/>
          </p:cNvSpPr>
          <p:nvPr/>
        </p:nvSpPr>
        <p:spPr bwMode="auto">
          <a:xfrm rot="2166117">
            <a:off x="5432528" y="2018113"/>
            <a:ext cx="457200" cy="224790"/>
          </a:xfrm>
          <a:prstGeom prst="notchedRightArrow">
            <a:avLst>
              <a:gd name="adj1" fmla="val 50000"/>
              <a:gd name="adj2" fmla="val 50847"/>
            </a:avLst>
          </a:prstGeom>
          <a:solidFill>
            <a:schemeClr val="accent5">
              <a:lumMod val="50000"/>
            </a:schemeClr>
          </a:solidFill>
          <a:ln w="12700">
            <a:solidFill>
              <a:schemeClr val="accent1">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Tree>
    <p:extLst>
      <p:ext uri="{BB962C8B-B14F-4D97-AF65-F5344CB8AC3E}">
        <p14:creationId xmlns:p14="http://schemas.microsoft.com/office/powerpoint/2010/main" val="93522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81000" y="1600200"/>
            <a:ext cx="8224837" cy="4495800"/>
          </a:xfrm>
        </p:spPr>
        <p:txBody>
          <a:bodyPr/>
          <a:lstStyle/>
          <a:p>
            <a:pPr marL="233363" lvl="0" indent="-233363">
              <a:spcBef>
                <a:spcPts val="600"/>
              </a:spcBef>
              <a:spcAft>
                <a:spcPts val="0"/>
              </a:spcAft>
              <a:buClr>
                <a:srgbClr val="326295">
                  <a:lumMod val="75000"/>
                </a:srgbClr>
              </a:buClr>
              <a:buFont typeface="Arial"/>
              <a:buChar char="•"/>
            </a:pPr>
            <a:r>
              <a:rPr lang="en-US" sz="2000" kern="1200" dirty="0">
                <a:solidFill>
                  <a:srgbClr val="326295">
                    <a:lumMod val="75000"/>
                  </a:srgbClr>
                </a:solidFill>
              </a:rPr>
              <a:t>Count off by threes.</a:t>
            </a:r>
          </a:p>
          <a:p>
            <a:pPr marL="233363" lvl="0" indent="-233363">
              <a:spcBef>
                <a:spcPts val="600"/>
              </a:spcBef>
              <a:spcAft>
                <a:spcPts val="0"/>
              </a:spcAft>
              <a:buClr>
                <a:srgbClr val="326295">
                  <a:lumMod val="75000"/>
                </a:srgbClr>
              </a:buClr>
              <a:buFont typeface="Arial"/>
              <a:buChar char="•"/>
            </a:pPr>
            <a:r>
              <a:rPr lang="en-US" sz="2000" kern="1200" dirty="0">
                <a:solidFill>
                  <a:srgbClr val="326295">
                    <a:lumMod val="75000"/>
                  </a:srgbClr>
                </a:solidFill>
              </a:rPr>
              <a:t>Move to the chart paper with your numbered question.</a:t>
            </a:r>
          </a:p>
          <a:p>
            <a:pPr marL="233363" lvl="0" indent="-233363">
              <a:spcBef>
                <a:spcPts val="600"/>
              </a:spcBef>
              <a:spcAft>
                <a:spcPts val="600"/>
              </a:spcAft>
              <a:buClr>
                <a:srgbClr val="326295">
                  <a:lumMod val="75000"/>
                </a:srgbClr>
              </a:buClr>
              <a:buFont typeface="Arial"/>
              <a:buChar char="•"/>
            </a:pPr>
            <a:r>
              <a:rPr lang="en-US" sz="2000" kern="1200" dirty="0">
                <a:solidFill>
                  <a:srgbClr val="326295">
                    <a:lumMod val="75000"/>
                  </a:srgbClr>
                </a:solidFill>
              </a:rPr>
              <a:t>Spend five minutes discussing the questions with your peers and record your responses. </a:t>
            </a:r>
          </a:p>
          <a:p>
            <a:pPr marL="230187" lvl="1" indent="0">
              <a:spcBef>
                <a:spcPts val="600"/>
              </a:spcBef>
              <a:spcAft>
                <a:spcPts val="0"/>
              </a:spcAft>
              <a:buClr>
                <a:srgbClr val="326295">
                  <a:lumMod val="75000"/>
                </a:srgbClr>
              </a:buClr>
              <a:buNone/>
            </a:pPr>
            <a:r>
              <a:rPr lang="en-US" kern="1200" dirty="0">
                <a:solidFill>
                  <a:srgbClr val="326295">
                    <a:lumMod val="75000"/>
                  </a:srgbClr>
                </a:solidFill>
              </a:rPr>
              <a:t>Questions:</a:t>
            </a:r>
          </a:p>
          <a:p>
            <a:pPr marL="573087" lvl="1" indent="-342900">
              <a:spcBef>
                <a:spcPts val="600"/>
              </a:spcBef>
              <a:spcAft>
                <a:spcPts val="0"/>
              </a:spcAft>
              <a:buClr>
                <a:srgbClr val="326295">
                  <a:lumMod val="75000"/>
                </a:srgbClr>
              </a:buClr>
              <a:buFont typeface="+mj-lt"/>
              <a:buAutoNum type="arabicPeriod"/>
            </a:pPr>
            <a:r>
              <a:rPr lang="en-US" kern="1200" dirty="0">
                <a:solidFill>
                  <a:srgbClr val="326295">
                    <a:lumMod val="75000"/>
                  </a:srgbClr>
                </a:solidFill>
              </a:rPr>
              <a:t>What have you learned about your practice as a result of getting feedback?</a:t>
            </a:r>
          </a:p>
          <a:p>
            <a:pPr marL="573087" lvl="1" indent="-342900">
              <a:spcBef>
                <a:spcPts val="600"/>
              </a:spcBef>
              <a:spcAft>
                <a:spcPts val="0"/>
              </a:spcAft>
              <a:buClr>
                <a:srgbClr val="326295">
                  <a:lumMod val="75000"/>
                </a:srgbClr>
              </a:buClr>
              <a:buFont typeface="+mj-lt"/>
              <a:buAutoNum type="arabicPeriod"/>
            </a:pPr>
            <a:r>
              <a:rPr lang="en-US" kern="1200" dirty="0">
                <a:solidFill>
                  <a:srgbClr val="326295">
                    <a:lumMod val="75000"/>
                  </a:srgbClr>
                </a:solidFill>
              </a:rPr>
              <a:t>What evidence have you collected so far on elements of the MSFE Rubric? </a:t>
            </a:r>
          </a:p>
          <a:p>
            <a:pPr marL="573087" lvl="1" indent="-342900">
              <a:spcBef>
                <a:spcPts val="600"/>
              </a:spcBef>
              <a:spcAft>
                <a:spcPts val="0"/>
              </a:spcAft>
              <a:buClr>
                <a:srgbClr val="326295">
                  <a:lumMod val="75000"/>
                </a:srgbClr>
              </a:buClr>
              <a:buFont typeface="+mj-lt"/>
              <a:buAutoNum type="arabicPeriod"/>
            </a:pPr>
            <a:r>
              <a:rPr lang="en-US" kern="1200" dirty="0">
                <a:solidFill>
                  <a:srgbClr val="326295">
                    <a:lumMod val="75000"/>
                  </a:srgbClr>
                </a:solidFill>
              </a:rPr>
              <a:t>How, if at all, have you participated in peer observation so far this year, either as an observer or as the teacher observed?</a:t>
            </a:r>
          </a:p>
          <a:p>
            <a:pPr marL="0" lvl="0" indent="0">
              <a:spcBef>
                <a:spcPts val="600"/>
              </a:spcBef>
              <a:spcAft>
                <a:spcPts val="0"/>
              </a:spcAft>
              <a:buClr>
                <a:srgbClr val="326295">
                  <a:lumMod val="75000"/>
                </a:srgbClr>
              </a:buClr>
              <a:buNone/>
            </a:pPr>
            <a:endParaRPr lang="en-US" kern="1200" dirty="0">
              <a:solidFill>
                <a:srgbClr val="326295">
                  <a:lumMod val="75000"/>
                </a:srgbClr>
              </a:solidFill>
              <a:latin typeface="Arial"/>
            </a:endParaRPr>
          </a:p>
          <a:p>
            <a:pPr marL="914400" lvl="2" indent="0" eaLnBrk="1" hangingPunct="1">
              <a:buNone/>
            </a:pPr>
            <a:endParaRPr lang="en-US" altLang="en-US" dirty="0">
              <a:solidFill>
                <a:srgbClr val="274F73"/>
              </a:solidFill>
              <a:ea typeface="Franklin Gothic Book" pitchFamily="34" charset="0"/>
            </a:endParaRPr>
          </a:p>
        </p:txBody>
      </p:sp>
      <p:sp>
        <p:nvSpPr>
          <p:cNvPr id="8195" name="Title 1"/>
          <p:cNvSpPr>
            <a:spLocks noGrp="1"/>
          </p:cNvSpPr>
          <p:nvPr>
            <p:ph type="title"/>
          </p:nvPr>
        </p:nvSpPr>
        <p:spPr>
          <a:xfrm>
            <a:off x="687388" y="0"/>
            <a:ext cx="7389812" cy="838200"/>
          </a:xfrm>
        </p:spPr>
        <p:txBody>
          <a:bodyPr/>
          <a:lstStyle/>
          <a:p>
            <a:pPr eaLnBrk="1" hangingPunct="1"/>
            <a:r>
              <a:rPr lang="en-US" altLang="en-US" dirty="0"/>
              <a:t>Connecting Activity: Carousel Brainstorm</a:t>
            </a:r>
          </a:p>
        </p:txBody>
      </p:sp>
      <p:sp>
        <p:nvSpPr>
          <p:cNvPr id="8196" name="Slide Number Placeholder 4"/>
          <p:cNvSpPr>
            <a:spLocks noGrp="1"/>
          </p:cNvSpPr>
          <p:nvPr>
            <p:ph type="sldNum" sz="quarter" idx="10"/>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57DD780B-7C33-48C9-9479-5BA7439D2428}" type="slidenum">
              <a:rPr lang="en-US" altLang="en-US" sz="1200" smtClean="0">
                <a:solidFill>
                  <a:srgbClr val="FFFFFF"/>
                </a:solidFill>
                <a:latin typeface="Arial" pitchFamily="34" charset="0"/>
              </a:rPr>
              <a:pPr eaLnBrk="1" hangingPunct="1">
                <a:spcBef>
                  <a:spcPct val="0"/>
                </a:spcBef>
                <a:buFontTx/>
                <a:buNone/>
              </a:pPr>
              <a:t>8</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81572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p:txBody>
          <a:bodyPr/>
          <a:lstStyle/>
          <a:p>
            <a:r>
              <a:rPr lang="en-US" sz="3200" b="1" dirty="0"/>
              <a:t>Learning</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9</a:t>
            </a:fld>
            <a:endParaRPr lang="en-US" altLang="en-US" dirty="0"/>
          </a:p>
        </p:txBody>
      </p:sp>
      <p:sp>
        <p:nvSpPr>
          <p:cNvPr id="8" name="Title 1"/>
          <p:cNvSpPr>
            <a:spLocks noGrp="1"/>
          </p:cNvSpPr>
          <p:nvPr>
            <p:ph type="title"/>
          </p:nvPr>
        </p:nvSpPr>
        <p:spPr>
          <a:xfrm>
            <a:off x="722313" y="4406900"/>
            <a:ext cx="7772400" cy="1362075"/>
          </a:xfrm>
        </p:spPr>
        <p:txBody>
          <a:bodyPr/>
          <a:lstStyle/>
          <a:p>
            <a:r>
              <a:rPr lang="en-US" sz="2000" dirty="0">
                <a:solidFill>
                  <a:schemeClr val="tx1"/>
                </a:solidFill>
              </a:rPr>
              <a:t>1 hour, 30 minutes</a:t>
            </a:r>
          </a:p>
        </p:txBody>
      </p:sp>
    </p:spTree>
    <p:extLst>
      <p:ext uri="{BB962C8B-B14F-4D97-AF65-F5344CB8AC3E}">
        <p14:creationId xmlns:p14="http://schemas.microsoft.com/office/powerpoint/2010/main" val="3146262693"/>
      </p:ext>
    </p:extLst>
  </p:cSld>
  <p:clrMapOvr>
    <a:masterClrMapping/>
  </p:clrMapOvr>
</p:sld>
</file>

<file path=ppt/theme/theme1.xml><?xml version="1.0" encoding="utf-8"?>
<a:theme xmlns:a="http://schemas.openxmlformats.org/drawingml/2006/main" name="1_Office Theme">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2074</Words>
  <Application>Microsoft Office PowerPoint</Application>
  <PresentationFormat>On-screen Show (4:3)</PresentationFormat>
  <Paragraphs>334</Paragraphs>
  <Slides>43</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ＭＳ 明朝</vt:lpstr>
      <vt:lpstr>ＭＳ Ｐゴシック</vt:lpstr>
      <vt:lpstr>ＭＳ Ｐゴシック</vt:lpstr>
      <vt:lpstr>Arial</vt:lpstr>
      <vt:lpstr>Arial Narrow</vt:lpstr>
      <vt:lpstr>Calibri</vt:lpstr>
      <vt:lpstr>Cambria</vt:lpstr>
      <vt:lpstr>Century Gothic</vt:lpstr>
      <vt:lpstr>Franklin Gothic Book</vt:lpstr>
      <vt:lpstr>Lucida Grande</vt:lpstr>
      <vt:lpstr>Times New Roman</vt:lpstr>
      <vt:lpstr>Wingdings</vt:lpstr>
      <vt:lpstr>1_Office Theme</vt:lpstr>
      <vt:lpstr>Teacher Performance Evaluation and Professional Growth (T-PEPG) Model</vt:lpstr>
      <vt:lpstr>Module 5: Model Overview</vt:lpstr>
      <vt:lpstr>Agenda</vt:lpstr>
      <vt:lpstr>Intended Outcomes</vt:lpstr>
      <vt:lpstr>Core Propositions and  Standard Indicators</vt:lpstr>
      <vt:lpstr>20 minutes</vt:lpstr>
      <vt:lpstr>The Four-Step Evaluation Process</vt:lpstr>
      <vt:lpstr>Connecting Activity: Carousel Brainstorm</vt:lpstr>
      <vt:lpstr>1 hour, 30 minutes</vt:lpstr>
      <vt:lpstr>Learning Content 1: Tools and Strategies for Reflecting</vt:lpstr>
      <vt:lpstr>Learning Activity 1: Teacher Interview</vt:lpstr>
      <vt:lpstr>Learning Activity 1: Teacher Interview</vt:lpstr>
      <vt:lpstr>Learning Content 2: Using Data and Feedback to Reflect</vt:lpstr>
      <vt:lpstr>Remembering Teacher Smith</vt:lpstr>
      <vt:lpstr>Learning Activity 2: Putting the Steps Into Practice</vt:lpstr>
      <vt:lpstr>Learning Wrap-Up 2: Taking the Temperature</vt:lpstr>
      <vt:lpstr>30 minutes</vt:lpstr>
      <vt:lpstr>Implementing Activity: Starting With Your Students</vt:lpstr>
      <vt:lpstr>Implementing Activity: Starting With Your Students</vt:lpstr>
      <vt:lpstr>30 minutes</vt:lpstr>
      <vt:lpstr>Reflecting Activity: Planning for the Midcourse Reflection</vt:lpstr>
      <vt:lpstr>Looking Ahead</vt:lpstr>
      <vt:lpstr>Coming to a Close</vt:lpstr>
      <vt:lpstr>Optional Extension Slides</vt:lpstr>
      <vt:lpstr>30 minutes</vt:lpstr>
      <vt:lpstr>Connecting Activity  </vt:lpstr>
      <vt:lpstr>55 minutes</vt:lpstr>
      <vt:lpstr>Activity: Teacher-Collected Evidence  </vt:lpstr>
      <vt:lpstr>Calculating the Summative Effectiveness Rating  </vt:lpstr>
      <vt:lpstr>Determining the Professional Practice Rating</vt:lpstr>
      <vt:lpstr>Determining the Professional Growth Rating</vt:lpstr>
      <vt:lpstr>Combining the Professional Practice and Professional Growth Rating</vt:lpstr>
      <vt:lpstr>Impact on Student Learning and Growth</vt:lpstr>
      <vt:lpstr>Impact on Student Learning and Growth</vt:lpstr>
      <vt:lpstr>Final Summative Effectiveness Rating </vt:lpstr>
      <vt:lpstr>What Does “Review Required” Mean?</vt:lpstr>
      <vt:lpstr>Summative Effectiveness Ratings and Professional Growth Plans</vt:lpstr>
      <vt:lpstr>Professional Growth Plan Overview</vt:lpstr>
      <vt:lpstr>30 minutes</vt:lpstr>
      <vt:lpstr>Implementing Activity: Preparing for the Summative Evaluation Conference </vt:lpstr>
      <vt:lpstr>Implementing Debrief/Wrap-Up</vt:lpstr>
      <vt:lpstr>45 minutes</vt:lpstr>
      <vt:lpstr>Looking Ahead to Next Year</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PerformanceEvaluation and Professional Growth Program</dc:title>
  <dc:creator>Ennis, Judith</dc:creator>
  <cp:lastModifiedBy>Gribben, Emily</cp:lastModifiedBy>
  <cp:revision>69</cp:revision>
  <dcterms:created xsi:type="dcterms:W3CDTF">2014-09-07T15:14:11Z</dcterms:created>
  <dcterms:modified xsi:type="dcterms:W3CDTF">2018-09-25T13:39:34Z</dcterms:modified>
</cp:coreProperties>
</file>