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58" r:id="rId3"/>
    <p:sldId id="259" r:id="rId4"/>
    <p:sldId id="260" r:id="rId5"/>
    <p:sldId id="261" r:id="rId6"/>
    <p:sldId id="262" r:id="rId7"/>
    <p:sldId id="265" r:id="rId8"/>
    <p:sldId id="289" r:id="rId9"/>
    <p:sldId id="290" r:id="rId10"/>
    <p:sldId id="297" r:id="rId11"/>
    <p:sldId id="298" r:id="rId12"/>
    <p:sldId id="291" r:id="rId13"/>
    <p:sldId id="292" r:id="rId14"/>
    <p:sldId id="266" r:id="rId15"/>
    <p:sldId id="293" r:id="rId16"/>
    <p:sldId id="288" r:id="rId17"/>
    <p:sldId id="285" r:id="rId18"/>
    <p:sldId id="308" r:id="rId19"/>
    <p:sldId id="296" r:id="rId20"/>
    <p:sldId id="309" r:id="rId21"/>
    <p:sldId id="287" r:id="rId22"/>
    <p:sldId id="299" r:id="rId23"/>
    <p:sldId id="263" r:id="rId24"/>
    <p:sldId id="310" r:id="rId25"/>
    <p:sldId id="300" r:id="rId26"/>
    <p:sldId id="301" r:id="rId27"/>
    <p:sldId id="302" r:id="rId28"/>
    <p:sldId id="303" r:id="rId29"/>
    <p:sldId id="304" r:id="rId30"/>
    <p:sldId id="306" r:id="rId31"/>
    <p:sldId id="305" r:id="rId32"/>
    <p:sldId id="307" r:id="rId33"/>
    <p:sldId id="267" r:id="rId34"/>
    <p:sldId id="269" r:id="rId35"/>
    <p:sldId id="270" r:id="rId36"/>
    <p:sldId id="280" r:id="rId37"/>
    <p:sldId id="281" r:id="rId38"/>
    <p:sldId id="282" r:id="rId39"/>
    <p:sldId id="283" r:id="rId40"/>
    <p:sldId id="28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256">
          <p15:clr>
            <a:srgbClr val="A4A3A4"/>
          </p15:clr>
        </p15:guide>
        <p15:guide id="2" orient="horz" pos="4176">
          <p15:clr>
            <a:srgbClr val="A4A3A4"/>
          </p15:clr>
        </p15:guide>
        <p15:guide id="3" orient="horz" pos="528">
          <p15:clr>
            <a:srgbClr val="A4A3A4"/>
          </p15:clr>
        </p15:guide>
        <p15:guide id="4" orient="horz" pos="912">
          <p15:clr>
            <a:srgbClr val="A4A3A4"/>
          </p15:clr>
        </p15:guide>
        <p15:guide id="5" orient="horz" pos="2784">
          <p15:clr>
            <a:srgbClr val="A4A3A4"/>
          </p15:clr>
        </p15:guide>
        <p15:guide id="6" orient="horz" pos="3456">
          <p15:clr>
            <a:srgbClr val="A4A3A4"/>
          </p15:clr>
        </p15:guide>
        <p15:guide id="7" pos="2880">
          <p15:clr>
            <a:srgbClr val="A4A3A4"/>
          </p15:clr>
        </p15:guide>
        <p15:guide id="8" pos="5568">
          <p15:clr>
            <a:srgbClr val="A4A3A4"/>
          </p15:clr>
        </p15:guide>
        <p15:guide id="9" pos="480">
          <p15:clr>
            <a:srgbClr val="A4A3A4"/>
          </p15:clr>
        </p15:guide>
        <p15:guide id="10" pos="4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ine, Mary" initials="M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E53"/>
    <a:srgbClr val="2B5880"/>
    <a:srgbClr val="1B3D11"/>
    <a:srgbClr val="DDC60F"/>
    <a:srgbClr val="EFDA0D"/>
    <a:srgbClr val="2D084A"/>
    <a:srgbClr val="26330D"/>
    <a:srgbClr val="561410"/>
    <a:srgbClr val="16370D"/>
    <a:srgbClr val="B89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90" autoAdjust="0"/>
  </p:normalViewPr>
  <p:slideViewPr>
    <p:cSldViewPr>
      <p:cViewPr varScale="1">
        <p:scale>
          <a:sx n="59" d="100"/>
          <a:sy n="59" d="100"/>
        </p:scale>
        <p:origin x="1716" y="78"/>
      </p:cViewPr>
      <p:guideLst>
        <p:guide orient="horz" pos="2256"/>
        <p:guide orient="horz" pos="4176"/>
        <p:guide orient="horz" pos="528"/>
        <p:guide orient="horz" pos="912"/>
        <p:guide orient="horz" pos="2784"/>
        <p:guide orient="horz" pos="3456"/>
        <p:guide pos="2880"/>
        <p:guide pos="5568"/>
        <p:guide pos="480"/>
        <p:guide pos="41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467C4D48-FE02-4C6A-8F29-21D2BB3B6B6E}" type="datetimeFigureOut">
              <a:rPr lang="en-US" altLang="en-US"/>
              <a:pPr>
                <a:defRPr/>
              </a:pPr>
              <a:t>9/25/2018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F3DF2FAE-AB31-4D22-9056-BD70578CAB65}" type="slidenum">
              <a:rPr lang="en-US" altLang="en-US"/>
              <a:pPr>
                <a:defRPr/>
              </a:pPr>
              <a:t>‹#›</a:t>
            </a:fld>
            <a:endParaRPr lang="en-US" altLang="en-US"/>
          </a:p>
        </p:txBody>
      </p:sp>
    </p:spTree>
    <p:extLst>
      <p:ext uri="{BB962C8B-B14F-4D97-AF65-F5344CB8AC3E}">
        <p14:creationId xmlns:p14="http://schemas.microsoft.com/office/powerpoint/2010/main" val="2885250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10AB64F0-DD14-4FFB-998D-F591E51CF629}" type="datetimeFigureOut">
              <a:rPr lang="en-US" altLang="en-US"/>
              <a:pPr>
                <a:defRPr/>
              </a:pPr>
              <a:t>9/25/2018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719D1CE4-7533-4673-96EA-21C25A43D45A}" type="slidenum">
              <a:rPr lang="en-US" altLang="en-US"/>
              <a:pPr>
                <a:defRPr/>
              </a:pPr>
              <a:t>‹#›</a:t>
            </a:fld>
            <a:endParaRPr lang="en-US" altLang="en-US"/>
          </a:p>
        </p:txBody>
      </p:sp>
    </p:spTree>
    <p:extLst>
      <p:ext uri="{BB962C8B-B14F-4D97-AF65-F5344CB8AC3E}">
        <p14:creationId xmlns:p14="http://schemas.microsoft.com/office/powerpoint/2010/main" val="3718538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4" name="Footer Placeholder 3"/>
          <p:cNvSpPr txBox="1">
            <a:spLocks noGrp="1"/>
          </p:cNvSpPr>
          <p:nvPr/>
        </p:nvSpPr>
        <p:spPr>
          <a:xfrm>
            <a:off x="0" y="8685213"/>
            <a:ext cx="2971800" cy="457200"/>
          </a:xfrm>
          <a:prstGeom prst="rect">
            <a:avLst/>
          </a:prstGeom>
          <a:noFill/>
        </p:spPr>
        <p:txBody>
          <a:bodyPr lIns="90049" tIns="45025" rIns="90049" bIns="45025" anchor="b"/>
          <a:lstStyle/>
          <a:p>
            <a:pPr fontAlgn="auto">
              <a:spcBef>
                <a:spcPts val="0"/>
              </a:spcBef>
              <a:spcAft>
                <a:spcPts val="0"/>
              </a:spcAft>
              <a:defRPr/>
            </a:pPr>
            <a:r>
              <a:rPr lang="en-US" sz="1200" dirty="0">
                <a:latin typeface="+mn-lt"/>
                <a:ea typeface="+mn-ea"/>
              </a:rPr>
              <a:t>Massachusetts Department of Elementary and Secondary Education</a:t>
            </a:r>
          </a:p>
        </p:txBody>
      </p:sp>
      <p:sp>
        <p:nvSpPr>
          <p:cNvPr id="49157" name="Slide Number Placeholder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5" rIns="90049" bIns="45025"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F09973D2-2E2E-42EF-88F7-6B70C91AF114}" type="slidenum">
              <a:rPr lang="en-US" altLang="en-US"/>
              <a:pPr algn="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A47D2E-4AB9-43BF-8C3B-FE7B64D625CF}" type="slidenum">
              <a:rPr lang="en-US" altLang="en-US">
                <a:latin typeface="Arial" charset="0"/>
              </a:rPr>
              <a:pPr eaLnBrk="1" hangingPunct="1">
                <a:spcBef>
                  <a:spcPct val="0"/>
                </a:spcBef>
              </a:pPr>
              <a:t>19</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2B3CA40-AE25-4507-ADD7-4E0CEA5DBE70}" type="slidenum">
              <a:rPr lang="en-US" altLang="en-US">
                <a:latin typeface="Arial" charset="0"/>
              </a:rPr>
              <a:pPr eaLnBrk="1" hangingPunct="1">
                <a:spcBef>
                  <a:spcPct val="0"/>
                </a:spcBef>
              </a:pPr>
              <a:t>20</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E83C013-DFEB-44F1-BBEC-453F2E24E0CF}" type="slidenum">
              <a:rPr lang="en-US" altLang="en-US">
                <a:latin typeface="Arial" charset="0"/>
              </a:rPr>
              <a:pPr eaLnBrk="1" hangingPunct="1">
                <a:spcBef>
                  <a:spcPct val="0"/>
                </a:spcBef>
              </a:pPr>
              <a:t>21</a:t>
            </a:fld>
            <a:endParaRPr lang="en-US"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01A2355-E380-4845-8FF4-0A254859BA0B}" type="slidenum">
              <a:rPr lang="en-US" altLang="en-US">
                <a:latin typeface="Arial" charset="0"/>
              </a:rPr>
              <a:pPr eaLnBrk="1" hangingPunct="1">
                <a:spcBef>
                  <a:spcPct val="0"/>
                </a:spcBef>
              </a:pPr>
              <a:t>22</a:t>
            </a:fld>
            <a:endParaRPr lang="en-US"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2B3CA40-AE25-4507-ADD7-4E0CEA5DBE70}" type="slidenum">
              <a:rPr lang="en-US" altLang="en-US">
                <a:latin typeface="Arial" charset="0"/>
              </a:rPr>
              <a:pPr eaLnBrk="1" hangingPunct="1">
                <a:spcBef>
                  <a:spcPct val="0"/>
                </a:spcBef>
              </a:pPr>
              <a:t>24</a:t>
            </a:fld>
            <a:endParaRPr lang="en-US"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21C83CB-C0DF-4EA6-A05F-2A3C08DE1353}" type="slidenum">
              <a:rPr lang="en-US" altLang="en-US">
                <a:latin typeface="Arial" charset="0"/>
              </a:rPr>
              <a:pPr eaLnBrk="1" hangingPunct="1">
                <a:spcBef>
                  <a:spcPct val="0"/>
                </a:spcBef>
              </a:pPr>
              <a:t>28</a:t>
            </a:fld>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F8C068D-1FE7-4F3E-8E69-6D2125E72BFF}" type="slidenum">
              <a:rPr lang="en-US" altLang="en-US">
                <a:latin typeface="Arial" charset="0"/>
              </a:rPr>
              <a:pPr eaLnBrk="1" hangingPunct="1">
                <a:spcBef>
                  <a:spcPct val="0"/>
                </a:spcBef>
              </a:pPr>
              <a:t>29</a:t>
            </a:fld>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83ABD59-3EE6-4D96-B5EE-29DF305F2E7F}" type="slidenum">
              <a:rPr lang="en-US" altLang="en-US">
                <a:latin typeface="Arial" charset="0"/>
              </a:rPr>
              <a:pPr eaLnBrk="1" hangingPunct="1">
                <a:spcBef>
                  <a:spcPct val="0"/>
                </a:spcBef>
              </a:pPr>
              <a:t>33</a:t>
            </a:fld>
            <a:endParaRPr lang="en-US"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D3EDA7C-662D-45E9-8173-BB55F32A76FD}" type="slidenum">
              <a:rPr lang="en-US" altLang="en-US">
                <a:latin typeface="Arial" charset="0"/>
              </a:rPr>
              <a:pPr eaLnBrk="1" hangingPunct="1">
                <a:spcBef>
                  <a:spcPct val="0"/>
                </a:spcBef>
              </a:pPr>
              <a:t>34</a:t>
            </a:fld>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0915D39-738A-46FA-9894-DE2D0BF6F9F3}" type="slidenum">
              <a:rPr lang="en-US" altLang="en-US">
                <a:latin typeface="Arial" charset="0"/>
              </a:rPr>
              <a:pPr eaLnBrk="1" hangingPunct="1">
                <a:spcBef>
                  <a:spcPct val="0"/>
                </a:spcBef>
              </a:pPr>
              <a:t>38</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2629492-AC57-40A8-AE9D-DD8F2A0B33A1}" type="slidenum">
              <a:rPr lang="en-US" altLang="en-US">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87801CB-D380-4D64-B5A7-CA10A0302E6E}" type="slidenum">
              <a:rPr lang="en-US" altLang="en-US">
                <a:latin typeface="Arial" charset="0"/>
              </a:rPr>
              <a:pPr eaLnBrk="1" hangingPunct="1">
                <a:spcBef>
                  <a:spcPct val="0"/>
                </a:spcBef>
              </a:pPr>
              <a:t>3</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3D8B77D-47E5-433A-BDCE-E123ACD928C0}" type="slidenum">
              <a:rPr lang="en-US" altLang="en-US">
                <a:latin typeface="Arial" charset="0"/>
              </a:rPr>
              <a:pPr eaLnBrk="1" hangingPunct="1">
                <a:spcBef>
                  <a:spcPct val="0"/>
                </a:spcBef>
              </a:pPr>
              <a:t>6</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3AB8A1E-D2B0-4D64-A25A-BD90D53E1AFC}" type="slidenum">
              <a:rPr lang="en-US" altLang="en-US">
                <a:latin typeface="Arial" charset="0"/>
              </a:rPr>
              <a:pPr eaLnBrk="1" hangingPunct="1">
                <a:spcBef>
                  <a:spcPct val="0"/>
                </a:spcBef>
              </a:pPr>
              <a:t>13</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8EE1358-7C12-4651-8B0A-E7A26CD9C328}" type="slidenum">
              <a:rPr lang="en-US" altLang="en-US">
                <a:latin typeface="Arial" charset="0"/>
              </a:rPr>
              <a:pPr eaLnBrk="1" hangingPunct="1">
                <a:spcBef>
                  <a:spcPct val="0"/>
                </a:spcBef>
              </a:pPr>
              <a:t>14</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351064A-8E27-42BE-989D-3A2E297EB4C5}" type="slidenum">
              <a:rPr lang="en-US" altLang="en-US">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2B3CA40-AE25-4507-ADD7-4E0CEA5DBE70}" type="slidenum">
              <a:rPr lang="en-US" altLang="en-US">
                <a:latin typeface="Arial" charset="0"/>
              </a:rPr>
              <a:pPr eaLnBrk="1" hangingPunct="1">
                <a:spcBef>
                  <a:spcPct val="0"/>
                </a:spcBef>
              </a:pPr>
              <a:t>16</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2B3CA40-AE25-4507-ADD7-4E0CEA5DBE70}" type="slidenum">
              <a:rPr lang="en-US" altLang="en-US">
                <a:latin typeface="Arial" charset="0"/>
              </a:rPr>
              <a:pPr eaLnBrk="1" hangingPunct="1">
                <a:spcBef>
                  <a:spcPct val="0"/>
                </a:spcBef>
              </a:pPr>
              <a:t>18</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lvl1pPr algn="ctr">
              <a:defRPr sz="32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572000"/>
            <a:ext cx="6400800" cy="1447800"/>
          </a:xfrm>
        </p:spPr>
        <p:txBody>
          <a:bodyPr/>
          <a:lstStyle>
            <a:lvl1pPr marL="0" indent="0" algn="ctr">
              <a:buFontTx/>
              <a:buNone/>
              <a:defRPr sz="2000">
                <a:solidFill>
                  <a:srgbClr val="735627"/>
                </a:solidFill>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atin typeface="Arial" charset="0"/>
                <a:ea typeface="+mn-ea"/>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ltLang="en-US"/>
          </a:p>
        </p:txBody>
      </p:sp>
      <p:sp>
        <p:nvSpPr>
          <p:cNvPr id="7" name="Slide Number Placeholder 2"/>
          <p:cNvSpPr>
            <a:spLocks noGrp="1"/>
          </p:cNvSpPr>
          <p:nvPr>
            <p:ph type="sldNum" sz="quarter" idx="12"/>
          </p:nvPr>
        </p:nvSpPr>
        <p:spPr>
          <a:xfrm>
            <a:off x="8547100" y="6432550"/>
            <a:ext cx="381000" cy="304800"/>
          </a:xfrm>
          <a:noFill/>
        </p:spPr>
        <p:txBody>
          <a:bodyPr/>
          <a:lstStyle>
            <a:lvl1pPr eaLnBrk="0" hangingPunct="0">
              <a:spcBef>
                <a:spcPct val="20000"/>
              </a:spcBef>
              <a:buChar char="•"/>
              <a:defRPr sz="2400">
                <a:solidFill>
                  <a:schemeClr val="tx1"/>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smtClean="0">
                <a:latin typeface="Arial" charset="0"/>
              </a:rPr>
              <a:pPr eaLnBrk="1" hangingPunct="1">
                <a:spcBef>
                  <a:spcPct val="0"/>
                </a:spcBef>
                <a:buFontTx/>
                <a:buNone/>
              </a:pPr>
              <a:t>‹#›</a:t>
            </a:fld>
            <a:endParaRPr lang="en-US" altLang="en-US" sz="1200" dirty="0">
              <a:latin typeface="Arial" charset="0"/>
            </a:endParaRPr>
          </a:p>
        </p:txBody>
      </p:sp>
    </p:spTree>
    <p:extLst>
      <p:ext uri="{BB962C8B-B14F-4D97-AF65-F5344CB8AC3E}">
        <p14:creationId xmlns:p14="http://schemas.microsoft.com/office/powerpoint/2010/main" val="294641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xfrm>
            <a:off x="7620000" y="6245225"/>
            <a:ext cx="1066800" cy="476250"/>
          </a:xfrm>
          <a:prstGeom prst="rect">
            <a:avLst/>
          </a:prstGeom>
          <a:ln/>
        </p:spPr>
        <p:txBody>
          <a:bodyPr/>
          <a:lstStyle>
            <a:lvl1pPr>
              <a:defRPr/>
            </a:lvl1pPr>
          </a:lstStyle>
          <a:p>
            <a:pPr>
              <a:defRPr/>
            </a:pPr>
            <a:fld id="{929C311E-209D-4E30-87DD-E1D4DB1C67EF}" type="slidenum">
              <a:rPr lang="en-US" altLang="en-US"/>
              <a:pPr>
                <a:defRPr/>
              </a:pPr>
              <a:t>‹#›</a:t>
            </a:fld>
            <a:endParaRPr lang="en-US" altLang="en-US"/>
          </a:p>
        </p:txBody>
      </p:sp>
    </p:spTree>
    <p:extLst>
      <p:ext uri="{BB962C8B-B14F-4D97-AF65-F5344CB8AC3E}">
        <p14:creationId xmlns:p14="http://schemas.microsoft.com/office/powerpoint/2010/main" val="51259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xfrm>
            <a:off x="7620000" y="6245225"/>
            <a:ext cx="1066800" cy="476250"/>
          </a:xfrm>
          <a:prstGeom prst="rect">
            <a:avLst/>
          </a:prstGeom>
          <a:ln/>
        </p:spPr>
        <p:txBody>
          <a:bodyPr/>
          <a:lstStyle>
            <a:lvl1pPr>
              <a:defRPr/>
            </a:lvl1pPr>
          </a:lstStyle>
          <a:p>
            <a:pPr>
              <a:defRPr/>
            </a:pPr>
            <a:fld id="{50F32EAC-9D7B-4C68-B9C6-575082937FEC}" type="slidenum">
              <a:rPr lang="en-US" altLang="en-US"/>
              <a:pPr>
                <a:defRPr/>
              </a:pPr>
              <a:t>‹#›</a:t>
            </a:fld>
            <a:endParaRPr lang="en-US" altLang="en-US"/>
          </a:p>
        </p:txBody>
      </p:sp>
    </p:spTree>
    <p:extLst>
      <p:ext uri="{BB962C8B-B14F-4D97-AF65-F5344CB8AC3E}">
        <p14:creationId xmlns:p14="http://schemas.microsoft.com/office/powerpoint/2010/main" val="3200517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Title Placeholder 1"/>
          <p:cNvSpPr>
            <a:spLocks noGrp="1"/>
          </p:cNvSpPr>
          <p:nvPr>
            <p:ph type="title"/>
          </p:nvPr>
        </p:nvSpPr>
        <p:spPr bwMode="gray">
          <a:xfrm>
            <a:off x="1391407" y="3421539"/>
            <a:ext cx="7531931" cy="646331"/>
          </a:xfrm>
          <a:prstGeom prst="rect">
            <a:avLst/>
          </a:prstGeom>
          <a:noFill/>
          <a:ln w="9525">
            <a:noFill/>
            <a:miter lim="800000"/>
            <a:headEnd/>
            <a:tailEnd/>
          </a:ln>
        </p:spPr>
        <p:txBody>
          <a:bodyPr lIns="0" tIns="0" rIns="0" bIns="0">
            <a:spAutoFit/>
          </a:bodyPr>
          <a:lstStyle>
            <a:lvl1pPr>
              <a:defRPr sz="4200">
                <a:solidFill>
                  <a:schemeClr val="tx2">
                    <a:lumMod val="75000"/>
                  </a:schemeClr>
                </a:solidFill>
              </a:defRPr>
            </a:lvl1pPr>
          </a:lstStyle>
          <a:p>
            <a:pPr lvl="0"/>
            <a:r>
              <a:rPr lang="en-US"/>
              <a:t>Click to edit Master title style</a:t>
            </a:r>
            <a:endParaRPr lang="en-US" dirty="0"/>
          </a:p>
        </p:txBody>
      </p:sp>
      <p:sp>
        <p:nvSpPr>
          <p:cNvPr id="3" name="Text Placeholder 2"/>
          <p:cNvSpPr>
            <a:spLocks noGrp="1"/>
          </p:cNvSpPr>
          <p:nvPr>
            <p:ph type="body" sz="quarter" idx="10"/>
          </p:nvPr>
        </p:nvSpPr>
        <p:spPr>
          <a:xfrm>
            <a:off x="1389063" y="4241800"/>
            <a:ext cx="7534275" cy="1692771"/>
          </a:xfrm>
        </p:spPr>
        <p:txBody>
          <a:bodyPr/>
          <a:lstStyle>
            <a:lvl1pPr>
              <a:spcAft>
                <a:spcPts val="2400"/>
              </a:spcAft>
              <a:defRPr sz="2800">
                <a:solidFill>
                  <a:schemeClr val="tx1">
                    <a:lumMod val="75000"/>
                    <a:lumOff val="25000"/>
                  </a:schemeClr>
                </a:solidFill>
              </a:defRPr>
            </a:lvl1pPr>
            <a:lvl2pPr>
              <a:spcBef>
                <a:spcPts val="1200"/>
              </a:spcBef>
              <a:defRPr sz="2000">
                <a:solidFill>
                  <a:schemeClr val="tx2">
                    <a:lumMod val="75000"/>
                  </a:schemeClr>
                </a:solidFill>
              </a:defRPr>
            </a:lvl2pPr>
            <a:lvl3pPr>
              <a:spcBef>
                <a:spcPts val="0"/>
              </a:spcBef>
              <a:defRPr sz="1800">
                <a:solidFill>
                  <a:schemeClr val="tx2">
                    <a:lumMod val="75000"/>
                  </a:schemeClr>
                </a:solidFill>
              </a:defRPr>
            </a:lvl3pPr>
            <a:lvl4pPr>
              <a:spcBef>
                <a:spcPts val="0"/>
              </a:spcBef>
              <a:defRPr sz="1400">
                <a:solidFill>
                  <a:schemeClr val="tx2">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2"/>
          <p:cNvSpPr>
            <a:spLocks noGrp="1"/>
          </p:cNvSpPr>
          <p:nvPr>
            <p:ph type="ftr" sz="quarter" idx="11"/>
          </p:nvPr>
        </p:nvSpPr>
        <p:spPr bwMode="gray">
          <a:xfrm>
            <a:off x="66675" y="6562725"/>
            <a:ext cx="3582988" cy="123825"/>
          </a:xfrm>
        </p:spPr>
        <p:txBody>
          <a:bodyPr lIns="0" tIns="0" rIns="0" bIns="0" anchor="ctr">
            <a:spAutoFit/>
          </a:bodyPr>
          <a:lstStyle>
            <a:lvl1pPr algn="l">
              <a:defRPr sz="800">
                <a:solidFill>
                  <a:schemeClr val="bg1"/>
                </a:solidFill>
                <a:latin typeface="Arial Narrow" charset="0"/>
                <a:ea typeface="ＭＳ Ｐゴシック" charset="0"/>
                <a:cs typeface="Arial Narrow" charset="0"/>
              </a:defRPr>
            </a:lvl1pPr>
          </a:lstStyle>
          <a:p>
            <a:pPr>
              <a:defRPr/>
            </a:pPr>
            <a:endParaRPr lang="en-US"/>
          </a:p>
        </p:txBody>
      </p:sp>
      <p:sp>
        <p:nvSpPr>
          <p:cNvPr id="5" name="Date Placeholder 1"/>
          <p:cNvSpPr>
            <a:spLocks noGrp="1"/>
          </p:cNvSpPr>
          <p:nvPr>
            <p:ph type="dt" sz="half" idx="12"/>
          </p:nvPr>
        </p:nvSpPr>
        <p:spPr bwMode="gray">
          <a:xfrm>
            <a:off x="5275263" y="6486525"/>
            <a:ext cx="3578225" cy="230188"/>
          </a:xfrm>
          <a:prstGeom prst="rect">
            <a:avLst/>
          </a:prstGeom>
        </p:spPr>
        <p:txBody>
          <a:bodyPr vert="horz" wrap="square" lIns="0" tIns="0" rIns="0" bIns="0" numCol="1" anchor="t" anchorCtr="0" compatLnSpc="1">
            <a:prstTxWarp prst="textNoShape">
              <a:avLst/>
            </a:prstTxWarp>
            <a:spAutoFit/>
          </a:bodyPr>
          <a:lstStyle>
            <a:lvl1pPr marL="11113" algn="r">
              <a:defRPr sz="1500">
                <a:solidFill>
                  <a:srgbClr val="FFFFFF"/>
                </a:solidFill>
                <a:latin typeface="Arial" charset="0"/>
                <a:ea typeface="ＭＳ Ｐゴシック" charset="0"/>
                <a:cs typeface="Arial" charset="0"/>
              </a:defRPr>
            </a:lvl1pPr>
          </a:lstStyle>
          <a:p>
            <a:pPr>
              <a:defRPr/>
            </a:pPr>
            <a:endParaRPr lang="en-US"/>
          </a:p>
        </p:txBody>
      </p:sp>
    </p:spTree>
    <p:extLst>
      <p:ext uri="{BB962C8B-B14F-4D97-AF65-F5344CB8AC3E}">
        <p14:creationId xmlns:p14="http://schemas.microsoft.com/office/powerpoint/2010/main" val="1851794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701800"/>
            <a:ext cx="8224699" cy="4724400"/>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7388" y="0"/>
            <a:ext cx="6009745" cy="1112838"/>
          </a:xfrm>
        </p:spPr>
        <p:txBody>
          <a:bodyPr/>
          <a:lstStyle/>
          <a:p>
            <a:r>
              <a:rPr lang="en-US"/>
              <a:t>Click to edit Master title style</a:t>
            </a:r>
            <a:endParaRPr lang="en-US" dirty="0"/>
          </a:p>
        </p:txBody>
      </p:sp>
      <p:sp>
        <p:nvSpPr>
          <p:cNvPr id="5" name="Slide Number Placeholder 2"/>
          <p:cNvSpPr>
            <a:spLocks noGrp="1"/>
          </p:cNvSpPr>
          <p:nvPr>
            <p:ph type="sldNum" sz="quarter" idx="11"/>
          </p:nvPr>
        </p:nvSpPr>
        <p:spPr>
          <a:xfrm>
            <a:off x="8547100" y="6432550"/>
            <a:ext cx="381000" cy="304800"/>
          </a:xfrm>
          <a:prstGeom prst="rect">
            <a:avLst/>
          </a:prstGeo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3776575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682875"/>
            <a:ext cx="8224837" cy="374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11"/>
          </p:nvPr>
        </p:nvSpPr>
        <p:spPr>
          <a:xfrm>
            <a:off x="8547100" y="6432550"/>
            <a:ext cx="381000" cy="304800"/>
          </a:xfrm>
          <a:prstGeom prst="rect">
            <a:avLst/>
          </a:prstGeo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409903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Slide Number Placeholder 2"/>
          <p:cNvSpPr>
            <a:spLocks noGrp="1"/>
          </p:cNvSpPr>
          <p:nvPr>
            <p:ph type="sldNum" sz="quarter" idx="11"/>
          </p:nvPr>
        </p:nvSpPr>
        <p:spPr>
          <a:xfrm>
            <a:off x="8547100" y="6432550"/>
            <a:ext cx="381000" cy="304800"/>
          </a:xfr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26246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Slide Number Placeholder 2"/>
          <p:cNvSpPr>
            <a:spLocks noGrp="1"/>
          </p:cNvSpPr>
          <p:nvPr>
            <p:ph type="sldNum" sz="quarter" idx="11"/>
          </p:nvPr>
        </p:nvSpPr>
        <p:spPr>
          <a:xfrm>
            <a:off x="8547100" y="6432550"/>
            <a:ext cx="381000" cy="304800"/>
          </a:xfr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120803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7" name="Slide Number Placeholder 2"/>
          <p:cNvSpPr>
            <a:spLocks noGrp="1"/>
          </p:cNvSpPr>
          <p:nvPr>
            <p:ph type="sldNum" sz="quarter" idx="11"/>
          </p:nvPr>
        </p:nvSpPr>
        <p:spPr>
          <a:xfrm>
            <a:off x="8547100" y="6432550"/>
            <a:ext cx="381000" cy="304800"/>
          </a:xfr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270712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9" name="Slide Number Placeholder 2"/>
          <p:cNvSpPr>
            <a:spLocks noGrp="1"/>
          </p:cNvSpPr>
          <p:nvPr>
            <p:ph type="sldNum" sz="quarter" idx="11"/>
          </p:nvPr>
        </p:nvSpPr>
        <p:spPr>
          <a:xfrm>
            <a:off x="8547100" y="6432550"/>
            <a:ext cx="381000" cy="304800"/>
          </a:xfr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62006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Slide Number Placeholder 2"/>
          <p:cNvSpPr>
            <a:spLocks noGrp="1"/>
          </p:cNvSpPr>
          <p:nvPr>
            <p:ph type="sldNum" sz="quarter" idx="11"/>
          </p:nvPr>
        </p:nvSpPr>
        <p:spPr>
          <a:xfrm>
            <a:off x="8547100" y="6432550"/>
            <a:ext cx="381000" cy="304800"/>
          </a:xfrm>
          <a:prstGeom prst="rect">
            <a:avLst/>
          </a:prstGeom>
          <a:noFill/>
        </p:spPr>
        <p:txBody>
          <a:bodyPr/>
          <a:lstStyle>
            <a:lvl1pPr algn="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598370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Slide Number Placeholder 2"/>
          <p:cNvSpPr>
            <a:spLocks noGrp="1"/>
          </p:cNvSpPr>
          <p:nvPr>
            <p:ph type="sldNum" sz="quarter" idx="11"/>
          </p:nvPr>
        </p:nvSpPr>
        <p:spPr>
          <a:xfrm>
            <a:off x="8547100" y="6432550"/>
            <a:ext cx="381000" cy="304800"/>
          </a:xfrm>
          <a:prstGeom prst="rect">
            <a:avLst/>
          </a:prstGeo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413394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7" name="Slide Number Placeholder 2"/>
          <p:cNvSpPr>
            <a:spLocks noGrp="1"/>
          </p:cNvSpPr>
          <p:nvPr>
            <p:ph type="sldNum" sz="quarter" idx="11"/>
          </p:nvPr>
        </p:nvSpPr>
        <p:spPr>
          <a:xfrm>
            <a:off x="8547100" y="6432550"/>
            <a:ext cx="381000" cy="304800"/>
          </a:xfrm>
          <a:prstGeom prst="rect">
            <a:avLst/>
          </a:prstGeo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379013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7" name="Slide Number Placeholder 2"/>
          <p:cNvSpPr>
            <a:spLocks noGrp="1"/>
          </p:cNvSpPr>
          <p:nvPr>
            <p:ph type="sldNum" sz="quarter" idx="11"/>
          </p:nvPr>
        </p:nvSpPr>
        <p:spPr>
          <a:xfrm>
            <a:off x="8547100" y="6432550"/>
            <a:ext cx="381000" cy="304800"/>
          </a:xfrm>
          <a:prstGeom prst="rect">
            <a:avLst/>
          </a:prstGeo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195707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Arial" charset="0"/>
                <a:ea typeface="+mn-ea"/>
                <a:cs typeface="+mn-cs"/>
              </a:defRPr>
            </a:lvl1pPr>
          </a:lstStyle>
          <a:p>
            <a:pPr>
              <a:defRPr/>
            </a:pPr>
            <a:endParaRPr lang="en-US" altLang="en-US"/>
          </a:p>
        </p:txBody>
      </p:sp>
      <p:sp>
        <p:nvSpPr>
          <p:cNvPr id="6" name="Slide Number Placeholder 2"/>
          <p:cNvSpPr>
            <a:spLocks noGrp="1"/>
          </p:cNvSpPr>
          <p:nvPr>
            <p:ph type="sldNum" sz="quarter" idx="4"/>
          </p:nvPr>
        </p:nvSpPr>
        <p:spPr>
          <a:xfrm>
            <a:off x="8547100" y="6432550"/>
            <a:ext cx="381000" cy="304800"/>
          </a:xfrm>
          <a:prstGeom prst="rect">
            <a:avLst/>
          </a:prstGeo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a:t>
            </a:fld>
            <a:endParaRPr lang="en-US" altLang="en-US" sz="1200"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751"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2" r:id="rId12"/>
    <p:sldLayoutId id="2147483753" r:id="rId13"/>
    <p:sldLayoutId id="2147483754" r:id="rId14"/>
  </p:sldLayoutIdLst>
  <p:hf hdr="0" ftr="0" dt="0"/>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Century Gothic"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Century Gothic"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Century Gothic"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Century Gothic"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Century Gothic" pitchFamily="34" charset="0"/>
        </a:defRPr>
      </a:lvl6pPr>
      <a:lvl7pPr marL="914400" algn="l" rtl="0" fontAlgn="base">
        <a:spcBef>
          <a:spcPct val="0"/>
        </a:spcBef>
        <a:spcAft>
          <a:spcPct val="0"/>
        </a:spcAft>
        <a:defRPr sz="2800" b="1">
          <a:solidFill>
            <a:schemeClr val="bg1"/>
          </a:solidFill>
          <a:latin typeface="Century Gothic" pitchFamily="34" charset="0"/>
        </a:defRPr>
      </a:lvl7pPr>
      <a:lvl8pPr marL="1371600" algn="l" rtl="0" fontAlgn="base">
        <a:spcBef>
          <a:spcPct val="0"/>
        </a:spcBef>
        <a:spcAft>
          <a:spcPct val="0"/>
        </a:spcAft>
        <a:defRPr sz="2800" b="1">
          <a:solidFill>
            <a:schemeClr val="bg1"/>
          </a:solidFill>
          <a:latin typeface="Century Gothic" pitchFamily="34" charset="0"/>
        </a:defRPr>
      </a:lvl8pPr>
      <a:lvl9pPr marL="1828800" algn="l" rtl="0" fontAlgn="base">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2400">
          <a:solidFill>
            <a:srgbClr val="274F7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rgbClr val="735627"/>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2B5880"/>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2B5880"/>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2B5880"/>
          </a:solidFill>
          <a:latin typeface="+mn-lt"/>
          <a:ea typeface="ＭＳ Ｐゴシック" charset="0"/>
        </a:defRPr>
      </a:lvl5pPr>
      <a:lvl6pPr marL="2514600" indent="-228600" algn="l" rtl="0" fontAlgn="base">
        <a:spcBef>
          <a:spcPct val="20000"/>
        </a:spcBef>
        <a:spcAft>
          <a:spcPct val="0"/>
        </a:spcAft>
        <a:buChar char="»"/>
        <a:defRPr sz="2000">
          <a:solidFill>
            <a:srgbClr val="2B5880"/>
          </a:solidFill>
          <a:latin typeface="+mn-lt"/>
        </a:defRPr>
      </a:lvl6pPr>
      <a:lvl7pPr marL="2971800" indent="-228600" algn="l" rtl="0" fontAlgn="base">
        <a:spcBef>
          <a:spcPct val="20000"/>
        </a:spcBef>
        <a:spcAft>
          <a:spcPct val="0"/>
        </a:spcAft>
        <a:buChar char="»"/>
        <a:defRPr sz="2000">
          <a:solidFill>
            <a:srgbClr val="2B5880"/>
          </a:solidFill>
          <a:latin typeface="+mn-lt"/>
        </a:defRPr>
      </a:lvl7pPr>
      <a:lvl8pPr marL="3429000" indent="-228600" algn="l" rtl="0" fontAlgn="base">
        <a:spcBef>
          <a:spcPct val="20000"/>
        </a:spcBef>
        <a:spcAft>
          <a:spcPct val="0"/>
        </a:spcAft>
        <a:buChar char="»"/>
        <a:defRPr sz="2000">
          <a:solidFill>
            <a:srgbClr val="2B5880"/>
          </a:solidFill>
          <a:latin typeface="+mn-lt"/>
        </a:defRPr>
      </a:lvl8pPr>
      <a:lvl9pPr marL="3886200" indent="-228600" algn="l" rtl="0" fontAlgn="base">
        <a:spcBef>
          <a:spcPct val="20000"/>
        </a:spcBef>
        <a:spcAft>
          <a:spcPct val="0"/>
        </a:spcAft>
        <a:buChar char="»"/>
        <a:defRPr sz="2000">
          <a:solidFill>
            <a:srgbClr val="2B58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defRPr/>
            </a:pPr>
            <a:r>
              <a:rPr lang="en-US" sz="3600" dirty="0">
                <a:cs typeface="+mj-cs"/>
              </a:rPr>
              <a:t>Teacher Performance Evaluation and Professional Growth (T-PEPG) Model</a:t>
            </a:r>
          </a:p>
        </p:txBody>
      </p:sp>
      <p:sp>
        <p:nvSpPr>
          <p:cNvPr id="7171" name="Subtitle 2"/>
          <p:cNvSpPr>
            <a:spLocks noGrp="1"/>
          </p:cNvSpPr>
          <p:nvPr>
            <p:ph type="subTitle" idx="1"/>
          </p:nvPr>
        </p:nvSpPr>
        <p:spPr/>
        <p:txBody>
          <a:bodyPr/>
          <a:lstStyle/>
          <a:p>
            <a:pPr eaLnBrk="1" hangingPunct="1">
              <a:defRPr/>
            </a:pPr>
            <a:r>
              <a:rPr lang="en-US" dirty="0">
                <a:cs typeface="+mn-cs"/>
              </a:rPr>
              <a:t>Module 1:  Model Overview</a:t>
            </a:r>
          </a:p>
        </p:txBody>
      </p:sp>
      <p:sp>
        <p:nvSpPr>
          <p:cNvPr id="5" name="Slide Number Placeholder 4"/>
          <p:cNvSpPr>
            <a:spLocks noGrp="1"/>
          </p:cNvSpPr>
          <p:nvPr>
            <p:ph type="sldNum" sz="quarter" idx="10"/>
          </p:nvPr>
        </p:nvSpPr>
        <p:spPr>
          <a:xfrm>
            <a:off x="8686800" y="6507163"/>
            <a:ext cx="157162" cy="1539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60F59F1-9C3D-41A7-9337-B939508BF21B}" type="slidenum">
              <a:rPr lang="en-US" altLang="en-US" sz="1200" smtClean="0"/>
              <a:pPr eaLnBrk="1" hangingPunct="1">
                <a:defRPr/>
              </a:pPr>
              <a:t>1</a:t>
            </a:fld>
            <a:endParaRPr lang="en-US"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256032"/>
            <a:ext cx="8258175" cy="579438"/>
          </a:xfrm>
        </p:spPr>
        <p:txBody>
          <a:bodyPr/>
          <a:lstStyle/>
          <a:p>
            <a:pPr>
              <a:defRPr/>
            </a:pPr>
            <a:r>
              <a:rPr lang="en-US" dirty="0">
                <a:cs typeface="+mj-cs"/>
              </a:rPr>
              <a:t>The Professional Cohort Framework</a:t>
            </a:r>
          </a:p>
        </p:txBody>
      </p:sp>
      <p:sp>
        <p:nvSpPr>
          <p:cNvPr id="15363" name="TextBox 2"/>
          <p:cNvSpPr txBox="1">
            <a:spLocks noChangeArrowheads="1"/>
          </p:cNvSpPr>
          <p:nvPr/>
        </p:nvSpPr>
        <p:spPr bwMode="auto">
          <a:xfrm>
            <a:off x="2803525" y="2963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endParaRPr lang="en-US" altLang="en-US" sz="1800">
              <a:solidFill>
                <a:schemeClr val="tx1"/>
              </a:solidFill>
              <a:latin typeface="Arial" charset="0"/>
            </a:endParaRPr>
          </a:p>
        </p:txBody>
      </p:sp>
      <p:sp>
        <p:nvSpPr>
          <p:cNvPr id="15364" name="Content Placeholder 2"/>
          <p:cNvSpPr txBox="1">
            <a:spLocks/>
          </p:cNvSpPr>
          <p:nvPr/>
        </p:nvSpPr>
        <p:spPr bwMode="auto">
          <a:xfrm>
            <a:off x="687388" y="1701800"/>
            <a:ext cx="82248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buFontTx/>
              <a:buNone/>
            </a:pPr>
            <a:endParaRPr lang="en-US" altLang="en-US"/>
          </a:p>
        </p:txBody>
      </p:sp>
      <p:sp>
        <p:nvSpPr>
          <p:cNvPr id="6" name="Rectangle 5"/>
          <p:cNvSpPr/>
          <p:nvPr/>
        </p:nvSpPr>
        <p:spPr>
          <a:xfrm>
            <a:off x="662353" y="1447800"/>
            <a:ext cx="2461847" cy="3477875"/>
          </a:xfrm>
          <a:prstGeom prst="rect">
            <a:avLst/>
          </a:prstGeom>
        </p:spPr>
        <p:txBody>
          <a:bodyPr wrap="square">
            <a:spAutoFit/>
          </a:bodyPr>
          <a:lstStyle/>
          <a:p>
            <a:pPr>
              <a:defRPr/>
            </a:pPr>
            <a:r>
              <a:rPr lang="en-US" sz="2000" b="1" dirty="0">
                <a:solidFill>
                  <a:srgbClr val="274F73"/>
                </a:solidFill>
                <a:ea typeface="ＭＳ Ｐゴシック" charset="0"/>
              </a:rPr>
              <a:t>Purpose:</a:t>
            </a:r>
          </a:p>
          <a:p>
            <a:pPr marL="274320" indent="-274320">
              <a:buFont typeface="Arial"/>
              <a:buChar char="•"/>
              <a:defRPr/>
            </a:pPr>
            <a:r>
              <a:rPr lang="en-US" sz="2000" dirty="0">
                <a:solidFill>
                  <a:srgbClr val="274F73"/>
                </a:solidFill>
                <a:latin typeface="+mj-lt"/>
                <a:ea typeface="ＭＳ Ｐゴシック" charset="0"/>
              </a:rPr>
              <a:t>Locus of support and training for teachers in achieving their professional goals and growing increasingly effective.</a:t>
            </a:r>
            <a:endParaRPr lang="en-US" sz="2000" dirty="0">
              <a:latin typeface="+mj-lt"/>
              <a:ea typeface="ＭＳ Ｐゴシック" charset="0"/>
            </a:endParaRPr>
          </a:p>
        </p:txBody>
      </p:sp>
      <p:sp>
        <p:nvSpPr>
          <p:cNvPr id="7" name="Rectangle 6"/>
          <p:cNvSpPr/>
          <p:nvPr/>
        </p:nvSpPr>
        <p:spPr>
          <a:xfrm>
            <a:off x="3124200" y="1447800"/>
            <a:ext cx="2667000" cy="3862596"/>
          </a:xfrm>
          <a:prstGeom prst="rect">
            <a:avLst/>
          </a:prstGeom>
        </p:spPr>
        <p:txBody>
          <a:bodyPr>
            <a:spAutoFit/>
          </a:bodyPr>
          <a:lstStyle/>
          <a:p>
            <a:pPr>
              <a:defRPr/>
            </a:pPr>
            <a:r>
              <a:rPr lang="en-US" sz="2000" b="1" dirty="0">
                <a:solidFill>
                  <a:srgbClr val="274F73"/>
                </a:solidFill>
                <a:latin typeface="+mn-lt"/>
                <a:ea typeface="ＭＳ Ｐゴシック" charset="0"/>
              </a:rPr>
              <a:t>Focus:</a:t>
            </a:r>
          </a:p>
          <a:p>
            <a:pPr marL="274320" indent="-274320">
              <a:buFont typeface="Arial"/>
              <a:buChar char="•"/>
              <a:defRPr/>
            </a:pPr>
            <a:r>
              <a:rPr lang="en-US" sz="2000" dirty="0">
                <a:solidFill>
                  <a:srgbClr val="274F73"/>
                </a:solidFill>
                <a:latin typeface="+mn-lt"/>
                <a:ea typeface="ＭＳ Ｐゴシック" charset="0"/>
              </a:rPr>
              <a:t>Aligned with 4-step evaluation process</a:t>
            </a:r>
          </a:p>
          <a:p>
            <a:pPr marL="274320" indent="-274320">
              <a:spcBef>
                <a:spcPts val="600"/>
              </a:spcBef>
              <a:buFont typeface="Arial"/>
              <a:buChar char="•"/>
              <a:defRPr/>
            </a:pPr>
            <a:r>
              <a:rPr lang="en-US" sz="2000" dirty="0">
                <a:solidFill>
                  <a:srgbClr val="274F73"/>
                </a:solidFill>
                <a:latin typeface="+mn-lt"/>
                <a:ea typeface="ＭＳ Ｐゴシック" charset="0"/>
              </a:rPr>
              <a:t>Mechanism for teacher training and critical review and approval of SLOs and professional goals. </a:t>
            </a:r>
          </a:p>
          <a:p>
            <a:pPr marL="342900" indent="-342900">
              <a:buFont typeface="Arial"/>
              <a:buChar char="•"/>
              <a:defRPr/>
            </a:pPr>
            <a:endParaRPr lang="en-US" sz="2000" i="1" dirty="0">
              <a:latin typeface="+mj-lt"/>
              <a:ea typeface="ＭＳ Ｐゴシック" charset="0"/>
            </a:endParaRPr>
          </a:p>
        </p:txBody>
      </p:sp>
      <p:sp>
        <p:nvSpPr>
          <p:cNvPr id="15367" name="Rectangle 8"/>
          <p:cNvSpPr>
            <a:spLocks noChangeArrowheads="1"/>
          </p:cNvSpPr>
          <p:nvPr/>
        </p:nvSpPr>
        <p:spPr bwMode="auto">
          <a:xfrm>
            <a:off x="5867400" y="1447800"/>
            <a:ext cx="3124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r>
              <a:rPr lang="en-US" altLang="en-US" sz="2000" b="1" dirty="0">
                <a:latin typeface="Arial" charset="0"/>
              </a:rPr>
              <a:t>Leadership:</a:t>
            </a:r>
          </a:p>
          <a:p>
            <a:pPr marL="274320" indent="-274320" eaLnBrk="1" hangingPunct="1">
              <a:spcBef>
                <a:spcPct val="0"/>
              </a:spcBef>
            </a:pPr>
            <a:r>
              <a:rPr lang="en-US" altLang="en-US" sz="2000" dirty="0"/>
              <a:t>T-PEPG Lead </a:t>
            </a:r>
            <a:r>
              <a:rPr lang="en-US" altLang="en-US" sz="2000" i="1" dirty="0"/>
              <a:t>(insert name)</a:t>
            </a:r>
          </a:p>
          <a:p>
            <a:pPr marL="274320" indent="-274320" eaLnBrk="1" hangingPunct="1">
              <a:spcBef>
                <a:spcPts val="600"/>
              </a:spcBef>
            </a:pPr>
            <a:r>
              <a:rPr lang="en-US" altLang="en-US" sz="2000" dirty="0"/>
              <a:t>Professional Cohort Facilitators </a:t>
            </a:r>
            <a:r>
              <a:rPr lang="en-US" altLang="en-US" sz="2000" i="1" dirty="0"/>
              <a:t>(insert name(s))</a:t>
            </a:r>
          </a:p>
          <a:p>
            <a:pPr marL="274320" indent="-274320" eaLnBrk="1" hangingPunct="1">
              <a:spcBef>
                <a:spcPts val="600"/>
              </a:spcBef>
            </a:pPr>
            <a:r>
              <a:rPr lang="en-US" altLang="en-US" sz="2000" dirty="0"/>
              <a:t>Selected based on administration’s prior knowledge of teachers’ qualities and skills. </a:t>
            </a:r>
          </a:p>
          <a:p>
            <a:pPr eaLnBrk="1" hangingPunct="1">
              <a:spcBef>
                <a:spcPct val="0"/>
              </a:spcBef>
            </a:pPr>
            <a:endParaRPr lang="en-US" altLang="en-US" sz="2000" dirty="0"/>
          </a:p>
          <a:p>
            <a:pPr eaLnBrk="1" hangingPunct="1">
              <a:spcBef>
                <a:spcPct val="0"/>
              </a:spcBef>
            </a:pPr>
            <a:endParaRPr lang="en-US" altLang="en-US" sz="2000" dirty="0"/>
          </a:p>
          <a:p>
            <a:pPr eaLnBrk="1" hangingPunct="1">
              <a:spcBef>
                <a:spcPct val="0"/>
              </a:spcBef>
              <a:buFontTx/>
              <a:buNone/>
            </a:pPr>
            <a:endParaRPr lang="en-US" altLang="en-US" sz="2000" dirty="0">
              <a:solidFill>
                <a:schemeClr val="tx1"/>
              </a:solidFill>
            </a:endParaRPr>
          </a:p>
        </p:txBody>
      </p:sp>
      <p:sp>
        <p:nvSpPr>
          <p:cNvPr id="10" name="Slide Number Placeholder 2"/>
          <p:cNvSpPr>
            <a:spLocks noGrp="1"/>
          </p:cNvSpPr>
          <p:nvPr>
            <p:ph type="sldNum" sz="quarter" idx="11"/>
          </p:nvPr>
        </p:nvSpPr>
        <p:spPr>
          <a:xfrm>
            <a:off x="8547100" y="6432550"/>
            <a:ext cx="381000" cy="304800"/>
          </a:xfr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10</a:t>
            </a:fld>
            <a:endParaRPr lang="en-US" altLang="en-US" sz="1200" dirty="0">
              <a:solidFill>
                <a:schemeClr val="bg1"/>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58762"/>
            <a:ext cx="8258175" cy="579438"/>
          </a:xfrm>
        </p:spPr>
        <p:txBody>
          <a:bodyPr/>
          <a:lstStyle/>
          <a:p>
            <a:pPr>
              <a:defRPr/>
            </a:pPr>
            <a:r>
              <a:rPr lang="en-US" dirty="0">
                <a:cs typeface="+mj-cs"/>
              </a:rPr>
              <a:t>The Professional Cohorts for [Insert District]</a:t>
            </a:r>
          </a:p>
        </p:txBody>
      </p:sp>
      <p:sp>
        <p:nvSpPr>
          <p:cNvPr id="16387" name="TextBox 2"/>
          <p:cNvSpPr txBox="1">
            <a:spLocks noChangeArrowheads="1"/>
          </p:cNvSpPr>
          <p:nvPr/>
        </p:nvSpPr>
        <p:spPr bwMode="auto">
          <a:xfrm>
            <a:off x="2803525" y="2963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endParaRPr lang="en-US" altLang="en-US" sz="1800">
              <a:solidFill>
                <a:schemeClr val="tx1"/>
              </a:solidFill>
              <a:latin typeface="Arial" charset="0"/>
            </a:endParaRPr>
          </a:p>
        </p:txBody>
      </p:sp>
      <p:sp>
        <p:nvSpPr>
          <p:cNvPr id="16388" name="Content Placeholder 2"/>
          <p:cNvSpPr txBox="1">
            <a:spLocks/>
          </p:cNvSpPr>
          <p:nvPr/>
        </p:nvSpPr>
        <p:spPr bwMode="auto">
          <a:xfrm>
            <a:off x="687388" y="1701800"/>
            <a:ext cx="82248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buFontTx/>
              <a:buNone/>
            </a:pPr>
            <a:endParaRPr lang="en-US" altLang="en-US"/>
          </a:p>
        </p:txBody>
      </p:sp>
      <p:sp>
        <p:nvSpPr>
          <p:cNvPr id="6" name="Rectangle 5"/>
          <p:cNvSpPr/>
          <p:nvPr/>
        </p:nvSpPr>
        <p:spPr>
          <a:xfrm>
            <a:off x="669758" y="1435768"/>
            <a:ext cx="8229600" cy="4847481"/>
          </a:xfrm>
          <a:prstGeom prst="rect">
            <a:avLst/>
          </a:prstGeom>
        </p:spPr>
        <p:txBody>
          <a:bodyPr>
            <a:spAutoFit/>
          </a:bodyPr>
          <a:lstStyle/>
          <a:p>
            <a:pPr>
              <a:defRPr/>
            </a:pPr>
            <a:r>
              <a:rPr lang="en-US" sz="2400" b="1" dirty="0">
                <a:solidFill>
                  <a:srgbClr val="274F73"/>
                </a:solidFill>
                <a:latin typeface="+mn-lt"/>
                <a:ea typeface="ＭＳ Ｐゴシック" charset="0"/>
              </a:rPr>
              <a:t>Topics (Year 1)</a:t>
            </a:r>
          </a:p>
          <a:p>
            <a:pPr marL="342900" indent="-342900">
              <a:spcBef>
                <a:spcPts val="600"/>
              </a:spcBef>
              <a:buFont typeface="Arial"/>
              <a:buChar char="•"/>
              <a:defRPr/>
            </a:pPr>
            <a:r>
              <a:rPr lang="en-US" sz="2000" dirty="0">
                <a:solidFill>
                  <a:srgbClr val="274F73"/>
                </a:solidFill>
                <a:latin typeface="+mn-lt"/>
                <a:ea typeface="ＭＳ Ｐゴシック" charset="0"/>
              </a:rPr>
              <a:t>T-PEPG overview </a:t>
            </a:r>
            <a:r>
              <a:rPr lang="en-US" sz="2000" i="1" dirty="0">
                <a:solidFill>
                  <a:srgbClr val="274F73"/>
                </a:solidFill>
                <a:latin typeface="+mn-lt"/>
                <a:ea typeface="ＭＳ Ｐゴシック" charset="0"/>
              </a:rPr>
              <a:t>(Insert Date, Location)</a:t>
            </a:r>
          </a:p>
          <a:p>
            <a:pPr marL="342900" indent="-342900">
              <a:spcBef>
                <a:spcPts val="600"/>
              </a:spcBef>
              <a:buFont typeface="Arial"/>
              <a:buChar char="•"/>
              <a:defRPr/>
            </a:pPr>
            <a:r>
              <a:rPr lang="en-US" sz="2000" dirty="0">
                <a:solidFill>
                  <a:srgbClr val="274F73"/>
                </a:solidFill>
                <a:latin typeface="+mn-lt"/>
                <a:ea typeface="ＭＳ Ｐゴシック" charset="0"/>
              </a:rPr>
              <a:t>Professional practice/Core Propositions </a:t>
            </a:r>
            <a:r>
              <a:rPr lang="en-US" sz="2000" i="1" dirty="0">
                <a:solidFill>
                  <a:srgbClr val="274F73"/>
                </a:solidFill>
                <a:latin typeface="+mn-lt"/>
                <a:ea typeface="ＭＳ Ｐゴシック" charset="0"/>
              </a:rPr>
              <a:t>(Insert Date, Location) </a:t>
            </a:r>
          </a:p>
          <a:p>
            <a:pPr marL="342900" indent="-342900">
              <a:spcBef>
                <a:spcPts val="600"/>
              </a:spcBef>
              <a:buFont typeface="Arial"/>
              <a:buChar char="•"/>
              <a:defRPr/>
            </a:pPr>
            <a:r>
              <a:rPr lang="en-US" sz="2000" dirty="0">
                <a:solidFill>
                  <a:srgbClr val="274F73"/>
                </a:solidFill>
                <a:latin typeface="+mn-lt"/>
                <a:ea typeface="ＭＳ Ｐゴシック" charset="0"/>
              </a:rPr>
              <a:t>SLO development </a:t>
            </a:r>
            <a:r>
              <a:rPr lang="en-US" sz="2000" i="1" dirty="0">
                <a:solidFill>
                  <a:srgbClr val="274F73"/>
                </a:solidFill>
                <a:latin typeface="+mn-lt"/>
                <a:ea typeface="ＭＳ Ｐゴシック" charset="0"/>
              </a:rPr>
              <a:t>(Insert Date, Location)</a:t>
            </a:r>
          </a:p>
          <a:p>
            <a:pPr marL="342900" indent="-342900">
              <a:spcBef>
                <a:spcPts val="600"/>
              </a:spcBef>
              <a:buFont typeface="Arial"/>
              <a:buChar char="•"/>
              <a:defRPr/>
            </a:pPr>
            <a:r>
              <a:rPr lang="en-US" sz="2000" dirty="0">
                <a:solidFill>
                  <a:srgbClr val="274F73"/>
                </a:solidFill>
                <a:latin typeface="+mn-lt"/>
                <a:ea typeface="ＭＳ Ｐゴシック" charset="0"/>
              </a:rPr>
              <a:t>Assessment selection </a:t>
            </a:r>
            <a:r>
              <a:rPr lang="en-US" sz="2000" i="1" dirty="0">
                <a:solidFill>
                  <a:srgbClr val="274F73"/>
                </a:solidFill>
                <a:latin typeface="+mn-lt"/>
                <a:ea typeface="ＭＳ Ｐゴシック" charset="0"/>
              </a:rPr>
              <a:t>(Insert Date, Location)</a:t>
            </a:r>
          </a:p>
          <a:p>
            <a:pPr marL="342900" indent="-342900">
              <a:spcBef>
                <a:spcPts val="600"/>
              </a:spcBef>
              <a:buFont typeface="Arial"/>
              <a:buChar char="•"/>
              <a:defRPr/>
            </a:pPr>
            <a:r>
              <a:rPr lang="en-US" sz="2000" dirty="0">
                <a:solidFill>
                  <a:srgbClr val="274F73"/>
                </a:solidFill>
                <a:latin typeface="+mn-lt"/>
                <a:ea typeface="ＭＳ Ｐゴシック" charset="0"/>
              </a:rPr>
              <a:t>Professional goal-setting </a:t>
            </a:r>
            <a:r>
              <a:rPr lang="en-US" sz="2000" i="1" dirty="0">
                <a:solidFill>
                  <a:srgbClr val="274F73"/>
                </a:solidFill>
                <a:latin typeface="+mn-lt"/>
                <a:ea typeface="ＭＳ Ｐゴシック" charset="0"/>
              </a:rPr>
              <a:t>(Insert Date, Location)</a:t>
            </a:r>
          </a:p>
          <a:p>
            <a:pPr marL="342900" indent="-342900">
              <a:spcBef>
                <a:spcPts val="600"/>
              </a:spcBef>
              <a:buFont typeface="Arial"/>
              <a:buChar char="•"/>
              <a:defRPr/>
            </a:pPr>
            <a:r>
              <a:rPr lang="en-US" sz="2000" dirty="0">
                <a:solidFill>
                  <a:srgbClr val="274F73"/>
                </a:solidFill>
                <a:latin typeface="+mn-lt"/>
                <a:ea typeface="ＭＳ Ｐゴシック" charset="0"/>
              </a:rPr>
              <a:t>SLO tuning, review, and approval </a:t>
            </a:r>
            <a:r>
              <a:rPr lang="en-US" sz="2000" i="1" dirty="0">
                <a:solidFill>
                  <a:srgbClr val="274F73"/>
                </a:solidFill>
                <a:latin typeface="+mn-lt"/>
                <a:ea typeface="ＭＳ Ｐゴシック" charset="0"/>
              </a:rPr>
              <a:t>(Insert Date, Location)</a:t>
            </a:r>
          </a:p>
          <a:p>
            <a:pPr marL="342900" indent="-342900">
              <a:spcBef>
                <a:spcPts val="600"/>
              </a:spcBef>
              <a:buFont typeface="Arial"/>
              <a:buChar char="•"/>
              <a:defRPr/>
            </a:pPr>
            <a:r>
              <a:rPr lang="en-US" sz="2000" dirty="0">
                <a:solidFill>
                  <a:srgbClr val="274F73"/>
                </a:solidFill>
                <a:latin typeface="+mn-lt"/>
                <a:ea typeface="ＭＳ Ｐゴシック" charset="0"/>
              </a:rPr>
              <a:t>Observation, review, and feedback </a:t>
            </a:r>
            <a:r>
              <a:rPr lang="en-US" sz="2000" i="1" dirty="0">
                <a:solidFill>
                  <a:srgbClr val="274F73"/>
                </a:solidFill>
                <a:latin typeface="+mn-lt"/>
                <a:ea typeface="ＭＳ Ｐゴシック" charset="0"/>
              </a:rPr>
              <a:t>(Insert Date, Location)</a:t>
            </a:r>
          </a:p>
          <a:p>
            <a:pPr marL="342900" indent="-342900">
              <a:spcBef>
                <a:spcPts val="600"/>
              </a:spcBef>
              <a:buFont typeface="Arial"/>
              <a:buChar char="•"/>
              <a:defRPr/>
            </a:pPr>
            <a:r>
              <a:rPr lang="en-US" sz="2000" dirty="0">
                <a:solidFill>
                  <a:srgbClr val="274F73"/>
                </a:solidFill>
                <a:latin typeface="+mn-lt"/>
                <a:ea typeface="ＭＳ Ｐゴシック" charset="0"/>
              </a:rPr>
              <a:t>Gathering evidence </a:t>
            </a:r>
            <a:r>
              <a:rPr lang="en-US" sz="2000" i="1" dirty="0">
                <a:solidFill>
                  <a:srgbClr val="274F73"/>
                </a:solidFill>
                <a:latin typeface="+mn-lt"/>
                <a:ea typeface="ＭＳ Ｐゴシック" charset="0"/>
              </a:rPr>
              <a:t>(Insert Date, Location)</a:t>
            </a:r>
          </a:p>
          <a:p>
            <a:pPr marL="342900" indent="-342900">
              <a:spcBef>
                <a:spcPts val="600"/>
              </a:spcBef>
              <a:buFont typeface="Arial"/>
              <a:buChar char="•"/>
              <a:defRPr/>
            </a:pPr>
            <a:r>
              <a:rPr lang="en-US" sz="2000" dirty="0">
                <a:solidFill>
                  <a:srgbClr val="274F73"/>
                </a:solidFill>
                <a:latin typeface="+mn-lt"/>
                <a:ea typeface="ＭＳ Ｐゴシック" charset="0"/>
              </a:rPr>
              <a:t>Data and reflection (</a:t>
            </a:r>
            <a:r>
              <a:rPr lang="en-US" sz="2000" i="1" dirty="0">
                <a:solidFill>
                  <a:srgbClr val="274F73"/>
                </a:solidFill>
                <a:latin typeface="+mn-lt"/>
                <a:ea typeface="ＭＳ Ｐゴシック" charset="0"/>
              </a:rPr>
              <a:t>Insert Date, Location)</a:t>
            </a:r>
          </a:p>
          <a:p>
            <a:pPr>
              <a:defRPr/>
            </a:pPr>
            <a:endParaRPr lang="en-US" sz="2000" dirty="0">
              <a:solidFill>
                <a:srgbClr val="274F73"/>
              </a:solidFill>
              <a:latin typeface="+mn-lt"/>
              <a:ea typeface="ＭＳ Ｐゴシック" charset="0"/>
            </a:endParaRPr>
          </a:p>
          <a:p>
            <a:pPr>
              <a:defRPr/>
            </a:pPr>
            <a:endParaRPr lang="en-US" sz="2000" dirty="0">
              <a:solidFill>
                <a:srgbClr val="274F73"/>
              </a:solidFill>
              <a:latin typeface="+mn-lt"/>
              <a:ea typeface="ＭＳ Ｐゴシック" charset="0"/>
            </a:endParaRPr>
          </a:p>
          <a:p>
            <a:pPr marL="342900" indent="-342900">
              <a:buFont typeface="Arial"/>
              <a:buChar char="•"/>
              <a:defRPr/>
            </a:pPr>
            <a:endParaRPr lang="en-US" sz="2000" dirty="0">
              <a:solidFill>
                <a:srgbClr val="274F73"/>
              </a:solidFill>
              <a:latin typeface="+mn-lt"/>
              <a:ea typeface="ＭＳ Ｐゴシック" charset="0"/>
            </a:endParaRPr>
          </a:p>
        </p:txBody>
      </p:sp>
      <p:sp>
        <p:nvSpPr>
          <p:cNvPr id="16390" name="Slide Number Placeholder 2"/>
          <p:cNvSpPr>
            <a:spLocks noGrp="1"/>
          </p:cNvSpPr>
          <p:nvPr>
            <p:ph type="sldNum" sz="quarter" idx="11"/>
          </p:nvPr>
        </p:nvSpPr>
        <p:spPr>
          <a:xfrm>
            <a:off x="8547100" y="6432550"/>
            <a:ext cx="381000" cy="304800"/>
          </a:xfr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11</a:t>
            </a:fld>
            <a:endParaRPr lang="en-US" altLang="en-US" sz="1200" dirty="0">
              <a:solidFill>
                <a:schemeClr val="bg1"/>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04800"/>
            <a:ext cx="8181975" cy="533400"/>
          </a:xfrm>
        </p:spPr>
        <p:txBody>
          <a:bodyPr/>
          <a:lstStyle/>
          <a:p>
            <a:pPr>
              <a:lnSpc>
                <a:spcPct val="90000"/>
              </a:lnSpc>
              <a:defRPr/>
            </a:pPr>
            <a:r>
              <a:rPr lang="en-US" sz="2600" dirty="0">
                <a:cs typeface="+mj-cs"/>
              </a:rPr>
              <a:t>National Board for Professional Teaching Standards: Five Core Propositions</a:t>
            </a:r>
          </a:p>
        </p:txBody>
      </p:sp>
      <p:sp>
        <p:nvSpPr>
          <p:cNvPr id="17411" name="TextBox 2"/>
          <p:cNvSpPr txBox="1">
            <a:spLocks noChangeArrowheads="1"/>
          </p:cNvSpPr>
          <p:nvPr/>
        </p:nvSpPr>
        <p:spPr bwMode="auto">
          <a:xfrm>
            <a:off x="2803525" y="2963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endParaRPr lang="en-US" altLang="en-US" sz="1800">
              <a:solidFill>
                <a:schemeClr val="tx1"/>
              </a:solidFill>
              <a:latin typeface="Arial" charset="0"/>
            </a:endParaRPr>
          </a:p>
        </p:txBody>
      </p:sp>
      <p:sp>
        <p:nvSpPr>
          <p:cNvPr id="17412" name="Content Placeholder 2"/>
          <p:cNvSpPr txBox="1">
            <a:spLocks/>
          </p:cNvSpPr>
          <p:nvPr/>
        </p:nvSpPr>
        <p:spPr bwMode="auto">
          <a:xfrm>
            <a:off x="687388" y="1701800"/>
            <a:ext cx="82248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buFontTx/>
              <a:buNone/>
            </a:pPr>
            <a:endParaRPr lang="en-US" altLang="en-US"/>
          </a:p>
        </p:txBody>
      </p:sp>
      <p:sp>
        <p:nvSpPr>
          <p:cNvPr id="6" name="Rectangle 5"/>
          <p:cNvSpPr/>
          <p:nvPr/>
        </p:nvSpPr>
        <p:spPr>
          <a:xfrm>
            <a:off x="657224" y="1440656"/>
            <a:ext cx="8181975" cy="3724096"/>
          </a:xfrm>
          <a:prstGeom prst="rect">
            <a:avLst/>
          </a:prstGeom>
        </p:spPr>
        <p:txBody>
          <a:bodyPr wrap="square">
            <a:spAutoFit/>
          </a:bodyPr>
          <a:lstStyle/>
          <a:p>
            <a:pPr marL="457200" indent="-457200">
              <a:spcBef>
                <a:spcPts val="600"/>
              </a:spcBef>
              <a:buFont typeface="+mj-lt"/>
              <a:buAutoNum type="arabicPeriod"/>
              <a:defRPr/>
            </a:pPr>
            <a:r>
              <a:rPr lang="en-US" sz="2400" dirty="0">
                <a:solidFill>
                  <a:srgbClr val="103961"/>
                </a:solidFill>
                <a:latin typeface="+mn-lt"/>
                <a:ea typeface="ＭＳ Ｐゴシック" charset="0"/>
              </a:rPr>
              <a:t>Teachers are committed to students and their learning</a:t>
            </a:r>
            <a:endParaRPr lang="en-US" sz="2400" b="1" dirty="0">
              <a:solidFill>
                <a:srgbClr val="103961"/>
              </a:solidFill>
              <a:latin typeface="+mn-lt"/>
              <a:ea typeface="ＭＳ Ｐゴシック" charset="0"/>
            </a:endParaRPr>
          </a:p>
          <a:p>
            <a:pPr marL="457200" indent="-457200">
              <a:spcBef>
                <a:spcPts val="600"/>
              </a:spcBef>
              <a:buFont typeface="+mj-lt"/>
              <a:buAutoNum type="arabicPeriod"/>
              <a:defRPr/>
            </a:pPr>
            <a:r>
              <a:rPr lang="en-US" sz="2400" dirty="0">
                <a:solidFill>
                  <a:srgbClr val="103961"/>
                </a:solidFill>
                <a:latin typeface="+mn-lt"/>
                <a:ea typeface="ＭＳ Ｐゴシック" charset="0"/>
              </a:rPr>
              <a:t>Teachers know the subjects they teach and how to teach those subjects to students</a:t>
            </a:r>
            <a:endParaRPr lang="en-US" sz="2400" b="1" dirty="0">
              <a:solidFill>
                <a:srgbClr val="103961"/>
              </a:solidFill>
              <a:latin typeface="+mn-lt"/>
              <a:ea typeface="ＭＳ Ｐゴシック" charset="0"/>
            </a:endParaRPr>
          </a:p>
          <a:p>
            <a:pPr marL="457200" indent="-457200">
              <a:spcBef>
                <a:spcPts val="600"/>
              </a:spcBef>
              <a:buFont typeface="+mj-lt"/>
              <a:buAutoNum type="arabicPeriod"/>
              <a:defRPr/>
            </a:pPr>
            <a:r>
              <a:rPr lang="en-US" sz="2400" dirty="0">
                <a:solidFill>
                  <a:srgbClr val="103961"/>
                </a:solidFill>
                <a:latin typeface="+mn-lt"/>
                <a:ea typeface="ＭＳ Ｐゴシック" charset="0"/>
              </a:rPr>
              <a:t>Teachers are responsible for managing and monitoring student learning</a:t>
            </a:r>
            <a:endParaRPr lang="en-US" sz="2400" b="1" dirty="0">
              <a:solidFill>
                <a:srgbClr val="103961"/>
              </a:solidFill>
              <a:latin typeface="+mn-lt"/>
              <a:ea typeface="ＭＳ Ｐゴシック" charset="0"/>
            </a:endParaRPr>
          </a:p>
          <a:p>
            <a:pPr marL="457200" indent="-457200">
              <a:spcBef>
                <a:spcPts val="600"/>
              </a:spcBef>
              <a:buFont typeface="+mj-lt"/>
              <a:buAutoNum type="arabicPeriod"/>
              <a:defRPr/>
            </a:pPr>
            <a:r>
              <a:rPr lang="en-US" sz="2400" dirty="0">
                <a:solidFill>
                  <a:srgbClr val="103961"/>
                </a:solidFill>
                <a:latin typeface="+mn-lt"/>
                <a:ea typeface="ＭＳ Ｐゴシック" charset="0"/>
              </a:rPr>
              <a:t>Teachers think systematically about their practice and learn from experience</a:t>
            </a:r>
            <a:endParaRPr lang="en-US" sz="2400" b="1" dirty="0">
              <a:solidFill>
                <a:srgbClr val="103961"/>
              </a:solidFill>
              <a:latin typeface="+mn-lt"/>
              <a:ea typeface="ＭＳ Ｐゴシック" charset="0"/>
            </a:endParaRPr>
          </a:p>
          <a:p>
            <a:pPr marL="457200" indent="-457200">
              <a:spcBef>
                <a:spcPts val="600"/>
              </a:spcBef>
              <a:buFont typeface="+mj-lt"/>
              <a:buAutoNum type="arabicPeriod"/>
              <a:defRPr/>
            </a:pPr>
            <a:r>
              <a:rPr lang="en-US" sz="2400" dirty="0">
                <a:solidFill>
                  <a:srgbClr val="103961"/>
                </a:solidFill>
                <a:latin typeface="+mn-lt"/>
                <a:ea typeface="ＭＳ Ｐゴシック" charset="0"/>
              </a:rPr>
              <a:t>Teachers are members of learning communities </a:t>
            </a:r>
            <a:endParaRPr lang="en-US" sz="2400" i="1" dirty="0">
              <a:solidFill>
                <a:srgbClr val="103961"/>
              </a:solidFill>
              <a:latin typeface="+mn-lt"/>
              <a:ea typeface="ＭＳ Ｐゴシック" charset="0"/>
            </a:endParaRPr>
          </a:p>
        </p:txBody>
      </p:sp>
      <p:sp>
        <p:nvSpPr>
          <p:cNvPr id="7" name="Slide Number Placeholder 2"/>
          <p:cNvSpPr>
            <a:spLocks noGrp="1"/>
          </p:cNvSpPr>
          <p:nvPr>
            <p:ph type="sldNum" sz="quarter" idx="11"/>
          </p:nvPr>
        </p:nvSpPr>
        <p:spPr>
          <a:xfrm>
            <a:off x="8547100" y="6432550"/>
            <a:ext cx="381000" cy="304800"/>
          </a:xfrm>
          <a:noFill/>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fld id="{48441343-254F-4EE5-B38C-BBAF72E2CF75}" type="slidenum">
              <a:rPr lang="en-US" altLang="en-US" sz="1200">
                <a:solidFill>
                  <a:schemeClr val="bg1"/>
                </a:solidFill>
                <a:latin typeface="Arial" charset="0"/>
              </a:rPr>
              <a:pPr eaLnBrk="1" hangingPunct="1">
                <a:spcBef>
                  <a:spcPct val="0"/>
                </a:spcBef>
                <a:buFontTx/>
                <a:buNone/>
              </a:pPr>
              <a:t>12</a:t>
            </a:fld>
            <a:endParaRPr lang="en-US" altLang="en-US" sz="1200" dirty="0">
              <a:solidFill>
                <a:schemeClr val="bg1"/>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657225" y="44450"/>
            <a:ext cx="6029326" cy="793750"/>
          </a:xfrm>
        </p:spPr>
        <p:txBody>
          <a:bodyPr/>
          <a:lstStyle/>
          <a:p>
            <a:pPr eaLnBrk="1" hangingPunct="1">
              <a:defRPr/>
            </a:pPr>
            <a:r>
              <a:rPr lang="en-US" dirty="0">
                <a:latin typeface="+mn-lt"/>
                <a:cs typeface="+mj-cs"/>
              </a:rPr>
              <a:t>MSFE Rubric</a:t>
            </a:r>
          </a:p>
        </p:txBody>
      </p:sp>
      <p:sp>
        <p:nvSpPr>
          <p:cNvPr id="2" name="Oval 1"/>
          <p:cNvSpPr>
            <a:spLocks noChangeAspect="1"/>
          </p:cNvSpPr>
          <p:nvPr/>
        </p:nvSpPr>
        <p:spPr>
          <a:xfrm>
            <a:off x="3352800" y="1524000"/>
            <a:ext cx="1572768" cy="1572768"/>
          </a:xfrm>
          <a:prstGeom prst="ellipse">
            <a:avLst/>
          </a:prstGeom>
          <a:solidFill>
            <a:srgbClr val="56141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6" name="Oval 5"/>
          <p:cNvSpPr>
            <a:spLocks noChangeAspect="1"/>
          </p:cNvSpPr>
          <p:nvPr/>
        </p:nvSpPr>
        <p:spPr>
          <a:xfrm>
            <a:off x="4648200" y="2362200"/>
            <a:ext cx="1572768" cy="1572768"/>
          </a:xfrm>
          <a:prstGeom prst="ellipse">
            <a:avLst/>
          </a:prstGeom>
          <a:solidFill>
            <a:srgbClr val="16370D"/>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7" name="Oval 6"/>
          <p:cNvSpPr>
            <a:spLocks noChangeAspect="1"/>
          </p:cNvSpPr>
          <p:nvPr/>
        </p:nvSpPr>
        <p:spPr>
          <a:xfrm>
            <a:off x="2057400" y="2362200"/>
            <a:ext cx="1572768" cy="1572768"/>
          </a:xfrm>
          <a:prstGeom prst="ellipse">
            <a:avLst/>
          </a:prstGeom>
          <a:solidFill>
            <a:srgbClr val="B89E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8" name="Oval 7"/>
          <p:cNvSpPr>
            <a:spLocks noChangeAspect="1"/>
          </p:cNvSpPr>
          <p:nvPr/>
        </p:nvSpPr>
        <p:spPr>
          <a:xfrm>
            <a:off x="2514600" y="3810000"/>
            <a:ext cx="1572768" cy="1572768"/>
          </a:xfrm>
          <a:prstGeom prst="ellipse">
            <a:avLst/>
          </a:prstGeom>
          <a:solidFill>
            <a:srgbClr val="274F73"/>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9" name="Oval 8"/>
          <p:cNvSpPr>
            <a:spLocks noChangeAspect="1"/>
          </p:cNvSpPr>
          <p:nvPr/>
        </p:nvSpPr>
        <p:spPr>
          <a:xfrm>
            <a:off x="4038600" y="3810000"/>
            <a:ext cx="1572768" cy="1572768"/>
          </a:xfrm>
          <a:prstGeom prst="ellipse">
            <a:avLst/>
          </a:prstGeom>
          <a:solidFill>
            <a:srgbClr val="27093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3" name="TextBox 2"/>
          <p:cNvSpPr txBox="1"/>
          <p:nvPr/>
        </p:nvSpPr>
        <p:spPr>
          <a:xfrm>
            <a:off x="3429000" y="19050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1 </a:t>
            </a:r>
          </a:p>
        </p:txBody>
      </p:sp>
      <p:sp>
        <p:nvSpPr>
          <p:cNvPr id="12" name="TextBox 11"/>
          <p:cNvSpPr txBox="1"/>
          <p:nvPr/>
        </p:nvSpPr>
        <p:spPr>
          <a:xfrm>
            <a:off x="4724400" y="27432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2</a:t>
            </a:r>
          </a:p>
        </p:txBody>
      </p:sp>
      <p:sp>
        <p:nvSpPr>
          <p:cNvPr id="13" name="TextBox 12"/>
          <p:cNvSpPr txBox="1"/>
          <p:nvPr/>
        </p:nvSpPr>
        <p:spPr>
          <a:xfrm>
            <a:off x="4114800" y="41148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3</a:t>
            </a:r>
          </a:p>
        </p:txBody>
      </p:sp>
      <p:sp>
        <p:nvSpPr>
          <p:cNvPr id="14" name="TextBox 13"/>
          <p:cNvSpPr txBox="1"/>
          <p:nvPr/>
        </p:nvSpPr>
        <p:spPr>
          <a:xfrm>
            <a:off x="2590800" y="41910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4</a:t>
            </a:r>
          </a:p>
        </p:txBody>
      </p:sp>
      <p:sp>
        <p:nvSpPr>
          <p:cNvPr id="15" name="TextBox 14"/>
          <p:cNvSpPr txBox="1"/>
          <p:nvPr/>
        </p:nvSpPr>
        <p:spPr>
          <a:xfrm>
            <a:off x="2133600" y="28194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5</a:t>
            </a:r>
          </a:p>
        </p:txBody>
      </p:sp>
      <p:grpSp>
        <p:nvGrpSpPr>
          <p:cNvPr id="18" name="Group 17"/>
          <p:cNvGrpSpPr/>
          <p:nvPr/>
        </p:nvGrpSpPr>
        <p:grpSpPr>
          <a:xfrm>
            <a:off x="5912676" y="1122714"/>
            <a:ext cx="3120072" cy="1169551"/>
            <a:chOff x="5719128" y="1129927"/>
            <a:chExt cx="3120072" cy="1169551"/>
          </a:xfrm>
        </p:grpSpPr>
        <p:sp>
          <p:nvSpPr>
            <p:cNvPr id="4" name="Line Callout 1 3"/>
            <p:cNvSpPr>
              <a:spLocks/>
            </p:cNvSpPr>
            <p:nvPr/>
          </p:nvSpPr>
          <p:spPr bwMode="auto">
            <a:xfrm>
              <a:off x="5719128" y="1143000"/>
              <a:ext cx="3120072" cy="1143407"/>
            </a:xfrm>
            <a:prstGeom prst="borderCallout1">
              <a:avLst>
                <a:gd name="adj1" fmla="val 22082"/>
                <a:gd name="adj2" fmla="val -518"/>
                <a:gd name="adj3" fmla="val 61527"/>
                <a:gd name="adj4" fmla="val -36646"/>
              </a:avLst>
            </a:prstGeom>
            <a:gradFill rotWithShape="1">
              <a:gsLst>
                <a:gs pos="0">
                  <a:srgbClr val="8C1E00"/>
                </a:gs>
                <a:gs pos="20000">
                  <a:srgbClr val="891F00"/>
                </a:gs>
                <a:gs pos="100000">
                  <a:srgbClr val="671500"/>
                </a:gs>
              </a:gsLst>
              <a:lin ang="5400000"/>
            </a:gradFill>
            <a:ln w="9525">
              <a:solidFill>
                <a:srgbClr val="7D260D"/>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 name="TextBox 4"/>
            <p:cNvSpPr txBox="1"/>
            <p:nvPr/>
          </p:nvSpPr>
          <p:spPr>
            <a:xfrm>
              <a:off x="5719128" y="1129927"/>
              <a:ext cx="3120072" cy="1169551"/>
            </a:xfrm>
            <a:prstGeom prst="rect">
              <a:avLst/>
            </a:prstGeom>
            <a:noFill/>
          </p:spPr>
          <p:txBody>
            <a:bodyPr wrap="square">
              <a:spAutoFit/>
            </a:bodyPr>
            <a:lstStyle/>
            <a:p>
              <a:pPr>
                <a:defRPr/>
              </a:pPr>
              <a:r>
                <a:rPr lang="en-US" sz="1250" dirty="0">
                  <a:solidFill>
                    <a:srgbClr val="FFFFFF"/>
                  </a:solidFill>
                  <a:latin typeface="+mn-lt"/>
                  <a:ea typeface="ＭＳ Ｐゴシック" charset="0"/>
                </a:rPr>
                <a:t>1. Teachers are committed to students and their learning.</a:t>
              </a:r>
            </a:p>
            <a:p>
              <a:pPr marL="182880" indent="-182880">
                <a:spcBef>
                  <a:spcPts val="300"/>
                </a:spcBef>
                <a:buFont typeface="Arial"/>
                <a:buChar char="•"/>
                <a:defRPr/>
              </a:pPr>
              <a:r>
                <a:rPr lang="en-US" sz="1250" dirty="0">
                  <a:solidFill>
                    <a:srgbClr val="FFFFFF"/>
                  </a:solidFill>
                  <a:latin typeface="+mn-lt"/>
                  <a:ea typeface="ＭＳ Ｐゴシック" charset="0"/>
                </a:rPr>
                <a:t>1.1 Understanding of Students</a:t>
              </a:r>
            </a:p>
            <a:p>
              <a:pPr marL="182880" indent="-182880">
                <a:spcBef>
                  <a:spcPts val="300"/>
                </a:spcBef>
                <a:buFont typeface="Arial"/>
                <a:buChar char="•"/>
                <a:defRPr/>
              </a:pPr>
              <a:r>
                <a:rPr lang="en-US" sz="1250" dirty="0">
                  <a:solidFill>
                    <a:srgbClr val="FFFFFF"/>
                  </a:solidFill>
                  <a:latin typeface="+mn-lt"/>
                  <a:ea typeface="ＭＳ Ｐゴシック" charset="0"/>
                </a:rPr>
                <a:t>1.2 Application of Learning Theory</a:t>
              </a:r>
            </a:p>
            <a:p>
              <a:pPr marL="182880" indent="-182880">
                <a:spcBef>
                  <a:spcPts val="300"/>
                </a:spcBef>
                <a:buFont typeface="Arial"/>
                <a:buChar char="•"/>
                <a:defRPr/>
              </a:pPr>
              <a:r>
                <a:rPr lang="en-US" sz="1250" dirty="0">
                  <a:solidFill>
                    <a:srgbClr val="FFFFFF"/>
                  </a:solidFill>
                  <a:latin typeface="+mn-lt"/>
                  <a:ea typeface="ＭＳ Ｐゴシック" charset="0"/>
                </a:rPr>
                <a:t>1.3 Classroom Climate</a:t>
              </a:r>
            </a:p>
          </p:txBody>
        </p:sp>
      </p:grpSp>
      <p:sp>
        <p:nvSpPr>
          <p:cNvPr id="10" name="Line Callout 1 9"/>
          <p:cNvSpPr>
            <a:spLocks/>
          </p:cNvSpPr>
          <p:nvPr/>
        </p:nvSpPr>
        <p:spPr bwMode="auto">
          <a:xfrm>
            <a:off x="6397099" y="2392680"/>
            <a:ext cx="2618232" cy="1558354"/>
          </a:xfrm>
          <a:prstGeom prst="borderCallout1">
            <a:avLst>
              <a:gd name="adj1" fmla="val 12882"/>
              <a:gd name="adj2" fmla="val 107"/>
              <a:gd name="adj3" fmla="val 19805"/>
              <a:gd name="adj4" fmla="val -11521"/>
            </a:avLst>
          </a:prstGeom>
          <a:solidFill>
            <a:srgbClr val="1B3D11"/>
          </a:solidFill>
          <a:ln w="9525">
            <a:solidFill>
              <a:srgbClr val="166212"/>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TextBox 19"/>
          <p:cNvSpPr txBox="1"/>
          <p:nvPr/>
        </p:nvSpPr>
        <p:spPr>
          <a:xfrm>
            <a:off x="6397099" y="2396762"/>
            <a:ext cx="2618232" cy="1554272"/>
          </a:xfrm>
          <a:prstGeom prst="rect">
            <a:avLst/>
          </a:prstGeom>
          <a:noFill/>
        </p:spPr>
        <p:txBody>
          <a:bodyPr wrap="square">
            <a:spAutoFit/>
          </a:bodyPr>
          <a:lstStyle/>
          <a:p>
            <a:pPr>
              <a:defRPr/>
            </a:pPr>
            <a:r>
              <a:rPr lang="en-US" sz="1250" dirty="0">
                <a:solidFill>
                  <a:srgbClr val="FFFFFF"/>
                </a:solidFill>
                <a:latin typeface="+mn-lt"/>
                <a:ea typeface="ＭＳ Ｐゴシック" charset="0"/>
              </a:rPr>
              <a:t>2. Teachers know the subjects they teach and how to teach those subjects to students.</a:t>
            </a:r>
          </a:p>
          <a:p>
            <a:pPr marL="182880" indent="-182880">
              <a:spcBef>
                <a:spcPts val="300"/>
              </a:spcBef>
              <a:buFont typeface="Arial"/>
              <a:buChar char="•"/>
              <a:defRPr/>
            </a:pPr>
            <a:r>
              <a:rPr lang="en-US" sz="1250" dirty="0">
                <a:solidFill>
                  <a:srgbClr val="FFFFFF"/>
                </a:solidFill>
                <a:latin typeface="+mn-lt"/>
                <a:ea typeface="ＭＳ Ｐゴシック" charset="0"/>
              </a:rPr>
              <a:t>2.1 Subject Knowledge</a:t>
            </a:r>
          </a:p>
          <a:p>
            <a:pPr marL="182880" indent="-182880">
              <a:spcBef>
                <a:spcPts val="300"/>
              </a:spcBef>
              <a:buFont typeface="Arial"/>
              <a:buChar char="•"/>
              <a:defRPr/>
            </a:pPr>
            <a:r>
              <a:rPr lang="en-US" sz="1250" dirty="0">
                <a:solidFill>
                  <a:srgbClr val="FFFFFF"/>
                </a:solidFill>
                <a:latin typeface="+mn-lt"/>
                <a:ea typeface="ＭＳ Ｐゴシック" charset="0"/>
              </a:rPr>
              <a:t>2.2 Pedagogical Content Knowledge </a:t>
            </a:r>
          </a:p>
          <a:p>
            <a:pPr marL="182880" indent="-182880">
              <a:spcBef>
                <a:spcPts val="300"/>
              </a:spcBef>
              <a:buFont typeface="Arial"/>
              <a:buChar char="•"/>
              <a:defRPr/>
            </a:pPr>
            <a:r>
              <a:rPr lang="en-US" sz="1250" dirty="0">
                <a:solidFill>
                  <a:srgbClr val="FFFFFF"/>
                </a:solidFill>
                <a:latin typeface="+mn-lt"/>
                <a:ea typeface="ＭＳ Ｐゴシック" charset="0"/>
              </a:rPr>
              <a:t>2.3 Goal-Focused Planning</a:t>
            </a:r>
          </a:p>
        </p:txBody>
      </p:sp>
      <p:grpSp>
        <p:nvGrpSpPr>
          <p:cNvPr id="11" name="Group 10"/>
          <p:cNvGrpSpPr/>
          <p:nvPr/>
        </p:nvGrpSpPr>
        <p:grpSpPr>
          <a:xfrm>
            <a:off x="6404719" y="4083659"/>
            <a:ext cx="2618232" cy="1747843"/>
            <a:chOff x="6404719" y="4083659"/>
            <a:chExt cx="2618232" cy="1747843"/>
          </a:xfrm>
        </p:grpSpPr>
        <p:sp>
          <p:nvSpPr>
            <p:cNvPr id="22" name="Line Callout 1 21"/>
            <p:cNvSpPr>
              <a:spLocks/>
            </p:cNvSpPr>
            <p:nvPr/>
          </p:nvSpPr>
          <p:spPr bwMode="auto">
            <a:xfrm>
              <a:off x="6404719" y="4083659"/>
              <a:ext cx="2618232" cy="1745641"/>
            </a:xfrm>
            <a:prstGeom prst="borderCallout1">
              <a:avLst>
                <a:gd name="adj1" fmla="val 14821"/>
                <a:gd name="adj2" fmla="val -475"/>
                <a:gd name="adj3" fmla="val 35961"/>
                <a:gd name="adj4" fmla="val -30203"/>
              </a:avLst>
            </a:prstGeom>
            <a:solidFill>
              <a:srgbClr val="2D084A"/>
            </a:solidFill>
            <a:ln w="9525">
              <a:solidFill>
                <a:srgbClr val="660066"/>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6404719" y="4084870"/>
              <a:ext cx="2602121" cy="1746632"/>
            </a:xfrm>
            <a:prstGeom prst="rect">
              <a:avLst/>
            </a:prstGeom>
            <a:noFill/>
          </p:spPr>
          <p:txBody>
            <a:bodyPr wrap="square">
              <a:spAutoFit/>
            </a:bodyPr>
            <a:lstStyle/>
            <a:p>
              <a:pPr>
                <a:defRPr/>
              </a:pPr>
              <a:r>
                <a:rPr lang="en-US" sz="1250" dirty="0">
                  <a:solidFill>
                    <a:srgbClr val="FFFFFF"/>
                  </a:solidFill>
                  <a:latin typeface="+mn-lt"/>
                  <a:ea typeface="ＭＳ Ｐゴシック" charset="0"/>
                </a:rPr>
                <a:t>3. Teachers are responsible for managing and monitoring student learning. </a:t>
              </a:r>
            </a:p>
            <a:p>
              <a:pPr marL="182880" indent="-182880">
                <a:spcBef>
                  <a:spcPts val="300"/>
                </a:spcBef>
                <a:buFont typeface="Arial"/>
                <a:buChar char="•"/>
                <a:defRPr/>
              </a:pPr>
              <a:r>
                <a:rPr lang="en-US" sz="1250" dirty="0">
                  <a:solidFill>
                    <a:srgbClr val="FFFFFF"/>
                  </a:solidFill>
                  <a:latin typeface="+mn-lt"/>
                  <a:ea typeface="ＭＳ Ｐゴシック" charset="0"/>
                </a:rPr>
                <a:t>3.1 Managing Classroom Routines and Expectations</a:t>
              </a:r>
            </a:p>
            <a:p>
              <a:pPr marL="182880" indent="-182880">
                <a:spcBef>
                  <a:spcPts val="300"/>
                </a:spcBef>
                <a:buFont typeface="Arial"/>
                <a:buChar char="•"/>
                <a:defRPr/>
              </a:pPr>
              <a:r>
                <a:rPr lang="en-US" sz="1250" dirty="0">
                  <a:solidFill>
                    <a:srgbClr val="FFFFFF"/>
                  </a:solidFill>
                  <a:latin typeface="+mn-lt"/>
                  <a:ea typeface="ＭＳ Ｐゴシック" charset="0"/>
                </a:rPr>
                <a:t>3.2 Student Engagement</a:t>
              </a:r>
            </a:p>
            <a:p>
              <a:pPr marL="182880" indent="-182880">
                <a:spcBef>
                  <a:spcPts val="300"/>
                </a:spcBef>
                <a:buFont typeface="Arial"/>
                <a:buChar char="•"/>
                <a:defRPr/>
              </a:pPr>
              <a:r>
                <a:rPr lang="en-US" sz="1250" dirty="0">
                  <a:solidFill>
                    <a:srgbClr val="FFFFFF"/>
                  </a:solidFill>
                  <a:latin typeface="+mn-lt"/>
                  <a:ea typeface="ＭＳ Ｐゴシック" charset="0"/>
                </a:rPr>
                <a:t>3.3 Assessment of Student Progress</a:t>
              </a:r>
            </a:p>
          </p:txBody>
        </p:sp>
      </p:grpSp>
      <p:sp>
        <p:nvSpPr>
          <p:cNvPr id="16" name="Line Callout 1 15"/>
          <p:cNvSpPr>
            <a:spLocks/>
          </p:cNvSpPr>
          <p:nvPr/>
        </p:nvSpPr>
        <p:spPr bwMode="auto">
          <a:xfrm>
            <a:off x="120316" y="3567461"/>
            <a:ext cx="1816100" cy="2172939"/>
          </a:xfrm>
          <a:prstGeom prst="borderCallout1">
            <a:avLst>
              <a:gd name="adj1" fmla="val 15516"/>
              <a:gd name="adj2" fmla="val 100981"/>
              <a:gd name="adj3" fmla="val 34256"/>
              <a:gd name="adj4" fmla="val 135382"/>
            </a:avLst>
          </a:prstGeom>
          <a:solidFill>
            <a:srgbClr val="2B5880"/>
          </a:solidFill>
          <a:ln w="12700">
            <a:solidFill>
              <a:srgbClr val="2B5880"/>
            </a:solidFill>
            <a:miter lim="800000"/>
            <a:headEnd/>
            <a:tailEnd/>
          </a:ln>
          <a:effectLst/>
        </p:spPr>
        <p:txBody>
          <a:bodyPr anchor="ctr"/>
          <a:lstStyle/>
          <a:p>
            <a:pPr algn="ctr">
              <a:defRPr/>
            </a:pPr>
            <a:endParaRPr lang="en-US">
              <a:solidFill>
                <a:schemeClr val="lt1"/>
              </a:solidFill>
              <a:latin typeface="+mn-lt"/>
              <a:ea typeface="+mn-ea"/>
            </a:endParaRPr>
          </a:p>
        </p:txBody>
      </p:sp>
      <p:sp>
        <p:nvSpPr>
          <p:cNvPr id="25" name="TextBox 24"/>
          <p:cNvSpPr txBox="1"/>
          <p:nvPr/>
        </p:nvSpPr>
        <p:spPr>
          <a:xfrm>
            <a:off x="120316" y="3569493"/>
            <a:ext cx="1632284" cy="2246769"/>
          </a:xfrm>
          <a:prstGeom prst="rect">
            <a:avLst/>
          </a:prstGeom>
          <a:noFill/>
        </p:spPr>
        <p:txBody>
          <a:bodyPr wrap="square">
            <a:spAutoFit/>
          </a:bodyPr>
          <a:lstStyle/>
          <a:p>
            <a:pPr>
              <a:defRPr/>
            </a:pPr>
            <a:r>
              <a:rPr lang="en-US" sz="1250" dirty="0">
                <a:solidFill>
                  <a:srgbClr val="FFFFFF"/>
                </a:solidFill>
                <a:latin typeface="+mn-lt"/>
                <a:ea typeface="ＭＳ Ｐゴシック" charset="0"/>
              </a:rPr>
              <a:t>4. Teachers think systematically about their practice and learn from experience </a:t>
            </a:r>
          </a:p>
          <a:p>
            <a:pPr marL="182880" indent="-182880">
              <a:spcBef>
                <a:spcPts val="600"/>
              </a:spcBef>
              <a:buFont typeface="Arial"/>
              <a:buChar char="•"/>
              <a:defRPr/>
            </a:pPr>
            <a:r>
              <a:rPr lang="en-US" sz="1250" dirty="0">
                <a:solidFill>
                  <a:srgbClr val="FFFFFF"/>
                </a:solidFill>
                <a:latin typeface="+mn-lt"/>
                <a:ea typeface="ＭＳ Ｐゴシック" charset="0"/>
              </a:rPr>
              <a:t>4.1 Reflective Practice</a:t>
            </a:r>
          </a:p>
          <a:p>
            <a:pPr marL="182880" indent="-182880">
              <a:spcBef>
                <a:spcPts val="600"/>
              </a:spcBef>
              <a:buFont typeface="Arial"/>
              <a:buChar char="•"/>
              <a:defRPr/>
            </a:pPr>
            <a:r>
              <a:rPr lang="en-US" sz="1250" dirty="0">
                <a:solidFill>
                  <a:srgbClr val="FFFFFF"/>
                </a:solidFill>
                <a:latin typeface="+mn-lt"/>
                <a:ea typeface="ＭＳ Ｐゴシック" charset="0"/>
              </a:rPr>
              <a:t>4.2 Continuous Professional Growth </a:t>
            </a:r>
          </a:p>
        </p:txBody>
      </p:sp>
      <p:sp>
        <p:nvSpPr>
          <p:cNvPr id="26" name="Line Callout 1 25"/>
          <p:cNvSpPr>
            <a:spLocks/>
          </p:cNvSpPr>
          <p:nvPr/>
        </p:nvSpPr>
        <p:spPr bwMode="auto">
          <a:xfrm>
            <a:off x="120316" y="1447799"/>
            <a:ext cx="1816100" cy="1815577"/>
          </a:xfrm>
          <a:prstGeom prst="borderCallout1">
            <a:avLst>
              <a:gd name="adj1" fmla="val 9523"/>
              <a:gd name="adj2" fmla="val 96181"/>
              <a:gd name="adj3" fmla="val 61284"/>
              <a:gd name="adj4" fmla="val 119802"/>
            </a:avLst>
          </a:prstGeom>
          <a:solidFill>
            <a:srgbClr val="B89E12"/>
          </a:solidFill>
          <a:ln w="9525">
            <a:solidFill>
              <a:srgbClr val="B89E12"/>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7" name="TextBox 26"/>
          <p:cNvSpPr txBox="1"/>
          <p:nvPr/>
        </p:nvSpPr>
        <p:spPr>
          <a:xfrm>
            <a:off x="120316" y="1430808"/>
            <a:ext cx="1860884" cy="1785104"/>
          </a:xfrm>
          <a:prstGeom prst="rect">
            <a:avLst/>
          </a:prstGeom>
          <a:noFill/>
        </p:spPr>
        <p:txBody>
          <a:bodyPr wrap="square">
            <a:spAutoFit/>
          </a:bodyPr>
          <a:lstStyle/>
          <a:p>
            <a:pPr>
              <a:defRPr/>
            </a:pPr>
            <a:r>
              <a:rPr lang="en-US" sz="1250" dirty="0">
                <a:solidFill>
                  <a:srgbClr val="FFFFFF"/>
                </a:solidFill>
                <a:latin typeface="+mn-lt"/>
                <a:ea typeface="ＭＳ Ｐゴシック" charset="0"/>
              </a:rPr>
              <a:t>5. Teachers are members of learning communities. </a:t>
            </a:r>
          </a:p>
          <a:p>
            <a:pPr marL="182880" indent="-182880">
              <a:spcBef>
                <a:spcPts val="600"/>
              </a:spcBef>
              <a:buFont typeface="Arial"/>
              <a:buChar char="•"/>
              <a:defRPr/>
            </a:pPr>
            <a:r>
              <a:rPr lang="en-US" sz="1250" dirty="0">
                <a:solidFill>
                  <a:srgbClr val="FFFFFF"/>
                </a:solidFill>
                <a:latin typeface="+mn-lt"/>
                <a:ea typeface="ＭＳ Ｐゴシック" charset="0"/>
              </a:rPr>
              <a:t>5.1 Professional Collaboration</a:t>
            </a:r>
          </a:p>
          <a:p>
            <a:pPr marL="182880" indent="-182880">
              <a:spcBef>
                <a:spcPts val="600"/>
              </a:spcBef>
              <a:buFont typeface="Arial"/>
              <a:buChar char="•"/>
              <a:defRPr/>
            </a:pPr>
            <a:r>
              <a:rPr lang="en-US" sz="1250" dirty="0">
                <a:solidFill>
                  <a:srgbClr val="FFFFFF"/>
                </a:solidFill>
                <a:latin typeface="+mn-lt"/>
                <a:ea typeface="ＭＳ Ｐゴシック" charset="0"/>
              </a:rPr>
              <a:t>5.2 Engagement With Caregivers </a:t>
            </a:r>
            <a:br>
              <a:rPr lang="en-US" sz="1250" dirty="0">
                <a:solidFill>
                  <a:srgbClr val="FFFFFF"/>
                </a:solidFill>
                <a:latin typeface="+mn-lt"/>
                <a:ea typeface="ＭＳ Ｐゴシック" charset="0"/>
              </a:rPr>
            </a:br>
            <a:r>
              <a:rPr lang="en-US" sz="1250" dirty="0">
                <a:solidFill>
                  <a:srgbClr val="FFFFFF"/>
                </a:solidFill>
                <a:latin typeface="+mn-lt"/>
                <a:ea typeface="ＭＳ Ｐゴシック" charset="0"/>
              </a:rPr>
              <a:t>and Community  </a:t>
            </a:r>
          </a:p>
        </p:txBody>
      </p:sp>
      <p:sp>
        <p:nvSpPr>
          <p:cNvPr id="24"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13</a:t>
            </a:fld>
            <a:endParaRPr lang="en-US" altLang="en-US" sz="12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5" grpId="0"/>
      <p:bldP spid="25" grpId="1"/>
      <p:bldP spid="26" grpId="0" animBg="1"/>
      <p:bldP spid="26" grpId="1" animBg="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657224" y="1447800"/>
            <a:ext cx="8177213" cy="4724400"/>
          </a:xfrm>
        </p:spPr>
        <p:txBody>
          <a:bodyPr/>
          <a:lstStyle/>
          <a:p>
            <a:pPr eaLnBrk="1" hangingPunct="1">
              <a:defRPr/>
            </a:pPr>
            <a:r>
              <a:rPr lang="en-US" dirty="0">
                <a:solidFill>
                  <a:srgbClr val="274F73"/>
                </a:solidFill>
                <a:cs typeface="Franklin Gothic Book" charset="0"/>
              </a:rPr>
              <a:t>The five Core Propositions and 13 standard indicators align closely with the </a:t>
            </a:r>
            <a:r>
              <a:rPr lang="en-US" dirty="0" err="1">
                <a:solidFill>
                  <a:srgbClr val="274F73"/>
                </a:solidFill>
                <a:cs typeface="Franklin Gothic Book" charset="0"/>
              </a:rPr>
              <a:t>InTASC</a:t>
            </a:r>
            <a:r>
              <a:rPr lang="en-US" dirty="0">
                <a:solidFill>
                  <a:srgbClr val="274F73"/>
                </a:solidFill>
                <a:cs typeface="Franklin Gothic Book" charset="0"/>
              </a:rPr>
              <a:t> Model Core Teaching Standards as required by Chapter 180, Section 5. </a:t>
            </a:r>
          </a:p>
          <a:p>
            <a:pPr eaLnBrk="1" hangingPunct="1">
              <a:defRPr/>
            </a:pPr>
            <a:r>
              <a:rPr lang="en-US" dirty="0">
                <a:solidFill>
                  <a:srgbClr val="274F73"/>
                </a:solidFill>
                <a:cs typeface="Franklin Gothic Book" charset="0"/>
              </a:rPr>
              <a:t>Four performance level definitions:</a:t>
            </a:r>
          </a:p>
          <a:p>
            <a:pPr lvl="1" eaLnBrk="1" hangingPunct="1">
              <a:defRPr/>
            </a:pPr>
            <a:r>
              <a:rPr lang="en-US" dirty="0">
                <a:solidFill>
                  <a:srgbClr val="274F73"/>
                </a:solidFill>
                <a:cs typeface="Franklin Gothic Book" charset="0"/>
              </a:rPr>
              <a:t>1. Ineffective</a:t>
            </a:r>
          </a:p>
          <a:p>
            <a:pPr lvl="1" eaLnBrk="1" hangingPunct="1">
              <a:defRPr/>
            </a:pPr>
            <a:r>
              <a:rPr lang="en-US" dirty="0">
                <a:solidFill>
                  <a:srgbClr val="274F73"/>
                </a:solidFill>
                <a:cs typeface="Franklin Gothic Book" charset="0"/>
              </a:rPr>
              <a:t>2. Developing</a:t>
            </a:r>
          </a:p>
          <a:p>
            <a:pPr lvl="1" eaLnBrk="1" hangingPunct="1">
              <a:defRPr/>
            </a:pPr>
            <a:r>
              <a:rPr lang="en-US" dirty="0">
                <a:solidFill>
                  <a:srgbClr val="274F73"/>
                </a:solidFill>
                <a:cs typeface="Franklin Gothic Book" charset="0"/>
              </a:rPr>
              <a:t>3. Effective</a:t>
            </a:r>
          </a:p>
          <a:p>
            <a:pPr lvl="1" eaLnBrk="1" hangingPunct="1">
              <a:defRPr/>
            </a:pPr>
            <a:r>
              <a:rPr lang="en-US" dirty="0">
                <a:solidFill>
                  <a:srgbClr val="274F73"/>
                </a:solidFill>
                <a:cs typeface="Franklin Gothic Book" charset="0"/>
              </a:rPr>
              <a:t>4. Distinguished</a:t>
            </a:r>
          </a:p>
        </p:txBody>
      </p:sp>
      <p:sp>
        <p:nvSpPr>
          <p:cNvPr id="17411" name="Title 2"/>
          <p:cNvSpPr>
            <a:spLocks noGrp="1"/>
          </p:cNvSpPr>
          <p:nvPr>
            <p:ph type="title"/>
          </p:nvPr>
        </p:nvSpPr>
        <p:spPr>
          <a:xfrm>
            <a:off x="657226" y="258762"/>
            <a:ext cx="6038850" cy="579438"/>
          </a:xfrm>
        </p:spPr>
        <p:txBody>
          <a:bodyPr/>
          <a:lstStyle/>
          <a:p>
            <a:pPr eaLnBrk="1" hangingPunct="1">
              <a:defRPr/>
            </a:pPr>
            <a:r>
              <a:rPr lang="en-US" dirty="0">
                <a:cs typeface="+mj-cs"/>
              </a:rPr>
              <a:t>MSFE Rubric</a:t>
            </a:r>
          </a:p>
        </p:txBody>
      </p:sp>
      <p:sp>
        <p:nvSpPr>
          <p:cNvPr id="5"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14</a:t>
            </a:fld>
            <a:endParaRPr lang="en-US" altLang="en-US" sz="1200" dirty="0">
              <a:solidFill>
                <a:schemeClr val="bg1"/>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1"/>
            <a:ext cx="7038975" cy="838199"/>
          </a:xfrm>
        </p:spPr>
        <p:txBody>
          <a:bodyPr>
            <a:normAutofit/>
          </a:bodyPr>
          <a:lstStyle/>
          <a:p>
            <a:pPr eaLnBrk="1" hangingPunct="1">
              <a:defRPr/>
            </a:pPr>
            <a:r>
              <a:rPr lang="en-US" dirty="0">
                <a:ea typeface="+mj-ea"/>
                <a:cs typeface="+mj-cs"/>
              </a:rPr>
              <a:t>Multiple Measures of Effectiveness</a:t>
            </a:r>
          </a:p>
        </p:txBody>
      </p:sp>
      <p:grpSp>
        <p:nvGrpSpPr>
          <p:cNvPr id="5" name="Group 4"/>
          <p:cNvGrpSpPr/>
          <p:nvPr/>
        </p:nvGrpSpPr>
        <p:grpSpPr>
          <a:xfrm>
            <a:off x="533400" y="1456426"/>
            <a:ext cx="3847669" cy="4283255"/>
            <a:chOff x="152400" y="1371600"/>
            <a:chExt cx="4038600" cy="4495800"/>
          </a:xfrm>
        </p:grpSpPr>
        <p:sp>
          <p:nvSpPr>
            <p:cNvPr id="4" name="Pentagon 3"/>
            <p:cNvSpPr/>
            <p:nvPr/>
          </p:nvSpPr>
          <p:spPr>
            <a:xfrm>
              <a:off x="381000" y="1371600"/>
              <a:ext cx="3810000" cy="1066800"/>
            </a:xfrm>
            <a:prstGeom prst="homePlate">
              <a:avLst>
                <a:gd name="adj" fmla="val 84211"/>
              </a:avLst>
            </a:prstGeom>
            <a:solidFill>
              <a:schemeClr val="accent5">
                <a:lumMod val="2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 name="Pentagon 12"/>
            <p:cNvSpPr/>
            <p:nvPr/>
          </p:nvSpPr>
          <p:spPr>
            <a:xfrm>
              <a:off x="381000" y="2514600"/>
              <a:ext cx="3810000" cy="1066800"/>
            </a:xfrm>
            <a:prstGeom prst="homePlate">
              <a:avLst>
                <a:gd name="adj" fmla="val 84211"/>
              </a:avLst>
            </a:prstGeom>
            <a:solidFill>
              <a:srgbClr val="DDC60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 name="Pentagon 13"/>
            <p:cNvSpPr/>
            <p:nvPr/>
          </p:nvSpPr>
          <p:spPr>
            <a:xfrm>
              <a:off x="381000" y="3657600"/>
              <a:ext cx="3810000" cy="1066800"/>
            </a:xfrm>
            <a:prstGeom prst="homePlate">
              <a:avLst>
                <a:gd name="adj" fmla="val 84211"/>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5" name="Pentagon 14"/>
            <p:cNvSpPr/>
            <p:nvPr/>
          </p:nvSpPr>
          <p:spPr>
            <a:xfrm>
              <a:off x="381000" y="4800600"/>
              <a:ext cx="3810000" cy="1066800"/>
            </a:xfrm>
            <a:prstGeom prst="homePlate">
              <a:avLst>
                <a:gd name="adj" fmla="val 84211"/>
              </a:avLst>
            </a:prstGeom>
            <a:solidFill>
              <a:srgbClr val="660066"/>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0496" name="TextBox 4"/>
            <p:cNvSpPr txBox="1">
              <a:spLocks noChangeArrowheads="1"/>
            </p:cNvSpPr>
            <p:nvPr/>
          </p:nvSpPr>
          <p:spPr bwMode="auto">
            <a:xfrm>
              <a:off x="533400" y="16764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r>
                <a:rPr lang="en-US" altLang="en-US" sz="2000" b="1" dirty="0">
                  <a:solidFill>
                    <a:srgbClr val="FFFFFF"/>
                  </a:solidFill>
                  <a:latin typeface="Arial" charset="0"/>
                </a:rPr>
                <a:t>Professional Practice</a:t>
              </a:r>
            </a:p>
          </p:txBody>
        </p:sp>
        <p:sp>
          <p:nvSpPr>
            <p:cNvPr id="20497" name="TextBox 16"/>
            <p:cNvSpPr txBox="1">
              <a:spLocks noChangeArrowheads="1"/>
            </p:cNvSpPr>
            <p:nvPr/>
          </p:nvSpPr>
          <p:spPr bwMode="auto">
            <a:xfrm>
              <a:off x="533400" y="28194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r>
                <a:rPr lang="en-US" altLang="en-US" sz="2000" b="1">
                  <a:solidFill>
                    <a:srgbClr val="FFFFFF"/>
                  </a:solidFill>
                  <a:latin typeface="Arial" charset="0"/>
                </a:rPr>
                <a:t>Professional Growth</a:t>
              </a:r>
            </a:p>
          </p:txBody>
        </p:sp>
        <p:sp>
          <p:nvSpPr>
            <p:cNvPr id="20498" name="TextBox 17"/>
            <p:cNvSpPr txBox="1">
              <a:spLocks noChangeArrowheads="1"/>
            </p:cNvSpPr>
            <p:nvPr/>
          </p:nvSpPr>
          <p:spPr bwMode="auto">
            <a:xfrm>
              <a:off x="533400" y="38862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r>
                <a:rPr lang="en-US" altLang="en-US" sz="2000" b="1">
                  <a:solidFill>
                    <a:srgbClr val="FFFFFF"/>
                  </a:solidFill>
                  <a:latin typeface="Arial" charset="0"/>
                </a:rPr>
                <a:t>Student Learning and Growth</a:t>
              </a:r>
            </a:p>
          </p:txBody>
        </p:sp>
        <p:sp>
          <p:nvSpPr>
            <p:cNvPr id="20499" name="TextBox 18"/>
            <p:cNvSpPr txBox="1">
              <a:spLocks noChangeArrowheads="1"/>
            </p:cNvSpPr>
            <p:nvPr/>
          </p:nvSpPr>
          <p:spPr bwMode="auto">
            <a:xfrm>
              <a:off x="152400" y="50292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algn="ctr" eaLnBrk="1" hangingPunct="1">
                <a:spcBef>
                  <a:spcPct val="0"/>
                </a:spcBef>
                <a:buFontTx/>
                <a:buNone/>
              </a:pPr>
              <a:r>
                <a:rPr lang="en-US" altLang="en-US" sz="2000" b="1">
                  <a:solidFill>
                    <a:srgbClr val="FFFFFF"/>
                  </a:solidFill>
                  <a:latin typeface="Arial" charset="0"/>
                </a:rPr>
                <a:t>Student Perception </a:t>
              </a:r>
            </a:p>
            <a:p>
              <a:pPr algn="ctr" eaLnBrk="1" hangingPunct="1">
                <a:spcBef>
                  <a:spcPct val="0"/>
                </a:spcBef>
                <a:buFontTx/>
                <a:buNone/>
              </a:pPr>
              <a:r>
                <a:rPr lang="en-US" altLang="en-US" sz="2000" b="1">
                  <a:solidFill>
                    <a:srgbClr val="FFFFFF"/>
                  </a:solidFill>
                  <a:latin typeface="Arial" charset="0"/>
                </a:rPr>
                <a:t>(Year 3)</a:t>
              </a:r>
            </a:p>
          </p:txBody>
        </p:sp>
      </p:grpSp>
      <p:sp>
        <p:nvSpPr>
          <p:cNvPr id="20500" name="Content Placeholder 1"/>
          <p:cNvSpPr txBox="1">
            <a:spLocks/>
          </p:cNvSpPr>
          <p:nvPr/>
        </p:nvSpPr>
        <p:spPr bwMode="auto">
          <a:xfrm>
            <a:off x="4495800" y="1524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r>
              <a:rPr lang="en-US" altLang="en-US" dirty="0"/>
              <a:t>Core Propositions 1, 2, 3, and 5</a:t>
            </a:r>
          </a:p>
        </p:txBody>
      </p:sp>
      <p:sp>
        <p:nvSpPr>
          <p:cNvPr id="20501" name="Content Placeholder 1"/>
          <p:cNvSpPr txBox="1">
            <a:spLocks/>
          </p:cNvSpPr>
          <p:nvPr/>
        </p:nvSpPr>
        <p:spPr bwMode="auto">
          <a:xfrm>
            <a:off x="4495800" y="27432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r>
              <a:rPr lang="en-US" altLang="en-US" dirty="0"/>
              <a:t>Core Proposition 4</a:t>
            </a:r>
          </a:p>
        </p:txBody>
      </p:sp>
      <p:sp>
        <p:nvSpPr>
          <p:cNvPr id="20502" name="Content Placeholder 1"/>
          <p:cNvSpPr txBox="1">
            <a:spLocks/>
          </p:cNvSpPr>
          <p:nvPr/>
        </p:nvSpPr>
        <p:spPr bwMode="auto">
          <a:xfrm>
            <a:off x="4495800" y="3810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r>
              <a:rPr lang="en-US" altLang="en-US" dirty="0"/>
              <a:t>Student learning objectives</a:t>
            </a:r>
          </a:p>
        </p:txBody>
      </p:sp>
      <p:sp>
        <p:nvSpPr>
          <p:cNvPr id="20503" name="Content Placeholder 1"/>
          <p:cNvSpPr txBox="1">
            <a:spLocks/>
          </p:cNvSpPr>
          <p:nvPr/>
        </p:nvSpPr>
        <p:spPr bwMode="auto">
          <a:xfrm>
            <a:off x="4495800" y="4953000"/>
            <a:ext cx="464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r>
              <a:rPr lang="en-US" altLang="en-US" dirty="0"/>
              <a:t>Student perception survey, not included until Year 3</a:t>
            </a:r>
          </a:p>
        </p:txBody>
      </p:sp>
      <p:sp>
        <p:nvSpPr>
          <p:cNvPr id="17"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15</a:t>
            </a:fld>
            <a:endParaRPr lang="en-US" altLang="en-US" sz="1200" dirty="0">
              <a:solidFill>
                <a:schemeClr val="bg1"/>
              </a:solidFill>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82550"/>
            <a:ext cx="8250154" cy="755650"/>
          </a:xfrm>
        </p:spPr>
        <p:txBody>
          <a:bodyPr>
            <a:normAutofit/>
          </a:bodyPr>
          <a:lstStyle/>
          <a:p>
            <a:pPr eaLnBrk="1" hangingPunct="1">
              <a:defRPr/>
            </a:pPr>
            <a:r>
              <a:rPr lang="en-US" dirty="0">
                <a:ea typeface="+mj-ea"/>
                <a:cs typeface="+mj-cs"/>
              </a:rPr>
              <a:t>The Four-Step Evaluation Process</a:t>
            </a:r>
          </a:p>
        </p:txBody>
      </p:sp>
      <p:sp>
        <p:nvSpPr>
          <p:cNvPr id="5" name="Oval 4"/>
          <p:cNvSpPr>
            <a:spLocks noChangeArrowheads="1"/>
          </p:cNvSpPr>
          <p:nvPr/>
        </p:nvSpPr>
        <p:spPr bwMode="auto">
          <a:xfrm>
            <a:off x="3276600" y="1143000"/>
            <a:ext cx="2057400" cy="2057400"/>
          </a:xfrm>
          <a:prstGeom prst="ellipse">
            <a:avLst/>
          </a:prstGeom>
          <a:noFill/>
          <a:ln w="9525">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16</a:t>
            </a:fld>
            <a:endParaRPr lang="en-US" altLang="en-US" sz="1200" dirty="0">
              <a:solidFill>
                <a:schemeClr val="bg1"/>
              </a:solidFill>
              <a:latin typeface="Arial" charset="0"/>
            </a:endParaRPr>
          </a:p>
        </p:txBody>
      </p:sp>
      <p:sp>
        <p:nvSpPr>
          <p:cNvPr id="28" name="Block Arc 27"/>
          <p:cNvSpPr/>
          <p:nvPr/>
        </p:nvSpPr>
        <p:spPr>
          <a:xfrm rot="20254431">
            <a:off x="2741952" y="1918916"/>
            <a:ext cx="3199697" cy="3004124"/>
          </a:xfrm>
          <a:prstGeom prst="blockArc">
            <a:avLst>
              <a:gd name="adj1" fmla="val 11256723"/>
              <a:gd name="adj2" fmla="val 16675640"/>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9" name="Block Arc 28"/>
          <p:cNvSpPr/>
          <p:nvPr/>
        </p:nvSpPr>
        <p:spPr>
          <a:xfrm>
            <a:off x="2732150" y="1807321"/>
            <a:ext cx="2940167" cy="2891049"/>
          </a:xfrm>
          <a:prstGeom prst="blockArc">
            <a:avLst>
              <a:gd name="adj1" fmla="val 4748235"/>
              <a:gd name="adj2" fmla="val 10716536"/>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0" name="Block Arc 29"/>
          <p:cNvSpPr/>
          <p:nvPr/>
        </p:nvSpPr>
        <p:spPr>
          <a:xfrm>
            <a:off x="3050005" y="1904584"/>
            <a:ext cx="3164955" cy="2891049"/>
          </a:xfrm>
          <a:prstGeom prst="blockArc">
            <a:avLst>
              <a:gd name="adj1" fmla="val 31569"/>
              <a:gd name="adj2" fmla="val 5669864"/>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1" name="Block Arc 30"/>
          <p:cNvSpPr/>
          <p:nvPr/>
        </p:nvSpPr>
        <p:spPr>
          <a:xfrm rot="388344">
            <a:off x="2900751" y="1926965"/>
            <a:ext cx="3329490" cy="2918548"/>
          </a:xfrm>
          <a:prstGeom prst="blockArc">
            <a:avLst>
              <a:gd name="adj1" fmla="val 15680953"/>
              <a:gd name="adj2" fmla="val 21045578"/>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32" name="Group 31"/>
          <p:cNvGrpSpPr/>
          <p:nvPr/>
        </p:nvGrpSpPr>
        <p:grpSpPr>
          <a:xfrm>
            <a:off x="5602288" y="3857584"/>
            <a:ext cx="1253736" cy="1253736"/>
            <a:chOff x="4056817" y="2146708"/>
            <a:chExt cx="1253736" cy="1253736"/>
          </a:xfrm>
        </p:grpSpPr>
        <p:sp>
          <p:nvSpPr>
            <p:cNvPr id="45" name="4-Point Star 44"/>
            <p:cNvSpPr/>
            <p:nvPr/>
          </p:nvSpPr>
          <p:spPr>
            <a:xfrm>
              <a:off x="4056817" y="2146708"/>
              <a:ext cx="1253736" cy="1253736"/>
            </a:xfrm>
            <a:prstGeom prst="star4">
              <a:avLst/>
            </a:prstGeom>
            <a:noFill/>
            <a:ln w="25400" cap="flat" cmpd="sng" algn="ctr">
              <a:noFill/>
              <a:prstDash val="solid"/>
            </a:ln>
            <a:effectLst/>
          </p:spPr>
        </p:sp>
        <p:sp>
          <p:nvSpPr>
            <p:cNvPr id="46" name="4-Point Star 8"/>
            <p:cNvSpPr/>
            <p:nvPr/>
          </p:nvSpPr>
          <p:spPr>
            <a:xfrm>
              <a:off x="4572869" y="2662760"/>
              <a:ext cx="221632" cy="221632"/>
            </a:xfrm>
            <a:prstGeom prst="rect">
              <a:avLst/>
            </a:prstGeom>
            <a:noFill/>
            <a:ln>
              <a:noFill/>
            </a:ln>
            <a:effectLst/>
          </p:spPr>
          <p:txBody>
            <a:bodyPr spcFirstLastPara="0" vert="horz" wrap="square" lIns="10160" tIns="10160" rIns="10160" bIns="1016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33" name="Group 32"/>
          <p:cNvGrpSpPr/>
          <p:nvPr/>
        </p:nvGrpSpPr>
        <p:grpSpPr>
          <a:xfrm>
            <a:off x="3757919" y="1606760"/>
            <a:ext cx="1270454" cy="1214690"/>
            <a:chOff x="2212448" y="-104116"/>
            <a:chExt cx="1270454" cy="1214690"/>
          </a:xfrm>
          <a:scene3d>
            <a:camera prst="orthographicFront">
              <a:rot lat="0" lon="0" rev="0"/>
            </a:camera>
            <a:lightRig rig="threePt" dir="t">
              <a:rot lat="0" lon="0" rev="1200000"/>
            </a:lightRig>
          </a:scene3d>
        </p:grpSpPr>
        <p:sp>
          <p:nvSpPr>
            <p:cNvPr id="43" name="Oval 42"/>
            <p:cNvSpPr/>
            <p:nvPr/>
          </p:nvSpPr>
          <p:spPr>
            <a:xfrm>
              <a:off x="2212448" y="-104116"/>
              <a:ext cx="1270454" cy="1214690"/>
            </a:xfrm>
            <a:prstGeom prst="ellipse">
              <a:avLst/>
            </a:prstGeom>
            <a:solidFill>
              <a:srgbClr val="4F81B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4" name="Oval 10"/>
            <p:cNvSpPr/>
            <p:nvPr/>
          </p:nvSpPr>
          <p:spPr>
            <a:xfrm>
              <a:off x="2398502" y="73771"/>
              <a:ext cx="898346" cy="858916"/>
            </a:xfrm>
            <a:prstGeom prst="rect">
              <a:avLst/>
            </a:prstGeom>
            <a:noFill/>
            <a:ln>
              <a:noFill/>
            </a:ln>
            <a:effectLst/>
            <a:sp3d/>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1: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Expectations and Goal-Setting</a:t>
              </a:r>
            </a:p>
          </p:txBody>
        </p:sp>
      </p:grpSp>
      <p:grpSp>
        <p:nvGrpSpPr>
          <p:cNvPr id="34" name="Group 33"/>
          <p:cNvGrpSpPr/>
          <p:nvPr/>
        </p:nvGrpSpPr>
        <p:grpSpPr>
          <a:xfrm>
            <a:off x="5291031" y="2697555"/>
            <a:ext cx="1229285" cy="1235323"/>
            <a:chOff x="3745560" y="986679"/>
            <a:chExt cx="1229285" cy="1235323"/>
          </a:xfrm>
        </p:grpSpPr>
        <p:sp>
          <p:nvSpPr>
            <p:cNvPr id="41" name="Oval 40"/>
            <p:cNvSpPr/>
            <p:nvPr/>
          </p:nvSpPr>
          <p:spPr>
            <a:xfrm>
              <a:off x="3745560" y="986679"/>
              <a:ext cx="1229285" cy="1235323"/>
            </a:xfrm>
            <a:prstGeom prst="ellips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2" name="Oval 12"/>
            <p:cNvSpPr/>
            <p:nvPr/>
          </p:nvSpPr>
          <p:spPr>
            <a:xfrm>
              <a:off x="3925585" y="1167588"/>
              <a:ext cx="869235" cy="873505"/>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2: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Evidence, Feedback, and Growth</a:t>
              </a:r>
            </a:p>
          </p:txBody>
        </p:sp>
      </p:grpSp>
      <p:grpSp>
        <p:nvGrpSpPr>
          <p:cNvPr id="35" name="Group 34"/>
          <p:cNvGrpSpPr/>
          <p:nvPr/>
        </p:nvGrpSpPr>
        <p:grpSpPr>
          <a:xfrm>
            <a:off x="3835917" y="4006122"/>
            <a:ext cx="1271524" cy="1245117"/>
            <a:chOff x="2290446" y="2295246"/>
            <a:chExt cx="1271524" cy="1245117"/>
          </a:xfrm>
        </p:grpSpPr>
        <p:sp>
          <p:nvSpPr>
            <p:cNvPr id="39" name="Oval 38"/>
            <p:cNvSpPr/>
            <p:nvPr/>
          </p:nvSpPr>
          <p:spPr>
            <a:xfrm>
              <a:off x="2290446" y="2295246"/>
              <a:ext cx="1271524" cy="1245117"/>
            </a:xfrm>
            <a:prstGeom prst="ellipse">
              <a:avLst/>
            </a:prstGeom>
            <a:solidFill>
              <a:srgbClr val="4CB2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0" name="Oval 14"/>
            <p:cNvSpPr/>
            <p:nvPr/>
          </p:nvSpPr>
          <p:spPr>
            <a:xfrm>
              <a:off x="2476656" y="2477589"/>
              <a:ext cx="899104" cy="88043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3: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Reflection and Rating</a:t>
              </a:r>
            </a:p>
          </p:txBody>
        </p:sp>
      </p:grpSp>
      <p:grpSp>
        <p:nvGrpSpPr>
          <p:cNvPr id="36" name="Group 35"/>
          <p:cNvGrpSpPr/>
          <p:nvPr/>
        </p:nvGrpSpPr>
        <p:grpSpPr>
          <a:xfrm>
            <a:off x="2287975" y="2735844"/>
            <a:ext cx="1207441" cy="1238350"/>
            <a:chOff x="742504" y="1024968"/>
            <a:chExt cx="1207441" cy="1238350"/>
          </a:xfrm>
        </p:grpSpPr>
        <p:sp>
          <p:nvSpPr>
            <p:cNvPr id="37" name="Oval 36"/>
            <p:cNvSpPr/>
            <p:nvPr/>
          </p:nvSpPr>
          <p:spPr>
            <a:xfrm>
              <a:off x="742504" y="1024968"/>
              <a:ext cx="1207441" cy="1238350"/>
            </a:xfrm>
            <a:prstGeom prst="ellipse">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8" name="Oval 16"/>
            <p:cNvSpPr/>
            <p:nvPr/>
          </p:nvSpPr>
          <p:spPr>
            <a:xfrm>
              <a:off x="919330" y="1206320"/>
              <a:ext cx="853789" cy="875646"/>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4: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Professional Growth Plans</a:t>
              </a:r>
            </a:p>
          </p:txBody>
        </p:sp>
      </p:grpSp>
      <p:sp>
        <p:nvSpPr>
          <p:cNvPr id="47" name="Text Box 248"/>
          <p:cNvSpPr txBox="1">
            <a:spLocks noChangeArrowheads="1"/>
          </p:cNvSpPr>
          <p:nvPr/>
        </p:nvSpPr>
        <p:spPr bwMode="auto">
          <a:xfrm>
            <a:off x="4191000" y="2895600"/>
            <a:ext cx="574675"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a:t>
            </a:r>
            <a:endParaRPr lang="en-US" sz="1200" dirty="0">
              <a:effectLst/>
              <a:latin typeface="Cambria"/>
              <a:ea typeface="ＭＳ 明朝"/>
              <a:cs typeface="Times New Roman"/>
            </a:endParaRPr>
          </a:p>
        </p:txBody>
      </p:sp>
      <p:sp>
        <p:nvSpPr>
          <p:cNvPr id="48" name="Text Box 249"/>
          <p:cNvSpPr txBox="1">
            <a:spLocks noChangeArrowheads="1"/>
          </p:cNvSpPr>
          <p:nvPr/>
        </p:nvSpPr>
        <p:spPr bwMode="auto">
          <a:xfrm>
            <a:off x="4572000" y="3276600"/>
            <a:ext cx="736600"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Fall-Spring</a:t>
            </a:r>
            <a:endParaRPr lang="en-US" sz="1200" dirty="0">
              <a:effectLst/>
              <a:latin typeface="Cambria"/>
              <a:ea typeface="ＭＳ 明朝"/>
              <a:cs typeface="Times New Roman"/>
            </a:endParaRPr>
          </a:p>
        </p:txBody>
      </p:sp>
      <p:sp>
        <p:nvSpPr>
          <p:cNvPr id="49" name="Text Box 250"/>
          <p:cNvSpPr txBox="1">
            <a:spLocks noChangeArrowheads="1"/>
          </p:cNvSpPr>
          <p:nvPr/>
        </p:nvSpPr>
        <p:spPr bwMode="auto">
          <a:xfrm>
            <a:off x="3505200" y="3276600"/>
            <a:ext cx="746760" cy="204470"/>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Spring-Fall</a:t>
            </a:r>
            <a:endParaRPr lang="en-US" sz="1200" dirty="0">
              <a:effectLst/>
              <a:latin typeface="Cambria"/>
              <a:ea typeface="ＭＳ 明朝"/>
              <a:cs typeface="Times New Roman"/>
            </a:endParaRPr>
          </a:p>
        </p:txBody>
      </p:sp>
      <p:sp>
        <p:nvSpPr>
          <p:cNvPr id="50" name="Text Box 251"/>
          <p:cNvSpPr txBox="1">
            <a:spLocks noChangeArrowheads="1"/>
          </p:cNvSpPr>
          <p:nvPr/>
        </p:nvSpPr>
        <p:spPr bwMode="auto">
          <a:xfrm>
            <a:off x="3886200" y="3810000"/>
            <a:ext cx="1071245"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Late Winter-Spring</a:t>
            </a:r>
            <a:endParaRPr lang="en-US" sz="1200" dirty="0">
              <a:effectLst/>
              <a:latin typeface="Cambria"/>
              <a:ea typeface="ＭＳ 明朝"/>
              <a:cs typeface="Times New Roman"/>
            </a:endParaRPr>
          </a:p>
        </p:txBody>
      </p:sp>
      <p:sp>
        <p:nvSpPr>
          <p:cNvPr id="51" name="AutoShape 306"/>
          <p:cNvSpPr>
            <a:spLocks noChangeArrowheads="1"/>
          </p:cNvSpPr>
          <p:nvPr/>
        </p:nvSpPr>
        <p:spPr bwMode="auto">
          <a:xfrm rot="18761817">
            <a:off x="2904623" y="2036833"/>
            <a:ext cx="457200" cy="224790"/>
          </a:xfrm>
          <a:prstGeom prst="notchedRightArrow">
            <a:avLst>
              <a:gd name="adj1" fmla="val 50000"/>
              <a:gd name="adj2" fmla="val 50847"/>
            </a:avLst>
          </a:prstGeom>
          <a:solidFill>
            <a:srgbClr val="660066"/>
          </a:solidFill>
          <a:ln w="12700">
            <a:solidFill>
              <a:schemeClr val="accent4">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
        <p:nvSpPr>
          <p:cNvPr id="52" name="AutoShape 305"/>
          <p:cNvSpPr>
            <a:spLocks noChangeArrowheads="1"/>
          </p:cNvSpPr>
          <p:nvPr/>
        </p:nvSpPr>
        <p:spPr bwMode="auto">
          <a:xfrm rot="13527511">
            <a:off x="2907455" y="4472777"/>
            <a:ext cx="457200" cy="224790"/>
          </a:xfrm>
          <a:prstGeom prst="notchedRightArrow">
            <a:avLst>
              <a:gd name="adj1" fmla="val 50000"/>
              <a:gd name="adj2" fmla="val 50847"/>
            </a:avLst>
          </a:prstGeom>
          <a:solidFill>
            <a:srgbClr val="4CB2A2"/>
          </a:solidFill>
          <a:ln w="12700">
            <a:solidFill>
              <a:srgbClr val="4CB2A2"/>
            </a:solidFill>
            <a:miter lim="800000"/>
            <a:headEnd/>
            <a:tailEnd/>
          </a:ln>
          <a:effectLst/>
          <a:extLst/>
        </p:spPr>
        <p:txBody>
          <a:bodyPr rot="0" vert="horz" wrap="square" lIns="91440" tIns="45720" rIns="91440" bIns="45720" anchor="ctr" anchorCtr="0" upright="1">
            <a:noAutofit/>
          </a:bodyPr>
          <a:lstStyle/>
          <a:p>
            <a:endParaRPr lang="en-US"/>
          </a:p>
        </p:txBody>
      </p:sp>
      <p:sp>
        <p:nvSpPr>
          <p:cNvPr id="53" name="AutoShape 304"/>
          <p:cNvSpPr>
            <a:spLocks noChangeArrowheads="1"/>
          </p:cNvSpPr>
          <p:nvPr/>
        </p:nvSpPr>
        <p:spPr bwMode="auto">
          <a:xfrm rot="8261653">
            <a:off x="5654917" y="4467996"/>
            <a:ext cx="457200" cy="224790"/>
          </a:xfrm>
          <a:prstGeom prst="notchedRightArrow">
            <a:avLst>
              <a:gd name="adj1" fmla="val 50000"/>
              <a:gd name="adj2" fmla="val 50847"/>
            </a:avLst>
          </a:prstGeom>
          <a:solidFill>
            <a:srgbClr val="F2AE53"/>
          </a:solidFill>
          <a:ln>
            <a:noFill/>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ctr" anchorCtr="0" upright="1">
            <a:noAutofit/>
          </a:bodyPr>
          <a:lstStyle/>
          <a:p>
            <a:endParaRPr lang="en-US"/>
          </a:p>
        </p:txBody>
      </p:sp>
      <p:sp>
        <p:nvSpPr>
          <p:cNvPr id="54" name="AutoShape 303"/>
          <p:cNvSpPr>
            <a:spLocks noChangeArrowheads="1"/>
          </p:cNvSpPr>
          <p:nvPr/>
        </p:nvSpPr>
        <p:spPr bwMode="auto">
          <a:xfrm rot="2166117">
            <a:off x="5432528" y="2018113"/>
            <a:ext cx="457200" cy="224790"/>
          </a:xfrm>
          <a:prstGeom prst="notchedRightArrow">
            <a:avLst>
              <a:gd name="adj1" fmla="val 50000"/>
              <a:gd name="adj2" fmla="val 50847"/>
            </a:avLst>
          </a:prstGeom>
          <a:solidFill>
            <a:schemeClr val="accent5">
              <a:lumMod val="50000"/>
            </a:schemeClr>
          </a:solidFill>
          <a:ln w="12700">
            <a:solidFill>
              <a:schemeClr val="accent1">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73472E-18 -4.44444E-6 L 0.16667 0.18889 " pathEditMode="relative" ptsTypes="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57225" y="212724"/>
            <a:ext cx="8258175" cy="625475"/>
          </a:xfrm>
        </p:spPr>
        <p:txBody>
          <a:bodyPr/>
          <a:lstStyle/>
          <a:p>
            <a:pPr>
              <a:defRPr/>
            </a:pPr>
            <a:r>
              <a:rPr lang="en-US" dirty="0">
                <a:cs typeface="+mj-cs"/>
              </a:rPr>
              <a:t>Point of Contact Framework Overview</a:t>
            </a:r>
          </a:p>
        </p:txBody>
      </p:sp>
      <p:sp>
        <p:nvSpPr>
          <p:cNvPr id="20483" name="Rectangle 1"/>
          <p:cNvSpPr>
            <a:spLocks noChangeArrowheads="1"/>
          </p:cNvSpPr>
          <p:nvPr/>
        </p:nvSpPr>
        <p:spPr bwMode="auto">
          <a:xfrm>
            <a:off x="3316288" y="212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endParaRPr lang="en-US">
              <a:ea typeface="ＭＳ Ｐゴシック"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59298393"/>
              </p:ext>
            </p:extLst>
          </p:nvPr>
        </p:nvGraphicFramePr>
        <p:xfrm>
          <a:off x="1371600" y="1433506"/>
          <a:ext cx="4800600" cy="4510093"/>
        </p:xfrm>
        <a:graphic>
          <a:graphicData uri="http://schemas.openxmlformats.org/drawingml/2006/table">
            <a:tbl>
              <a:tblPr firstRow="1" firstCol="1" bandRow="1">
                <a:tableStyleId>{0660B408-B3CF-4A94-85FC-2B1E0A45F4A2}</a:tableStyleId>
              </a:tblPr>
              <a:tblGrid>
                <a:gridCol w="4800600">
                  <a:extLst>
                    <a:ext uri="{9D8B030D-6E8A-4147-A177-3AD203B41FA5}">
                      <a16:colId xmlns:a16="http://schemas.microsoft.com/office/drawing/2014/main" val="20000"/>
                    </a:ext>
                  </a:extLst>
                </a:gridCol>
              </a:tblGrid>
              <a:tr h="348556">
                <a:tc>
                  <a:txBody>
                    <a:bodyPr/>
                    <a:lstStyle/>
                    <a:p>
                      <a:pPr marL="0" marR="0" algn="ctr">
                        <a:lnSpc>
                          <a:spcPct val="115000"/>
                        </a:lnSpc>
                        <a:spcBef>
                          <a:spcPts val="0"/>
                        </a:spcBef>
                        <a:spcAft>
                          <a:spcPts val="0"/>
                        </a:spcAft>
                      </a:pPr>
                      <a:r>
                        <a:rPr lang="en-US" sz="1800" dirty="0">
                          <a:effectLst/>
                        </a:rPr>
                        <a:t>Point of Contact Menu</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0"/>
                  </a:ext>
                </a:extLst>
              </a:tr>
              <a:tr h="460770">
                <a:tc>
                  <a:txBody>
                    <a:bodyPr/>
                    <a:lstStyle/>
                    <a:p>
                      <a:pPr marL="0" marR="0">
                        <a:lnSpc>
                          <a:spcPct val="115000"/>
                        </a:lnSpc>
                        <a:spcBef>
                          <a:spcPts val="0"/>
                        </a:spcBef>
                        <a:spcAft>
                          <a:spcPts val="0"/>
                        </a:spcAft>
                      </a:pPr>
                      <a:r>
                        <a:rPr lang="en-US" sz="1800" dirty="0">
                          <a:effectLst/>
                        </a:rPr>
                        <a:t>Formal Observation </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1"/>
                  </a:ext>
                </a:extLst>
              </a:tr>
              <a:tr h="460770">
                <a:tc>
                  <a:txBody>
                    <a:bodyPr/>
                    <a:lstStyle/>
                    <a:p>
                      <a:pPr marL="0" marR="0">
                        <a:lnSpc>
                          <a:spcPct val="115000"/>
                        </a:lnSpc>
                        <a:spcBef>
                          <a:spcPts val="0"/>
                        </a:spcBef>
                        <a:spcAft>
                          <a:spcPts val="0"/>
                        </a:spcAft>
                      </a:pPr>
                      <a:r>
                        <a:rPr lang="en-US" sz="1800" dirty="0">
                          <a:effectLst/>
                        </a:rPr>
                        <a:t>Extended Classroom Observation</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2"/>
                  </a:ext>
                </a:extLst>
              </a:tr>
              <a:tr h="460770">
                <a:tc>
                  <a:txBody>
                    <a:bodyPr/>
                    <a:lstStyle/>
                    <a:p>
                      <a:pPr marL="0" marR="0">
                        <a:lnSpc>
                          <a:spcPct val="115000"/>
                        </a:lnSpc>
                        <a:spcBef>
                          <a:spcPts val="0"/>
                        </a:spcBef>
                        <a:spcAft>
                          <a:spcPts val="0"/>
                        </a:spcAft>
                      </a:pPr>
                      <a:r>
                        <a:rPr lang="en-US" sz="1800" dirty="0">
                          <a:effectLst/>
                        </a:rPr>
                        <a:t>Series of Informal Classroom Observations</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3"/>
                  </a:ext>
                </a:extLst>
              </a:tr>
              <a:tr h="47537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effectLst/>
                        </a:rPr>
                        <a:t>Video Lesson Review</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4"/>
                  </a:ext>
                </a:extLst>
              </a:tr>
              <a:tr h="460770">
                <a:tc>
                  <a:txBody>
                    <a:bodyPr/>
                    <a:lstStyle/>
                    <a:p>
                      <a:pPr marL="0" marR="0">
                        <a:lnSpc>
                          <a:spcPct val="115000"/>
                        </a:lnSpc>
                        <a:spcBef>
                          <a:spcPts val="0"/>
                        </a:spcBef>
                        <a:spcAft>
                          <a:spcPts val="0"/>
                        </a:spcAft>
                      </a:pPr>
                      <a:r>
                        <a:rPr lang="en-US" sz="1800" dirty="0">
                          <a:effectLst/>
                        </a:rPr>
                        <a:t>Curriculum Review</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5"/>
                  </a:ext>
                </a:extLst>
              </a:tr>
              <a:tr h="460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effectLst/>
                        </a:rPr>
                        <a:t>Student Engagement Analysis</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6"/>
                  </a:ext>
                </a:extLst>
              </a:tr>
              <a:tr h="460770">
                <a:tc>
                  <a:txBody>
                    <a:bodyPr/>
                    <a:lstStyle/>
                    <a:p>
                      <a:pPr marL="0" marR="0">
                        <a:lnSpc>
                          <a:spcPct val="115000"/>
                        </a:lnSpc>
                        <a:spcBef>
                          <a:spcPts val="0"/>
                        </a:spcBef>
                        <a:spcAft>
                          <a:spcPts val="0"/>
                        </a:spcAft>
                      </a:pPr>
                      <a:r>
                        <a:rPr lang="en-US" sz="1800" dirty="0">
                          <a:effectLst/>
                        </a:rPr>
                        <a:t>Review of Student Learning Data</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7"/>
                  </a:ext>
                </a:extLst>
              </a:tr>
              <a:tr h="460770">
                <a:tc>
                  <a:txBody>
                    <a:bodyPr/>
                    <a:lstStyle/>
                    <a:p>
                      <a:pPr marL="0" marR="0">
                        <a:lnSpc>
                          <a:spcPct val="115000"/>
                        </a:lnSpc>
                        <a:spcBef>
                          <a:spcPts val="0"/>
                        </a:spcBef>
                        <a:spcAft>
                          <a:spcPts val="0"/>
                        </a:spcAft>
                      </a:pPr>
                      <a:r>
                        <a:rPr lang="en-US" sz="1800" dirty="0">
                          <a:effectLst/>
                        </a:rPr>
                        <a:t>Professionalism Observation/Conference</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8"/>
                  </a:ext>
                </a:extLst>
              </a:tr>
              <a:tr h="460770">
                <a:tc>
                  <a:txBody>
                    <a:bodyPr/>
                    <a:lstStyle/>
                    <a:p>
                      <a:pPr marL="0" marR="0">
                        <a:lnSpc>
                          <a:spcPct val="115000"/>
                        </a:lnSpc>
                        <a:spcBef>
                          <a:spcPts val="0"/>
                        </a:spcBef>
                        <a:spcAft>
                          <a:spcPts val="0"/>
                        </a:spcAft>
                      </a:pPr>
                      <a:r>
                        <a:rPr lang="en-US" sz="1800" dirty="0">
                          <a:effectLst/>
                        </a:rPr>
                        <a:t>Other</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9"/>
                  </a:ext>
                </a:extLst>
              </a:tr>
            </a:tbl>
          </a:graphicData>
        </a:graphic>
      </p:graphicFrame>
      <p:sp>
        <p:nvSpPr>
          <p:cNvPr id="2" name="Left Brace 1"/>
          <p:cNvSpPr>
            <a:spLocks/>
          </p:cNvSpPr>
          <p:nvPr/>
        </p:nvSpPr>
        <p:spPr bwMode="auto">
          <a:xfrm>
            <a:off x="685800" y="1814509"/>
            <a:ext cx="609600" cy="1447800"/>
          </a:xfrm>
          <a:prstGeom prst="leftBrace">
            <a:avLst>
              <a:gd name="adj1" fmla="val 8334"/>
              <a:gd name="adj2" fmla="val 50000"/>
            </a:avLst>
          </a:prstGeom>
          <a:noFill/>
          <a:ln w="28575">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n w="12700" cmpd="sng">
                <a:solidFill>
                  <a:schemeClr val="tx1"/>
                </a:solidFill>
              </a:ln>
              <a:latin typeface="+mn-lt"/>
              <a:ea typeface="+mn-ea"/>
            </a:endParaRPr>
          </a:p>
        </p:txBody>
      </p:sp>
      <p:sp>
        <p:nvSpPr>
          <p:cNvPr id="8" name="Content Placeholder 2"/>
          <p:cNvSpPr txBox="1">
            <a:spLocks/>
          </p:cNvSpPr>
          <p:nvPr/>
        </p:nvSpPr>
        <p:spPr bwMode="auto">
          <a:xfrm>
            <a:off x="6248400" y="1676400"/>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r>
              <a:rPr lang="en-US" altLang="en-US" sz="2000" dirty="0"/>
              <a:t>Person to person</a:t>
            </a:r>
          </a:p>
          <a:p>
            <a:pPr eaLnBrk="1" hangingPunct="1"/>
            <a:r>
              <a:rPr lang="en-US" altLang="en-US" sz="2000" dirty="0"/>
              <a:t>Documented</a:t>
            </a:r>
          </a:p>
          <a:p>
            <a:pPr eaLnBrk="1" hangingPunct="1"/>
            <a:r>
              <a:rPr lang="en-US" altLang="en-US" sz="2000" dirty="0"/>
              <a:t>Evidence based</a:t>
            </a:r>
          </a:p>
        </p:txBody>
      </p:sp>
      <p:sp>
        <p:nvSpPr>
          <p:cNvPr id="3" name="TextBox 2"/>
          <p:cNvSpPr txBox="1"/>
          <p:nvPr/>
        </p:nvSpPr>
        <p:spPr>
          <a:xfrm>
            <a:off x="1010840" y="4691520"/>
            <a:ext cx="184666" cy="369332"/>
          </a:xfrm>
          <a:prstGeom prst="rect">
            <a:avLst/>
          </a:prstGeom>
          <a:noFill/>
        </p:spPr>
        <p:txBody>
          <a:bodyPr wrap="none" rtlCol="0">
            <a:spAutoFit/>
          </a:bodyPr>
          <a:lstStyle/>
          <a:p>
            <a:endParaRPr lang="en-US" dirty="0"/>
          </a:p>
        </p:txBody>
      </p:sp>
      <p:sp>
        <p:nvSpPr>
          <p:cNvPr id="9"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17</a:t>
            </a:fld>
            <a:endParaRPr lang="en-US" altLang="en-US" sz="12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2" nodeType="clickEffect">
                                  <p:stCondLst>
                                    <p:cond delay="0"/>
                                  </p:stCondLst>
                                  <p:childTnLst>
                                    <p:animMotion origin="layout" path="M -9.6214E-7 -0.01666 L -9.6214E-7 0.14441 " pathEditMode="relative" rAng="0" ptsTypes="AA">
                                      <p:cBhvr>
                                        <p:cTn id="6" dur="2000" fill="hold"/>
                                        <p:tgtEl>
                                          <p:spTgt spid="2"/>
                                        </p:tgtEl>
                                        <p:attrNameLst>
                                          <p:attrName>ppt_x</p:attrName>
                                          <p:attrName>ppt_y</p:attrName>
                                        </p:attrNameLst>
                                      </p:cBhvr>
                                      <p:rCtr x="0" y="805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0.14444 L -3.33333E-6 0.3743 " pathEditMode="relative" rAng="0" ptsTypes="AA">
                                      <p:cBhvr>
                                        <p:cTn id="10" dur="2000" fill="hold"/>
                                        <p:tgtEl>
                                          <p:spTgt spid="2"/>
                                        </p:tgtEl>
                                        <p:attrNameLst>
                                          <p:attrName>ppt_x</p:attrName>
                                          <p:attrName>ppt_y</p:attrName>
                                        </p:attrNameLst>
                                      </p:cBhvr>
                                      <p:rCtr x="0" y="1148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2"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82550"/>
            <a:ext cx="8250154" cy="755650"/>
          </a:xfrm>
        </p:spPr>
        <p:txBody>
          <a:bodyPr>
            <a:normAutofit/>
          </a:bodyPr>
          <a:lstStyle/>
          <a:p>
            <a:pPr eaLnBrk="1" hangingPunct="1">
              <a:defRPr/>
            </a:pPr>
            <a:r>
              <a:rPr lang="en-US" dirty="0">
                <a:ea typeface="+mj-ea"/>
                <a:cs typeface="+mj-cs"/>
              </a:rPr>
              <a:t>The Four-Step Evaluation Process</a:t>
            </a:r>
          </a:p>
        </p:txBody>
      </p:sp>
      <p:sp>
        <p:nvSpPr>
          <p:cNvPr id="5" name="Oval 4"/>
          <p:cNvSpPr>
            <a:spLocks noChangeArrowheads="1"/>
          </p:cNvSpPr>
          <p:nvPr/>
        </p:nvSpPr>
        <p:spPr bwMode="auto">
          <a:xfrm>
            <a:off x="4953000" y="2286000"/>
            <a:ext cx="2057400" cy="2057400"/>
          </a:xfrm>
          <a:prstGeom prst="ellipse">
            <a:avLst/>
          </a:prstGeom>
          <a:noFill/>
          <a:ln w="9525">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18</a:t>
            </a:fld>
            <a:endParaRPr lang="en-US" altLang="en-US" sz="1200" dirty="0">
              <a:solidFill>
                <a:schemeClr val="bg1"/>
              </a:solidFill>
              <a:latin typeface="Arial" charset="0"/>
            </a:endParaRPr>
          </a:p>
        </p:txBody>
      </p:sp>
      <p:sp>
        <p:nvSpPr>
          <p:cNvPr id="28" name="Block Arc 27"/>
          <p:cNvSpPr/>
          <p:nvPr/>
        </p:nvSpPr>
        <p:spPr>
          <a:xfrm rot="20254431">
            <a:off x="2741952" y="1918916"/>
            <a:ext cx="3199697" cy="3004124"/>
          </a:xfrm>
          <a:prstGeom prst="blockArc">
            <a:avLst>
              <a:gd name="adj1" fmla="val 11256723"/>
              <a:gd name="adj2" fmla="val 16675640"/>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9" name="Block Arc 28"/>
          <p:cNvSpPr/>
          <p:nvPr/>
        </p:nvSpPr>
        <p:spPr>
          <a:xfrm>
            <a:off x="2732150" y="1807321"/>
            <a:ext cx="2940167" cy="2891049"/>
          </a:xfrm>
          <a:prstGeom prst="blockArc">
            <a:avLst>
              <a:gd name="adj1" fmla="val 4748235"/>
              <a:gd name="adj2" fmla="val 10716536"/>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0" name="Block Arc 29"/>
          <p:cNvSpPr/>
          <p:nvPr/>
        </p:nvSpPr>
        <p:spPr>
          <a:xfrm>
            <a:off x="3050005" y="1904584"/>
            <a:ext cx="3164955" cy="2891049"/>
          </a:xfrm>
          <a:prstGeom prst="blockArc">
            <a:avLst>
              <a:gd name="adj1" fmla="val 31569"/>
              <a:gd name="adj2" fmla="val 5669864"/>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1" name="Block Arc 30"/>
          <p:cNvSpPr/>
          <p:nvPr/>
        </p:nvSpPr>
        <p:spPr>
          <a:xfrm rot="388344">
            <a:off x="2900751" y="1926965"/>
            <a:ext cx="3329490" cy="2918548"/>
          </a:xfrm>
          <a:prstGeom prst="blockArc">
            <a:avLst>
              <a:gd name="adj1" fmla="val 15680953"/>
              <a:gd name="adj2" fmla="val 21045578"/>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32" name="Group 31"/>
          <p:cNvGrpSpPr/>
          <p:nvPr/>
        </p:nvGrpSpPr>
        <p:grpSpPr>
          <a:xfrm>
            <a:off x="5602288" y="3857584"/>
            <a:ext cx="1253736" cy="1253736"/>
            <a:chOff x="4056817" y="2146708"/>
            <a:chExt cx="1253736" cy="1253736"/>
          </a:xfrm>
        </p:grpSpPr>
        <p:sp>
          <p:nvSpPr>
            <p:cNvPr id="45" name="4-Point Star 44"/>
            <p:cNvSpPr/>
            <p:nvPr/>
          </p:nvSpPr>
          <p:spPr>
            <a:xfrm>
              <a:off x="4056817" y="2146708"/>
              <a:ext cx="1253736" cy="1253736"/>
            </a:xfrm>
            <a:prstGeom prst="star4">
              <a:avLst/>
            </a:prstGeom>
            <a:noFill/>
            <a:ln w="25400" cap="flat" cmpd="sng" algn="ctr">
              <a:noFill/>
              <a:prstDash val="solid"/>
            </a:ln>
            <a:effectLst/>
          </p:spPr>
        </p:sp>
        <p:sp>
          <p:nvSpPr>
            <p:cNvPr id="46" name="4-Point Star 8"/>
            <p:cNvSpPr/>
            <p:nvPr/>
          </p:nvSpPr>
          <p:spPr>
            <a:xfrm>
              <a:off x="4572869" y="2662760"/>
              <a:ext cx="221632" cy="221632"/>
            </a:xfrm>
            <a:prstGeom prst="rect">
              <a:avLst/>
            </a:prstGeom>
            <a:noFill/>
            <a:ln>
              <a:noFill/>
            </a:ln>
            <a:effectLst/>
          </p:spPr>
          <p:txBody>
            <a:bodyPr spcFirstLastPara="0" vert="horz" wrap="square" lIns="10160" tIns="10160" rIns="10160" bIns="1016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33" name="Group 32"/>
          <p:cNvGrpSpPr/>
          <p:nvPr/>
        </p:nvGrpSpPr>
        <p:grpSpPr>
          <a:xfrm>
            <a:off x="3757919" y="1606760"/>
            <a:ext cx="1270454" cy="1214690"/>
            <a:chOff x="2212448" y="-104116"/>
            <a:chExt cx="1270454" cy="1214690"/>
          </a:xfrm>
          <a:scene3d>
            <a:camera prst="orthographicFront">
              <a:rot lat="0" lon="0" rev="0"/>
            </a:camera>
            <a:lightRig rig="threePt" dir="t">
              <a:rot lat="0" lon="0" rev="1200000"/>
            </a:lightRig>
          </a:scene3d>
        </p:grpSpPr>
        <p:sp>
          <p:nvSpPr>
            <p:cNvPr id="43" name="Oval 42"/>
            <p:cNvSpPr/>
            <p:nvPr/>
          </p:nvSpPr>
          <p:spPr>
            <a:xfrm>
              <a:off x="2212448" y="-104116"/>
              <a:ext cx="1270454" cy="1214690"/>
            </a:xfrm>
            <a:prstGeom prst="ellipse">
              <a:avLst/>
            </a:prstGeom>
            <a:solidFill>
              <a:srgbClr val="4F81B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4" name="Oval 10"/>
            <p:cNvSpPr/>
            <p:nvPr/>
          </p:nvSpPr>
          <p:spPr>
            <a:xfrm>
              <a:off x="2398502" y="73771"/>
              <a:ext cx="898346" cy="858916"/>
            </a:xfrm>
            <a:prstGeom prst="rect">
              <a:avLst/>
            </a:prstGeom>
            <a:noFill/>
            <a:ln>
              <a:noFill/>
            </a:ln>
            <a:effectLst/>
            <a:sp3d/>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1: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Expectations and Goal-Setting</a:t>
              </a:r>
            </a:p>
          </p:txBody>
        </p:sp>
      </p:grpSp>
      <p:grpSp>
        <p:nvGrpSpPr>
          <p:cNvPr id="34" name="Group 33"/>
          <p:cNvGrpSpPr/>
          <p:nvPr/>
        </p:nvGrpSpPr>
        <p:grpSpPr>
          <a:xfrm>
            <a:off x="5291031" y="2697555"/>
            <a:ext cx="1229285" cy="1235323"/>
            <a:chOff x="3745560" y="986679"/>
            <a:chExt cx="1229285" cy="1235323"/>
          </a:xfrm>
        </p:grpSpPr>
        <p:sp>
          <p:nvSpPr>
            <p:cNvPr id="41" name="Oval 40"/>
            <p:cNvSpPr/>
            <p:nvPr/>
          </p:nvSpPr>
          <p:spPr>
            <a:xfrm>
              <a:off x="3745560" y="986679"/>
              <a:ext cx="1229285" cy="1235323"/>
            </a:xfrm>
            <a:prstGeom prst="ellips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2" name="Oval 12"/>
            <p:cNvSpPr/>
            <p:nvPr/>
          </p:nvSpPr>
          <p:spPr>
            <a:xfrm>
              <a:off x="3925585" y="1167588"/>
              <a:ext cx="869235" cy="873505"/>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2: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Evidence, Feedback, and Growth</a:t>
              </a:r>
            </a:p>
          </p:txBody>
        </p:sp>
      </p:grpSp>
      <p:grpSp>
        <p:nvGrpSpPr>
          <p:cNvPr id="35" name="Group 34"/>
          <p:cNvGrpSpPr/>
          <p:nvPr/>
        </p:nvGrpSpPr>
        <p:grpSpPr>
          <a:xfrm>
            <a:off x="3835917" y="4006122"/>
            <a:ext cx="1271524" cy="1245117"/>
            <a:chOff x="2290446" y="2295246"/>
            <a:chExt cx="1271524" cy="1245117"/>
          </a:xfrm>
        </p:grpSpPr>
        <p:sp>
          <p:nvSpPr>
            <p:cNvPr id="39" name="Oval 38"/>
            <p:cNvSpPr/>
            <p:nvPr/>
          </p:nvSpPr>
          <p:spPr>
            <a:xfrm>
              <a:off x="2290446" y="2295246"/>
              <a:ext cx="1271524" cy="1245117"/>
            </a:xfrm>
            <a:prstGeom prst="ellipse">
              <a:avLst/>
            </a:prstGeom>
            <a:solidFill>
              <a:srgbClr val="4CB2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0" name="Oval 14"/>
            <p:cNvSpPr/>
            <p:nvPr/>
          </p:nvSpPr>
          <p:spPr>
            <a:xfrm>
              <a:off x="2476656" y="2477589"/>
              <a:ext cx="899104" cy="88043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3: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Reflection and Rating</a:t>
              </a:r>
            </a:p>
          </p:txBody>
        </p:sp>
      </p:grpSp>
      <p:grpSp>
        <p:nvGrpSpPr>
          <p:cNvPr id="36" name="Group 35"/>
          <p:cNvGrpSpPr/>
          <p:nvPr/>
        </p:nvGrpSpPr>
        <p:grpSpPr>
          <a:xfrm>
            <a:off x="2287975" y="2735844"/>
            <a:ext cx="1207441" cy="1238350"/>
            <a:chOff x="742504" y="1024968"/>
            <a:chExt cx="1207441" cy="1238350"/>
          </a:xfrm>
        </p:grpSpPr>
        <p:sp>
          <p:nvSpPr>
            <p:cNvPr id="37" name="Oval 36"/>
            <p:cNvSpPr/>
            <p:nvPr/>
          </p:nvSpPr>
          <p:spPr>
            <a:xfrm>
              <a:off x="742504" y="1024968"/>
              <a:ext cx="1207441" cy="1238350"/>
            </a:xfrm>
            <a:prstGeom prst="ellipse">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8" name="Oval 16"/>
            <p:cNvSpPr/>
            <p:nvPr/>
          </p:nvSpPr>
          <p:spPr>
            <a:xfrm>
              <a:off x="919330" y="1206320"/>
              <a:ext cx="853789" cy="875646"/>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4: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Professional Growth Plans</a:t>
              </a:r>
            </a:p>
          </p:txBody>
        </p:sp>
      </p:grpSp>
      <p:sp>
        <p:nvSpPr>
          <p:cNvPr id="47" name="Text Box 248"/>
          <p:cNvSpPr txBox="1">
            <a:spLocks noChangeArrowheads="1"/>
          </p:cNvSpPr>
          <p:nvPr/>
        </p:nvSpPr>
        <p:spPr bwMode="auto">
          <a:xfrm>
            <a:off x="4191000" y="2895600"/>
            <a:ext cx="574675"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a:t>
            </a:r>
            <a:endParaRPr lang="en-US" sz="1200" dirty="0">
              <a:effectLst/>
              <a:latin typeface="Cambria"/>
              <a:ea typeface="ＭＳ 明朝"/>
              <a:cs typeface="Times New Roman"/>
            </a:endParaRPr>
          </a:p>
        </p:txBody>
      </p:sp>
      <p:sp>
        <p:nvSpPr>
          <p:cNvPr id="48" name="Text Box 249"/>
          <p:cNvSpPr txBox="1">
            <a:spLocks noChangeArrowheads="1"/>
          </p:cNvSpPr>
          <p:nvPr/>
        </p:nvSpPr>
        <p:spPr bwMode="auto">
          <a:xfrm>
            <a:off x="4572000" y="3276600"/>
            <a:ext cx="736600"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Fall-Spring</a:t>
            </a:r>
            <a:endParaRPr lang="en-US" sz="1200" dirty="0">
              <a:effectLst/>
              <a:latin typeface="Cambria"/>
              <a:ea typeface="ＭＳ 明朝"/>
              <a:cs typeface="Times New Roman"/>
            </a:endParaRPr>
          </a:p>
        </p:txBody>
      </p:sp>
      <p:sp>
        <p:nvSpPr>
          <p:cNvPr id="49" name="Text Box 250"/>
          <p:cNvSpPr txBox="1">
            <a:spLocks noChangeArrowheads="1"/>
          </p:cNvSpPr>
          <p:nvPr/>
        </p:nvSpPr>
        <p:spPr bwMode="auto">
          <a:xfrm>
            <a:off x="3505200" y="3276600"/>
            <a:ext cx="746760" cy="204470"/>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Spring-Fall</a:t>
            </a:r>
            <a:endParaRPr lang="en-US" sz="1200" dirty="0">
              <a:effectLst/>
              <a:latin typeface="Cambria"/>
              <a:ea typeface="ＭＳ 明朝"/>
              <a:cs typeface="Times New Roman"/>
            </a:endParaRPr>
          </a:p>
        </p:txBody>
      </p:sp>
      <p:sp>
        <p:nvSpPr>
          <p:cNvPr id="50" name="Text Box 251"/>
          <p:cNvSpPr txBox="1">
            <a:spLocks noChangeArrowheads="1"/>
          </p:cNvSpPr>
          <p:nvPr/>
        </p:nvSpPr>
        <p:spPr bwMode="auto">
          <a:xfrm>
            <a:off x="3886200" y="3810000"/>
            <a:ext cx="1071245"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Late Winter-Spring</a:t>
            </a:r>
            <a:endParaRPr lang="en-US" sz="1200" dirty="0">
              <a:effectLst/>
              <a:latin typeface="Cambria"/>
              <a:ea typeface="ＭＳ 明朝"/>
              <a:cs typeface="Times New Roman"/>
            </a:endParaRPr>
          </a:p>
        </p:txBody>
      </p:sp>
      <p:sp>
        <p:nvSpPr>
          <p:cNvPr id="51" name="AutoShape 306"/>
          <p:cNvSpPr>
            <a:spLocks noChangeArrowheads="1"/>
          </p:cNvSpPr>
          <p:nvPr/>
        </p:nvSpPr>
        <p:spPr bwMode="auto">
          <a:xfrm rot="18761817">
            <a:off x="2904623" y="2036833"/>
            <a:ext cx="457200" cy="224790"/>
          </a:xfrm>
          <a:prstGeom prst="notchedRightArrow">
            <a:avLst>
              <a:gd name="adj1" fmla="val 50000"/>
              <a:gd name="adj2" fmla="val 50847"/>
            </a:avLst>
          </a:prstGeom>
          <a:solidFill>
            <a:srgbClr val="660066"/>
          </a:solidFill>
          <a:ln w="12700">
            <a:solidFill>
              <a:schemeClr val="accent4">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
        <p:nvSpPr>
          <p:cNvPr id="52" name="AutoShape 305"/>
          <p:cNvSpPr>
            <a:spLocks noChangeArrowheads="1"/>
          </p:cNvSpPr>
          <p:nvPr/>
        </p:nvSpPr>
        <p:spPr bwMode="auto">
          <a:xfrm rot="13527511">
            <a:off x="2907455" y="4472777"/>
            <a:ext cx="457200" cy="224790"/>
          </a:xfrm>
          <a:prstGeom prst="notchedRightArrow">
            <a:avLst>
              <a:gd name="adj1" fmla="val 50000"/>
              <a:gd name="adj2" fmla="val 50847"/>
            </a:avLst>
          </a:prstGeom>
          <a:solidFill>
            <a:srgbClr val="4CB2A2"/>
          </a:solidFill>
          <a:ln w="12700">
            <a:solidFill>
              <a:srgbClr val="4CB2A2"/>
            </a:solidFill>
            <a:miter lim="800000"/>
            <a:headEnd/>
            <a:tailEnd/>
          </a:ln>
          <a:effectLst/>
          <a:extLst/>
        </p:spPr>
        <p:txBody>
          <a:bodyPr rot="0" vert="horz" wrap="square" lIns="91440" tIns="45720" rIns="91440" bIns="45720" anchor="ctr" anchorCtr="0" upright="1">
            <a:noAutofit/>
          </a:bodyPr>
          <a:lstStyle/>
          <a:p>
            <a:endParaRPr lang="en-US"/>
          </a:p>
        </p:txBody>
      </p:sp>
      <p:sp>
        <p:nvSpPr>
          <p:cNvPr id="53" name="AutoShape 304"/>
          <p:cNvSpPr>
            <a:spLocks noChangeArrowheads="1"/>
          </p:cNvSpPr>
          <p:nvPr/>
        </p:nvSpPr>
        <p:spPr bwMode="auto">
          <a:xfrm rot="8261653">
            <a:off x="5654917" y="4467996"/>
            <a:ext cx="457200" cy="224790"/>
          </a:xfrm>
          <a:prstGeom prst="notchedRightArrow">
            <a:avLst>
              <a:gd name="adj1" fmla="val 50000"/>
              <a:gd name="adj2" fmla="val 50847"/>
            </a:avLst>
          </a:prstGeom>
          <a:solidFill>
            <a:srgbClr val="F2AE53"/>
          </a:solidFill>
          <a:ln>
            <a:noFill/>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ctr" anchorCtr="0" upright="1">
            <a:noAutofit/>
          </a:bodyPr>
          <a:lstStyle/>
          <a:p>
            <a:endParaRPr lang="en-US"/>
          </a:p>
        </p:txBody>
      </p:sp>
      <p:sp>
        <p:nvSpPr>
          <p:cNvPr id="54" name="AutoShape 303"/>
          <p:cNvSpPr>
            <a:spLocks noChangeArrowheads="1"/>
          </p:cNvSpPr>
          <p:nvPr/>
        </p:nvSpPr>
        <p:spPr bwMode="auto">
          <a:xfrm rot="2166117">
            <a:off x="5432528" y="2018113"/>
            <a:ext cx="457200" cy="224790"/>
          </a:xfrm>
          <a:prstGeom prst="notchedRightArrow">
            <a:avLst>
              <a:gd name="adj1" fmla="val 50000"/>
              <a:gd name="adj2" fmla="val 50847"/>
            </a:avLst>
          </a:prstGeom>
          <a:solidFill>
            <a:schemeClr val="accent5">
              <a:lumMod val="50000"/>
            </a:schemeClr>
          </a:solidFill>
          <a:ln w="12700">
            <a:solidFill>
              <a:schemeClr val="accent1">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Tree>
    <p:extLst>
      <p:ext uri="{BB962C8B-B14F-4D97-AF65-F5344CB8AC3E}">
        <p14:creationId xmlns:p14="http://schemas.microsoft.com/office/powerpoint/2010/main" val="860420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63925E-6 2.15377E-6 L -0.14159 0.20009 " pathEditMode="relative" rAng="0" ptsTypes="AA">
                                      <p:cBhvr>
                                        <p:cTn id="6" dur="2000" fill="hold"/>
                                        <p:tgtEl>
                                          <p:spTgt spid="5"/>
                                        </p:tgtEl>
                                        <p:attrNameLst>
                                          <p:attrName>ppt_x</p:attrName>
                                          <p:attrName>ppt_y</p:attrName>
                                        </p:attrNameLst>
                                      </p:cBhvr>
                                      <p:rCtr x="-7080" y="10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11150"/>
            <a:ext cx="8670758" cy="527050"/>
          </a:xfrm>
        </p:spPr>
        <p:txBody>
          <a:bodyPr>
            <a:normAutofit/>
          </a:bodyPr>
          <a:lstStyle/>
          <a:p>
            <a:pPr eaLnBrk="1" hangingPunct="1">
              <a:defRPr/>
            </a:pPr>
            <a:r>
              <a:rPr lang="en-US" spc="-20" dirty="0">
                <a:latin typeface="+mn-lt"/>
                <a:ea typeface="+mj-ea"/>
                <a:cs typeface="+mj-cs"/>
              </a:rPr>
              <a:t>Calculating the Summative Effectiveness Rating  </a:t>
            </a:r>
          </a:p>
        </p:txBody>
      </p:sp>
      <p:sp>
        <p:nvSpPr>
          <p:cNvPr id="6" name="Pentagon 5"/>
          <p:cNvSpPr/>
          <p:nvPr/>
        </p:nvSpPr>
        <p:spPr bwMode="auto">
          <a:xfrm>
            <a:off x="762000" y="1432560"/>
            <a:ext cx="2667000" cy="1005840"/>
          </a:xfrm>
          <a:prstGeom prst="homePlate">
            <a:avLst>
              <a:gd name="adj" fmla="val 84211"/>
            </a:avLst>
          </a:prstGeom>
          <a:solidFill>
            <a:schemeClr val="accent5">
              <a:lumMod val="2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 name="TextBox 6"/>
          <p:cNvSpPr txBox="1"/>
          <p:nvPr/>
        </p:nvSpPr>
        <p:spPr bwMode="auto">
          <a:xfrm>
            <a:off x="762000" y="1519982"/>
            <a:ext cx="2247900" cy="830997"/>
          </a:xfrm>
          <a:prstGeom prst="rect">
            <a:avLst/>
          </a:prstGeom>
          <a:noFill/>
        </p:spPr>
        <p:txBody>
          <a:bodyPr wrap="square">
            <a:spAutoFit/>
          </a:bodyPr>
          <a:lstStyle/>
          <a:p>
            <a:pPr>
              <a:defRPr/>
            </a:pPr>
            <a:r>
              <a:rPr lang="en-US" sz="1600" b="1" dirty="0">
                <a:solidFill>
                  <a:srgbClr val="FFFFFF"/>
                </a:solidFill>
                <a:latin typeface="+mn-lt"/>
                <a:ea typeface="ＭＳ Ｐゴシック" charset="0"/>
              </a:rPr>
              <a:t>Professional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Practice Rating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(CPs 1, 2, 3, and 5)</a:t>
            </a:r>
          </a:p>
        </p:txBody>
      </p:sp>
      <p:sp>
        <p:nvSpPr>
          <p:cNvPr id="8" name="Pentagon 7"/>
          <p:cNvSpPr/>
          <p:nvPr/>
        </p:nvSpPr>
        <p:spPr bwMode="auto">
          <a:xfrm>
            <a:off x="762000" y="2575560"/>
            <a:ext cx="2590800" cy="1005840"/>
          </a:xfrm>
          <a:prstGeom prst="homePlate">
            <a:avLst>
              <a:gd name="adj" fmla="val 84211"/>
            </a:avLst>
          </a:prstGeom>
          <a:solidFill>
            <a:srgbClr val="DDC60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 name="TextBox 8"/>
          <p:cNvSpPr txBox="1"/>
          <p:nvPr/>
        </p:nvSpPr>
        <p:spPr bwMode="auto">
          <a:xfrm>
            <a:off x="762000" y="2662982"/>
            <a:ext cx="2133600" cy="830997"/>
          </a:xfrm>
          <a:prstGeom prst="rect">
            <a:avLst/>
          </a:prstGeom>
          <a:noFill/>
        </p:spPr>
        <p:txBody>
          <a:bodyPr wrap="square">
            <a:spAutoFit/>
          </a:bodyPr>
          <a:lstStyle/>
          <a:p>
            <a:pPr>
              <a:defRPr/>
            </a:pPr>
            <a:r>
              <a:rPr lang="en-US" sz="1600" b="1" dirty="0">
                <a:solidFill>
                  <a:srgbClr val="FFFFFF"/>
                </a:solidFill>
                <a:latin typeface="+mn-lt"/>
                <a:ea typeface="ＭＳ Ｐゴシック" charset="0"/>
              </a:rPr>
              <a:t>Professional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Growth Rating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(CPs 4.1 and 4.2)</a:t>
            </a:r>
          </a:p>
        </p:txBody>
      </p:sp>
      <p:sp>
        <p:nvSpPr>
          <p:cNvPr id="11" name="Plus 10"/>
          <p:cNvSpPr>
            <a:spLocks/>
          </p:cNvSpPr>
          <p:nvPr/>
        </p:nvSpPr>
        <p:spPr bwMode="auto">
          <a:xfrm>
            <a:off x="3733800" y="2209800"/>
            <a:ext cx="533400" cy="457200"/>
          </a:xfrm>
          <a:custGeom>
            <a:avLst/>
            <a:gdLst>
              <a:gd name="T0" fmla="*/ 70702 w 533400"/>
              <a:gd name="T1" fmla="*/ 174833 h 457200"/>
              <a:gd name="T2" fmla="*/ 212933 w 533400"/>
              <a:gd name="T3" fmla="*/ 174833 h 457200"/>
              <a:gd name="T4" fmla="*/ 212933 w 533400"/>
              <a:gd name="T5" fmla="*/ 60602 h 457200"/>
              <a:gd name="T6" fmla="*/ 320467 w 533400"/>
              <a:gd name="T7" fmla="*/ 60602 h 457200"/>
              <a:gd name="T8" fmla="*/ 320467 w 533400"/>
              <a:gd name="T9" fmla="*/ 174833 h 457200"/>
              <a:gd name="T10" fmla="*/ 462698 w 533400"/>
              <a:gd name="T11" fmla="*/ 174833 h 457200"/>
              <a:gd name="T12" fmla="*/ 462698 w 533400"/>
              <a:gd name="T13" fmla="*/ 282367 h 457200"/>
              <a:gd name="T14" fmla="*/ 320467 w 533400"/>
              <a:gd name="T15" fmla="*/ 282367 h 457200"/>
              <a:gd name="T16" fmla="*/ 320467 w 533400"/>
              <a:gd name="T17" fmla="*/ 396598 h 457200"/>
              <a:gd name="T18" fmla="*/ 212933 w 533400"/>
              <a:gd name="T19" fmla="*/ 396598 h 457200"/>
              <a:gd name="T20" fmla="*/ 212933 w 533400"/>
              <a:gd name="T21" fmla="*/ 282367 h 457200"/>
              <a:gd name="T22" fmla="*/ 70702 w 533400"/>
              <a:gd name="T23" fmla="*/ 282367 h 457200"/>
              <a:gd name="T24" fmla="*/ 70702 w 533400"/>
              <a:gd name="T25" fmla="*/ 174833 h 457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3400" h="457200">
                <a:moveTo>
                  <a:pt x="70702" y="174833"/>
                </a:moveTo>
                <a:lnTo>
                  <a:pt x="212933" y="174833"/>
                </a:lnTo>
                <a:lnTo>
                  <a:pt x="212933" y="60602"/>
                </a:lnTo>
                <a:lnTo>
                  <a:pt x="320467" y="60602"/>
                </a:lnTo>
                <a:lnTo>
                  <a:pt x="320467" y="174833"/>
                </a:lnTo>
                <a:lnTo>
                  <a:pt x="462698" y="174833"/>
                </a:lnTo>
                <a:lnTo>
                  <a:pt x="462698" y="282367"/>
                </a:lnTo>
                <a:lnTo>
                  <a:pt x="320467" y="282367"/>
                </a:lnTo>
                <a:lnTo>
                  <a:pt x="320467" y="396598"/>
                </a:lnTo>
                <a:lnTo>
                  <a:pt x="212933" y="396598"/>
                </a:lnTo>
                <a:lnTo>
                  <a:pt x="212933" y="282367"/>
                </a:lnTo>
                <a:lnTo>
                  <a:pt x="70702" y="282367"/>
                </a:lnTo>
                <a:lnTo>
                  <a:pt x="70702" y="174833"/>
                </a:lnTo>
                <a:close/>
              </a:path>
            </a:pathLst>
          </a:custGeom>
          <a:gradFill rotWithShape="1">
            <a:gsLst>
              <a:gs pos="0">
                <a:srgbClr val="8CC6FA"/>
              </a:gs>
              <a:gs pos="20000">
                <a:srgbClr val="8EC5F6"/>
              </a:gs>
              <a:gs pos="100000">
                <a:srgbClr val="6B96BD"/>
              </a:gs>
            </a:gsLst>
            <a:lin ang="5400000"/>
          </a:gradFill>
          <a:ln w="9525" cap="flat" cmpd="sng">
            <a:solidFill>
              <a:srgbClr val="3366F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latin typeface="Arial" pitchFamily="34" charset="0"/>
            </a:endParaRPr>
          </a:p>
        </p:txBody>
      </p:sp>
      <p:sp>
        <p:nvSpPr>
          <p:cNvPr id="5" name="Right Brace 4"/>
          <p:cNvSpPr>
            <a:spLocks/>
          </p:cNvSpPr>
          <p:nvPr/>
        </p:nvSpPr>
        <p:spPr bwMode="auto">
          <a:xfrm>
            <a:off x="3429000" y="1752600"/>
            <a:ext cx="304800" cy="1447800"/>
          </a:xfrm>
          <a:prstGeom prst="rightBrace">
            <a:avLst>
              <a:gd name="adj1" fmla="val 67543"/>
              <a:gd name="adj2" fmla="val 50000"/>
            </a:avLst>
          </a:prstGeom>
          <a:noFill/>
          <a:ln w="25400">
            <a:solidFill>
              <a:srgbClr val="3366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grpSp>
        <p:nvGrpSpPr>
          <p:cNvPr id="4" name="Group 3"/>
          <p:cNvGrpSpPr/>
          <p:nvPr/>
        </p:nvGrpSpPr>
        <p:grpSpPr>
          <a:xfrm>
            <a:off x="4343400" y="1432560"/>
            <a:ext cx="2286000" cy="2133600"/>
            <a:chOff x="4267200" y="1432560"/>
            <a:chExt cx="2286000" cy="2133600"/>
          </a:xfrm>
        </p:grpSpPr>
        <p:sp>
          <p:nvSpPr>
            <p:cNvPr id="13" name="Pentagon 12"/>
            <p:cNvSpPr/>
            <p:nvPr/>
          </p:nvSpPr>
          <p:spPr bwMode="auto">
            <a:xfrm>
              <a:off x="4267200" y="1432560"/>
              <a:ext cx="2286000" cy="2133600"/>
            </a:xfrm>
            <a:prstGeom prst="homePlate">
              <a:avLst>
                <a:gd name="adj" fmla="val 46265"/>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 name="TextBox 13"/>
            <p:cNvSpPr txBox="1"/>
            <p:nvPr/>
          </p:nvSpPr>
          <p:spPr bwMode="auto">
            <a:xfrm>
              <a:off x="4381500" y="1899791"/>
              <a:ext cx="1905000" cy="1077218"/>
            </a:xfrm>
            <a:prstGeom prst="rect">
              <a:avLst/>
            </a:prstGeom>
            <a:noFill/>
          </p:spPr>
          <p:txBody>
            <a:bodyPr wrap="square">
              <a:spAutoFit/>
            </a:bodyPr>
            <a:lstStyle/>
            <a:p>
              <a:pPr>
                <a:defRPr/>
              </a:pPr>
              <a:r>
                <a:rPr lang="en-US" sz="1600" b="1" dirty="0">
                  <a:solidFill>
                    <a:srgbClr val="FFFFFF"/>
                  </a:solidFill>
                  <a:latin typeface="+mn-lt"/>
                  <a:ea typeface="ＭＳ Ｐゴシック" charset="0"/>
                </a:rPr>
                <a:t>Rating of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Impact on Student Learning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and Growth</a:t>
              </a:r>
            </a:p>
          </p:txBody>
        </p:sp>
      </p:grpSp>
      <p:sp>
        <p:nvSpPr>
          <p:cNvPr id="12" name="Double Bracket 11"/>
          <p:cNvSpPr>
            <a:spLocks noChangeArrowheads="1"/>
          </p:cNvSpPr>
          <p:nvPr/>
        </p:nvSpPr>
        <p:spPr bwMode="auto">
          <a:xfrm>
            <a:off x="1905000" y="4409180"/>
            <a:ext cx="1905000" cy="1077219"/>
          </a:xfrm>
          <a:prstGeom prst="bracketPair">
            <a:avLst>
              <a:gd name="adj" fmla="val 16667"/>
            </a:avLst>
          </a:prstGeom>
          <a:noFill/>
          <a:ln w="25400">
            <a:solidFill>
              <a:srgbClr val="3366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15" name="TextBox 14"/>
          <p:cNvSpPr txBox="1"/>
          <p:nvPr/>
        </p:nvSpPr>
        <p:spPr bwMode="auto">
          <a:xfrm>
            <a:off x="2123574" y="4409180"/>
            <a:ext cx="1534026" cy="1077218"/>
          </a:xfrm>
          <a:prstGeom prst="rect">
            <a:avLst/>
          </a:prstGeom>
          <a:noFill/>
        </p:spPr>
        <p:txBody>
          <a:bodyPr wrap="square">
            <a:spAutoFit/>
          </a:bodyPr>
          <a:lstStyle/>
          <a:p>
            <a:pPr>
              <a:defRPr/>
            </a:pPr>
            <a:r>
              <a:rPr lang="en-US" sz="1600" dirty="0">
                <a:solidFill>
                  <a:schemeClr val="accent5">
                    <a:lumMod val="50000"/>
                  </a:schemeClr>
                </a:solidFill>
                <a:latin typeface="+mn-lt"/>
                <a:ea typeface="ＭＳ Ｐゴシック" charset="0"/>
              </a:rPr>
              <a:t>Ineffective</a:t>
            </a:r>
          </a:p>
          <a:p>
            <a:pPr>
              <a:defRPr/>
            </a:pPr>
            <a:r>
              <a:rPr lang="en-US" sz="1600" dirty="0">
                <a:solidFill>
                  <a:schemeClr val="accent5">
                    <a:lumMod val="50000"/>
                  </a:schemeClr>
                </a:solidFill>
                <a:latin typeface="+mn-lt"/>
                <a:ea typeface="ＭＳ Ｐゴシック" charset="0"/>
              </a:rPr>
              <a:t>Developing</a:t>
            </a:r>
          </a:p>
          <a:p>
            <a:pPr>
              <a:defRPr/>
            </a:pPr>
            <a:r>
              <a:rPr lang="en-US" sz="1600" dirty="0">
                <a:solidFill>
                  <a:schemeClr val="accent5">
                    <a:lumMod val="50000"/>
                  </a:schemeClr>
                </a:solidFill>
                <a:latin typeface="+mn-lt"/>
                <a:ea typeface="ＭＳ Ｐゴシック" charset="0"/>
              </a:rPr>
              <a:t>Effective</a:t>
            </a:r>
          </a:p>
          <a:p>
            <a:pPr>
              <a:defRPr/>
            </a:pPr>
            <a:r>
              <a:rPr lang="en-US" sz="1600" dirty="0">
                <a:solidFill>
                  <a:schemeClr val="accent5">
                    <a:lumMod val="50000"/>
                  </a:schemeClr>
                </a:solidFill>
                <a:latin typeface="+mn-lt"/>
                <a:ea typeface="ＭＳ Ｐゴシック" charset="0"/>
              </a:rPr>
              <a:t>Distinguished</a:t>
            </a:r>
          </a:p>
        </p:txBody>
      </p:sp>
      <p:sp>
        <p:nvSpPr>
          <p:cNvPr id="17" name="Down Arrow 16"/>
          <p:cNvSpPr>
            <a:spLocks noChangeArrowheads="1"/>
          </p:cNvSpPr>
          <p:nvPr/>
        </p:nvSpPr>
        <p:spPr bwMode="auto">
          <a:xfrm>
            <a:off x="2743200" y="3581400"/>
            <a:ext cx="304800" cy="609600"/>
          </a:xfrm>
          <a:prstGeom prst="downArrow">
            <a:avLst>
              <a:gd name="adj1" fmla="val 50000"/>
              <a:gd name="adj2" fmla="val 50000"/>
            </a:avLst>
          </a:prstGeom>
          <a:gradFill rotWithShape="1">
            <a:gsLst>
              <a:gs pos="0">
                <a:srgbClr val="8CC6FA"/>
              </a:gs>
              <a:gs pos="20000">
                <a:srgbClr val="8EC5F6"/>
              </a:gs>
              <a:gs pos="100000">
                <a:srgbClr val="6B96BD"/>
              </a:gs>
            </a:gsLst>
            <a:lin ang="5400000"/>
          </a:gradFill>
          <a:ln w="9525">
            <a:solidFill>
              <a:srgbClr val="3366F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1F71C3"/>
              </a:solidFill>
              <a:latin typeface="+mn-lt"/>
              <a:ea typeface="+mn-ea"/>
            </a:endParaRPr>
          </a:p>
        </p:txBody>
      </p:sp>
      <p:grpSp>
        <p:nvGrpSpPr>
          <p:cNvPr id="3" name="Group 2"/>
          <p:cNvGrpSpPr/>
          <p:nvPr/>
        </p:nvGrpSpPr>
        <p:grpSpPr>
          <a:xfrm>
            <a:off x="7239000" y="1591419"/>
            <a:ext cx="1600200" cy="1815882"/>
            <a:chOff x="7239000" y="1447801"/>
            <a:chExt cx="1600200" cy="2046178"/>
          </a:xfrm>
        </p:grpSpPr>
        <p:sp>
          <p:nvSpPr>
            <p:cNvPr id="18" name="Rounded Rectangle 17"/>
            <p:cNvSpPr>
              <a:spLocks noChangeArrowheads="1"/>
            </p:cNvSpPr>
            <p:nvPr/>
          </p:nvSpPr>
          <p:spPr bwMode="auto">
            <a:xfrm>
              <a:off x="7239000" y="1447801"/>
              <a:ext cx="1600200" cy="2046178"/>
            </a:xfrm>
            <a:prstGeom prst="roundRect">
              <a:avLst>
                <a:gd name="adj" fmla="val 16667"/>
              </a:avLst>
            </a:prstGeom>
            <a:gradFill rotWithShape="1">
              <a:gsLst>
                <a:gs pos="0">
                  <a:srgbClr val="8C1E00"/>
                </a:gs>
                <a:gs pos="20000">
                  <a:srgbClr val="891F00"/>
                </a:gs>
                <a:gs pos="100000">
                  <a:srgbClr val="671500"/>
                </a:gs>
              </a:gsLst>
              <a:lin ang="5400000"/>
            </a:gradFill>
            <a:ln w="9525">
              <a:solidFill>
                <a:srgbClr val="7D260D"/>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TextBox 20"/>
            <p:cNvSpPr txBox="1"/>
            <p:nvPr/>
          </p:nvSpPr>
          <p:spPr bwMode="auto">
            <a:xfrm>
              <a:off x="7239000" y="2099469"/>
              <a:ext cx="1600200" cy="830263"/>
            </a:xfrm>
            <a:prstGeom prst="rect">
              <a:avLst/>
            </a:prstGeom>
            <a:noFill/>
          </p:spPr>
          <p:txBody>
            <a:bodyPr>
              <a:spAutoFit/>
            </a:bodyPr>
            <a:lstStyle/>
            <a:p>
              <a:pPr algn="ctr">
                <a:defRPr/>
              </a:pPr>
              <a:r>
                <a:rPr lang="en-US" sz="1600" b="1" dirty="0">
                  <a:solidFill>
                    <a:srgbClr val="FFFFFF"/>
                  </a:solidFill>
                  <a:latin typeface="+mn-lt"/>
                  <a:ea typeface="ＭＳ Ｐゴシック" charset="0"/>
                </a:rPr>
                <a:t>Summative Effectiveness Rating</a:t>
              </a:r>
            </a:p>
          </p:txBody>
        </p:sp>
      </p:grpSp>
      <p:sp>
        <p:nvSpPr>
          <p:cNvPr id="19" name="Equal 18"/>
          <p:cNvSpPr>
            <a:spLocks/>
          </p:cNvSpPr>
          <p:nvPr/>
        </p:nvSpPr>
        <p:spPr bwMode="auto">
          <a:xfrm>
            <a:off x="6705600" y="2209800"/>
            <a:ext cx="457200" cy="457200"/>
          </a:xfrm>
          <a:custGeom>
            <a:avLst/>
            <a:gdLst>
              <a:gd name="T0" fmla="*/ 60602 w 457200"/>
              <a:gd name="T1" fmla="*/ 94183 h 457200"/>
              <a:gd name="T2" fmla="*/ 396598 w 457200"/>
              <a:gd name="T3" fmla="*/ 94183 h 457200"/>
              <a:gd name="T4" fmla="*/ 396598 w 457200"/>
              <a:gd name="T5" fmla="*/ 201717 h 457200"/>
              <a:gd name="T6" fmla="*/ 60602 w 457200"/>
              <a:gd name="T7" fmla="*/ 201717 h 457200"/>
              <a:gd name="T8" fmla="*/ 60602 w 457200"/>
              <a:gd name="T9" fmla="*/ 94183 h 457200"/>
              <a:gd name="T10" fmla="*/ 60602 w 457200"/>
              <a:gd name="T11" fmla="*/ 255483 h 457200"/>
              <a:gd name="T12" fmla="*/ 396598 w 457200"/>
              <a:gd name="T13" fmla="*/ 255483 h 457200"/>
              <a:gd name="T14" fmla="*/ 396598 w 457200"/>
              <a:gd name="T15" fmla="*/ 363017 h 457200"/>
              <a:gd name="T16" fmla="*/ 60602 w 457200"/>
              <a:gd name="T17" fmla="*/ 363017 h 457200"/>
              <a:gd name="T18" fmla="*/ 60602 w 457200"/>
              <a:gd name="T19" fmla="*/ 255483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7200" h="457200">
                <a:moveTo>
                  <a:pt x="60602" y="94183"/>
                </a:moveTo>
                <a:lnTo>
                  <a:pt x="396598" y="94183"/>
                </a:lnTo>
                <a:lnTo>
                  <a:pt x="396598" y="201717"/>
                </a:lnTo>
                <a:lnTo>
                  <a:pt x="60602" y="201717"/>
                </a:lnTo>
                <a:lnTo>
                  <a:pt x="60602" y="94183"/>
                </a:lnTo>
                <a:close/>
                <a:moveTo>
                  <a:pt x="60602" y="255483"/>
                </a:moveTo>
                <a:lnTo>
                  <a:pt x="396598" y="255483"/>
                </a:lnTo>
                <a:lnTo>
                  <a:pt x="396598" y="363017"/>
                </a:lnTo>
                <a:lnTo>
                  <a:pt x="60602" y="363017"/>
                </a:lnTo>
                <a:lnTo>
                  <a:pt x="60602" y="255483"/>
                </a:lnTo>
                <a:close/>
              </a:path>
            </a:pathLst>
          </a:custGeom>
          <a:gradFill rotWithShape="1">
            <a:gsLst>
              <a:gs pos="0">
                <a:srgbClr val="8CC6FA"/>
              </a:gs>
              <a:gs pos="20000">
                <a:srgbClr val="8EC5F6"/>
              </a:gs>
              <a:gs pos="100000">
                <a:srgbClr val="6B96BD"/>
              </a:gs>
            </a:gsLst>
            <a:lin ang="5400000"/>
          </a:gradFill>
          <a:ln w="9525" cap="flat" cmpd="sng">
            <a:solidFill>
              <a:srgbClr val="99C7E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latin typeface="Arial" pitchFamily="34" charset="0"/>
            </a:endParaRPr>
          </a:p>
        </p:txBody>
      </p:sp>
      <p:sp>
        <p:nvSpPr>
          <p:cNvPr id="23" name="Down Arrow 22"/>
          <p:cNvSpPr>
            <a:spLocks noChangeArrowheads="1"/>
          </p:cNvSpPr>
          <p:nvPr/>
        </p:nvSpPr>
        <p:spPr bwMode="auto">
          <a:xfrm>
            <a:off x="5105400" y="3581400"/>
            <a:ext cx="304800" cy="609600"/>
          </a:xfrm>
          <a:prstGeom prst="downArrow">
            <a:avLst>
              <a:gd name="adj1" fmla="val 50000"/>
              <a:gd name="adj2" fmla="val 50000"/>
            </a:avLst>
          </a:prstGeom>
          <a:gradFill rotWithShape="1">
            <a:gsLst>
              <a:gs pos="0">
                <a:srgbClr val="8CC6FA"/>
              </a:gs>
              <a:gs pos="20000">
                <a:srgbClr val="8EC5F6"/>
              </a:gs>
              <a:gs pos="100000">
                <a:srgbClr val="6B96BD"/>
              </a:gs>
            </a:gsLst>
            <a:lin ang="5400000"/>
          </a:gradFill>
          <a:ln w="9525">
            <a:solidFill>
              <a:srgbClr val="3366F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1F71C3"/>
              </a:solidFill>
              <a:latin typeface="+mn-lt"/>
              <a:ea typeface="+mn-ea"/>
            </a:endParaRPr>
          </a:p>
        </p:txBody>
      </p:sp>
      <p:sp>
        <p:nvSpPr>
          <p:cNvPr id="24" name="Down Arrow 23"/>
          <p:cNvSpPr>
            <a:spLocks noChangeArrowheads="1"/>
          </p:cNvSpPr>
          <p:nvPr/>
        </p:nvSpPr>
        <p:spPr bwMode="auto">
          <a:xfrm>
            <a:off x="7924800" y="3581400"/>
            <a:ext cx="304800" cy="609600"/>
          </a:xfrm>
          <a:prstGeom prst="downArrow">
            <a:avLst>
              <a:gd name="adj1" fmla="val 50000"/>
              <a:gd name="adj2" fmla="val 50000"/>
            </a:avLst>
          </a:prstGeom>
          <a:gradFill rotWithShape="1">
            <a:gsLst>
              <a:gs pos="0">
                <a:srgbClr val="8CC6FA"/>
              </a:gs>
              <a:gs pos="20000">
                <a:srgbClr val="8EC5F6"/>
              </a:gs>
              <a:gs pos="100000">
                <a:srgbClr val="6B96BD"/>
              </a:gs>
            </a:gsLst>
            <a:lin ang="5400000"/>
          </a:gradFill>
          <a:ln w="9525">
            <a:solidFill>
              <a:srgbClr val="3366F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1F71C3"/>
              </a:solidFill>
              <a:latin typeface="+mn-lt"/>
              <a:ea typeface="+mn-ea"/>
            </a:endParaRPr>
          </a:p>
        </p:txBody>
      </p:sp>
      <p:sp>
        <p:nvSpPr>
          <p:cNvPr id="25" name="Double Bracket 24"/>
          <p:cNvSpPr>
            <a:spLocks noChangeArrowheads="1"/>
          </p:cNvSpPr>
          <p:nvPr/>
        </p:nvSpPr>
        <p:spPr bwMode="auto">
          <a:xfrm>
            <a:off x="4343400" y="4419601"/>
            <a:ext cx="1905000" cy="1054170"/>
          </a:xfrm>
          <a:prstGeom prst="bracketPair">
            <a:avLst>
              <a:gd name="adj" fmla="val 16667"/>
            </a:avLst>
          </a:prstGeom>
          <a:noFill/>
          <a:ln w="25400">
            <a:solidFill>
              <a:srgbClr val="3366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27" name="TextBox 26"/>
          <p:cNvSpPr txBox="1"/>
          <p:nvPr/>
        </p:nvSpPr>
        <p:spPr bwMode="auto">
          <a:xfrm>
            <a:off x="4705350" y="4433227"/>
            <a:ext cx="1181100" cy="1077218"/>
          </a:xfrm>
          <a:prstGeom prst="rect">
            <a:avLst/>
          </a:prstGeom>
          <a:noFill/>
        </p:spPr>
        <p:txBody>
          <a:bodyPr wrap="square">
            <a:spAutoFit/>
          </a:bodyPr>
          <a:lstStyle/>
          <a:p>
            <a:pPr>
              <a:defRPr/>
            </a:pPr>
            <a:r>
              <a:rPr lang="en-US" sz="1600" dirty="0">
                <a:solidFill>
                  <a:schemeClr val="accent5">
                    <a:lumMod val="50000"/>
                  </a:schemeClr>
                </a:solidFill>
                <a:latin typeface="+mn-lt"/>
                <a:ea typeface="ＭＳ Ｐゴシック" charset="0"/>
              </a:rPr>
              <a:t>Negligible</a:t>
            </a:r>
          </a:p>
          <a:p>
            <a:pPr>
              <a:defRPr/>
            </a:pPr>
            <a:r>
              <a:rPr lang="en-US" sz="1600" dirty="0">
                <a:solidFill>
                  <a:schemeClr val="accent5">
                    <a:lumMod val="50000"/>
                  </a:schemeClr>
                </a:solidFill>
                <a:latin typeface="+mn-lt"/>
                <a:ea typeface="ＭＳ Ｐゴシック" charset="0"/>
              </a:rPr>
              <a:t>Low</a:t>
            </a:r>
          </a:p>
          <a:p>
            <a:pPr>
              <a:defRPr/>
            </a:pPr>
            <a:r>
              <a:rPr lang="en-US" sz="1600" dirty="0">
                <a:solidFill>
                  <a:schemeClr val="accent5">
                    <a:lumMod val="50000"/>
                  </a:schemeClr>
                </a:solidFill>
                <a:latin typeface="+mn-lt"/>
                <a:ea typeface="ＭＳ Ｐゴシック" charset="0"/>
              </a:rPr>
              <a:t>Moderate</a:t>
            </a:r>
          </a:p>
          <a:p>
            <a:pPr>
              <a:defRPr/>
            </a:pPr>
            <a:r>
              <a:rPr lang="en-US" sz="1600" dirty="0">
                <a:solidFill>
                  <a:schemeClr val="accent5">
                    <a:lumMod val="50000"/>
                  </a:schemeClr>
                </a:solidFill>
                <a:latin typeface="+mn-lt"/>
                <a:ea typeface="ＭＳ Ｐゴシック" charset="0"/>
              </a:rPr>
              <a:t>High</a:t>
            </a:r>
          </a:p>
        </p:txBody>
      </p:sp>
      <p:sp>
        <p:nvSpPr>
          <p:cNvPr id="26" name="Double Bracket 25"/>
          <p:cNvSpPr>
            <a:spLocks noChangeArrowheads="1"/>
          </p:cNvSpPr>
          <p:nvPr/>
        </p:nvSpPr>
        <p:spPr bwMode="auto">
          <a:xfrm>
            <a:off x="6781800" y="4409180"/>
            <a:ext cx="2057400" cy="1064590"/>
          </a:xfrm>
          <a:prstGeom prst="bracketPair">
            <a:avLst>
              <a:gd name="adj" fmla="val 16667"/>
            </a:avLst>
          </a:prstGeom>
          <a:noFill/>
          <a:ln w="25400">
            <a:solidFill>
              <a:srgbClr val="3366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28" name="TextBox 27"/>
          <p:cNvSpPr txBox="1"/>
          <p:nvPr/>
        </p:nvSpPr>
        <p:spPr bwMode="auto">
          <a:xfrm>
            <a:off x="6858000" y="4401159"/>
            <a:ext cx="2133600" cy="1305819"/>
          </a:xfrm>
          <a:prstGeom prst="rect">
            <a:avLst/>
          </a:prstGeom>
          <a:noFill/>
        </p:spPr>
        <p:txBody>
          <a:bodyPr>
            <a:spAutoFit/>
          </a:bodyPr>
          <a:lstStyle/>
          <a:p>
            <a:pPr>
              <a:defRPr/>
            </a:pPr>
            <a:r>
              <a:rPr lang="en-US" sz="1600" dirty="0">
                <a:solidFill>
                  <a:schemeClr val="accent5">
                    <a:lumMod val="50000"/>
                  </a:schemeClr>
                </a:solidFill>
                <a:latin typeface="+mn-lt"/>
                <a:ea typeface="ＭＳ Ｐゴシック" charset="0"/>
              </a:rPr>
              <a:t>Ineffective</a:t>
            </a:r>
          </a:p>
          <a:p>
            <a:pPr>
              <a:defRPr/>
            </a:pPr>
            <a:r>
              <a:rPr lang="en-US" sz="1600" dirty="0">
                <a:solidFill>
                  <a:schemeClr val="accent5">
                    <a:lumMod val="50000"/>
                  </a:schemeClr>
                </a:solidFill>
                <a:latin typeface="+mn-lt"/>
                <a:ea typeface="ＭＳ Ｐゴシック" charset="0"/>
              </a:rPr>
              <a:t>Partially Effective</a:t>
            </a:r>
          </a:p>
          <a:p>
            <a:pPr>
              <a:defRPr/>
            </a:pPr>
            <a:r>
              <a:rPr lang="en-US" sz="1600" dirty="0">
                <a:solidFill>
                  <a:schemeClr val="accent5">
                    <a:lumMod val="50000"/>
                  </a:schemeClr>
                </a:solidFill>
                <a:latin typeface="+mn-lt"/>
                <a:ea typeface="ＭＳ Ｐゴシック" charset="0"/>
              </a:rPr>
              <a:t>Effective</a:t>
            </a:r>
          </a:p>
          <a:p>
            <a:pPr>
              <a:defRPr/>
            </a:pPr>
            <a:r>
              <a:rPr lang="en-US" sz="1600" dirty="0">
                <a:solidFill>
                  <a:schemeClr val="accent5">
                    <a:lumMod val="50000"/>
                  </a:schemeClr>
                </a:solidFill>
                <a:latin typeface="+mn-lt"/>
                <a:ea typeface="ＭＳ Ｐゴシック" charset="0"/>
              </a:rPr>
              <a:t>Highly Effective</a:t>
            </a:r>
          </a:p>
        </p:txBody>
      </p:sp>
      <p:sp>
        <p:nvSpPr>
          <p:cNvPr id="32"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19</a:t>
            </a:fld>
            <a:endParaRPr lang="en-US" altLang="en-US" sz="12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57224" y="1447800"/>
            <a:ext cx="8177213" cy="4724400"/>
          </a:xfrm>
        </p:spPr>
        <p:txBody>
          <a:bodyPr/>
          <a:lstStyle/>
          <a:p>
            <a:pPr eaLnBrk="1" hangingPunct="1">
              <a:defRPr/>
            </a:pPr>
            <a:r>
              <a:rPr lang="en-US" altLang="en-US" dirty="0">
                <a:solidFill>
                  <a:srgbClr val="274F73"/>
                </a:solidFill>
                <a:ea typeface="ＭＳ Ｐゴシック" pitchFamily="34" charset="-128"/>
              </a:rPr>
              <a:t>Module 1: Model Overview</a:t>
            </a:r>
          </a:p>
          <a:p>
            <a:pPr lvl="1" eaLnBrk="1" hangingPunct="1">
              <a:defRPr/>
            </a:pPr>
            <a:r>
              <a:rPr lang="en-US" altLang="en-US" dirty="0">
                <a:solidFill>
                  <a:srgbClr val="274F73"/>
                </a:solidFill>
                <a:ea typeface="ＭＳ Ｐゴシック" pitchFamily="34" charset="-128"/>
              </a:rPr>
              <a:t>The first module provides a big-picture overview of the key features of the T-PEPG model and unpacks the basic structure and terminology of the MSFE rubric by examining the rubric’s standard indicators in preparation for self-assessment, reflection, and goal setting  </a:t>
            </a:r>
          </a:p>
          <a:p>
            <a:pPr eaLnBrk="1" hangingPunct="1">
              <a:spcBef>
                <a:spcPts val="1200"/>
              </a:spcBef>
              <a:defRPr/>
            </a:pPr>
            <a:r>
              <a:rPr lang="en-US" altLang="en-US" dirty="0">
                <a:solidFill>
                  <a:srgbClr val="274F73"/>
                </a:solidFill>
                <a:ea typeface="ＭＳ Ｐゴシック" pitchFamily="34" charset="-128"/>
              </a:rPr>
              <a:t>Module 2: Student Learning Objectives</a:t>
            </a:r>
          </a:p>
          <a:p>
            <a:pPr eaLnBrk="1" hangingPunct="1">
              <a:spcBef>
                <a:spcPts val="1200"/>
              </a:spcBef>
              <a:defRPr/>
            </a:pPr>
            <a:r>
              <a:rPr lang="en-US" altLang="en-US" dirty="0">
                <a:solidFill>
                  <a:srgbClr val="274F73"/>
                </a:solidFill>
                <a:ea typeface="ＭＳ Ｐゴシック" pitchFamily="34" charset="-128"/>
              </a:rPr>
              <a:t>Module 3: Reflection and Goal-Setting</a:t>
            </a:r>
          </a:p>
          <a:p>
            <a:pPr eaLnBrk="1" hangingPunct="1">
              <a:spcBef>
                <a:spcPts val="1200"/>
              </a:spcBef>
              <a:defRPr/>
            </a:pPr>
            <a:r>
              <a:rPr lang="en-US" altLang="en-US" dirty="0">
                <a:solidFill>
                  <a:srgbClr val="274F73"/>
                </a:solidFill>
                <a:ea typeface="ＭＳ Ｐゴシック" pitchFamily="34" charset="-128"/>
              </a:rPr>
              <a:t>Module 4: Evidence, Observation, and Feedback</a:t>
            </a:r>
          </a:p>
          <a:p>
            <a:pPr eaLnBrk="1" hangingPunct="1">
              <a:spcBef>
                <a:spcPts val="1200"/>
              </a:spcBef>
              <a:defRPr/>
            </a:pPr>
            <a:r>
              <a:rPr lang="en-US" altLang="en-US" dirty="0">
                <a:solidFill>
                  <a:srgbClr val="274F73"/>
                </a:solidFill>
                <a:ea typeface="ＭＳ Ｐゴシック" pitchFamily="34" charset="-128"/>
              </a:rPr>
              <a:t>Module 5: Reflecting and Adjusting</a:t>
            </a:r>
          </a:p>
        </p:txBody>
      </p:sp>
      <p:sp>
        <p:nvSpPr>
          <p:cNvPr id="8195" name="Title 1"/>
          <p:cNvSpPr>
            <a:spLocks noGrp="1"/>
          </p:cNvSpPr>
          <p:nvPr>
            <p:ph type="title"/>
          </p:nvPr>
        </p:nvSpPr>
        <p:spPr>
          <a:xfrm>
            <a:off x="657225" y="0"/>
            <a:ext cx="7724775" cy="838200"/>
          </a:xfrm>
        </p:spPr>
        <p:txBody>
          <a:bodyPr/>
          <a:lstStyle/>
          <a:p>
            <a:pPr eaLnBrk="1" hangingPunct="1">
              <a:defRPr/>
            </a:pPr>
            <a:r>
              <a:rPr lang="en-US" dirty="0">
                <a:cs typeface="+mj-cs"/>
              </a:rPr>
              <a:t>Module 1: Model Overview</a:t>
            </a:r>
          </a:p>
        </p:txBody>
      </p:sp>
      <p:sp>
        <p:nvSpPr>
          <p:cNvPr id="5"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2</a:t>
            </a:fld>
            <a:endParaRPr lang="en-US" altLang="en-US" sz="1200" dirty="0">
              <a:solidFill>
                <a:schemeClr val="bg1"/>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82550"/>
            <a:ext cx="8250154" cy="755650"/>
          </a:xfrm>
        </p:spPr>
        <p:txBody>
          <a:bodyPr>
            <a:normAutofit/>
          </a:bodyPr>
          <a:lstStyle/>
          <a:p>
            <a:pPr eaLnBrk="1" hangingPunct="1">
              <a:defRPr/>
            </a:pPr>
            <a:r>
              <a:rPr lang="en-US" dirty="0">
                <a:ea typeface="+mj-ea"/>
                <a:cs typeface="+mj-cs"/>
              </a:rPr>
              <a:t>The Four-Step Evaluation Process</a:t>
            </a:r>
          </a:p>
        </p:txBody>
      </p:sp>
      <p:sp>
        <p:nvSpPr>
          <p:cNvPr id="5" name="Oval 4"/>
          <p:cNvSpPr>
            <a:spLocks noChangeArrowheads="1"/>
          </p:cNvSpPr>
          <p:nvPr/>
        </p:nvSpPr>
        <p:spPr bwMode="auto">
          <a:xfrm>
            <a:off x="3429000" y="3505200"/>
            <a:ext cx="2057400" cy="2057400"/>
          </a:xfrm>
          <a:prstGeom prst="ellipse">
            <a:avLst/>
          </a:prstGeom>
          <a:noFill/>
          <a:ln w="9525">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20</a:t>
            </a:fld>
            <a:endParaRPr lang="en-US" altLang="en-US" sz="1200" dirty="0">
              <a:solidFill>
                <a:schemeClr val="bg1"/>
              </a:solidFill>
              <a:latin typeface="Arial" charset="0"/>
            </a:endParaRPr>
          </a:p>
        </p:txBody>
      </p:sp>
      <p:sp>
        <p:nvSpPr>
          <p:cNvPr id="28" name="Block Arc 27"/>
          <p:cNvSpPr/>
          <p:nvPr/>
        </p:nvSpPr>
        <p:spPr>
          <a:xfrm rot="20254431">
            <a:off x="2741952" y="1918916"/>
            <a:ext cx="3199697" cy="3004124"/>
          </a:xfrm>
          <a:prstGeom prst="blockArc">
            <a:avLst>
              <a:gd name="adj1" fmla="val 11256723"/>
              <a:gd name="adj2" fmla="val 16675640"/>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9" name="Block Arc 28"/>
          <p:cNvSpPr/>
          <p:nvPr/>
        </p:nvSpPr>
        <p:spPr>
          <a:xfrm>
            <a:off x="2732150" y="1807321"/>
            <a:ext cx="2940167" cy="2891049"/>
          </a:xfrm>
          <a:prstGeom prst="blockArc">
            <a:avLst>
              <a:gd name="adj1" fmla="val 4748235"/>
              <a:gd name="adj2" fmla="val 10716536"/>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0" name="Block Arc 29"/>
          <p:cNvSpPr/>
          <p:nvPr/>
        </p:nvSpPr>
        <p:spPr>
          <a:xfrm>
            <a:off x="3050005" y="1904584"/>
            <a:ext cx="3164955" cy="2891049"/>
          </a:xfrm>
          <a:prstGeom prst="blockArc">
            <a:avLst>
              <a:gd name="adj1" fmla="val 31569"/>
              <a:gd name="adj2" fmla="val 5669864"/>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1" name="Block Arc 30"/>
          <p:cNvSpPr/>
          <p:nvPr/>
        </p:nvSpPr>
        <p:spPr>
          <a:xfrm rot="388344">
            <a:off x="2900751" y="1926965"/>
            <a:ext cx="3329490" cy="2918548"/>
          </a:xfrm>
          <a:prstGeom prst="blockArc">
            <a:avLst>
              <a:gd name="adj1" fmla="val 15680953"/>
              <a:gd name="adj2" fmla="val 21045578"/>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32" name="Group 31"/>
          <p:cNvGrpSpPr/>
          <p:nvPr/>
        </p:nvGrpSpPr>
        <p:grpSpPr>
          <a:xfrm>
            <a:off x="5602288" y="3857584"/>
            <a:ext cx="1253736" cy="1253736"/>
            <a:chOff x="4056817" y="2146708"/>
            <a:chExt cx="1253736" cy="1253736"/>
          </a:xfrm>
        </p:grpSpPr>
        <p:sp>
          <p:nvSpPr>
            <p:cNvPr id="45" name="4-Point Star 44"/>
            <p:cNvSpPr/>
            <p:nvPr/>
          </p:nvSpPr>
          <p:spPr>
            <a:xfrm>
              <a:off x="4056817" y="2146708"/>
              <a:ext cx="1253736" cy="1253736"/>
            </a:xfrm>
            <a:prstGeom prst="star4">
              <a:avLst/>
            </a:prstGeom>
            <a:noFill/>
            <a:ln w="25400" cap="flat" cmpd="sng" algn="ctr">
              <a:noFill/>
              <a:prstDash val="solid"/>
            </a:ln>
            <a:effectLst/>
          </p:spPr>
        </p:sp>
        <p:sp>
          <p:nvSpPr>
            <p:cNvPr id="46" name="4-Point Star 8"/>
            <p:cNvSpPr/>
            <p:nvPr/>
          </p:nvSpPr>
          <p:spPr>
            <a:xfrm>
              <a:off x="4572869" y="2662760"/>
              <a:ext cx="221632" cy="221632"/>
            </a:xfrm>
            <a:prstGeom prst="rect">
              <a:avLst/>
            </a:prstGeom>
            <a:noFill/>
            <a:ln>
              <a:noFill/>
            </a:ln>
            <a:effectLst/>
          </p:spPr>
          <p:txBody>
            <a:bodyPr spcFirstLastPara="0" vert="horz" wrap="square" lIns="10160" tIns="10160" rIns="10160" bIns="1016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33" name="Group 32"/>
          <p:cNvGrpSpPr/>
          <p:nvPr/>
        </p:nvGrpSpPr>
        <p:grpSpPr>
          <a:xfrm>
            <a:off x="3757919" y="1606760"/>
            <a:ext cx="1270454" cy="1214690"/>
            <a:chOff x="2212448" y="-104116"/>
            <a:chExt cx="1270454" cy="1214690"/>
          </a:xfrm>
          <a:scene3d>
            <a:camera prst="orthographicFront">
              <a:rot lat="0" lon="0" rev="0"/>
            </a:camera>
            <a:lightRig rig="threePt" dir="t">
              <a:rot lat="0" lon="0" rev="1200000"/>
            </a:lightRig>
          </a:scene3d>
        </p:grpSpPr>
        <p:sp>
          <p:nvSpPr>
            <p:cNvPr id="43" name="Oval 42"/>
            <p:cNvSpPr/>
            <p:nvPr/>
          </p:nvSpPr>
          <p:spPr>
            <a:xfrm>
              <a:off x="2212448" y="-104116"/>
              <a:ext cx="1270454" cy="1214690"/>
            </a:xfrm>
            <a:prstGeom prst="ellipse">
              <a:avLst/>
            </a:prstGeom>
            <a:solidFill>
              <a:srgbClr val="4F81B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4" name="Oval 10"/>
            <p:cNvSpPr/>
            <p:nvPr/>
          </p:nvSpPr>
          <p:spPr>
            <a:xfrm>
              <a:off x="2398502" y="73771"/>
              <a:ext cx="898346" cy="858916"/>
            </a:xfrm>
            <a:prstGeom prst="rect">
              <a:avLst/>
            </a:prstGeom>
            <a:noFill/>
            <a:ln>
              <a:noFill/>
            </a:ln>
            <a:effectLst/>
            <a:sp3d/>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1: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Expectations and Goal-Setting</a:t>
              </a:r>
            </a:p>
          </p:txBody>
        </p:sp>
      </p:grpSp>
      <p:grpSp>
        <p:nvGrpSpPr>
          <p:cNvPr id="34" name="Group 33"/>
          <p:cNvGrpSpPr/>
          <p:nvPr/>
        </p:nvGrpSpPr>
        <p:grpSpPr>
          <a:xfrm>
            <a:off x="5291031" y="2697555"/>
            <a:ext cx="1229285" cy="1235323"/>
            <a:chOff x="3745560" y="986679"/>
            <a:chExt cx="1229285" cy="1235323"/>
          </a:xfrm>
        </p:grpSpPr>
        <p:sp>
          <p:nvSpPr>
            <p:cNvPr id="41" name="Oval 40"/>
            <p:cNvSpPr/>
            <p:nvPr/>
          </p:nvSpPr>
          <p:spPr>
            <a:xfrm>
              <a:off x="3745560" y="986679"/>
              <a:ext cx="1229285" cy="1235323"/>
            </a:xfrm>
            <a:prstGeom prst="ellips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2" name="Oval 12"/>
            <p:cNvSpPr/>
            <p:nvPr/>
          </p:nvSpPr>
          <p:spPr>
            <a:xfrm>
              <a:off x="3925585" y="1167588"/>
              <a:ext cx="869235" cy="873505"/>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2: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Evidence, Feedback, and Growth</a:t>
              </a:r>
            </a:p>
          </p:txBody>
        </p:sp>
      </p:grpSp>
      <p:grpSp>
        <p:nvGrpSpPr>
          <p:cNvPr id="35" name="Group 34"/>
          <p:cNvGrpSpPr/>
          <p:nvPr/>
        </p:nvGrpSpPr>
        <p:grpSpPr>
          <a:xfrm>
            <a:off x="3835917" y="4006122"/>
            <a:ext cx="1271524" cy="1245117"/>
            <a:chOff x="2290446" y="2295246"/>
            <a:chExt cx="1271524" cy="1245117"/>
          </a:xfrm>
        </p:grpSpPr>
        <p:sp>
          <p:nvSpPr>
            <p:cNvPr id="39" name="Oval 38"/>
            <p:cNvSpPr/>
            <p:nvPr/>
          </p:nvSpPr>
          <p:spPr>
            <a:xfrm>
              <a:off x="2290446" y="2295246"/>
              <a:ext cx="1271524" cy="1245117"/>
            </a:xfrm>
            <a:prstGeom prst="ellipse">
              <a:avLst/>
            </a:prstGeom>
            <a:solidFill>
              <a:srgbClr val="4CB2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0" name="Oval 14"/>
            <p:cNvSpPr/>
            <p:nvPr/>
          </p:nvSpPr>
          <p:spPr>
            <a:xfrm>
              <a:off x="2476656" y="2477589"/>
              <a:ext cx="899104" cy="88043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3: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Reflection and Rating</a:t>
              </a:r>
            </a:p>
          </p:txBody>
        </p:sp>
      </p:grpSp>
      <p:grpSp>
        <p:nvGrpSpPr>
          <p:cNvPr id="36" name="Group 35"/>
          <p:cNvGrpSpPr/>
          <p:nvPr/>
        </p:nvGrpSpPr>
        <p:grpSpPr>
          <a:xfrm>
            <a:off x="2287975" y="2735844"/>
            <a:ext cx="1207441" cy="1238350"/>
            <a:chOff x="742504" y="1024968"/>
            <a:chExt cx="1207441" cy="1238350"/>
          </a:xfrm>
        </p:grpSpPr>
        <p:sp>
          <p:nvSpPr>
            <p:cNvPr id="37" name="Oval 36"/>
            <p:cNvSpPr/>
            <p:nvPr/>
          </p:nvSpPr>
          <p:spPr>
            <a:xfrm>
              <a:off x="742504" y="1024968"/>
              <a:ext cx="1207441" cy="1238350"/>
            </a:xfrm>
            <a:prstGeom prst="ellipse">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8" name="Oval 16"/>
            <p:cNvSpPr/>
            <p:nvPr/>
          </p:nvSpPr>
          <p:spPr>
            <a:xfrm>
              <a:off x="919330" y="1206320"/>
              <a:ext cx="853789" cy="875646"/>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4: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Professional Growth Plans</a:t>
              </a:r>
            </a:p>
          </p:txBody>
        </p:sp>
      </p:grpSp>
      <p:sp>
        <p:nvSpPr>
          <p:cNvPr id="47" name="Text Box 248"/>
          <p:cNvSpPr txBox="1">
            <a:spLocks noChangeArrowheads="1"/>
          </p:cNvSpPr>
          <p:nvPr/>
        </p:nvSpPr>
        <p:spPr bwMode="auto">
          <a:xfrm>
            <a:off x="4191000" y="2895600"/>
            <a:ext cx="574675"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a:t>
            </a:r>
            <a:endParaRPr lang="en-US" sz="1200" dirty="0">
              <a:effectLst/>
              <a:latin typeface="Cambria"/>
              <a:ea typeface="ＭＳ 明朝"/>
              <a:cs typeface="Times New Roman"/>
            </a:endParaRPr>
          </a:p>
        </p:txBody>
      </p:sp>
      <p:sp>
        <p:nvSpPr>
          <p:cNvPr id="48" name="Text Box 249"/>
          <p:cNvSpPr txBox="1">
            <a:spLocks noChangeArrowheads="1"/>
          </p:cNvSpPr>
          <p:nvPr/>
        </p:nvSpPr>
        <p:spPr bwMode="auto">
          <a:xfrm>
            <a:off x="4572000" y="3276600"/>
            <a:ext cx="736600"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Fall-Spring</a:t>
            </a:r>
            <a:endParaRPr lang="en-US" sz="1200" dirty="0">
              <a:effectLst/>
              <a:latin typeface="Cambria"/>
              <a:ea typeface="ＭＳ 明朝"/>
              <a:cs typeface="Times New Roman"/>
            </a:endParaRPr>
          </a:p>
        </p:txBody>
      </p:sp>
      <p:sp>
        <p:nvSpPr>
          <p:cNvPr id="49" name="Text Box 250"/>
          <p:cNvSpPr txBox="1">
            <a:spLocks noChangeArrowheads="1"/>
          </p:cNvSpPr>
          <p:nvPr/>
        </p:nvSpPr>
        <p:spPr bwMode="auto">
          <a:xfrm>
            <a:off x="3505200" y="3276600"/>
            <a:ext cx="746760" cy="204470"/>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Spring-Fall</a:t>
            </a:r>
            <a:endParaRPr lang="en-US" sz="1200" dirty="0">
              <a:effectLst/>
              <a:latin typeface="Cambria"/>
              <a:ea typeface="ＭＳ 明朝"/>
              <a:cs typeface="Times New Roman"/>
            </a:endParaRPr>
          </a:p>
        </p:txBody>
      </p:sp>
      <p:sp>
        <p:nvSpPr>
          <p:cNvPr id="50" name="Text Box 251"/>
          <p:cNvSpPr txBox="1">
            <a:spLocks noChangeArrowheads="1"/>
          </p:cNvSpPr>
          <p:nvPr/>
        </p:nvSpPr>
        <p:spPr bwMode="auto">
          <a:xfrm>
            <a:off x="3886200" y="3810000"/>
            <a:ext cx="1071245"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Late Winter-Spring</a:t>
            </a:r>
            <a:endParaRPr lang="en-US" sz="1200" dirty="0">
              <a:effectLst/>
              <a:latin typeface="Cambria"/>
              <a:ea typeface="ＭＳ 明朝"/>
              <a:cs typeface="Times New Roman"/>
            </a:endParaRPr>
          </a:p>
        </p:txBody>
      </p:sp>
      <p:sp>
        <p:nvSpPr>
          <p:cNvPr id="51" name="AutoShape 306"/>
          <p:cNvSpPr>
            <a:spLocks noChangeArrowheads="1"/>
          </p:cNvSpPr>
          <p:nvPr/>
        </p:nvSpPr>
        <p:spPr bwMode="auto">
          <a:xfrm rot="18761817">
            <a:off x="2904623" y="2036833"/>
            <a:ext cx="457200" cy="224790"/>
          </a:xfrm>
          <a:prstGeom prst="notchedRightArrow">
            <a:avLst>
              <a:gd name="adj1" fmla="val 50000"/>
              <a:gd name="adj2" fmla="val 50847"/>
            </a:avLst>
          </a:prstGeom>
          <a:solidFill>
            <a:srgbClr val="660066"/>
          </a:solidFill>
          <a:ln w="12700">
            <a:solidFill>
              <a:schemeClr val="accent4">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
        <p:nvSpPr>
          <p:cNvPr id="52" name="AutoShape 305"/>
          <p:cNvSpPr>
            <a:spLocks noChangeArrowheads="1"/>
          </p:cNvSpPr>
          <p:nvPr/>
        </p:nvSpPr>
        <p:spPr bwMode="auto">
          <a:xfrm rot="13527511">
            <a:off x="2907455" y="4472777"/>
            <a:ext cx="457200" cy="224790"/>
          </a:xfrm>
          <a:prstGeom prst="notchedRightArrow">
            <a:avLst>
              <a:gd name="adj1" fmla="val 50000"/>
              <a:gd name="adj2" fmla="val 50847"/>
            </a:avLst>
          </a:prstGeom>
          <a:solidFill>
            <a:srgbClr val="4CB2A2"/>
          </a:solidFill>
          <a:ln w="12700">
            <a:solidFill>
              <a:srgbClr val="4CB2A2"/>
            </a:solidFill>
            <a:miter lim="800000"/>
            <a:headEnd/>
            <a:tailEnd/>
          </a:ln>
          <a:effectLst/>
          <a:extLst/>
        </p:spPr>
        <p:txBody>
          <a:bodyPr rot="0" vert="horz" wrap="square" lIns="91440" tIns="45720" rIns="91440" bIns="45720" anchor="ctr" anchorCtr="0" upright="1">
            <a:noAutofit/>
          </a:bodyPr>
          <a:lstStyle/>
          <a:p>
            <a:endParaRPr lang="en-US"/>
          </a:p>
        </p:txBody>
      </p:sp>
      <p:sp>
        <p:nvSpPr>
          <p:cNvPr id="53" name="AutoShape 304"/>
          <p:cNvSpPr>
            <a:spLocks noChangeArrowheads="1"/>
          </p:cNvSpPr>
          <p:nvPr/>
        </p:nvSpPr>
        <p:spPr bwMode="auto">
          <a:xfrm rot="8261653">
            <a:off x="5654917" y="4467996"/>
            <a:ext cx="457200" cy="224790"/>
          </a:xfrm>
          <a:prstGeom prst="notchedRightArrow">
            <a:avLst>
              <a:gd name="adj1" fmla="val 50000"/>
              <a:gd name="adj2" fmla="val 50847"/>
            </a:avLst>
          </a:prstGeom>
          <a:solidFill>
            <a:srgbClr val="F2AE53"/>
          </a:solidFill>
          <a:ln>
            <a:noFill/>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ctr" anchorCtr="0" upright="1">
            <a:noAutofit/>
          </a:bodyPr>
          <a:lstStyle/>
          <a:p>
            <a:endParaRPr lang="en-US"/>
          </a:p>
        </p:txBody>
      </p:sp>
      <p:sp>
        <p:nvSpPr>
          <p:cNvPr id="54" name="AutoShape 303"/>
          <p:cNvSpPr>
            <a:spLocks noChangeArrowheads="1"/>
          </p:cNvSpPr>
          <p:nvPr/>
        </p:nvSpPr>
        <p:spPr bwMode="auto">
          <a:xfrm rot="2166117">
            <a:off x="5432528" y="2018113"/>
            <a:ext cx="457200" cy="224790"/>
          </a:xfrm>
          <a:prstGeom prst="notchedRightArrow">
            <a:avLst>
              <a:gd name="adj1" fmla="val 50000"/>
              <a:gd name="adj2" fmla="val 50847"/>
            </a:avLst>
          </a:prstGeom>
          <a:solidFill>
            <a:schemeClr val="accent5">
              <a:lumMod val="50000"/>
            </a:schemeClr>
          </a:solidFill>
          <a:ln w="12700">
            <a:solidFill>
              <a:schemeClr val="accent1">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Tree>
    <p:extLst>
      <p:ext uri="{BB962C8B-B14F-4D97-AF65-F5344CB8AC3E}">
        <p14:creationId xmlns:p14="http://schemas.microsoft.com/office/powerpoint/2010/main" val="841354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72827E-6 4.5484E-6 L -0.18324 -0.17786 " pathEditMode="relative" rAng="0" ptsTypes="AA">
                                      <p:cBhvr>
                                        <p:cTn id="6" dur="2000" fill="hold"/>
                                        <p:tgtEl>
                                          <p:spTgt spid="5"/>
                                        </p:tgtEl>
                                        <p:attrNameLst>
                                          <p:attrName>ppt_x</p:attrName>
                                          <p:attrName>ppt_y</p:attrName>
                                        </p:attrNameLst>
                                      </p:cBhvr>
                                      <p:rCtr x="-9162" y="-88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4160387"/>
              </p:ext>
            </p:extLst>
          </p:nvPr>
        </p:nvGraphicFramePr>
        <p:xfrm>
          <a:off x="762000" y="1523999"/>
          <a:ext cx="7848600" cy="368805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609601">
                <a:tc>
                  <a:txBody>
                    <a:bodyPr/>
                    <a:lstStyle/>
                    <a:p>
                      <a:r>
                        <a:rPr lang="en-US" sz="1600" dirty="0"/>
                        <a:t>Self-Directed (Highly Effective/Effective)</a:t>
                      </a:r>
                    </a:p>
                  </a:txBody>
                  <a:tcPr>
                    <a:solidFill>
                      <a:srgbClr val="2B5880"/>
                    </a:solidFill>
                  </a:tcPr>
                </a:tc>
                <a:tc>
                  <a:txBody>
                    <a:bodyPr/>
                    <a:lstStyle/>
                    <a:p>
                      <a:r>
                        <a:rPr lang="en-US" sz="1600" dirty="0"/>
                        <a:t>Monitored (Partially Effective)</a:t>
                      </a:r>
                    </a:p>
                  </a:txBody>
                  <a:tcPr>
                    <a:solidFill>
                      <a:srgbClr val="2B5880"/>
                    </a:solidFill>
                  </a:tcPr>
                </a:tc>
                <a:tc>
                  <a:txBody>
                    <a:bodyPr/>
                    <a:lstStyle/>
                    <a:p>
                      <a:r>
                        <a:rPr lang="en-US" sz="1600" dirty="0"/>
                        <a:t>Directed (Ineffective)</a:t>
                      </a:r>
                    </a:p>
                  </a:txBody>
                  <a:tcPr>
                    <a:solidFill>
                      <a:srgbClr val="2B5880"/>
                    </a:solidFill>
                  </a:tcPr>
                </a:tc>
                <a:extLst>
                  <a:ext uri="{0D108BD9-81ED-4DB2-BD59-A6C34878D82A}">
                    <a16:rowId xmlns:a16="http://schemas.microsoft.com/office/drawing/2014/main" val="10000"/>
                  </a:ext>
                </a:extLst>
              </a:tr>
              <a:tr h="370852">
                <a:tc>
                  <a:txBody>
                    <a:bodyPr/>
                    <a:lstStyle/>
                    <a:p>
                      <a:r>
                        <a:rPr lang="en-US" sz="1600" dirty="0"/>
                        <a:t>3 years</a:t>
                      </a:r>
                    </a:p>
                  </a:txBody>
                  <a:tcPr/>
                </a:tc>
                <a:tc>
                  <a:txBody>
                    <a:bodyPr/>
                    <a:lstStyle/>
                    <a:p>
                      <a:r>
                        <a:rPr lang="en-US" sz="1600" dirty="0"/>
                        <a:t>2 years</a:t>
                      </a:r>
                    </a:p>
                  </a:txBody>
                  <a:tcPr/>
                </a:tc>
                <a:tc>
                  <a:txBody>
                    <a:bodyPr/>
                    <a:lstStyle/>
                    <a:p>
                      <a:r>
                        <a:rPr lang="en-US" sz="1600" dirty="0"/>
                        <a:t>1 year</a:t>
                      </a:r>
                    </a:p>
                  </a:txBody>
                  <a:tcPr/>
                </a:tc>
                <a:extLst>
                  <a:ext uri="{0D108BD9-81ED-4DB2-BD59-A6C34878D82A}">
                    <a16:rowId xmlns:a16="http://schemas.microsoft.com/office/drawing/2014/main" val="10001"/>
                  </a:ext>
                </a:extLst>
              </a:tr>
              <a:tr h="1122606">
                <a:tc>
                  <a:txBody>
                    <a:bodyPr/>
                    <a:lstStyle/>
                    <a:p>
                      <a:r>
                        <a:rPr lang="en-US" sz="1600" dirty="0"/>
                        <a:t>Two</a:t>
                      </a:r>
                      <a:r>
                        <a:rPr lang="en-US" sz="1600" baseline="0" dirty="0"/>
                        <a:t> p</a:t>
                      </a:r>
                      <a:r>
                        <a:rPr lang="en-US" sz="1600" dirty="0"/>
                        <a:t>rofessional goals with a timeline from one to three years</a:t>
                      </a:r>
                    </a:p>
                  </a:txBody>
                  <a:tcPr/>
                </a:tc>
                <a:tc>
                  <a:txBody>
                    <a:bodyPr/>
                    <a:lstStyle/>
                    <a:p>
                      <a:r>
                        <a:rPr lang="en-US" sz="1600" kern="1200" dirty="0">
                          <a:solidFill>
                            <a:schemeClr val="dk1"/>
                          </a:solidFill>
                          <a:effectLst/>
                          <a:latin typeface="+mn-lt"/>
                          <a:ea typeface="+mn-ea"/>
                          <a:cs typeface="+mn-cs"/>
                        </a:rPr>
                        <a:t>Two goals developed with support; aligned to the areas in need of improvement</a:t>
                      </a:r>
                      <a:endParaRPr lang="en-US" sz="1600" dirty="0"/>
                    </a:p>
                  </a:txBody>
                  <a:tcPr/>
                </a:tc>
                <a:tc>
                  <a:txBody>
                    <a:bodyPr/>
                    <a:lstStyle/>
                    <a:p>
                      <a:r>
                        <a:rPr lang="en-US" sz="1600" kern="1200" dirty="0">
                          <a:solidFill>
                            <a:schemeClr val="dk1"/>
                          </a:solidFill>
                          <a:effectLst/>
                          <a:latin typeface="+mn-lt"/>
                          <a:ea typeface="+mn-ea"/>
                          <a:cs typeface="+mn-cs"/>
                        </a:rPr>
                        <a:t>Goals</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aligned to areas in need of immediate improvement, timelines from 60 days to one year</a:t>
                      </a:r>
                      <a:endParaRPr lang="en-US" sz="1600" dirty="0"/>
                    </a:p>
                  </a:txBody>
                  <a:tcPr/>
                </a:tc>
                <a:extLst>
                  <a:ext uri="{0D108BD9-81ED-4DB2-BD59-A6C34878D82A}">
                    <a16:rowId xmlns:a16="http://schemas.microsoft.com/office/drawing/2014/main" val="10002"/>
                  </a:ext>
                </a:extLst>
              </a:tr>
              <a:tr h="838200">
                <a:tc>
                  <a:txBody>
                    <a:bodyPr/>
                    <a:lstStyle/>
                    <a:p>
                      <a:r>
                        <a:rPr lang="en-US" sz="1600" dirty="0"/>
                        <a:t>Professional Cohort may be outside of district</a:t>
                      </a:r>
                    </a:p>
                  </a:txBody>
                  <a:tcPr/>
                </a:tc>
                <a:tc>
                  <a:txBody>
                    <a:bodyPr/>
                    <a:lstStyle/>
                    <a:p>
                      <a:r>
                        <a:rPr lang="en-US" sz="1600" dirty="0"/>
                        <a:t>School- or district-based Professional Cohort</a:t>
                      </a:r>
                    </a:p>
                  </a:txBody>
                  <a:tcPr/>
                </a:tc>
                <a:tc>
                  <a:txBody>
                    <a:bodyPr/>
                    <a:lstStyle/>
                    <a:p>
                      <a:r>
                        <a:rPr lang="en-US" sz="1600" dirty="0"/>
                        <a:t>Administrator-approved</a:t>
                      </a:r>
                      <a:r>
                        <a:rPr lang="en-US" sz="1600" baseline="0" dirty="0"/>
                        <a:t> Professional Cohort</a:t>
                      </a:r>
                      <a:endParaRPr lang="en-US" sz="1600" dirty="0"/>
                    </a:p>
                  </a:txBody>
                  <a:tcPr/>
                </a:tc>
                <a:extLst>
                  <a:ext uri="{0D108BD9-81ED-4DB2-BD59-A6C34878D82A}">
                    <a16:rowId xmlns:a16="http://schemas.microsoft.com/office/drawing/2014/main" val="10003"/>
                  </a:ext>
                </a:extLst>
              </a:tr>
              <a:tr h="381000">
                <a:tc>
                  <a:txBody>
                    <a:bodyPr/>
                    <a:lstStyle/>
                    <a:p>
                      <a:r>
                        <a:rPr lang="en-US" sz="1600" dirty="0"/>
                        <a:t>At least</a:t>
                      </a:r>
                      <a:r>
                        <a:rPr lang="en-US" sz="1600" baseline="0" dirty="0"/>
                        <a:t> 2 SLOs per year</a:t>
                      </a:r>
                      <a:endParaRPr lang="en-US" sz="1600" dirty="0"/>
                    </a:p>
                  </a:txBody>
                  <a:tcPr/>
                </a:tc>
                <a:tc>
                  <a:txBody>
                    <a:bodyPr/>
                    <a:lstStyle/>
                    <a:p>
                      <a:r>
                        <a:rPr lang="en-US" sz="1600" dirty="0"/>
                        <a:t>At least 2</a:t>
                      </a:r>
                      <a:r>
                        <a:rPr lang="en-US" sz="1600" baseline="0" dirty="0"/>
                        <a:t> SLOs per year</a:t>
                      </a:r>
                      <a:endParaRPr lang="en-US" sz="1600" dirty="0"/>
                    </a:p>
                  </a:txBody>
                  <a:tcPr/>
                </a:tc>
                <a:tc>
                  <a:txBody>
                    <a:bodyPr/>
                    <a:lstStyle/>
                    <a:p>
                      <a:r>
                        <a:rPr lang="en-US" sz="1600" dirty="0"/>
                        <a:t>At least 2 SLOs</a:t>
                      </a:r>
                    </a:p>
                  </a:txBody>
                  <a:tcPr/>
                </a:tc>
                <a:extLst>
                  <a:ext uri="{0D108BD9-81ED-4DB2-BD59-A6C34878D82A}">
                    <a16:rowId xmlns:a16="http://schemas.microsoft.com/office/drawing/2014/main" val="10004"/>
                  </a:ext>
                </a:extLst>
              </a:tr>
              <a:tr h="365793">
                <a:tc>
                  <a:txBody>
                    <a:bodyPr/>
                    <a:lstStyle/>
                    <a:p>
                      <a:r>
                        <a:rPr lang="en-US" sz="1600" dirty="0"/>
                        <a:t>Mid-cycle reflection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Mid-cycle reflection</a:t>
                      </a:r>
                    </a:p>
                  </a:txBody>
                  <a:tcPr/>
                </a:tc>
                <a:tc>
                  <a:txBody>
                    <a:bodyPr/>
                    <a:lstStyle/>
                    <a:p>
                      <a:r>
                        <a:rPr lang="en-US" sz="1600" dirty="0"/>
                        <a:t>Mid-cycle reflection</a:t>
                      </a:r>
                    </a:p>
                  </a:txBody>
                  <a:tcPr/>
                </a:tc>
                <a:extLst>
                  <a:ext uri="{0D108BD9-81ED-4DB2-BD59-A6C34878D82A}">
                    <a16:rowId xmlns:a16="http://schemas.microsoft.com/office/drawing/2014/main" val="10005"/>
                  </a:ext>
                </a:extLst>
              </a:tr>
            </a:tbl>
          </a:graphicData>
        </a:graphic>
      </p:graphicFrame>
      <p:sp>
        <p:nvSpPr>
          <p:cNvPr id="13344" name="Title 2"/>
          <p:cNvSpPr>
            <a:spLocks noGrp="1"/>
          </p:cNvSpPr>
          <p:nvPr>
            <p:ph type="title"/>
          </p:nvPr>
        </p:nvSpPr>
        <p:spPr>
          <a:xfrm>
            <a:off x="657225" y="0"/>
            <a:ext cx="7115175" cy="838200"/>
          </a:xfrm>
        </p:spPr>
        <p:txBody>
          <a:bodyPr/>
          <a:lstStyle/>
          <a:p>
            <a:pPr>
              <a:defRPr/>
            </a:pPr>
            <a:r>
              <a:rPr lang="en-US" dirty="0">
                <a:cs typeface="+mj-cs"/>
              </a:rPr>
              <a:t>Professional Growth Plan Overview</a:t>
            </a:r>
          </a:p>
        </p:txBody>
      </p:sp>
      <p:sp>
        <p:nvSpPr>
          <p:cNvPr id="5"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21</a:t>
            </a:fld>
            <a:endParaRPr lang="en-US" altLang="en-US" sz="1200" dirty="0">
              <a:solidFill>
                <a:schemeClr val="bg1"/>
              </a:solidFill>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4" name="Title 2"/>
          <p:cNvSpPr>
            <a:spLocks noGrp="1"/>
          </p:cNvSpPr>
          <p:nvPr>
            <p:ph type="title"/>
          </p:nvPr>
        </p:nvSpPr>
        <p:spPr>
          <a:xfrm>
            <a:off x="657226" y="20053"/>
            <a:ext cx="6029826" cy="838200"/>
          </a:xfrm>
        </p:spPr>
        <p:txBody>
          <a:bodyPr/>
          <a:lstStyle/>
          <a:p>
            <a:pPr>
              <a:defRPr/>
            </a:pPr>
            <a:r>
              <a:rPr lang="en-US" dirty="0">
                <a:cs typeface="+mj-cs"/>
              </a:rPr>
              <a:t>Implementation Timeline</a:t>
            </a:r>
          </a:p>
        </p:txBody>
      </p:sp>
      <p:sp>
        <p:nvSpPr>
          <p:cNvPr id="2" name="Content Placeholder 1"/>
          <p:cNvSpPr>
            <a:spLocks noGrp="1"/>
          </p:cNvSpPr>
          <p:nvPr>
            <p:ph idx="1"/>
          </p:nvPr>
        </p:nvSpPr>
        <p:spPr>
          <a:xfrm>
            <a:off x="657225" y="1447800"/>
            <a:ext cx="8224838" cy="4724400"/>
          </a:xfrm>
        </p:spPr>
        <p:txBody>
          <a:bodyPr/>
          <a:lstStyle/>
          <a:p>
            <a:pPr>
              <a:defRPr/>
            </a:pPr>
            <a:r>
              <a:rPr lang="en-US" sz="2200" dirty="0">
                <a:solidFill>
                  <a:schemeClr val="accent5">
                    <a:lumMod val="25000"/>
                  </a:schemeClr>
                </a:solidFill>
              </a:rPr>
              <a:t>Year 1 (2015–2016)</a:t>
            </a:r>
          </a:p>
          <a:p>
            <a:pPr lvl="1">
              <a:defRPr/>
            </a:pPr>
            <a:r>
              <a:rPr lang="en-US" sz="1600" b="1" dirty="0">
                <a:solidFill>
                  <a:schemeClr val="accent5">
                    <a:lumMod val="25000"/>
                  </a:schemeClr>
                </a:solidFill>
              </a:rPr>
              <a:t>Summer: </a:t>
            </a:r>
            <a:r>
              <a:rPr lang="en-US" sz="1600" dirty="0">
                <a:solidFill>
                  <a:schemeClr val="accent5">
                    <a:lumMod val="25000"/>
                  </a:schemeClr>
                </a:solidFill>
              </a:rPr>
              <a:t>T-PEPG leads and cohort facilitators trained</a:t>
            </a:r>
          </a:p>
          <a:p>
            <a:pPr lvl="1">
              <a:defRPr/>
            </a:pPr>
            <a:r>
              <a:rPr lang="en-US" sz="1600" b="1" dirty="0">
                <a:solidFill>
                  <a:schemeClr val="accent5">
                    <a:lumMod val="25000"/>
                  </a:schemeClr>
                </a:solidFill>
              </a:rPr>
              <a:t>Fall</a:t>
            </a:r>
            <a:r>
              <a:rPr lang="en-US" sz="1600" dirty="0">
                <a:solidFill>
                  <a:schemeClr val="accent5">
                    <a:lumMod val="25000"/>
                  </a:schemeClr>
                </a:solidFill>
              </a:rPr>
              <a:t>: Professional cohorts begin; teachers set at least one SLO and related professional goals.</a:t>
            </a:r>
          </a:p>
          <a:p>
            <a:pPr lvl="1">
              <a:defRPr/>
            </a:pPr>
            <a:r>
              <a:rPr lang="en-US" sz="1600" b="1" dirty="0">
                <a:solidFill>
                  <a:schemeClr val="accent5">
                    <a:lumMod val="25000"/>
                  </a:schemeClr>
                </a:solidFill>
              </a:rPr>
              <a:t>Winter</a:t>
            </a:r>
            <a:r>
              <a:rPr lang="en-US" sz="1600" dirty="0">
                <a:solidFill>
                  <a:schemeClr val="accent5">
                    <a:lumMod val="25000"/>
                  </a:schemeClr>
                </a:solidFill>
              </a:rPr>
              <a:t>: Regular meetings of cohorts; begin points of contact </a:t>
            </a:r>
          </a:p>
          <a:p>
            <a:pPr lvl="1">
              <a:defRPr/>
            </a:pPr>
            <a:r>
              <a:rPr lang="en-US" sz="1600" b="1" dirty="0">
                <a:solidFill>
                  <a:schemeClr val="accent5">
                    <a:lumMod val="25000"/>
                  </a:schemeClr>
                </a:solidFill>
              </a:rPr>
              <a:t>Spring:  </a:t>
            </a:r>
            <a:r>
              <a:rPr lang="en-US" sz="1600" dirty="0">
                <a:solidFill>
                  <a:schemeClr val="accent5">
                    <a:lumMod val="25000"/>
                  </a:schemeClr>
                </a:solidFill>
              </a:rPr>
              <a:t>Regular meetings of cohorts; continue points of contact </a:t>
            </a:r>
            <a:endParaRPr lang="en-US" sz="1600" dirty="0"/>
          </a:p>
          <a:p>
            <a:pPr>
              <a:spcBef>
                <a:spcPts val="1200"/>
              </a:spcBef>
              <a:defRPr/>
            </a:pPr>
            <a:r>
              <a:rPr lang="en-US" sz="2200" dirty="0">
                <a:solidFill>
                  <a:srgbClr val="103961"/>
                </a:solidFill>
              </a:rPr>
              <a:t>Year 2 (2016</a:t>
            </a:r>
            <a:r>
              <a:rPr lang="en-US" sz="2200" dirty="0">
                <a:solidFill>
                  <a:schemeClr val="accent5">
                    <a:lumMod val="25000"/>
                  </a:schemeClr>
                </a:solidFill>
              </a:rPr>
              <a:t>–</a:t>
            </a:r>
            <a:r>
              <a:rPr lang="en-US" sz="2200" dirty="0">
                <a:solidFill>
                  <a:srgbClr val="103961"/>
                </a:solidFill>
              </a:rPr>
              <a:t>2017)</a:t>
            </a:r>
          </a:p>
          <a:p>
            <a:pPr lvl="1">
              <a:defRPr/>
            </a:pPr>
            <a:r>
              <a:rPr lang="en-US" sz="1600" b="1" dirty="0">
                <a:solidFill>
                  <a:schemeClr val="accent5">
                    <a:lumMod val="25000"/>
                  </a:schemeClr>
                </a:solidFill>
              </a:rPr>
              <a:t>Summer: </a:t>
            </a:r>
            <a:r>
              <a:rPr lang="en-US" sz="1600" dirty="0">
                <a:solidFill>
                  <a:schemeClr val="accent5">
                    <a:lumMod val="25000"/>
                  </a:schemeClr>
                </a:solidFill>
              </a:rPr>
              <a:t>T-PEPG leads and cohort facilitators trained</a:t>
            </a:r>
            <a:endParaRPr lang="en-US" sz="1600" b="1" dirty="0">
              <a:solidFill>
                <a:schemeClr val="accent5">
                  <a:lumMod val="25000"/>
                </a:schemeClr>
              </a:solidFill>
            </a:endParaRPr>
          </a:p>
          <a:p>
            <a:pPr lvl="1">
              <a:defRPr/>
            </a:pPr>
            <a:r>
              <a:rPr lang="en-US" sz="1600" b="1" dirty="0">
                <a:solidFill>
                  <a:schemeClr val="accent5">
                    <a:lumMod val="25000"/>
                  </a:schemeClr>
                </a:solidFill>
              </a:rPr>
              <a:t>Fall: </a:t>
            </a:r>
            <a:r>
              <a:rPr lang="en-US" sz="1600" dirty="0">
                <a:solidFill>
                  <a:schemeClr val="accent5">
                    <a:lumMod val="25000"/>
                  </a:schemeClr>
                </a:solidFill>
              </a:rPr>
              <a:t>New teachers trained; cohorts continue; second SLO and related professional goals developed; points of contact continue </a:t>
            </a:r>
            <a:endParaRPr lang="en-US" sz="1600" b="1" dirty="0">
              <a:solidFill>
                <a:schemeClr val="accent5">
                  <a:lumMod val="25000"/>
                </a:schemeClr>
              </a:solidFill>
            </a:endParaRPr>
          </a:p>
          <a:p>
            <a:pPr lvl="1">
              <a:defRPr/>
            </a:pPr>
            <a:r>
              <a:rPr lang="en-US" sz="1600" b="1" dirty="0">
                <a:solidFill>
                  <a:schemeClr val="accent5">
                    <a:lumMod val="25000"/>
                  </a:schemeClr>
                </a:solidFill>
              </a:rPr>
              <a:t>Winter/Spring</a:t>
            </a:r>
            <a:r>
              <a:rPr lang="en-US" sz="1600" dirty="0">
                <a:solidFill>
                  <a:schemeClr val="accent5">
                    <a:lumMod val="25000"/>
                  </a:schemeClr>
                </a:solidFill>
              </a:rPr>
              <a:t>: </a:t>
            </a:r>
          </a:p>
          <a:p>
            <a:pPr lvl="2">
              <a:defRPr/>
            </a:pPr>
            <a:r>
              <a:rPr lang="en-US" dirty="0">
                <a:solidFill>
                  <a:schemeClr val="accent5">
                    <a:lumMod val="25000"/>
                  </a:schemeClr>
                </a:solidFill>
              </a:rPr>
              <a:t>Self-evaluation and evidence submission</a:t>
            </a:r>
          </a:p>
          <a:p>
            <a:pPr lvl="2">
              <a:defRPr/>
            </a:pPr>
            <a:r>
              <a:rPr lang="en-US" dirty="0">
                <a:solidFill>
                  <a:schemeClr val="accent5">
                    <a:lumMod val="25000"/>
                  </a:schemeClr>
                </a:solidFill>
              </a:rPr>
              <a:t>Summary evaluation conferences held</a:t>
            </a:r>
          </a:p>
          <a:p>
            <a:pPr lvl="2">
              <a:defRPr/>
            </a:pPr>
            <a:r>
              <a:rPr lang="en-US" dirty="0">
                <a:solidFill>
                  <a:schemeClr val="accent5">
                    <a:lumMod val="25000"/>
                  </a:schemeClr>
                </a:solidFill>
              </a:rPr>
              <a:t>Every teacher receives summative effectiveness rating and is placed on a differentiated professional growth plan </a:t>
            </a:r>
          </a:p>
          <a:p>
            <a:pPr>
              <a:defRPr/>
            </a:pPr>
            <a:endParaRPr lang="en-US" dirty="0"/>
          </a:p>
        </p:txBody>
      </p:sp>
      <p:sp>
        <p:nvSpPr>
          <p:cNvPr id="5"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22</a:t>
            </a:fld>
            <a:endParaRPr lang="en-US" altLang="en-US" sz="1200" dirty="0">
              <a:solidFill>
                <a:schemeClr val="bg1"/>
              </a:solidFill>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661236" y="1427747"/>
            <a:ext cx="8224837" cy="4058653"/>
          </a:xfrm>
        </p:spPr>
        <p:txBody>
          <a:bodyPr/>
          <a:lstStyle/>
          <a:p>
            <a:pPr eaLnBrk="1" hangingPunct="1">
              <a:defRPr/>
            </a:pPr>
            <a:r>
              <a:rPr lang="en-US" dirty="0">
                <a:solidFill>
                  <a:srgbClr val="274F73"/>
                </a:solidFill>
                <a:cs typeface="Franklin Gothic Book" charset="0"/>
              </a:rPr>
              <a:t>Work with an elbow partner</a:t>
            </a:r>
          </a:p>
          <a:p>
            <a:pPr eaLnBrk="1" hangingPunct="1">
              <a:defRPr/>
            </a:pPr>
            <a:r>
              <a:rPr lang="en-US" dirty="0">
                <a:solidFill>
                  <a:srgbClr val="274F73"/>
                </a:solidFill>
                <a:cs typeface="Franklin Gothic Book" charset="0"/>
              </a:rPr>
              <a:t>Turn to Handout 1</a:t>
            </a:r>
          </a:p>
          <a:p>
            <a:pPr eaLnBrk="1" hangingPunct="1">
              <a:defRPr/>
            </a:pPr>
            <a:r>
              <a:rPr lang="en-US" dirty="0">
                <a:solidFill>
                  <a:srgbClr val="274F73"/>
                </a:solidFill>
                <a:cs typeface="Franklin Gothic Book" charset="0"/>
              </a:rPr>
              <a:t>Sort the evaluation activities into the Four-Step Evaluation Process</a:t>
            </a:r>
          </a:p>
        </p:txBody>
      </p:sp>
      <p:sp>
        <p:nvSpPr>
          <p:cNvPr id="14339" name="Title 1"/>
          <p:cNvSpPr>
            <a:spLocks noGrp="1"/>
          </p:cNvSpPr>
          <p:nvPr>
            <p:ph type="title"/>
          </p:nvPr>
        </p:nvSpPr>
        <p:spPr>
          <a:xfrm>
            <a:off x="679451" y="-76200"/>
            <a:ext cx="7778750" cy="914400"/>
          </a:xfrm>
        </p:spPr>
        <p:txBody>
          <a:bodyPr/>
          <a:lstStyle/>
          <a:p>
            <a:pPr eaLnBrk="1" hangingPunct="1">
              <a:lnSpc>
                <a:spcPct val="90000"/>
              </a:lnSpc>
              <a:defRPr/>
            </a:pPr>
            <a:r>
              <a:rPr lang="en-US" sz="2600" dirty="0">
                <a:cs typeface="+mj-cs"/>
              </a:rPr>
              <a:t>Learning Activity 1a: Where Is the Rubric in the Four-Step Evaluation Process?</a:t>
            </a:r>
          </a:p>
        </p:txBody>
      </p:sp>
      <p:sp>
        <p:nvSpPr>
          <p:cNvPr id="5"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23</a:t>
            </a:fld>
            <a:endParaRPr lang="en-US" altLang="en-US" sz="1200" dirty="0">
              <a:solidFill>
                <a:schemeClr val="bg1"/>
              </a:solidFill>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24</a:t>
            </a:fld>
            <a:endParaRPr lang="en-US" altLang="en-US" sz="1200" dirty="0">
              <a:solidFill>
                <a:schemeClr val="bg1"/>
              </a:solidFill>
              <a:latin typeface="Arial" charset="0"/>
            </a:endParaRPr>
          </a:p>
        </p:txBody>
      </p:sp>
      <p:sp>
        <p:nvSpPr>
          <p:cNvPr id="28" name="Block Arc 27"/>
          <p:cNvSpPr/>
          <p:nvPr/>
        </p:nvSpPr>
        <p:spPr>
          <a:xfrm rot="20254431">
            <a:off x="2741952" y="1918916"/>
            <a:ext cx="3199697" cy="3004124"/>
          </a:xfrm>
          <a:prstGeom prst="blockArc">
            <a:avLst>
              <a:gd name="adj1" fmla="val 11256723"/>
              <a:gd name="adj2" fmla="val 16675640"/>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9" name="Block Arc 28"/>
          <p:cNvSpPr/>
          <p:nvPr/>
        </p:nvSpPr>
        <p:spPr>
          <a:xfrm>
            <a:off x="2732150" y="1807321"/>
            <a:ext cx="2940167" cy="2891049"/>
          </a:xfrm>
          <a:prstGeom prst="blockArc">
            <a:avLst>
              <a:gd name="adj1" fmla="val 4748235"/>
              <a:gd name="adj2" fmla="val 10716536"/>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0" name="Block Arc 29"/>
          <p:cNvSpPr/>
          <p:nvPr/>
        </p:nvSpPr>
        <p:spPr>
          <a:xfrm>
            <a:off x="3050005" y="1904584"/>
            <a:ext cx="3164955" cy="2891049"/>
          </a:xfrm>
          <a:prstGeom prst="blockArc">
            <a:avLst>
              <a:gd name="adj1" fmla="val 31569"/>
              <a:gd name="adj2" fmla="val 5669864"/>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1" name="Block Arc 30"/>
          <p:cNvSpPr/>
          <p:nvPr/>
        </p:nvSpPr>
        <p:spPr>
          <a:xfrm rot="388344">
            <a:off x="2900751" y="1926965"/>
            <a:ext cx="3329490" cy="2918548"/>
          </a:xfrm>
          <a:prstGeom prst="blockArc">
            <a:avLst>
              <a:gd name="adj1" fmla="val 15680953"/>
              <a:gd name="adj2" fmla="val 21045578"/>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32" name="Group 31"/>
          <p:cNvGrpSpPr/>
          <p:nvPr/>
        </p:nvGrpSpPr>
        <p:grpSpPr>
          <a:xfrm>
            <a:off x="5602288" y="3857584"/>
            <a:ext cx="1253736" cy="1253736"/>
            <a:chOff x="4056817" y="2146708"/>
            <a:chExt cx="1253736" cy="1253736"/>
          </a:xfrm>
        </p:grpSpPr>
        <p:sp>
          <p:nvSpPr>
            <p:cNvPr id="45" name="4-Point Star 44"/>
            <p:cNvSpPr/>
            <p:nvPr/>
          </p:nvSpPr>
          <p:spPr>
            <a:xfrm>
              <a:off x="4056817" y="2146708"/>
              <a:ext cx="1253736" cy="1253736"/>
            </a:xfrm>
            <a:prstGeom prst="star4">
              <a:avLst/>
            </a:prstGeom>
            <a:noFill/>
            <a:ln w="25400" cap="flat" cmpd="sng" algn="ctr">
              <a:noFill/>
              <a:prstDash val="solid"/>
            </a:ln>
            <a:effectLst/>
          </p:spPr>
        </p:sp>
        <p:sp>
          <p:nvSpPr>
            <p:cNvPr id="46" name="4-Point Star 8"/>
            <p:cNvSpPr/>
            <p:nvPr/>
          </p:nvSpPr>
          <p:spPr>
            <a:xfrm>
              <a:off x="4572869" y="2662760"/>
              <a:ext cx="221632" cy="221632"/>
            </a:xfrm>
            <a:prstGeom prst="rect">
              <a:avLst/>
            </a:prstGeom>
            <a:noFill/>
            <a:ln>
              <a:noFill/>
            </a:ln>
            <a:effectLst/>
          </p:spPr>
          <p:txBody>
            <a:bodyPr spcFirstLastPara="0" vert="horz" wrap="square" lIns="10160" tIns="10160" rIns="10160" bIns="1016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33" name="Group 32"/>
          <p:cNvGrpSpPr/>
          <p:nvPr/>
        </p:nvGrpSpPr>
        <p:grpSpPr>
          <a:xfrm>
            <a:off x="3757919" y="1606760"/>
            <a:ext cx="1270454" cy="1214690"/>
            <a:chOff x="2212448" y="-104116"/>
            <a:chExt cx="1270454" cy="1214690"/>
          </a:xfrm>
          <a:scene3d>
            <a:camera prst="orthographicFront">
              <a:rot lat="0" lon="0" rev="0"/>
            </a:camera>
            <a:lightRig rig="threePt" dir="t">
              <a:rot lat="0" lon="0" rev="1200000"/>
            </a:lightRig>
          </a:scene3d>
        </p:grpSpPr>
        <p:sp>
          <p:nvSpPr>
            <p:cNvPr id="43" name="Oval 42"/>
            <p:cNvSpPr/>
            <p:nvPr/>
          </p:nvSpPr>
          <p:spPr>
            <a:xfrm>
              <a:off x="2212448" y="-104116"/>
              <a:ext cx="1270454" cy="1214690"/>
            </a:xfrm>
            <a:prstGeom prst="ellipse">
              <a:avLst/>
            </a:prstGeom>
            <a:solidFill>
              <a:srgbClr val="4F81B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4" name="Oval 10"/>
            <p:cNvSpPr/>
            <p:nvPr/>
          </p:nvSpPr>
          <p:spPr>
            <a:xfrm>
              <a:off x="2398502" y="73771"/>
              <a:ext cx="898346" cy="858916"/>
            </a:xfrm>
            <a:prstGeom prst="rect">
              <a:avLst/>
            </a:prstGeom>
            <a:noFill/>
            <a:ln>
              <a:noFill/>
            </a:ln>
            <a:effectLst/>
            <a:sp3d/>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1: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Expectations and Goal-Setting</a:t>
              </a:r>
            </a:p>
          </p:txBody>
        </p:sp>
      </p:grpSp>
      <p:grpSp>
        <p:nvGrpSpPr>
          <p:cNvPr id="34" name="Group 33"/>
          <p:cNvGrpSpPr/>
          <p:nvPr/>
        </p:nvGrpSpPr>
        <p:grpSpPr>
          <a:xfrm>
            <a:off x="5291031" y="2697555"/>
            <a:ext cx="1229285" cy="1235323"/>
            <a:chOff x="3745560" y="986679"/>
            <a:chExt cx="1229285" cy="1235323"/>
          </a:xfrm>
        </p:grpSpPr>
        <p:sp>
          <p:nvSpPr>
            <p:cNvPr id="41" name="Oval 40"/>
            <p:cNvSpPr/>
            <p:nvPr/>
          </p:nvSpPr>
          <p:spPr>
            <a:xfrm>
              <a:off x="3745560" y="986679"/>
              <a:ext cx="1229285" cy="1235323"/>
            </a:xfrm>
            <a:prstGeom prst="ellips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2" name="Oval 12"/>
            <p:cNvSpPr/>
            <p:nvPr/>
          </p:nvSpPr>
          <p:spPr>
            <a:xfrm>
              <a:off x="3925585" y="1167588"/>
              <a:ext cx="869235" cy="873505"/>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2: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Evidence, Feedback, and Growth</a:t>
              </a:r>
            </a:p>
          </p:txBody>
        </p:sp>
      </p:grpSp>
      <p:grpSp>
        <p:nvGrpSpPr>
          <p:cNvPr id="35" name="Group 34"/>
          <p:cNvGrpSpPr/>
          <p:nvPr/>
        </p:nvGrpSpPr>
        <p:grpSpPr>
          <a:xfrm>
            <a:off x="3835917" y="4006122"/>
            <a:ext cx="1271524" cy="1245117"/>
            <a:chOff x="2290446" y="2295246"/>
            <a:chExt cx="1271524" cy="1245117"/>
          </a:xfrm>
        </p:grpSpPr>
        <p:sp>
          <p:nvSpPr>
            <p:cNvPr id="39" name="Oval 38"/>
            <p:cNvSpPr/>
            <p:nvPr/>
          </p:nvSpPr>
          <p:spPr>
            <a:xfrm>
              <a:off x="2290446" y="2295246"/>
              <a:ext cx="1271524" cy="1245117"/>
            </a:xfrm>
            <a:prstGeom prst="ellipse">
              <a:avLst/>
            </a:prstGeom>
            <a:solidFill>
              <a:srgbClr val="4CB2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0" name="Oval 14"/>
            <p:cNvSpPr/>
            <p:nvPr/>
          </p:nvSpPr>
          <p:spPr>
            <a:xfrm>
              <a:off x="2476656" y="2477589"/>
              <a:ext cx="899104" cy="88043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3: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Reflection and Rating</a:t>
              </a:r>
            </a:p>
          </p:txBody>
        </p:sp>
      </p:grpSp>
      <p:grpSp>
        <p:nvGrpSpPr>
          <p:cNvPr id="36" name="Group 35"/>
          <p:cNvGrpSpPr/>
          <p:nvPr/>
        </p:nvGrpSpPr>
        <p:grpSpPr>
          <a:xfrm>
            <a:off x="2287975" y="2735844"/>
            <a:ext cx="1207441" cy="1238350"/>
            <a:chOff x="742504" y="1024968"/>
            <a:chExt cx="1207441" cy="1238350"/>
          </a:xfrm>
        </p:grpSpPr>
        <p:sp>
          <p:nvSpPr>
            <p:cNvPr id="37" name="Oval 36"/>
            <p:cNvSpPr/>
            <p:nvPr/>
          </p:nvSpPr>
          <p:spPr>
            <a:xfrm>
              <a:off x="742504" y="1024968"/>
              <a:ext cx="1207441" cy="1238350"/>
            </a:xfrm>
            <a:prstGeom prst="ellipse">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8" name="Oval 16"/>
            <p:cNvSpPr/>
            <p:nvPr/>
          </p:nvSpPr>
          <p:spPr>
            <a:xfrm>
              <a:off x="919330" y="1206320"/>
              <a:ext cx="853789" cy="875646"/>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4: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Professional Growth Plans</a:t>
              </a:r>
            </a:p>
          </p:txBody>
        </p:sp>
      </p:grpSp>
      <p:sp>
        <p:nvSpPr>
          <p:cNvPr id="47" name="Text Box 248"/>
          <p:cNvSpPr txBox="1">
            <a:spLocks noChangeArrowheads="1"/>
          </p:cNvSpPr>
          <p:nvPr/>
        </p:nvSpPr>
        <p:spPr bwMode="auto">
          <a:xfrm>
            <a:off x="4191000" y="2895600"/>
            <a:ext cx="574675"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a:t>
            </a:r>
            <a:endParaRPr lang="en-US" sz="1200" dirty="0">
              <a:effectLst/>
              <a:latin typeface="Cambria"/>
              <a:ea typeface="ＭＳ 明朝"/>
              <a:cs typeface="Times New Roman"/>
            </a:endParaRPr>
          </a:p>
        </p:txBody>
      </p:sp>
      <p:sp>
        <p:nvSpPr>
          <p:cNvPr id="48" name="Text Box 249"/>
          <p:cNvSpPr txBox="1">
            <a:spLocks noChangeArrowheads="1"/>
          </p:cNvSpPr>
          <p:nvPr/>
        </p:nvSpPr>
        <p:spPr bwMode="auto">
          <a:xfrm>
            <a:off x="4572000" y="3276600"/>
            <a:ext cx="736600"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Fall-Spring</a:t>
            </a:r>
            <a:endParaRPr lang="en-US" sz="1200" dirty="0">
              <a:effectLst/>
              <a:latin typeface="Cambria"/>
              <a:ea typeface="ＭＳ 明朝"/>
              <a:cs typeface="Times New Roman"/>
            </a:endParaRPr>
          </a:p>
        </p:txBody>
      </p:sp>
      <p:sp>
        <p:nvSpPr>
          <p:cNvPr id="49" name="Text Box 250"/>
          <p:cNvSpPr txBox="1">
            <a:spLocks noChangeArrowheads="1"/>
          </p:cNvSpPr>
          <p:nvPr/>
        </p:nvSpPr>
        <p:spPr bwMode="auto">
          <a:xfrm>
            <a:off x="3505200" y="3276600"/>
            <a:ext cx="746760" cy="204470"/>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Spring-Fall</a:t>
            </a:r>
            <a:endParaRPr lang="en-US" sz="1200" dirty="0">
              <a:effectLst/>
              <a:latin typeface="Cambria"/>
              <a:ea typeface="ＭＳ 明朝"/>
              <a:cs typeface="Times New Roman"/>
            </a:endParaRPr>
          </a:p>
        </p:txBody>
      </p:sp>
      <p:sp>
        <p:nvSpPr>
          <p:cNvPr id="50" name="Text Box 251"/>
          <p:cNvSpPr txBox="1">
            <a:spLocks noChangeArrowheads="1"/>
          </p:cNvSpPr>
          <p:nvPr/>
        </p:nvSpPr>
        <p:spPr bwMode="auto">
          <a:xfrm>
            <a:off x="3886200" y="3810000"/>
            <a:ext cx="1071245" cy="212725"/>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a:solidFill>
                  <a:schemeClr val="accent5">
                    <a:lumMod val="10000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Late Winter-Spring</a:t>
            </a:r>
            <a:endParaRPr lang="en-US" sz="1200" dirty="0">
              <a:effectLst/>
              <a:latin typeface="Cambria"/>
              <a:ea typeface="ＭＳ 明朝"/>
              <a:cs typeface="Times New Roman"/>
            </a:endParaRPr>
          </a:p>
        </p:txBody>
      </p:sp>
      <p:sp>
        <p:nvSpPr>
          <p:cNvPr id="51" name="AutoShape 306"/>
          <p:cNvSpPr>
            <a:spLocks noChangeArrowheads="1"/>
          </p:cNvSpPr>
          <p:nvPr/>
        </p:nvSpPr>
        <p:spPr bwMode="auto">
          <a:xfrm rot="18761817">
            <a:off x="2904623" y="2036833"/>
            <a:ext cx="457200" cy="224790"/>
          </a:xfrm>
          <a:prstGeom prst="notchedRightArrow">
            <a:avLst>
              <a:gd name="adj1" fmla="val 50000"/>
              <a:gd name="adj2" fmla="val 50847"/>
            </a:avLst>
          </a:prstGeom>
          <a:solidFill>
            <a:srgbClr val="660066"/>
          </a:solidFill>
          <a:ln w="12700">
            <a:solidFill>
              <a:schemeClr val="accent4">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
        <p:nvSpPr>
          <p:cNvPr id="52" name="AutoShape 305"/>
          <p:cNvSpPr>
            <a:spLocks noChangeArrowheads="1"/>
          </p:cNvSpPr>
          <p:nvPr/>
        </p:nvSpPr>
        <p:spPr bwMode="auto">
          <a:xfrm rot="13527511">
            <a:off x="2907455" y="4472777"/>
            <a:ext cx="457200" cy="224790"/>
          </a:xfrm>
          <a:prstGeom prst="notchedRightArrow">
            <a:avLst>
              <a:gd name="adj1" fmla="val 50000"/>
              <a:gd name="adj2" fmla="val 50847"/>
            </a:avLst>
          </a:prstGeom>
          <a:solidFill>
            <a:srgbClr val="4CB2A2"/>
          </a:solidFill>
          <a:ln w="12700">
            <a:solidFill>
              <a:srgbClr val="4CB2A2"/>
            </a:solidFill>
            <a:miter lim="800000"/>
            <a:headEnd/>
            <a:tailEnd/>
          </a:ln>
          <a:effectLst/>
          <a:extLst/>
        </p:spPr>
        <p:txBody>
          <a:bodyPr rot="0" vert="horz" wrap="square" lIns="91440" tIns="45720" rIns="91440" bIns="45720" anchor="ctr" anchorCtr="0" upright="1">
            <a:noAutofit/>
          </a:bodyPr>
          <a:lstStyle/>
          <a:p>
            <a:endParaRPr lang="en-US"/>
          </a:p>
        </p:txBody>
      </p:sp>
      <p:sp>
        <p:nvSpPr>
          <p:cNvPr id="53" name="AutoShape 304"/>
          <p:cNvSpPr>
            <a:spLocks noChangeArrowheads="1"/>
          </p:cNvSpPr>
          <p:nvPr/>
        </p:nvSpPr>
        <p:spPr bwMode="auto">
          <a:xfrm rot="8261653">
            <a:off x="5654917" y="4467996"/>
            <a:ext cx="457200" cy="224790"/>
          </a:xfrm>
          <a:prstGeom prst="notchedRightArrow">
            <a:avLst>
              <a:gd name="adj1" fmla="val 50000"/>
              <a:gd name="adj2" fmla="val 50847"/>
            </a:avLst>
          </a:prstGeom>
          <a:solidFill>
            <a:srgbClr val="F2AE53"/>
          </a:solidFill>
          <a:ln>
            <a:noFill/>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ctr" anchorCtr="0" upright="1">
            <a:noAutofit/>
          </a:bodyPr>
          <a:lstStyle/>
          <a:p>
            <a:endParaRPr lang="en-US"/>
          </a:p>
        </p:txBody>
      </p:sp>
      <p:sp>
        <p:nvSpPr>
          <p:cNvPr id="54" name="AutoShape 303"/>
          <p:cNvSpPr>
            <a:spLocks noChangeArrowheads="1"/>
          </p:cNvSpPr>
          <p:nvPr/>
        </p:nvSpPr>
        <p:spPr bwMode="auto">
          <a:xfrm rot="2166117">
            <a:off x="5432528" y="2018113"/>
            <a:ext cx="457200" cy="224790"/>
          </a:xfrm>
          <a:prstGeom prst="notchedRightArrow">
            <a:avLst>
              <a:gd name="adj1" fmla="val 50000"/>
              <a:gd name="adj2" fmla="val 50847"/>
            </a:avLst>
          </a:prstGeom>
          <a:solidFill>
            <a:schemeClr val="accent5">
              <a:lumMod val="50000"/>
            </a:schemeClr>
          </a:solidFill>
          <a:ln w="12700">
            <a:solidFill>
              <a:schemeClr val="accent1">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
        <p:nvSpPr>
          <p:cNvPr id="55" name="Rounded Rectangle 54"/>
          <p:cNvSpPr/>
          <p:nvPr/>
        </p:nvSpPr>
        <p:spPr>
          <a:xfrm>
            <a:off x="3581400" y="990600"/>
            <a:ext cx="468313"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t>
            </a:r>
          </a:p>
        </p:txBody>
      </p:sp>
      <p:sp>
        <p:nvSpPr>
          <p:cNvPr id="56" name="Rounded Rectangle 55"/>
          <p:cNvSpPr/>
          <p:nvPr/>
        </p:nvSpPr>
        <p:spPr>
          <a:xfrm>
            <a:off x="4049713" y="990600"/>
            <a:ext cx="468312"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a:t>
            </a:r>
          </a:p>
        </p:txBody>
      </p:sp>
      <p:sp>
        <p:nvSpPr>
          <p:cNvPr id="57" name="Rounded Rectangle 56"/>
          <p:cNvSpPr/>
          <p:nvPr/>
        </p:nvSpPr>
        <p:spPr>
          <a:xfrm>
            <a:off x="4986338" y="990600"/>
            <a:ext cx="468312" cy="587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t>
            </a:r>
          </a:p>
        </p:txBody>
      </p:sp>
      <p:sp>
        <p:nvSpPr>
          <p:cNvPr id="58" name="Rounded Rectangle 57"/>
          <p:cNvSpPr/>
          <p:nvPr/>
        </p:nvSpPr>
        <p:spPr>
          <a:xfrm>
            <a:off x="4518025" y="990600"/>
            <a:ext cx="468313"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K</a:t>
            </a:r>
          </a:p>
        </p:txBody>
      </p:sp>
      <p:sp>
        <p:nvSpPr>
          <p:cNvPr id="59" name="Rounded Rectangle 58"/>
          <p:cNvSpPr/>
          <p:nvPr/>
        </p:nvSpPr>
        <p:spPr>
          <a:xfrm>
            <a:off x="6858000" y="2978150"/>
            <a:ext cx="468313"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a:t>
            </a:r>
          </a:p>
        </p:txBody>
      </p:sp>
      <p:sp>
        <p:nvSpPr>
          <p:cNvPr id="60" name="Rounded Rectangle 59"/>
          <p:cNvSpPr/>
          <p:nvPr/>
        </p:nvSpPr>
        <p:spPr>
          <a:xfrm>
            <a:off x="7312025" y="2974975"/>
            <a:ext cx="468313"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a:t>
            </a:r>
          </a:p>
        </p:txBody>
      </p:sp>
      <p:sp>
        <p:nvSpPr>
          <p:cNvPr id="61" name="Rounded Rectangle 60"/>
          <p:cNvSpPr/>
          <p:nvPr/>
        </p:nvSpPr>
        <p:spPr>
          <a:xfrm>
            <a:off x="7780338" y="2981325"/>
            <a:ext cx="468312"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a:t>
            </a:r>
          </a:p>
        </p:txBody>
      </p:sp>
      <p:sp>
        <p:nvSpPr>
          <p:cNvPr id="62" name="Rounded Rectangle 61"/>
          <p:cNvSpPr/>
          <p:nvPr/>
        </p:nvSpPr>
        <p:spPr>
          <a:xfrm>
            <a:off x="3821113" y="5334000"/>
            <a:ext cx="468312"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t>
            </a:r>
          </a:p>
        </p:txBody>
      </p:sp>
      <p:sp>
        <p:nvSpPr>
          <p:cNvPr id="63" name="Rounded Rectangle 62"/>
          <p:cNvSpPr/>
          <p:nvPr/>
        </p:nvSpPr>
        <p:spPr>
          <a:xfrm>
            <a:off x="4289425" y="5334000"/>
            <a:ext cx="468313"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t>
            </a:r>
          </a:p>
        </p:txBody>
      </p:sp>
      <p:sp>
        <p:nvSpPr>
          <p:cNvPr id="64" name="Rounded Rectangle 63"/>
          <p:cNvSpPr/>
          <p:nvPr/>
        </p:nvSpPr>
        <p:spPr>
          <a:xfrm>
            <a:off x="4749800" y="5334000"/>
            <a:ext cx="468313"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J</a:t>
            </a:r>
          </a:p>
        </p:txBody>
      </p:sp>
      <p:sp>
        <p:nvSpPr>
          <p:cNvPr id="65" name="Rounded Rectangle 64"/>
          <p:cNvSpPr/>
          <p:nvPr/>
        </p:nvSpPr>
        <p:spPr>
          <a:xfrm>
            <a:off x="1428750" y="3136900"/>
            <a:ext cx="468313" cy="58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a:t>
            </a:r>
          </a:p>
        </p:txBody>
      </p:sp>
      <p:sp>
        <p:nvSpPr>
          <p:cNvPr id="67" name="Title 1"/>
          <p:cNvSpPr txBox="1">
            <a:spLocks/>
          </p:cNvSpPr>
          <p:nvPr/>
        </p:nvSpPr>
        <p:spPr bwMode="auto">
          <a:xfrm>
            <a:off x="635000" y="258762"/>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Century Gothic"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Century Gothic"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Century Gothic"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Century Gothic"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Century Gothic" pitchFamily="34" charset="0"/>
              </a:defRPr>
            </a:lvl6pPr>
            <a:lvl7pPr marL="914400" algn="l" rtl="0" fontAlgn="base">
              <a:spcBef>
                <a:spcPct val="0"/>
              </a:spcBef>
              <a:spcAft>
                <a:spcPct val="0"/>
              </a:spcAft>
              <a:defRPr sz="2800" b="1">
                <a:solidFill>
                  <a:schemeClr val="bg1"/>
                </a:solidFill>
                <a:latin typeface="Century Gothic" pitchFamily="34" charset="0"/>
              </a:defRPr>
            </a:lvl7pPr>
            <a:lvl8pPr marL="1371600" algn="l" rtl="0" fontAlgn="base">
              <a:spcBef>
                <a:spcPct val="0"/>
              </a:spcBef>
              <a:spcAft>
                <a:spcPct val="0"/>
              </a:spcAft>
              <a:defRPr sz="2800" b="1">
                <a:solidFill>
                  <a:schemeClr val="bg1"/>
                </a:solidFill>
                <a:latin typeface="Century Gothic" pitchFamily="34" charset="0"/>
              </a:defRPr>
            </a:lvl8pPr>
            <a:lvl9pPr marL="1828800" algn="l" rtl="0" fontAlgn="base">
              <a:spcBef>
                <a:spcPct val="0"/>
              </a:spcBef>
              <a:spcAft>
                <a:spcPct val="0"/>
              </a:spcAft>
              <a:defRPr sz="2800" b="1">
                <a:solidFill>
                  <a:schemeClr val="bg1"/>
                </a:solidFill>
                <a:latin typeface="Century Gothic" pitchFamily="34" charset="0"/>
              </a:defRPr>
            </a:lvl9pPr>
          </a:lstStyle>
          <a:p>
            <a:pPr eaLnBrk="1" hangingPunct="1">
              <a:defRPr/>
            </a:pPr>
            <a:r>
              <a:rPr lang="en-US">
                <a:cs typeface="+mj-cs"/>
              </a:rPr>
              <a:t>The Rubric in the Four-Step Evaluation Process </a:t>
            </a:r>
            <a:endParaRPr lang="en-US" dirty="0">
              <a:cs typeface="+mj-cs"/>
            </a:endParaRPr>
          </a:p>
        </p:txBody>
      </p:sp>
    </p:spTree>
    <p:extLst>
      <p:ext uri="{BB962C8B-B14F-4D97-AF65-F5344CB8AC3E}">
        <p14:creationId xmlns:p14="http://schemas.microsoft.com/office/powerpoint/2010/main" val="286626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225" y="1447800"/>
            <a:ext cx="8204784" cy="4038600"/>
          </a:xfrm>
        </p:spPr>
        <p:txBody>
          <a:bodyPr/>
          <a:lstStyle/>
          <a:p>
            <a:pPr>
              <a:defRPr/>
            </a:pPr>
            <a:r>
              <a:rPr lang="en-US" dirty="0">
                <a:solidFill>
                  <a:srgbClr val="103961"/>
                </a:solidFill>
              </a:rPr>
              <a:t>Read and follow instructions in Handout 2</a:t>
            </a:r>
          </a:p>
          <a:p>
            <a:pPr>
              <a:defRPr/>
            </a:pPr>
            <a:r>
              <a:rPr lang="en-US" dirty="0">
                <a:solidFill>
                  <a:srgbClr val="103961"/>
                </a:solidFill>
              </a:rPr>
              <a:t>Work with a small group to complete the questions</a:t>
            </a:r>
          </a:p>
          <a:p>
            <a:pPr>
              <a:defRPr/>
            </a:pPr>
            <a:r>
              <a:rPr lang="en-US" dirty="0">
                <a:solidFill>
                  <a:srgbClr val="103961"/>
                </a:solidFill>
              </a:rPr>
              <a:t>Share out</a:t>
            </a:r>
          </a:p>
        </p:txBody>
      </p:sp>
      <p:sp>
        <p:nvSpPr>
          <p:cNvPr id="3" name="Title 2"/>
          <p:cNvSpPr>
            <a:spLocks noGrp="1"/>
          </p:cNvSpPr>
          <p:nvPr>
            <p:ph type="title"/>
          </p:nvPr>
        </p:nvSpPr>
        <p:spPr>
          <a:xfrm>
            <a:off x="657225" y="-152400"/>
            <a:ext cx="8135771" cy="990600"/>
          </a:xfrm>
        </p:spPr>
        <p:txBody>
          <a:bodyPr/>
          <a:lstStyle/>
          <a:p>
            <a:pPr>
              <a:lnSpc>
                <a:spcPct val="90000"/>
              </a:lnSpc>
              <a:defRPr/>
            </a:pPr>
            <a:r>
              <a:rPr lang="en-US" sz="2600" dirty="0">
                <a:cs typeface="+mj-cs"/>
              </a:rPr>
              <a:t>Learning Activity 1b: Getting to Know the Points of Contact Framework </a:t>
            </a:r>
          </a:p>
        </p:txBody>
      </p:sp>
      <p:sp>
        <p:nvSpPr>
          <p:cNvPr id="4" name="Slide Number Placeholder 3"/>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25</a:t>
            </a:fld>
            <a:endParaRPr lang="en-US" altLang="en-US" sz="1200" dirty="0">
              <a:solidFill>
                <a:schemeClr val="bg1"/>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cs typeface="+mj-cs"/>
            </a:endParaRPr>
          </a:p>
        </p:txBody>
      </p:sp>
      <p:sp>
        <p:nvSpPr>
          <p:cNvPr id="3" name="Text Placeholder 2"/>
          <p:cNvSpPr>
            <a:spLocks noGrp="1"/>
          </p:cNvSpPr>
          <p:nvPr>
            <p:ph type="body" idx="1"/>
          </p:nvPr>
        </p:nvSpPr>
        <p:spPr>
          <a:xfrm>
            <a:off x="657225" y="2906713"/>
            <a:ext cx="7837488" cy="1500187"/>
          </a:xfrm>
        </p:spPr>
        <p:txBody>
          <a:bodyPr/>
          <a:lstStyle/>
          <a:p>
            <a:pPr lvl="0">
              <a:defRPr/>
            </a:pPr>
            <a:r>
              <a:rPr lang="en-US" sz="2800" b="1" dirty="0">
                <a:cs typeface="+mn-cs"/>
              </a:rPr>
              <a:t>Break</a:t>
            </a:r>
            <a:br>
              <a:rPr lang="en-US" sz="2800" b="1" dirty="0">
                <a:cs typeface="+mn-cs"/>
              </a:rPr>
            </a:br>
            <a:endParaRPr lang="en-US" sz="2800" b="1" dirty="0">
              <a:cs typeface="+mn-cs"/>
            </a:endParaRPr>
          </a:p>
          <a:p>
            <a:pPr lvl="0">
              <a:defRPr/>
            </a:pPr>
            <a:r>
              <a:rPr lang="en-US" dirty="0">
                <a:cs typeface="+mn-cs"/>
              </a:rPr>
              <a:t> </a:t>
            </a:r>
          </a:p>
        </p:txBody>
      </p:sp>
      <p:sp>
        <p:nvSpPr>
          <p:cNvPr id="4" name="Slide Number Placeholder 3"/>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26</a:t>
            </a:fld>
            <a:endParaRPr lang="en-US" altLang="en-US" sz="1200" dirty="0">
              <a:solidFill>
                <a:schemeClr val="bg1"/>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7225" y="2906713"/>
            <a:ext cx="7837488" cy="1500187"/>
          </a:xfrm>
        </p:spPr>
        <p:txBody>
          <a:bodyPr/>
          <a:lstStyle/>
          <a:p>
            <a:pPr>
              <a:defRPr/>
            </a:pPr>
            <a:r>
              <a:rPr lang="en-US" sz="2800" b="1" dirty="0">
                <a:cs typeface="+mn-cs"/>
              </a:rPr>
              <a:t>Implementing: MSFE Rubric and </a:t>
            </a:r>
            <a:br>
              <a:rPr lang="en-US" sz="2800" b="1" dirty="0">
                <a:cs typeface="+mn-cs"/>
              </a:rPr>
            </a:br>
            <a:r>
              <a:rPr lang="en-US" sz="2800" b="1" dirty="0">
                <a:cs typeface="+mn-cs"/>
              </a:rPr>
              <a:t>Companion Guide</a:t>
            </a:r>
          </a:p>
          <a:p>
            <a:pPr>
              <a:defRPr/>
            </a:pPr>
            <a:r>
              <a:rPr lang="en-US" dirty="0">
                <a:cs typeface="+mn-cs"/>
              </a:rPr>
              <a:t>55 minutes </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27</a:t>
            </a:fld>
            <a:endParaRPr lang="en-US" altLang="en-US" sz="1200" dirty="0">
              <a:solidFill>
                <a:schemeClr val="bg1"/>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657225" y="0"/>
            <a:ext cx="5978080" cy="857250"/>
          </a:xfrm>
        </p:spPr>
        <p:txBody>
          <a:bodyPr/>
          <a:lstStyle/>
          <a:p>
            <a:pPr eaLnBrk="1" hangingPunct="1">
              <a:defRPr/>
            </a:pPr>
            <a:r>
              <a:rPr lang="en-US" dirty="0">
                <a:latin typeface="+mn-lt"/>
                <a:cs typeface="+mj-cs"/>
              </a:rPr>
              <a:t>MSFE Rubric</a:t>
            </a:r>
          </a:p>
        </p:txBody>
      </p:sp>
      <p:grpSp>
        <p:nvGrpSpPr>
          <p:cNvPr id="4" name="Group 3"/>
          <p:cNvGrpSpPr/>
          <p:nvPr/>
        </p:nvGrpSpPr>
        <p:grpSpPr>
          <a:xfrm>
            <a:off x="2490216" y="1447800"/>
            <a:ext cx="4163568" cy="3858768"/>
            <a:chOff x="2057400" y="1524000"/>
            <a:chExt cx="4163568" cy="3858768"/>
          </a:xfrm>
        </p:grpSpPr>
        <p:sp>
          <p:nvSpPr>
            <p:cNvPr id="2" name="Oval 1"/>
            <p:cNvSpPr>
              <a:spLocks noChangeAspect="1"/>
            </p:cNvSpPr>
            <p:nvPr/>
          </p:nvSpPr>
          <p:spPr>
            <a:xfrm>
              <a:off x="3352800" y="1524000"/>
              <a:ext cx="1572768" cy="1572768"/>
            </a:xfrm>
            <a:prstGeom prst="ellipse">
              <a:avLst/>
            </a:prstGeom>
            <a:solidFill>
              <a:srgbClr val="56141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6" name="Oval 5"/>
            <p:cNvSpPr>
              <a:spLocks noChangeAspect="1"/>
            </p:cNvSpPr>
            <p:nvPr/>
          </p:nvSpPr>
          <p:spPr>
            <a:xfrm>
              <a:off x="4648200" y="2362200"/>
              <a:ext cx="1572768" cy="1572768"/>
            </a:xfrm>
            <a:prstGeom prst="ellipse">
              <a:avLst/>
            </a:prstGeom>
            <a:solidFill>
              <a:srgbClr val="16370D"/>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7" name="Oval 6"/>
            <p:cNvSpPr>
              <a:spLocks noChangeAspect="1"/>
            </p:cNvSpPr>
            <p:nvPr/>
          </p:nvSpPr>
          <p:spPr>
            <a:xfrm>
              <a:off x="2057400" y="2362200"/>
              <a:ext cx="1572768" cy="1572768"/>
            </a:xfrm>
            <a:prstGeom prst="ellipse">
              <a:avLst/>
            </a:prstGeom>
            <a:solidFill>
              <a:srgbClr val="B89E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8" name="Oval 7"/>
            <p:cNvSpPr>
              <a:spLocks noChangeAspect="1"/>
            </p:cNvSpPr>
            <p:nvPr/>
          </p:nvSpPr>
          <p:spPr>
            <a:xfrm>
              <a:off x="2514600" y="3810000"/>
              <a:ext cx="1572768" cy="1572768"/>
            </a:xfrm>
            <a:prstGeom prst="ellipse">
              <a:avLst/>
            </a:prstGeom>
            <a:solidFill>
              <a:srgbClr val="274F73"/>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9" name="Oval 8"/>
            <p:cNvSpPr>
              <a:spLocks noChangeAspect="1"/>
            </p:cNvSpPr>
            <p:nvPr/>
          </p:nvSpPr>
          <p:spPr>
            <a:xfrm>
              <a:off x="4038600" y="3810000"/>
              <a:ext cx="1572768" cy="1572768"/>
            </a:xfrm>
            <a:prstGeom prst="ellipse">
              <a:avLst/>
            </a:prstGeom>
            <a:solidFill>
              <a:srgbClr val="27093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3" name="TextBox 2"/>
            <p:cNvSpPr txBox="1"/>
            <p:nvPr/>
          </p:nvSpPr>
          <p:spPr>
            <a:xfrm>
              <a:off x="3429000" y="19050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1 </a:t>
              </a:r>
            </a:p>
          </p:txBody>
        </p:sp>
        <p:sp>
          <p:nvSpPr>
            <p:cNvPr id="12" name="TextBox 11"/>
            <p:cNvSpPr txBox="1"/>
            <p:nvPr/>
          </p:nvSpPr>
          <p:spPr>
            <a:xfrm>
              <a:off x="4724400" y="27432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2</a:t>
              </a:r>
            </a:p>
          </p:txBody>
        </p:sp>
        <p:sp>
          <p:nvSpPr>
            <p:cNvPr id="13" name="TextBox 12"/>
            <p:cNvSpPr txBox="1"/>
            <p:nvPr/>
          </p:nvSpPr>
          <p:spPr>
            <a:xfrm>
              <a:off x="4114800" y="41148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3</a:t>
              </a:r>
            </a:p>
          </p:txBody>
        </p:sp>
        <p:sp>
          <p:nvSpPr>
            <p:cNvPr id="14" name="TextBox 13"/>
            <p:cNvSpPr txBox="1"/>
            <p:nvPr/>
          </p:nvSpPr>
          <p:spPr>
            <a:xfrm>
              <a:off x="2590800" y="41910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4</a:t>
              </a:r>
            </a:p>
          </p:txBody>
        </p:sp>
        <p:sp>
          <p:nvSpPr>
            <p:cNvPr id="15" name="TextBox 14"/>
            <p:cNvSpPr txBox="1"/>
            <p:nvPr/>
          </p:nvSpPr>
          <p:spPr>
            <a:xfrm>
              <a:off x="2133600" y="28194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5</a:t>
              </a:r>
            </a:p>
          </p:txBody>
        </p:sp>
      </p:grpSp>
      <p:sp>
        <p:nvSpPr>
          <p:cNvPr id="33816" name="TextBox 10"/>
          <p:cNvSpPr txBox="1">
            <a:spLocks noChangeArrowheads="1"/>
          </p:cNvSpPr>
          <p:nvPr/>
        </p:nvSpPr>
        <p:spPr bwMode="auto">
          <a:xfrm>
            <a:off x="3162300" y="54864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r>
              <a:rPr lang="en-US" altLang="en-US" sz="1800" i="1">
                <a:solidFill>
                  <a:schemeClr val="tx1"/>
                </a:solidFill>
                <a:latin typeface="Arial" charset="0"/>
              </a:rPr>
              <a:t>Companion Guide, p. 3</a:t>
            </a:r>
          </a:p>
        </p:txBody>
      </p:sp>
      <p:sp>
        <p:nvSpPr>
          <p:cNvPr id="5" name="Slide Number Placeholder 4"/>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28</a:t>
            </a:fld>
            <a:endParaRPr lang="en-US" altLang="en-US" sz="1200" dirty="0">
              <a:solidFill>
                <a:schemeClr val="bg1"/>
              </a:solidFill>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657225" y="0"/>
            <a:ext cx="6010275" cy="857250"/>
          </a:xfrm>
        </p:spPr>
        <p:txBody>
          <a:bodyPr/>
          <a:lstStyle/>
          <a:p>
            <a:pPr eaLnBrk="1" hangingPunct="1">
              <a:defRPr/>
            </a:pPr>
            <a:r>
              <a:rPr lang="en-US" dirty="0">
                <a:latin typeface="+mn-lt"/>
                <a:cs typeface="+mj-cs"/>
              </a:rPr>
              <a:t>MSFE Rubric</a:t>
            </a:r>
          </a:p>
        </p:txBody>
      </p:sp>
      <p:sp>
        <p:nvSpPr>
          <p:cNvPr id="3" name="TextBox 2"/>
          <p:cNvSpPr txBox="1"/>
          <p:nvPr/>
        </p:nvSpPr>
        <p:spPr>
          <a:xfrm>
            <a:off x="3429000" y="19050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1 </a:t>
            </a:r>
          </a:p>
        </p:txBody>
      </p:sp>
      <p:sp>
        <p:nvSpPr>
          <p:cNvPr id="12" name="TextBox 11"/>
          <p:cNvSpPr txBox="1"/>
          <p:nvPr/>
        </p:nvSpPr>
        <p:spPr>
          <a:xfrm>
            <a:off x="4724400" y="27432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2</a:t>
            </a:r>
          </a:p>
        </p:txBody>
      </p:sp>
      <p:sp>
        <p:nvSpPr>
          <p:cNvPr id="13" name="TextBox 12"/>
          <p:cNvSpPr txBox="1"/>
          <p:nvPr/>
        </p:nvSpPr>
        <p:spPr>
          <a:xfrm>
            <a:off x="4114800" y="41148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3</a:t>
            </a:r>
          </a:p>
        </p:txBody>
      </p:sp>
      <p:sp>
        <p:nvSpPr>
          <p:cNvPr id="14" name="TextBox 13"/>
          <p:cNvSpPr txBox="1"/>
          <p:nvPr/>
        </p:nvSpPr>
        <p:spPr>
          <a:xfrm>
            <a:off x="2590800" y="41910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4</a:t>
            </a:r>
          </a:p>
        </p:txBody>
      </p:sp>
      <p:sp>
        <p:nvSpPr>
          <p:cNvPr id="15" name="TextBox 14"/>
          <p:cNvSpPr txBox="1"/>
          <p:nvPr/>
        </p:nvSpPr>
        <p:spPr>
          <a:xfrm>
            <a:off x="2133600" y="2819400"/>
            <a:ext cx="1447800" cy="584200"/>
          </a:xfrm>
          <a:prstGeom prst="rect">
            <a:avLst/>
          </a:prstGeom>
          <a:noFill/>
        </p:spPr>
        <p:txBody>
          <a:bodyPr>
            <a:spAutoFit/>
          </a:bodyPr>
          <a:lstStyle/>
          <a:p>
            <a:pPr algn="ctr">
              <a:defRPr/>
            </a:pPr>
            <a:r>
              <a:rPr lang="en-US" sz="1600" b="1" dirty="0">
                <a:solidFill>
                  <a:schemeClr val="bg1"/>
                </a:solidFill>
                <a:latin typeface="+mn-lt"/>
                <a:ea typeface="ＭＳ Ｐゴシック" charset="0"/>
              </a:rPr>
              <a:t>Core Proposition 5</a:t>
            </a:r>
          </a:p>
        </p:txBody>
      </p:sp>
      <p:pic>
        <p:nvPicPr>
          <p:cNvPr id="4" name="Picture 3" descr="MSFE Rubric.png"/>
          <p:cNvPicPr>
            <a:picLocks noChangeAspect="1"/>
          </p:cNvPicPr>
          <p:nvPr/>
        </p:nvPicPr>
        <p:blipFill rotWithShape="1">
          <a:blip r:embed="rId3"/>
          <a:srcRect r="2871" b="2572"/>
          <a:stretch/>
        </p:blipFill>
        <p:spPr bwMode="auto">
          <a:xfrm>
            <a:off x="2791326" y="914400"/>
            <a:ext cx="6352674" cy="4920975"/>
          </a:xfrm>
          <a:prstGeom prst="rect">
            <a:avLst/>
          </a:prstGeom>
          <a:noFill/>
          <a:ln w="3175"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5" name="Right Arrow 4"/>
          <p:cNvSpPr>
            <a:spLocks noChangeArrowheads="1"/>
          </p:cNvSpPr>
          <p:nvPr/>
        </p:nvSpPr>
        <p:spPr bwMode="auto">
          <a:xfrm rot="-1269355">
            <a:off x="2027078" y="1057275"/>
            <a:ext cx="841375" cy="247650"/>
          </a:xfrm>
          <a:prstGeom prst="rightArrow">
            <a:avLst>
              <a:gd name="adj1" fmla="val 50000"/>
              <a:gd name="adj2" fmla="val 50002"/>
            </a:avLst>
          </a:prstGeom>
          <a:solidFill>
            <a:srgbClr val="B89E1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 name="TextBox 9"/>
          <p:cNvSpPr txBox="1"/>
          <p:nvPr/>
        </p:nvSpPr>
        <p:spPr>
          <a:xfrm>
            <a:off x="152400" y="1143000"/>
            <a:ext cx="2514600" cy="338138"/>
          </a:xfrm>
          <a:prstGeom prst="rect">
            <a:avLst/>
          </a:prstGeom>
          <a:noFill/>
        </p:spPr>
        <p:txBody>
          <a:bodyPr>
            <a:spAutoFit/>
          </a:bodyPr>
          <a:lstStyle/>
          <a:p>
            <a:pPr>
              <a:defRPr/>
            </a:pPr>
            <a:r>
              <a:rPr lang="en-US" sz="1600" dirty="0">
                <a:latin typeface="+mn-lt"/>
                <a:ea typeface="ＭＳ Ｐゴシック" charset="0"/>
              </a:rPr>
              <a:t>Core Proposition </a:t>
            </a:r>
          </a:p>
        </p:txBody>
      </p:sp>
      <p:sp>
        <p:nvSpPr>
          <p:cNvPr id="17" name="TextBox 16"/>
          <p:cNvSpPr txBox="1"/>
          <p:nvPr/>
        </p:nvSpPr>
        <p:spPr>
          <a:xfrm>
            <a:off x="152400" y="1524000"/>
            <a:ext cx="2362200" cy="338138"/>
          </a:xfrm>
          <a:prstGeom prst="rect">
            <a:avLst/>
          </a:prstGeom>
          <a:noFill/>
        </p:spPr>
        <p:txBody>
          <a:bodyPr>
            <a:spAutoFit/>
          </a:bodyPr>
          <a:lstStyle/>
          <a:p>
            <a:pPr>
              <a:defRPr/>
            </a:pPr>
            <a:r>
              <a:rPr lang="en-US" sz="1600" dirty="0">
                <a:latin typeface="+mn-lt"/>
                <a:ea typeface="ＭＳ Ｐゴシック" charset="0"/>
              </a:rPr>
              <a:t>Standard Indicator</a:t>
            </a:r>
          </a:p>
        </p:txBody>
      </p:sp>
      <p:sp>
        <p:nvSpPr>
          <p:cNvPr id="18" name="Right Arrow 17"/>
          <p:cNvSpPr>
            <a:spLocks noChangeArrowheads="1"/>
          </p:cNvSpPr>
          <p:nvPr/>
        </p:nvSpPr>
        <p:spPr bwMode="auto">
          <a:xfrm rot="-1269355">
            <a:off x="2269966" y="1487488"/>
            <a:ext cx="684212" cy="225425"/>
          </a:xfrm>
          <a:prstGeom prst="rightArrow">
            <a:avLst>
              <a:gd name="adj1" fmla="val 50000"/>
              <a:gd name="adj2" fmla="val 49997"/>
            </a:avLst>
          </a:prstGeom>
          <a:solidFill>
            <a:srgbClr val="B89E1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152400" y="1905000"/>
            <a:ext cx="2362200" cy="338138"/>
          </a:xfrm>
          <a:prstGeom prst="rect">
            <a:avLst/>
          </a:prstGeom>
          <a:noFill/>
        </p:spPr>
        <p:txBody>
          <a:bodyPr>
            <a:spAutoFit/>
          </a:bodyPr>
          <a:lstStyle/>
          <a:p>
            <a:pPr>
              <a:defRPr/>
            </a:pPr>
            <a:r>
              <a:rPr lang="en-US" sz="1600" dirty="0">
                <a:latin typeface="+mn-lt"/>
                <a:ea typeface="ＭＳ Ｐゴシック" charset="0"/>
              </a:rPr>
              <a:t>Performance Level</a:t>
            </a:r>
          </a:p>
        </p:txBody>
      </p:sp>
      <p:sp>
        <p:nvSpPr>
          <p:cNvPr id="20" name="Right Arrow 19"/>
          <p:cNvSpPr>
            <a:spLocks noChangeArrowheads="1"/>
          </p:cNvSpPr>
          <p:nvPr/>
        </p:nvSpPr>
        <p:spPr bwMode="auto">
          <a:xfrm rot="-381031">
            <a:off x="2263616" y="1941513"/>
            <a:ext cx="682625" cy="227012"/>
          </a:xfrm>
          <a:prstGeom prst="rightArrow">
            <a:avLst>
              <a:gd name="adj1" fmla="val 50000"/>
              <a:gd name="adj2" fmla="val 50005"/>
            </a:avLst>
          </a:prstGeom>
          <a:solidFill>
            <a:srgbClr val="B89E1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1" name="TextBox 20"/>
          <p:cNvSpPr txBox="1"/>
          <p:nvPr/>
        </p:nvSpPr>
        <p:spPr>
          <a:xfrm>
            <a:off x="152400" y="2514600"/>
            <a:ext cx="2459672" cy="2139047"/>
          </a:xfrm>
          <a:prstGeom prst="rect">
            <a:avLst/>
          </a:prstGeom>
          <a:noFill/>
        </p:spPr>
        <p:txBody>
          <a:bodyPr wrap="square">
            <a:spAutoFit/>
          </a:bodyPr>
          <a:lstStyle/>
          <a:p>
            <a:pPr>
              <a:defRPr/>
            </a:pPr>
            <a:r>
              <a:rPr lang="en-US" sz="1600" dirty="0">
                <a:latin typeface="+mn-lt"/>
                <a:ea typeface="ＭＳ Ｐゴシック" charset="0"/>
              </a:rPr>
              <a:t>Performance Level Descriptions</a:t>
            </a:r>
          </a:p>
          <a:p>
            <a:pPr marL="285750" indent="-285750">
              <a:spcBef>
                <a:spcPts val="300"/>
              </a:spcBef>
              <a:buFont typeface="Arial"/>
              <a:buChar char="•"/>
              <a:defRPr/>
            </a:pPr>
            <a:r>
              <a:rPr lang="en-US" sz="1600" i="1" dirty="0">
                <a:latin typeface="+mn-lt"/>
                <a:ea typeface="ＭＳ Ｐゴシック" charset="0"/>
              </a:rPr>
              <a:t>Italic</a:t>
            </a:r>
            <a:r>
              <a:rPr lang="en-US" sz="1600" dirty="0">
                <a:latin typeface="+mn-lt"/>
                <a:ea typeface="ＭＳ Ｐゴシック" charset="0"/>
              </a:rPr>
              <a:t> = can be seen in instruction/</a:t>
            </a:r>
            <a:br>
              <a:rPr lang="en-US" sz="1600" dirty="0">
                <a:latin typeface="+mn-lt"/>
                <a:ea typeface="ＭＳ Ｐゴシック" charset="0"/>
              </a:rPr>
            </a:br>
            <a:r>
              <a:rPr lang="en-US" sz="1600" dirty="0">
                <a:latin typeface="+mn-lt"/>
                <a:ea typeface="ＭＳ Ｐゴシック" charset="0"/>
              </a:rPr>
              <a:t>observation</a:t>
            </a:r>
          </a:p>
          <a:p>
            <a:pPr marL="285750" indent="-285750">
              <a:spcBef>
                <a:spcPts val="300"/>
              </a:spcBef>
              <a:buFont typeface="Arial"/>
              <a:buChar char="•"/>
              <a:defRPr/>
            </a:pPr>
            <a:r>
              <a:rPr lang="en-US" sz="1600" b="1" dirty="0">
                <a:latin typeface="+mn-lt"/>
                <a:ea typeface="ＭＳ Ｐゴシック" charset="0"/>
              </a:rPr>
              <a:t>Bold</a:t>
            </a:r>
            <a:r>
              <a:rPr lang="en-US" sz="1600" dirty="0">
                <a:latin typeface="+mn-lt"/>
                <a:ea typeface="ＭＳ Ｐゴシック" charset="0"/>
              </a:rPr>
              <a:t> = elements tied to planning or preparation</a:t>
            </a:r>
          </a:p>
        </p:txBody>
      </p:sp>
      <p:sp>
        <p:nvSpPr>
          <p:cNvPr id="22" name="Right Arrow 21"/>
          <p:cNvSpPr>
            <a:spLocks noChangeArrowheads="1"/>
          </p:cNvSpPr>
          <p:nvPr/>
        </p:nvSpPr>
        <p:spPr bwMode="auto">
          <a:xfrm>
            <a:off x="1947703" y="2819400"/>
            <a:ext cx="990600" cy="228600"/>
          </a:xfrm>
          <a:prstGeom prst="rightArrow">
            <a:avLst>
              <a:gd name="adj1" fmla="val 50000"/>
              <a:gd name="adj2" fmla="val 49994"/>
            </a:avLst>
          </a:prstGeom>
          <a:solidFill>
            <a:srgbClr val="B89E1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152400" y="5334000"/>
            <a:ext cx="2010742" cy="338138"/>
          </a:xfrm>
          <a:prstGeom prst="rect">
            <a:avLst/>
          </a:prstGeom>
          <a:noFill/>
        </p:spPr>
        <p:txBody>
          <a:bodyPr wrap="square">
            <a:spAutoFit/>
          </a:bodyPr>
          <a:lstStyle/>
          <a:p>
            <a:pPr>
              <a:defRPr/>
            </a:pPr>
            <a:r>
              <a:rPr lang="en-US" sz="1600" dirty="0">
                <a:latin typeface="+mn-lt"/>
                <a:ea typeface="ＭＳ Ｐゴシック" charset="0"/>
              </a:rPr>
              <a:t>Explanatory Notes</a:t>
            </a:r>
          </a:p>
        </p:txBody>
      </p:sp>
      <p:sp>
        <p:nvSpPr>
          <p:cNvPr id="24" name="Right Arrow 23"/>
          <p:cNvSpPr>
            <a:spLocks noChangeArrowheads="1"/>
          </p:cNvSpPr>
          <p:nvPr/>
        </p:nvSpPr>
        <p:spPr bwMode="auto">
          <a:xfrm>
            <a:off x="2176303" y="5410200"/>
            <a:ext cx="685800" cy="228600"/>
          </a:xfrm>
          <a:prstGeom prst="rightArrow">
            <a:avLst>
              <a:gd name="adj1" fmla="val 50000"/>
              <a:gd name="adj2" fmla="val 50000"/>
            </a:avLst>
          </a:prstGeom>
          <a:solidFill>
            <a:srgbClr val="B89E1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29</a:t>
            </a:fld>
            <a:endParaRPr lang="en-US" altLang="en-US" sz="12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7" grpId="0"/>
      <p:bldP spid="18" grpId="0" animBg="1"/>
      <p:bldP spid="19" grpId="0"/>
      <p:bldP spid="20" grpId="0" animBg="1"/>
      <p:bldP spid="21" grpId="0"/>
      <p:bldP spid="22" grpId="0" animBg="1"/>
      <p:bldP spid="23"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4" y="1447800"/>
            <a:ext cx="8177213" cy="4557712"/>
          </a:xfrm>
        </p:spPr>
        <p:txBody>
          <a:bodyPr/>
          <a:lstStyle/>
          <a:p>
            <a:pPr eaLnBrk="1" hangingPunct="1">
              <a:defRPr/>
            </a:pPr>
            <a:r>
              <a:rPr lang="en-US" sz="2000" dirty="0">
                <a:solidFill>
                  <a:srgbClr val="274F73"/>
                </a:solidFill>
                <a:ea typeface="+mn-ea"/>
              </a:rPr>
              <a:t>Welcome (5 minutes)</a:t>
            </a:r>
          </a:p>
          <a:p>
            <a:pPr eaLnBrk="1" hangingPunct="1">
              <a:defRPr/>
            </a:pPr>
            <a:r>
              <a:rPr lang="en-US" sz="2000" dirty="0">
                <a:solidFill>
                  <a:srgbClr val="274F73"/>
                </a:solidFill>
                <a:ea typeface="+mn-ea"/>
              </a:rPr>
              <a:t>Connecting (10 minutes)</a:t>
            </a:r>
          </a:p>
          <a:p>
            <a:pPr lvl="1" eaLnBrk="1" hangingPunct="1">
              <a:defRPr/>
            </a:pPr>
            <a:r>
              <a:rPr lang="en-US" sz="1600" dirty="0">
                <a:solidFill>
                  <a:srgbClr val="274F73"/>
                </a:solidFill>
              </a:rPr>
              <a:t>Hopes and Worries</a:t>
            </a:r>
          </a:p>
          <a:p>
            <a:pPr eaLnBrk="1" hangingPunct="1">
              <a:defRPr/>
            </a:pPr>
            <a:r>
              <a:rPr lang="en-US" sz="2000" dirty="0">
                <a:solidFill>
                  <a:srgbClr val="274F73"/>
                </a:solidFill>
                <a:ea typeface="+mn-ea"/>
              </a:rPr>
              <a:t>Learning (50 minutes)</a:t>
            </a:r>
          </a:p>
          <a:p>
            <a:pPr lvl="1" eaLnBrk="1" hangingPunct="1">
              <a:defRPr/>
            </a:pPr>
            <a:r>
              <a:rPr lang="en-US" sz="1600" dirty="0">
                <a:solidFill>
                  <a:srgbClr val="274F73"/>
                </a:solidFill>
              </a:rPr>
              <a:t>T-PEPG Foundations, Elements, and Process</a:t>
            </a:r>
          </a:p>
          <a:p>
            <a:pPr lvl="1" eaLnBrk="1" hangingPunct="1">
              <a:defRPr/>
            </a:pPr>
            <a:r>
              <a:rPr lang="en-US" sz="1600" dirty="0">
                <a:solidFill>
                  <a:srgbClr val="274F73"/>
                </a:solidFill>
              </a:rPr>
              <a:t>Where Is the Rubric in the Four Step Evaluation Process?</a:t>
            </a:r>
          </a:p>
          <a:p>
            <a:pPr lvl="1" eaLnBrk="1" hangingPunct="1">
              <a:defRPr/>
            </a:pPr>
            <a:r>
              <a:rPr lang="en-US" sz="1600" dirty="0">
                <a:solidFill>
                  <a:srgbClr val="274F73"/>
                </a:solidFill>
              </a:rPr>
              <a:t>Getting to Know the Points of Contact Framework</a:t>
            </a:r>
          </a:p>
          <a:p>
            <a:pPr eaLnBrk="1" hangingPunct="1">
              <a:defRPr/>
            </a:pPr>
            <a:r>
              <a:rPr lang="en-US" sz="2000" dirty="0">
                <a:solidFill>
                  <a:srgbClr val="274F73"/>
                </a:solidFill>
                <a:ea typeface="+mn-ea"/>
              </a:rPr>
              <a:t>Implementing (55 minutes)</a:t>
            </a:r>
          </a:p>
          <a:p>
            <a:pPr lvl="1" eaLnBrk="1" hangingPunct="1">
              <a:defRPr/>
            </a:pPr>
            <a:r>
              <a:rPr lang="en-US" sz="1600" dirty="0">
                <a:solidFill>
                  <a:srgbClr val="274F73"/>
                </a:solidFill>
              </a:rPr>
              <a:t>The MSFE Rubric and Companion Guide</a:t>
            </a:r>
          </a:p>
          <a:p>
            <a:pPr lvl="1" eaLnBrk="1" hangingPunct="1">
              <a:defRPr/>
            </a:pPr>
            <a:r>
              <a:rPr lang="en-US" sz="1600" dirty="0">
                <a:solidFill>
                  <a:srgbClr val="274F73"/>
                </a:solidFill>
              </a:rPr>
              <a:t>Levels of Performance</a:t>
            </a:r>
          </a:p>
          <a:p>
            <a:pPr lvl="1" eaLnBrk="1" hangingPunct="1">
              <a:defRPr/>
            </a:pPr>
            <a:r>
              <a:rPr lang="en-US" sz="1600" dirty="0">
                <a:solidFill>
                  <a:srgbClr val="274F73"/>
                </a:solidFill>
              </a:rPr>
              <a:t>Taking a Deep Dive Into the Companion Guide</a:t>
            </a:r>
          </a:p>
          <a:p>
            <a:pPr eaLnBrk="1" hangingPunct="1">
              <a:defRPr/>
            </a:pPr>
            <a:r>
              <a:rPr lang="en-US" sz="2000" dirty="0">
                <a:solidFill>
                  <a:srgbClr val="274F73"/>
                </a:solidFill>
                <a:ea typeface="+mn-ea"/>
              </a:rPr>
              <a:t>Reflecting and Wrap-Up (5 minutes)</a:t>
            </a:r>
          </a:p>
          <a:p>
            <a:pPr lvl="1" eaLnBrk="1" hangingPunct="1">
              <a:defRPr/>
            </a:pPr>
            <a:r>
              <a:rPr lang="en-US" sz="1600" dirty="0">
                <a:solidFill>
                  <a:srgbClr val="274F73"/>
                </a:solidFill>
              </a:rPr>
              <a:t>Revisiting Hopes and Worries, Preparing for Module 2 </a:t>
            </a:r>
          </a:p>
        </p:txBody>
      </p:sp>
      <p:sp>
        <p:nvSpPr>
          <p:cNvPr id="9219" name="Title 1"/>
          <p:cNvSpPr>
            <a:spLocks noGrp="1"/>
          </p:cNvSpPr>
          <p:nvPr>
            <p:ph type="title"/>
          </p:nvPr>
        </p:nvSpPr>
        <p:spPr>
          <a:xfrm>
            <a:off x="657226" y="0"/>
            <a:ext cx="6040438" cy="838200"/>
          </a:xfrm>
        </p:spPr>
        <p:txBody>
          <a:bodyPr/>
          <a:lstStyle/>
          <a:p>
            <a:pPr eaLnBrk="1" hangingPunct="1">
              <a:defRPr/>
            </a:pPr>
            <a:r>
              <a:rPr lang="en-US" dirty="0">
                <a:cs typeface="+mj-cs"/>
              </a:rPr>
              <a:t>Agenda</a:t>
            </a:r>
          </a:p>
        </p:txBody>
      </p:sp>
      <p:sp>
        <p:nvSpPr>
          <p:cNvPr id="5"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3</a:t>
            </a:fld>
            <a:endParaRPr lang="en-US" altLang="en-US" sz="1200" dirty="0">
              <a:solidFill>
                <a:schemeClr val="bg1"/>
              </a:solidFill>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G Narrative Description.png"/>
          <p:cNvPicPr>
            <a:picLocks noGrp="1" noChangeAspect="1"/>
          </p:cNvPicPr>
          <p:nvPr>
            <p:ph idx="1"/>
          </p:nvPr>
        </p:nvPicPr>
        <p:blipFill>
          <a:blip r:embed="rId2"/>
          <a:srcRect l="-16917" r="-16917"/>
          <a:stretch>
            <a:fillRect/>
          </a:stretch>
        </p:blipFill>
        <p:spPr>
          <a:xfrm>
            <a:off x="-533400" y="2286000"/>
            <a:ext cx="6102350" cy="3505200"/>
          </a:xfrm>
        </p:spPr>
      </p:pic>
      <p:sp>
        <p:nvSpPr>
          <p:cNvPr id="3" name="Title 2"/>
          <p:cNvSpPr>
            <a:spLocks noGrp="1"/>
          </p:cNvSpPr>
          <p:nvPr>
            <p:ph type="title"/>
          </p:nvPr>
        </p:nvSpPr>
        <p:spPr>
          <a:xfrm>
            <a:off x="657226" y="-228600"/>
            <a:ext cx="7418388" cy="1066800"/>
          </a:xfrm>
        </p:spPr>
        <p:txBody>
          <a:bodyPr/>
          <a:lstStyle/>
          <a:p>
            <a:pPr>
              <a:defRPr/>
            </a:pPr>
            <a:r>
              <a:rPr lang="en-US" dirty="0">
                <a:cs typeface="+mj-cs"/>
              </a:rPr>
              <a:t>MSFE Rubric Companion Guide</a:t>
            </a:r>
          </a:p>
        </p:txBody>
      </p:sp>
      <p:pic>
        <p:nvPicPr>
          <p:cNvPr id="35844" name="Picture 4" descr="CG key elemen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2286000"/>
            <a:ext cx="4375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400" y="1752600"/>
            <a:ext cx="2971800" cy="369888"/>
          </a:xfrm>
          <a:prstGeom prst="rect">
            <a:avLst/>
          </a:prstGeom>
          <a:noFill/>
        </p:spPr>
        <p:txBody>
          <a:bodyPr>
            <a:spAutoFit/>
          </a:bodyPr>
          <a:lstStyle/>
          <a:p>
            <a:pPr>
              <a:defRPr/>
            </a:pPr>
            <a:r>
              <a:rPr lang="en-US" dirty="0">
                <a:latin typeface="+mn-lt"/>
                <a:ea typeface="ＭＳ Ｐゴシック" charset="0"/>
              </a:rPr>
              <a:t>Descriptive Narrative </a:t>
            </a:r>
          </a:p>
        </p:txBody>
      </p:sp>
      <p:sp>
        <p:nvSpPr>
          <p:cNvPr id="7" name="Down Arrow 6"/>
          <p:cNvSpPr>
            <a:spLocks noChangeArrowheads="1"/>
          </p:cNvSpPr>
          <p:nvPr/>
        </p:nvSpPr>
        <p:spPr bwMode="auto">
          <a:xfrm>
            <a:off x="152400" y="1828800"/>
            <a:ext cx="381000" cy="533400"/>
          </a:xfrm>
          <a:prstGeom prst="downArrow">
            <a:avLst>
              <a:gd name="adj1" fmla="val 50000"/>
              <a:gd name="adj2" fmla="val 49998"/>
            </a:avLst>
          </a:prstGeom>
          <a:solidFill>
            <a:srgbClr val="B89E1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8" name="TextBox 7"/>
          <p:cNvSpPr txBox="1"/>
          <p:nvPr/>
        </p:nvSpPr>
        <p:spPr>
          <a:xfrm>
            <a:off x="5257800" y="1828800"/>
            <a:ext cx="2971800" cy="369888"/>
          </a:xfrm>
          <a:prstGeom prst="rect">
            <a:avLst/>
          </a:prstGeom>
          <a:noFill/>
        </p:spPr>
        <p:txBody>
          <a:bodyPr>
            <a:spAutoFit/>
          </a:bodyPr>
          <a:lstStyle/>
          <a:p>
            <a:pPr>
              <a:defRPr/>
            </a:pPr>
            <a:r>
              <a:rPr lang="en-US" dirty="0">
                <a:latin typeface="+mn-lt"/>
                <a:ea typeface="ＭＳ Ｐゴシック" charset="0"/>
              </a:rPr>
              <a:t>Key Elements </a:t>
            </a:r>
          </a:p>
        </p:txBody>
      </p:sp>
      <p:sp>
        <p:nvSpPr>
          <p:cNvPr id="9" name="Down Arrow 8"/>
          <p:cNvSpPr>
            <a:spLocks noChangeArrowheads="1"/>
          </p:cNvSpPr>
          <p:nvPr/>
        </p:nvSpPr>
        <p:spPr bwMode="auto">
          <a:xfrm>
            <a:off x="4953000" y="1905000"/>
            <a:ext cx="381000" cy="533400"/>
          </a:xfrm>
          <a:prstGeom prst="downArrow">
            <a:avLst>
              <a:gd name="adj1" fmla="val 50000"/>
              <a:gd name="adj2" fmla="val 89218"/>
            </a:avLst>
          </a:prstGeom>
          <a:solidFill>
            <a:srgbClr val="B89E1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 name="TextBox 9"/>
          <p:cNvSpPr txBox="1"/>
          <p:nvPr/>
        </p:nvSpPr>
        <p:spPr>
          <a:xfrm>
            <a:off x="5334000" y="4800600"/>
            <a:ext cx="2971800" cy="369888"/>
          </a:xfrm>
          <a:prstGeom prst="rect">
            <a:avLst/>
          </a:prstGeom>
          <a:noFill/>
        </p:spPr>
        <p:txBody>
          <a:bodyPr>
            <a:spAutoFit/>
          </a:bodyPr>
          <a:lstStyle/>
          <a:p>
            <a:pPr>
              <a:defRPr/>
            </a:pPr>
            <a:r>
              <a:rPr lang="en-US" dirty="0">
                <a:latin typeface="+mn-lt"/>
                <a:ea typeface="ＭＳ Ｐゴシック" charset="0"/>
              </a:rPr>
              <a:t>Questions for Reflection </a:t>
            </a:r>
          </a:p>
        </p:txBody>
      </p:sp>
      <p:sp>
        <p:nvSpPr>
          <p:cNvPr id="11" name="Down Arrow 10"/>
          <p:cNvSpPr>
            <a:spLocks noChangeArrowheads="1"/>
          </p:cNvSpPr>
          <p:nvPr/>
        </p:nvSpPr>
        <p:spPr bwMode="auto">
          <a:xfrm rot="10800000">
            <a:off x="5029200" y="4648200"/>
            <a:ext cx="381000" cy="533400"/>
          </a:xfrm>
          <a:prstGeom prst="downArrow">
            <a:avLst>
              <a:gd name="adj1" fmla="val 50000"/>
              <a:gd name="adj2" fmla="val 89218"/>
            </a:avLst>
          </a:prstGeom>
          <a:solidFill>
            <a:srgbClr val="B89E1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30</a:t>
            </a:fld>
            <a:endParaRPr lang="en-US" altLang="en-US" sz="1200" dirty="0">
              <a:solidFill>
                <a:schemeClr val="bg1"/>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G upper.png"/>
          <p:cNvPicPr>
            <a:picLocks noGrp="1" noChangeAspect="1"/>
          </p:cNvPicPr>
          <p:nvPr>
            <p:ph idx="1"/>
          </p:nvPr>
        </p:nvPicPr>
        <p:blipFill rotWithShape="1">
          <a:blip r:embed="rId2"/>
          <a:srcRect l="384" t="633" r="-32" b="-633"/>
          <a:stretch/>
        </p:blipFill>
        <p:spPr>
          <a:xfrm>
            <a:off x="2668587" y="1219200"/>
            <a:ext cx="6170613" cy="4724400"/>
          </a:xfrm>
        </p:spPr>
      </p:pic>
      <p:sp>
        <p:nvSpPr>
          <p:cNvPr id="3" name="Title 2"/>
          <p:cNvSpPr>
            <a:spLocks noGrp="1"/>
          </p:cNvSpPr>
          <p:nvPr>
            <p:ph type="title"/>
          </p:nvPr>
        </p:nvSpPr>
        <p:spPr>
          <a:xfrm>
            <a:off x="657226" y="-228600"/>
            <a:ext cx="7723188" cy="1112838"/>
          </a:xfrm>
        </p:spPr>
        <p:txBody>
          <a:bodyPr/>
          <a:lstStyle/>
          <a:p>
            <a:pPr>
              <a:defRPr/>
            </a:pPr>
            <a:r>
              <a:rPr lang="en-US" dirty="0">
                <a:cs typeface="+mj-cs"/>
              </a:rPr>
              <a:t>MSFE Rubric Companion Guide</a:t>
            </a:r>
          </a:p>
        </p:txBody>
      </p:sp>
      <p:sp>
        <p:nvSpPr>
          <p:cNvPr id="5" name="Right Arrow 4"/>
          <p:cNvSpPr>
            <a:spLocks noChangeArrowheads="1"/>
          </p:cNvSpPr>
          <p:nvPr/>
        </p:nvSpPr>
        <p:spPr bwMode="auto">
          <a:xfrm>
            <a:off x="1296987" y="1371600"/>
            <a:ext cx="1295400" cy="609600"/>
          </a:xfrm>
          <a:prstGeom prst="rightArrow">
            <a:avLst>
              <a:gd name="adj1" fmla="val 50000"/>
              <a:gd name="adj2" fmla="val 49997"/>
            </a:avLst>
          </a:prstGeom>
          <a:solidFill>
            <a:srgbClr val="B89E1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31</a:t>
            </a:fld>
            <a:endParaRPr lang="en-US" altLang="en-US" sz="12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3.33333E-6 -4.44444E-6 L 3.33333E-6 0.13334 " pathEditMode="relative" rAng="0" ptsTypes="AA">
                                      <p:cBhvr>
                                        <p:cTn id="6" dur="2000" fill="hold"/>
                                        <p:tgtEl>
                                          <p:spTgt spid="5"/>
                                        </p:tgtEl>
                                        <p:attrNameLst>
                                          <p:attrName>ppt_x</p:attrName>
                                          <p:attrName>ppt_y</p:attrName>
                                        </p:attrNameLst>
                                      </p:cBhvr>
                                      <p:rCtr x="0" y="666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3.33333E-6 0.13334 L -0.00416 0.31112 " pathEditMode="relative" rAng="0" ptsTypes="AA">
                                      <p:cBhvr>
                                        <p:cTn id="10" dur="2000" fill="hold"/>
                                        <p:tgtEl>
                                          <p:spTgt spid="5"/>
                                        </p:tgtEl>
                                        <p:attrNameLst>
                                          <p:attrName>ppt_x</p:attrName>
                                          <p:attrName>ppt_y</p:attrName>
                                        </p:attrNameLst>
                                      </p:cBhvr>
                                      <p:rCtr x="-208" y="8889"/>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2" nodeType="clickEffect">
                                  <p:stCondLst>
                                    <p:cond delay="0"/>
                                  </p:stCondLst>
                                  <p:childTnLst>
                                    <p:animMotion origin="layout" path="M -0.00416 0.31112 L -0.00416 0.51112 " pathEditMode="relative" rAng="0" ptsTypes="AA">
                                      <p:cBhvr>
                                        <p:cTn id="14" dur="2000" fill="hold"/>
                                        <p:tgtEl>
                                          <p:spTgt spid="5"/>
                                        </p:tgtEl>
                                        <p:attrNameLst>
                                          <p:attrName>ppt_x</p:attrName>
                                          <p:attrName>ppt_y</p:attrName>
                                        </p:attrNameLst>
                                      </p:cBhvr>
                                      <p:rCtr x="0" y="1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G lower.png"/>
          <p:cNvPicPr>
            <a:picLocks noGrp="1" noChangeAspect="1"/>
          </p:cNvPicPr>
          <p:nvPr>
            <p:ph idx="1"/>
          </p:nvPr>
        </p:nvPicPr>
        <p:blipFill>
          <a:blip r:embed="rId2"/>
          <a:srcRect t="-13575" b="-13575"/>
          <a:stretch>
            <a:fillRect/>
          </a:stretch>
        </p:blipFill>
        <p:spPr>
          <a:xfrm>
            <a:off x="690562" y="1066800"/>
            <a:ext cx="8224838" cy="4724400"/>
          </a:xfrm>
        </p:spPr>
      </p:pic>
      <p:sp>
        <p:nvSpPr>
          <p:cNvPr id="3" name="Title 2"/>
          <p:cNvSpPr>
            <a:spLocks noGrp="1"/>
          </p:cNvSpPr>
          <p:nvPr>
            <p:ph type="title"/>
          </p:nvPr>
        </p:nvSpPr>
        <p:spPr>
          <a:xfrm>
            <a:off x="657226" y="-381000"/>
            <a:ext cx="8180388" cy="1219200"/>
          </a:xfrm>
        </p:spPr>
        <p:txBody>
          <a:bodyPr/>
          <a:lstStyle/>
          <a:p>
            <a:pPr>
              <a:defRPr/>
            </a:pPr>
            <a:r>
              <a:rPr lang="en-US" dirty="0">
                <a:cs typeface="+mj-cs"/>
              </a:rPr>
              <a:t>MSFE Rubric Companion Guide</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32</a:t>
            </a:fld>
            <a:endParaRPr lang="en-US" altLang="en-US" sz="1200" dirty="0">
              <a:solidFill>
                <a:schemeClr val="bg1"/>
              </a:solidFill>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657225" y="1447800"/>
            <a:ext cx="8224837" cy="4724400"/>
          </a:xfrm>
        </p:spPr>
        <p:txBody>
          <a:bodyPr/>
          <a:lstStyle/>
          <a:p>
            <a:pPr eaLnBrk="1" hangingPunct="1">
              <a:defRPr/>
            </a:pPr>
            <a:r>
              <a:rPr lang="en-US" dirty="0">
                <a:solidFill>
                  <a:srgbClr val="274F73"/>
                </a:solidFill>
                <a:cs typeface="Franklin Gothic Book" charset="0"/>
              </a:rPr>
              <a:t>Work with your table group</a:t>
            </a:r>
          </a:p>
          <a:p>
            <a:pPr eaLnBrk="1" hangingPunct="1">
              <a:spcBef>
                <a:spcPts val="600"/>
              </a:spcBef>
              <a:defRPr/>
            </a:pPr>
            <a:r>
              <a:rPr lang="en-US" dirty="0">
                <a:solidFill>
                  <a:srgbClr val="274F73"/>
                </a:solidFill>
                <a:cs typeface="Franklin Gothic Book" charset="0"/>
              </a:rPr>
              <a:t>Identify key words that are used across the performance level</a:t>
            </a:r>
          </a:p>
          <a:p>
            <a:pPr eaLnBrk="1" hangingPunct="1">
              <a:spcBef>
                <a:spcPts val="600"/>
              </a:spcBef>
              <a:defRPr/>
            </a:pPr>
            <a:r>
              <a:rPr lang="en-US" dirty="0">
                <a:solidFill>
                  <a:srgbClr val="274F73"/>
                </a:solidFill>
                <a:cs typeface="Franklin Gothic Book" charset="0"/>
              </a:rPr>
              <a:t>Record your responses on Handout 3</a:t>
            </a:r>
          </a:p>
        </p:txBody>
      </p:sp>
      <p:sp>
        <p:nvSpPr>
          <p:cNvPr id="18435" name="Title 2"/>
          <p:cNvSpPr>
            <a:spLocks noGrp="1"/>
          </p:cNvSpPr>
          <p:nvPr>
            <p:ph type="title"/>
          </p:nvPr>
        </p:nvSpPr>
        <p:spPr>
          <a:xfrm>
            <a:off x="657225" y="0"/>
            <a:ext cx="8486775" cy="838200"/>
          </a:xfrm>
        </p:spPr>
        <p:txBody>
          <a:bodyPr/>
          <a:lstStyle/>
          <a:p>
            <a:pPr eaLnBrk="1" hangingPunct="1">
              <a:defRPr/>
            </a:pPr>
            <a:r>
              <a:rPr lang="en-US" sz="2700" dirty="0">
                <a:cs typeface="+mj-cs"/>
              </a:rPr>
              <a:t>Implementing Activity 1a: Levels of Performance</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33</a:t>
            </a:fld>
            <a:endParaRPr lang="en-US" altLang="en-US" sz="1200" dirty="0">
              <a:solidFill>
                <a:schemeClr val="bg1"/>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57224" y="1447800"/>
            <a:ext cx="7953375" cy="4343400"/>
          </a:xfrm>
        </p:spPr>
        <p:txBody>
          <a:bodyPr/>
          <a:lstStyle/>
          <a:p>
            <a:pPr eaLnBrk="1" hangingPunct="1">
              <a:defRPr/>
            </a:pPr>
            <a:r>
              <a:rPr lang="en-US" altLang="en-US" sz="2000" dirty="0">
                <a:solidFill>
                  <a:srgbClr val="274F73"/>
                </a:solidFill>
                <a:ea typeface="ＭＳ Ｐゴシック" pitchFamily="34" charset="-128"/>
              </a:rPr>
              <a:t>Divide into 5 groups of 3–5 people each, working with teachers in a grade or subject area similar to your own. </a:t>
            </a:r>
          </a:p>
          <a:p>
            <a:pPr eaLnBrk="1" hangingPunct="1">
              <a:defRPr/>
            </a:pPr>
            <a:r>
              <a:rPr lang="en-US" altLang="en-US" sz="2000" dirty="0">
                <a:solidFill>
                  <a:srgbClr val="274F73"/>
                </a:solidFill>
                <a:ea typeface="ＭＳ Ｐゴシック" pitchFamily="34" charset="-128"/>
              </a:rPr>
              <a:t>Each group will be assigned one Core Proposition. </a:t>
            </a:r>
          </a:p>
          <a:p>
            <a:pPr eaLnBrk="1" hangingPunct="1">
              <a:defRPr/>
            </a:pPr>
            <a:r>
              <a:rPr lang="en-US" altLang="en-US" sz="2000" dirty="0">
                <a:solidFill>
                  <a:srgbClr val="274F73"/>
                </a:solidFill>
                <a:ea typeface="ＭＳ Ｐゴシック" pitchFamily="34" charset="-128"/>
              </a:rPr>
              <a:t>Assign each group member one standard indicator in the Core Proposition. </a:t>
            </a:r>
          </a:p>
          <a:p>
            <a:pPr eaLnBrk="1" hangingPunct="1">
              <a:defRPr/>
            </a:pPr>
            <a:r>
              <a:rPr lang="en-US" altLang="en-US" sz="2000" dirty="0">
                <a:solidFill>
                  <a:srgbClr val="274F73"/>
                </a:solidFill>
                <a:ea typeface="ＭＳ Ｐゴシック" pitchFamily="34" charset="-128"/>
              </a:rPr>
              <a:t>Complete Handout 4. </a:t>
            </a:r>
          </a:p>
          <a:p>
            <a:pPr lvl="1" eaLnBrk="1" hangingPunct="1">
              <a:defRPr/>
            </a:pPr>
            <a:r>
              <a:rPr lang="en-US" altLang="en-US" sz="1400" dirty="0">
                <a:solidFill>
                  <a:srgbClr val="274F73"/>
                </a:solidFill>
                <a:ea typeface="ＭＳ Ｐゴシック" pitchFamily="34" charset="-128"/>
              </a:rPr>
              <a:t>Step 1. Turn to the “Effective” level page for your standard indicator; read the level descriptor and the critical attributes. Jot down in your own words what the indicator is about. </a:t>
            </a:r>
          </a:p>
          <a:p>
            <a:pPr lvl="1" eaLnBrk="1" hangingPunct="1">
              <a:defRPr/>
            </a:pPr>
            <a:r>
              <a:rPr lang="en-US" altLang="en-US" sz="1400" dirty="0">
                <a:solidFill>
                  <a:srgbClr val="274F73"/>
                </a:solidFill>
                <a:ea typeface="ＭＳ Ｐゴシック" pitchFamily="34" charset="-128"/>
              </a:rPr>
              <a:t>Step 2. Read through the “Possible Examples”; choose one that resonates with your own classroom(s), and craft your example to share with your group.</a:t>
            </a:r>
          </a:p>
          <a:p>
            <a:pPr lvl="1" eaLnBrk="1" hangingPunct="1">
              <a:defRPr/>
            </a:pPr>
            <a:r>
              <a:rPr lang="en-US" altLang="en-US" sz="1400" dirty="0">
                <a:solidFill>
                  <a:srgbClr val="274F73"/>
                </a:solidFill>
                <a:ea typeface="ＭＳ Ｐゴシック" pitchFamily="34" charset="-128"/>
              </a:rPr>
              <a:t>Step 3. Read the professional learning section and consider the follow-up questions in the handout. </a:t>
            </a:r>
          </a:p>
          <a:p>
            <a:pPr lvl="1" eaLnBrk="1" hangingPunct="1">
              <a:defRPr/>
            </a:pPr>
            <a:r>
              <a:rPr lang="en-US" altLang="en-US" sz="1400" dirty="0">
                <a:solidFill>
                  <a:srgbClr val="274F73"/>
                </a:solidFill>
                <a:ea typeface="ＭＳ Ｐゴシック" pitchFamily="34" charset="-128"/>
              </a:rPr>
              <a:t>Step 4. Share out with your group. </a:t>
            </a:r>
            <a:endParaRPr lang="en-US" altLang="en-US" sz="1000" dirty="0">
              <a:solidFill>
                <a:srgbClr val="274F73"/>
              </a:solidFill>
              <a:ea typeface="ＭＳ Ｐゴシック" pitchFamily="34" charset="-128"/>
            </a:endParaRPr>
          </a:p>
          <a:p>
            <a:pPr lvl="1" eaLnBrk="1" hangingPunct="1">
              <a:defRPr/>
            </a:pPr>
            <a:endParaRPr lang="en-US" altLang="en-US" sz="1400" dirty="0">
              <a:solidFill>
                <a:srgbClr val="274F73"/>
              </a:solidFill>
              <a:ea typeface="ＭＳ Ｐゴシック" pitchFamily="34" charset="-128"/>
            </a:endParaRPr>
          </a:p>
          <a:p>
            <a:pPr eaLnBrk="1" hangingPunct="1">
              <a:defRPr/>
            </a:pPr>
            <a:endParaRPr lang="en-US" altLang="en-US" sz="2000" dirty="0">
              <a:solidFill>
                <a:srgbClr val="274F73"/>
              </a:solidFill>
              <a:ea typeface="ＭＳ Ｐゴシック" pitchFamily="34" charset="-128"/>
            </a:endParaRPr>
          </a:p>
        </p:txBody>
      </p:sp>
      <p:sp>
        <p:nvSpPr>
          <p:cNvPr id="22531" name="Title 7"/>
          <p:cNvSpPr>
            <a:spLocks noGrp="1"/>
          </p:cNvSpPr>
          <p:nvPr>
            <p:ph type="title"/>
          </p:nvPr>
        </p:nvSpPr>
        <p:spPr>
          <a:xfrm>
            <a:off x="657225" y="0"/>
            <a:ext cx="7799388" cy="838200"/>
          </a:xfrm>
        </p:spPr>
        <p:txBody>
          <a:bodyPr/>
          <a:lstStyle/>
          <a:p>
            <a:pPr eaLnBrk="1" hangingPunct="1">
              <a:lnSpc>
                <a:spcPct val="90000"/>
              </a:lnSpc>
              <a:defRPr/>
            </a:pPr>
            <a:r>
              <a:rPr lang="en-US" sz="2600" dirty="0">
                <a:cs typeface="+mj-cs"/>
              </a:rPr>
              <a:t>Learning Activity 1b:  Taking a Deep Dive Into the Companion Guide</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34</a:t>
            </a:fld>
            <a:endParaRPr lang="en-US" altLang="en-US" sz="1200" dirty="0">
              <a:solidFill>
                <a:schemeClr val="bg1"/>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657225" y="1447800"/>
            <a:ext cx="8206038" cy="4038600"/>
          </a:xfrm>
        </p:spPr>
        <p:txBody>
          <a:bodyPr/>
          <a:lstStyle/>
          <a:p>
            <a:pPr eaLnBrk="1" hangingPunct="1">
              <a:defRPr/>
            </a:pPr>
            <a:r>
              <a:rPr lang="en-US" altLang="en-US" i="1" dirty="0">
                <a:solidFill>
                  <a:srgbClr val="103961"/>
                </a:solidFill>
                <a:ea typeface="ＭＳ Ｐゴシック" pitchFamily="34" charset="-128"/>
              </a:rPr>
              <a:t>Discuss: </a:t>
            </a:r>
            <a:r>
              <a:rPr lang="en-US" altLang="en-US" dirty="0">
                <a:solidFill>
                  <a:srgbClr val="103961"/>
                </a:solidFill>
                <a:ea typeface="ＭＳ Ｐゴシック" pitchFamily="34" charset="-128"/>
              </a:rPr>
              <a:t>“</a:t>
            </a:r>
            <a:r>
              <a:rPr lang="en-US" altLang="ja-JP" dirty="0">
                <a:solidFill>
                  <a:srgbClr val="103961"/>
                </a:solidFill>
                <a:ea typeface="ＭＳ Ｐゴシック" pitchFamily="34" charset="-128"/>
              </a:rPr>
              <a:t>How could the Companion Guide and this exercise be extended into existing collaborative opportunities at my school to ensure each teacher has a clear understanding of each Core Proposition and standard indicator?</a:t>
            </a:r>
            <a:r>
              <a:rPr lang="en-US" altLang="en-US" dirty="0">
                <a:solidFill>
                  <a:srgbClr val="103961"/>
                </a:solidFill>
                <a:ea typeface="ＭＳ Ｐゴシック" pitchFamily="34" charset="-128"/>
              </a:rPr>
              <a:t>”</a:t>
            </a:r>
            <a:endParaRPr lang="en-US" altLang="ja-JP" dirty="0">
              <a:solidFill>
                <a:srgbClr val="103961"/>
              </a:solidFill>
              <a:ea typeface="ＭＳ Ｐゴシック" pitchFamily="34" charset="-128"/>
            </a:endParaRPr>
          </a:p>
          <a:p>
            <a:pPr eaLnBrk="1" hangingPunct="1">
              <a:buFontTx/>
              <a:buNone/>
              <a:defRPr/>
            </a:pPr>
            <a:endParaRPr lang="en-US" altLang="en-US" dirty="0">
              <a:solidFill>
                <a:srgbClr val="274F73"/>
              </a:solidFill>
              <a:ea typeface="ＭＳ Ｐゴシック" pitchFamily="34" charset="-128"/>
            </a:endParaRPr>
          </a:p>
        </p:txBody>
      </p:sp>
      <p:sp>
        <p:nvSpPr>
          <p:cNvPr id="23555" name="Title 2"/>
          <p:cNvSpPr>
            <a:spLocks noGrp="1"/>
          </p:cNvSpPr>
          <p:nvPr>
            <p:ph type="title"/>
          </p:nvPr>
        </p:nvSpPr>
        <p:spPr>
          <a:xfrm>
            <a:off x="657225" y="0"/>
            <a:ext cx="6040438" cy="838200"/>
          </a:xfrm>
        </p:spPr>
        <p:txBody>
          <a:bodyPr/>
          <a:lstStyle/>
          <a:p>
            <a:pPr eaLnBrk="1" hangingPunct="1">
              <a:defRPr/>
            </a:pPr>
            <a:r>
              <a:rPr lang="en-US" dirty="0">
                <a:cs typeface="+mj-cs"/>
              </a:rPr>
              <a:t>Wrap-Up/Debrief From Activity 1b</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35</a:t>
            </a:fld>
            <a:endParaRPr lang="en-US" altLang="en-US" sz="1200" dirty="0">
              <a:solidFill>
                <a:schemeClr val="bg1"/>
              </a:solidFill>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defRPr/>
            </a:pPr>
            <a:r>
              <a:rPr lang="en-US" altLang="en-US">
                <a:ea typeface="+mj-ea"/>
                <a:cs typeface="+mj-cs"/>
              </a:rPr>
              <a:t>Reflecting and Wrap-Up</a:t>
            </a:r>
          </a:p>
        </p:txBody>
      </p:sp>
      <p:sp>
        <p:nvSpPr>
          <p:cNvPr id="33795" name="Text Placeholder 2"/>
          <p:cNvSpPr>
            <a:spLocks noGrp="1"/>
          </p:cNvSpPr>
          <p:nvPr>
            <p:ph type="body" idx="1"/>
          </p:nvPr>
        </p:nvSpPr>
        <p:spPr>
          <a:xfrm>
            <a:off x="657225" y="2906713"/>
            <a:ext cx="7837488" cy="1500187"/>
          </a:xfrm>
        </p:spPr>
        <p:txBody>
          <a:bodyPr/>
          <a:lstStyle/>
          <a:p>
            <a:pPr eaLnBrk="1" hangingPunct="1">
              <a:defRPr/>
            </a:pPr>
            <a:endParaRPr lang="en-US" dirty="0">
              <a:cs typeface="+mn-cs"/>
            </a:endParaRPr>
          </a:p>
          <a:p>
            <a:pPr eaLnBrk="1" hangingPunct="1">
              <a:defRPr/>
            </a:pPr>
            <a:r>
              <a:rPr lang="en-US" sz="3200" b="1" dirty="0">
                <a:cs typeface="+mn-cs"/>
              </a:rPr>
              <a:t>Reflecting and Wrap-Up</a:t>
            </a:r>
          </a:p>
          <a:p>
            <a:pPr eaLnBrk="1" hangingPunct="1">
              <a:defRPr/>
            </a:pPr>
            <a:endParaRPr lang="en-US" dirty="0">
              <a:cs typeface="+mn-cs"/>
            </a:endParaRPr>
          </a:p>
          <a:p>
            <a:pPr eaLnBrk="1" hangingPunct="1">
              <a:defRPr/>
            </a:pPr>
            <a:r>
              <a:rPr lang="en-US" dirty="0">
                <a:cs typeface="+mn-cs"/>
              </a:rPr>
              <a:t>5 minutes</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36</a:t>
            </a:fld>
            <a:endParaRPr lang="en-US" altLang="en-US" sz="1200" dirty="0">
              <a:solidFill>
                <a:schemeClr val="bg1"/>
              </a:solidFill>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657225" y="1439779"/>
            <a:ext cx="8181975" cy="4046621"/>
          </a:xfrm>
        </p:spPr>
        <p:txBody>
          <a:bodyPr/>
          <a:lstStyle/>
          <a:p>
            <a:pPr eaLnBrk="1" hangingPunct="1">
              <a:defRPr/>
            </a:pPr>
            <a:r>
              <a:rPr lang="en-US" sz="2800" dirty="0">
                <a:solidFill>
                  <a:srgbClr val="2B5880"/>
                </a:solidFill>
                <a:cs typeface="Franklin Gothic Book" charset="0"/>
              </a:rPr>
              <a:t>Has your hope or worry changed? Why or why not?</a:t>
            </a:r>
            <a:endParaRPr lang="en-US" sz="2000" dirty="0">
              <a:solidFill>
                <a:srgbClr val="2B5880"/>
              </a:solidFill>
              <a:cs typeface="Franklin Gothic Book" charset="0"/>
            </a:endParaRPr>
          </a:p>
        </p:txBody>
      </p:sp>
      <p:sp>
        <p:nvSpPr>
          <p:cNvPr id="34819" name="Title 1"/>
          <p:cNvSpPr>
            <a:spLocks noGrp="1"/>
          </p:cNvSpPr>
          <p:nvPr>
            <p:ph type="title"/>
          </p:nvPr>
        </p:nvSpPr>
        <p:spPr>
          <a:xfrm>
            <a:off x="657226" y="-152400"/>
            <a:ext cx="6038850" cy="990600"/>
          </a:xfrm>
        </p:spPr>
        <p:txBody>
          <a:bodyPr/>
          <a:lstStyle/>
          <a:p>
            <a:pPr eaLnBrk="1" hangingPunct="1">
              <a:defRPr/>
            </a:pPr>
            <a:r>
              <a:rPr lang="en-US" dirty="0">
                <a:cs typeface="+mj-cs"/>
              </a:rPr>
              <a:t>Revisiting Hopes and Worries</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37</a:t>
            </a:fld>
            <a:endParaRPr lang="en-US" altLang="en-US" sz="1200" dirty="0">
              <a:solidFill>
                <a:schemeClr val="bg1"/>
              </a:solidFill>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57226" y="1447800"/>
            <a:ext cx="8181974" cy="4038600"/>
          </a:xfrm>
        </p:spPr>
        <p:txBody>
          <a:bodyPr>
            <a:normAutofit/>
          </a:bodyPr>
          <a:lstStyle/>
          <a:p>
            <a:pPr eaLnBrk="1" hangingPunct="1">
              <a:defRPr/>
            </a:pPr>
            <a:r>
              <a:rPr lang="en-US" dirty="0">
                <a:solidFill>
                  <a:srgbClr val="2B5880"/>
                </a:solidFill>
                <a:ea typeface="+mn-ea"/>
              </a:rPr>
              <a:t>Bring some student data to Module 2, Student Learning Objectives, relevant to the class/course that will be the focus of your SLO. These data may include</a:t>
            </a:r>
          </a:p>
          <a:p>
            <a:pPr lvl="1" eaLnBrk="1" hangingPunct="1">
              <a:defRPr/>
            </a:pPr>
            <a:r>
              <a:rPr lang="en-US" sz="2000" dirty="0">
                <a:solidFill>
                  <a:srgbClr val="2B5880"/>
                </a:solidFill>
              </a:rPr>
              <a:t>Student assessment scores from the prior year (both for classes you taught last year and test scores of your current students)</a:t>
            </a:r>
          </a:p>
          <a:p>
            <a:pPr lvl="1" eaLnBrk="1" hangingPunct="1">
              <a:defRPr/>
            </a:pPr>
            <a:r>
              <a:rPr lang="en-US" sz="2000" dirty="0">
                <a:solidFill>
                  <a:srgbClr val="2B5880"/>
                </a:solidFill>
              </a:rPr>
              <a:t>Data from course pre-assessments </a:t>
            </a:r>
          </a:p>
          <a:p>
            <a:pPr lvl="1" eaLnBrk="1" hangingPunct="1">
              <a:defRPr/>
            </a:pPr>
            <a:r>
              <a:rPr lang="en-US" sz="2000" dirty="0">
                <a:solidFill>
                  <a:srgbClr val="2B5880"/>
                </a:solidFill>
              </a:rPr>
              <a:t>Information on students with IEPs, 504 plans, and gifted and talented designations</a:t>
            </a:r>
          </a:p>
          <a:p>
            <a:pPr lvl="1" eaLnBrk="1" hangingPunct="1">
              <a:defRPr/>
            </a:pPr>
            <a:r>
              <a:rPr lang="en-US" sz="2000" dirty="0">
                <a:solidFill>
                  <a:srgbClr val="2B5880"/>
                </a:solidFill>
              </a:rPr>
              <a:t>Course grades to date</a:t>
            </a:r>
          </a:p>
          <a:p>
            <a:pPr eaLnBrk="1" hangingPunct="1">
              <a:defRPr/>
            </a:pPr>
            <a:endParaRPr lang="en-US" dirty="0">
              <a:ea typeface="+mn-ea"/>
            </a:endParaRPr>
          </a:p>
        </p:txBody>
      </p:sp>
      <p:sp>
        <p:nvSpPr>
          <p:cNvPr id="35843" name="Title 1"/>
          <p:cNvSpPr>
            <a:spLocks noGrp="1"/>
          </p:cNvSpPr>
          <p:nvPr>
            <p:ph type="title"/>
          </p:nvPr>
        </p:nvSpPr>
        <p:spPr>
          <a:xfrm>
            <a:off x="657226" y="0"/>
            <a:ext cx="6040438" cy="838200"/>
          </a:xfrm>
        </p:spPr>
        <p:txBody>
          <a:bodyPr/>
          <a:lstStyle/>
          <a:p>
            <a:pPr eaLnBrk="1" hangingPunct="1">
              <a:defRPr/>
            </a:pPr>
            <a:r>
              <a:rPr lang="en-US" dirty="0">
                <a:cs typeface="+mj-cs"/>
              </a:rPr>
              <a:t>Next Steps</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38</a:t>
            </a:fld>
            <a:endParaRPr lang="en-US" altLang="en-US" sz="1200" dirty="0">
              <a:solidFill>
                <a:schemeClr val="bg1"/>
              </a:solidFill>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657226" y="1447800"/>
            <a:ext cx="8255000" cy="4038600"/>
          </a:xfrm>
        </p:spPr>
        <p:txBody>
          <a:bodyPr/>
          <a:lstStyle/>
          <a:p>
            <a:pPr marL="0" indent="0" eaLnBrk="1" hangingPunct="1">
              <a:buFontTx/>
              <a:buNone/>
              <a:defRPr/>
            </a:pPr>
            <a:r>
              <a:rPr lang="en-US" dirty="0">
                <a:solidFill>
                  <a:srgbClr val="2B5880"/>
                </a:solidFill>
                <a:cs typeface="Franklin Gothic Book" charset="0"/>
              </a:rPr>
              <a:t>Module 2 will provide details about the SLO process. Participants will engage in activities designed to increase their understanding of the SLO process and have time to begin drafting their SLOs for the 2015–2016 school year.</a:t>
            </a:r>
          </a:p>
        </p:txBody>
      </p:sp>
      <p:sp>
        <p:nvSpPr>
          <p:cNvPr id="36867" name="Title 2"/>
          <p:cNvSpPr>
            <a:spLocks noGrp="1"/>
          </p:cNvSpPr>
          <p:nvPr>
            <p:ph type="title"/>
          </p:nvPr>
        </p:nvSpPr>
        <p:spPr>
          <a:xfrm>
            <a:off x="657226" y="0"/>
            <a:ext cx="6040438" cy="838200"/>
          </a:xfrm>
        </p:spPr>
        <p:txBody>
          <a:bodyPr/>
          <a:lstStyle/>
          <a:p>
            <a:pPr eaLnBrk="1" hangingPunct="1">
              <a:defRPr/>
            </a:pPr>
            <a:r>
              <a:rPr lang="en-US" dirty="0">
                <a:cs typeface="+mj-cs"/>
              </a:rPr>
              <a:t>Looking Forward to Module 2</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39</a:t>
            </a:fld>
            <a:endParaRPr lang="en-US" altLang="en-US" sz="1200" dirty="0">
              <a:solidFill>
                <a:schemeClr val="bg1"/>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657225" y="1447800"/>
            <a:ext cx="8177212" cy="4038600"/>
          </a:xfrm>
        </p:spPr>
        <p:txBody>
          <a:bodyPr/>
          <a:lstStyle/>
          <a:p>
            <a:pPr eaLnBrk="1" hangingPunct="1">
              <a:defRPr/>
            </a:pPr>
            <a:r>
              <a:rPr lang="en-US" dirty="0">
                <a:solidFill>
                  <a:srgbClr val="274F73"/>
                </a:solidFill>
                <a:cs typeface="Franklin Gothic Book" charset="0"/>
              </a:rPr>
              <a:t>At the end of this session, participants will know and be able to</a:t>
            </a:r>
          </a:p>
          <a:p>
            <a:pPr lvl="1" eaLnBrk="1" hangingPunct="1">
              <a:spcBef>
                <a:spcPts val="600"/>
              </a:spcBef>
              <a:defRPr/>
            </a:pPr>
            <a:r>
              <a:rPr lang="en-US" dirty="0">
                <a:solidFill>
                  <a:srgbClr val="274F73"/>
                </a:solidFill>
                <a:cs typeface="Franklin Gothic Book" charset="0"/>
              </a:rPr>
              <a:t>Understand the T-PEPG model foundation, elements, and four-step process</a:t>
            </a:r>
          </a:p>
          <a:p>
            <a:pPr lvl="1" eaLnBrk="1" hangingPunct="1">
              <a:spcBef>
                <a:spcPts val="600"/>
              </a:spcBef>
              <a:defRPr/>
            </a:pPr>
            <a:r>
              <a:rPr lang="en-US" dirty="0">
                <a:solidFill>
                  <a:srgbClr val="274F73"/>
                </a:solidFill>
                <a:cs typeface="Franklin Gothic Book" charset="0"/>
              </a:rPr>
              <a:t>Understand the NBPTS professional practice standards, indicators, and rubrics (MSFE Rubric), especially their structure and use in evaluation</a:t>
            </a:r>
          </a:p>
          <a:p>
            <a:pPr lvl="1" eaLnBrk="1" hangingPunct="1">
              <a:spcBef>
                <a:spcPts val="600"/>
              </a:spcBef>
              <a:defRPr/>
            </a:pPr>
            <a:r>
              <a:rPr lang="en-US" dirty="0">
                <a:solidFill>
                  <a:srgbClr val="274F73"/>
                </a:solidFill>
                <a:cs typeface="Franklin Gothic Book" charset="0"/>
              </a:rPr>
              <a:t>Use the Companion Guide to deepen familiarity with and understanding of the instructional and professional practices in the MSFE Rubric</a:t>
            </a:r>
          </a:p>
        </p:txBody>
      </p:sp>
      <p:sp>
        <p:nvSpPr>
          <p:cNvPr id="10243" name="Title 1"/>
          <p:cNvSpPr>
            <a:spLocks noGrp="1"/>
          </p:cNvSpPr>
          <p:nvPr>
            <p:ph type="title"/>
          </p:nvPr>
        </p:nvSpPr>
        <p:spPr>
          <a:xfrm>
            <a:off x="657226" y="0"/>
            <a:ext cx="6040438" cy="838200"/>
          </a:xfrm>
        </p:spPr>
        <p:txBody>
          <a:bodyPr/>
          <a:lstStyle/>
          <a:p>
            <a:pPr eaLnBrk="1" hangingPunct="1">
              <a:defRPr/>
            </a:pPr>
            <a:r>
              <a:rPr lang="en-US" dirty="0">
                <a:cs typeface="+mj-cs"/>
              </a:rPr>
              <a:t>Intended Outcomes</a:t>
            </a:r>
          </a:p>
        </p:txBody>
      </p:sp>
      <p:sp>
        <p:nvSpPr>
          <p:cNvPr id="5"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4</a:t>
            </a:fld>
            <a:endParaRPr lang="en-US" altLang="en-US" sz="1200" dirty="0">
              <a:solidFill>
                <a:schemeClr val="bg1"/>
              </a:solidFill>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
          <p:cNvSpPr>
            <a:spLocks noGrp="1"/>
          </p:cNvSpPr>
          <p:nvPr>
            <p:ph type="body" sz="quarter" idx="10"/>
          </p:nvPr>
        </p:nvSpPr>
        <p:spPr/>
        <p:txBody>
          <a:bodyPr/>
          <a:lstStyle/>
          <a:p>
            <a:pPr eaLnBrk="1" hangingPunct="1">
              <a:defRPr/>
            </a:pPr>
            <a:r>
              <a:rPr lang="en-US" dirty="0">
                <a:cs typeface="+mn-cs"/>
              </a:rPr>
              <a:t>Presenter name</a:t>
            </a:r>
          </a:p>
          <a:p>
            <a:pPr eaLnBrk="1" hangingPunct="1">
              <a:defRPr/>
            </a:pPr>
            <a:r>
              <a:rPr lang="en-US" dirty="0">
                <a:cs typeface="+mn-cs"/>
              </a:rPr>
              <a:t>XXX-XXX-XXXX</a:t>
            </a:r>
          </a:p>
          <a:p>
            <a:pPr eaLnBrk="1" hangingPunct="1">
              <a:defRPr/>
            </a:pPr>
            <a:r>
              <a:rPr lang="en-US" dirty="0" err="1">
                <a:cs typeface="+mn-cs"/>
              </a:rPr>
              <a:t>xxxxxxxxxxx@xxx.xxx</a:t>
            </a:r>
            <a:endParaRPr lang="en-US" dirty="0">
              <a:cs typeface="+mn-cs"/>
            </a:endParaRPr>
          </a:p>
          <a:p>
            <a:pPr eaLnBrk="1" hangingPunct="1">
              <a:defRPr/>
            </a:pPr>
            <a:endParaRPr lang="en-US" dirty="0">
              <a:cs typeface="+mn-cs"/>
            </a:endParaRPr>
          </a:p>
          <a:p>
            <a:pPr eaLnBrk="1" hangingPunct="1">
              <a:defRPr/>
            </a:pPr>
            <a:r>
              <a:rPr lang="en-US" dirty="0">
                <a:cs typeface="+mn-cs"/>
              </a:rPr>
              <a:t>1234 Street Address</a:t>
            </a:r>
          </a:p>
          <a:p>
            <a:pPr eaLnBrk="1" hangingPunct="1">
              <a:defRPr/>
            </a:pPr>
            <a:r>
              <a:rPr lang="en-US" dirty="0">
                <a:cs typeface="+mn-cs"/>
              </a:rPr>
              <a:t>City, State 12345-1234</a:t>
            </a:r>
          </a:p>
        </p:txBody>
      </p:sp>
      <p:sp>
        <p:nvSpPr>
          <p:cNvPr id="2" name="Slide Number Placeholder 1"/>
          <p:cNvSpPr>
            <a:spLocks noGrp="1"/>
          </p:cNvSpPr>
          <p:nvPr>
            <p:ph type="sldNum" sz="quarter" idx="11"/>
          </p:nvPr>
        </p:nvSpPr>
        <p:spPr/>
        <p:txBody>
          <a:bodyPr/>
          <a:lstStyle/>
          <a:p>
            <a:pPr eaLnBrk="1" hangingPunct="1">
              <a:spcBef>
                <a:spcPct val="0"/>
              </a:spcBef>
              <a:buFontTx/>
              <a:buNone/>
            </a:pPr>
            <a:fld id="{48441343-254F-4EE5-B38C-BBAF72E2CF75}" type="slidenum">
              <a:rPr lang="en-US" altLang="en-US" sz="1200" smtClean="0">
                <a:solidFill>
                  <a:schemeClr val="bg1"/>
                </a:solidFill>
                <a:latin typeface="Arial" charset="0"/>
              </a:rPr>
              <a:pPr eaLnBrk="1" hangingPunct="1">
                <a:spcBef>
                  <a:spcPct val="0"/>
                </a:spcBef>
                <a:buFontTx/>
                <a:buNone/>
              </a:pPr>
              <a:t>40</a:t>
            </a:fld>
            <a:endParaRPr lang="en-US" altLang="en-US" sz="1200" dirty="0">
              <a:solidFill>
                <a:schemeClr val="bg1"/>
              </a:solidFill>
              <a:latin typeface="Arial"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mj-ea"/>
                <a:cs typeface="+mj-cs"/>
              </a:rPr>
              <a:t>Connecting</a:t>
            </a:r>
          </a:p>
        </p:txBody>
      </p:sp>
      <p:sp>
        <p:nvSpPr>
          <p:cNvPr id="11267" name="Text Placeholder 2"/>
          <p:cNvSpPr>
            <a:spLocks noGrp="1"/>
          </p:cNvSpPr>
          <p:nvPr>
            <p:ph type="body" idx="1"/>
          </p:nvPr>
        </p:nvSpPr>
        <p:spPr>
          <a:xfrm>
            <a:off x="657224" y="2895600"/>
            <a:ext cx="7724775" cy="1500187"/>
          </a:xfrm>
        </p:spPr>
        <p:txBody>
          <a:bodyPr/>
          <a:lstStyle/>
          <a:p>
            <a:pPr eaLnBrk="1" hangingPunct="1">
              <a:defRPr/>
            </a:pPr>
            <a:endParaRPr lang="en-US" dirty="0">
              <a:cs typeface="+mn-cs"/>
            </a:endParaRPr>
          </a:p>
          <a:p>
            <a:pPr eaLnBrk="1" hangingPunct="1">
              <a:defRPr/>
            </a:pPr>
            <a:r>
              <a:rPr lang="en-US" sz="3200" b="1" dirty="0">
                <a:cs typeface="+mn-cs"/>
              </a:rPr>
              <a:t>Connecting</a:t>
            </a:r>
          </a:p>
          <a:p>
            <a:pPr eaLnBrk="1" hangingPunct="1">
              <a:defRPr/>
            </a:pPr>
            <a:endParaRPr lang="en-US" dirty="0">
              <a:cs typeface="+mn-cs"/>
            </a:endParaRPr>
          </a:p>
          <a:p>
            <a:pPr eaLnBrk="1" hangingPunct="1">
              <a:defRPr/>
            </a:pPr>
            <a:r>
              <a:rPr lang="en-US" dirty="0">
                <a:cs typeface="+mn-cs"/>
              </a:rPr>
              <a:t>10 minutes</a:t>
            </a:r>
          </a:p>
        </p:txBody>
      </p:sp>
      <p:sp>
        <p:nvSpPr>
          <p:cNvPr id="6"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5</a:t>
            </a:fld>
            <a:endParaRPr lang="en-US" altLang="en-US" sz="1200" dirty="0">
              <a:solidFill>
                <a:schemeClr val="bg1"/>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28575"/>
            <a:ext cx="8258175" cy="831850"/>
          </a:xfrm>
        </p:spPr>
        <p:txBody>
          <a:bodyPr>
            <a:normAutofit/>
          </a:bodyPr>
          <a:lstStyle/>
          <a:p>
            <a:pPr eaLnBrk="1" hangingPunct="1">
              <a:defRPr/>
            </a:pPr>
            <a:r>
              <a:rPr lang="en-US" dirty="0">
                <a:ea typeface="+mj-ea"/>
                <a:cs typeface="+mj-cs"/>
              </a:rPr>
              <a:t>Connecting Activity: Hopes and Worries</a:t>
            </a:r>
          </a:p>
        </p:txBody>
      </p:sp>
      <p:sp>
        <p:nvSpPr>
          <p:cNvPr id="5" name="Content Placeholder 2"/>
          <p:cNvSpPr txBox="1">
            <a:spLocks/>
          </p:cNvSpPr>
          <p:nvPr/>
        </p:nvSpPr>
        <p:spPr>
          <a:xfrm>
            <a:off x="657225" y="1449754"/>
            <a:ext cx="8177212" cy="4036646"/>
          </a:xfrm>
          <a:prstGeom prst="rect">
            <a:avLst/>
          </a:prstGeom>
        </p:spPr>
        <p:txBody>
          <a:bodyPr/>
          <a:lstStyle>
            <a:lvl1pPr marL="342900" indent="-342900" algn="l" rtl="0" eaLnBrk="0" fontAlgn="base" hangingPunct="0">
              <a:spcBef>
                <a:spcPct val="20000"/>
              </a:spcBef>
              <a:spcAft>
                <a:spcPct val="0"/>
              </a:spcAft>
              <a:buChar char="•"/>
              <a:defRPr sz="2400">
                <a:solidFill>
                  <a:srgbClr val="274F73"/>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rgbClr val="735627"/>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2B5880"/>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2B5880"/>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2B5880"/>
                </a:solidFill>
                <a:latin typeface="+mn-lt"/>
                <a:ea typeface="ＭＳ Ｐゴシック" charset="0"/>
              </a:defRPr>
            </a:lvl5pPr>
            <a:lvl6pPr marL="2514600" indent="-228600" algn="l" rtl="0" fontAlgn="base">
              <a:spcBef>
                <a:spcPct val="20000"/>
              </a:spcBef>
              <a:spcAft>
                <a:spcPct val="0"/>
              </a:spcAft>
              <a:buChar char="»"/>
              <a:defRPr sz="2000">
                <a:solidFill>
                  <a:srgbClr val="2B5880"/>
                </a:solidFill>
                <a:latin typeface="+mn-lt"/>
              </a:defRPr>
            </a:lvl6pPr>
            <a:lvl7pPr marL="2971800" indent="-228600" algn="l" rtl="0" fontAlgn="base">
              <a:spcBef>
                <a:spcPct val="20000"/>
              </a:spcBef>
              <a:spcAft>
                <a:spcPct val="0"/>
              </a:spcAft>
              <a:buChar char="»"/>
              <a:defRPr sz="2000">
                <a:solidFill>
                  <a:srgbClr val="2B5880"/>
                </a:solidFill>
                <a:latin typeface="+mn-lt"/>
              </a:defRPr>
            </a:lvl7pPr>
            <a:lvl8pPr marL="3429000" indent="-228600" algn="l" rtl="0" fontAlgn="base">
              <a:spcBef>
                <a:spcPct val="20000"/>
              </a:spcBef>
              <a:spcAft>
                <a:spcPct val="0"/>
              </a:spcAft>
              <a:buChar char="»"/>
              <a:defRPr sz="2000">
                <a:solidFill>
                  <a:srgbClr val="2B5880"/>
                </a:solidFill>
                <a:latin typeface="+mn-lt"/>
              </a:defRPr>
            </a:lvl8pPr>
            <a:lvl9pPr marL="3886200" indent="-228600" algn="l" rtl="0" fontAlgn="base">
              <a:spcBef>
                <a:spcPct val="20000"/>
              </a:spcBef>
              <a:spcAft>
                <a:spcPct val="0"/>
              </a:spcAft>
              <a:buChar char="»"/>
              <a:defRPr sz="2000">
                <a:solidFill>
                  <a:srgbClr val="2B5880"/>
                </a:solidFill>
                <a:latin typeface="+mn-lt"/>
              </a:defRPr>
            </a:lvl9pPr>
          </a:lstStyle>
          <a:p>
            <a:pPr eaLnBrk="1" hangingPunct="1">
              <a:defRPr/>
            </a:pPr>
            <a:r>
              <a:rPr lang="en-US" b="1" dirty="0">
                <a:cs typeface="Franklin Gothic Book" charset="0"/>
              </a:rPr>
              <a:t>First sticky note</a:t>
            </a:r>
            <a:r>
              <a:rPr lang="en-US" dirty="0">
                <a:cs typeface="Franklin Gothic Book" charset="0"/>
              </a:rPr>
              <a:t>: Write down your biggest hope for the new teacher evaluation model (e.g., what you hope you or your students might gain from it).</a:t>
            </a:r>
          </a:p>
          <a:p>
            <a:pPr eaLnBrk="1" hangingPunct="1">
              <a:spcBef>
                <a:spcPts val="1200"/>
              </a:spcBef>
              <a:defRPr/>
            </a:pPr>
            <a:r>
              <a:rPr lang="en-US" b="1" dirty="0">
                <a:cs typeface="Franklin Gothic Book" charset="0"/>
              </a:rPr>
              <a:t>Second sticky note</a:t>
            </a:r>
            <a:r>
              <a:rPr lang="en-US" dirty="0">
                <a:cs typeface="Franklin Gothic Book" charset="0"/>
              </a:rPr>
              <a:t>: Write down your most significant worry or concern about the new model.</a:t>
            </a:r>
          </a:p>
        </p:txBody>
      </p:sp>
      <p:sp>
        <p:nvSpPr>
          <p:cNvPr id="7"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6</a:t>
            </a:fld>
            <a:endParaRPr lang="en-US" altLang="en-US" sz="1200" dirty="0">
              <a:solidFill>
                <a:schemeClr val="bg1"/>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altLang="en-US" dirty="0">
                <a:ea typeface="+mj-ea"/>
                <a:cs typeface="+mj-cs"/>
              </a:rPr>
              <a:t>Learning</a:t>
            </a:r>
          </a:p>
        </p:txBody>
      </p:sp>
      <p:sp>
        <p:nvSpPr>
          <p:cNvPr id="16387" name="Text Placeholder 2"/>
          <p:cNvSpPr>
            <a:spLocks noGrp="1"/>
          </p:cNvSpPr>
          <p:nvPr>
            <p:ph type="body" idx="1"/>
          </p:nvPr>
        </p:nvSpPr>
        <p:spPr>
          <a:xfrm>
            <a:off x="657225" y="2906713"/>
            <a:ext cx="7800975" cy="1500187"/>
          </a:xfrm>
        </p:spPr>
        <p:txBody>
          <a:bodyPr/>
          <a:lstStyle/>
          <a:p>
            <a:pPr eaLnBrk="1" hangingPunct="1">
              <a:defRPr/>
            </a:pPr>
            <a:endParaRPr lang="en-US" dirty="0">
              <a:cs typeface="+mn-cs"/>
            </a:endParaRPr>
          </a:p>
          <a:p>
            <a:pPr eaLnBrk="1" hangingPunct="1">
              <a:defRPr/>
            </a:pPr>
            <a:endParaRPr lang="en-US" dirty="0">
              <a:cs typeface="+mn-cs"/>
            </a:endParaRPr>
          </a:p>
          <a:p>
            <a:pPr eaLnBrk="1" hangingPunct="1">
              <a:defRPr/>
            </a:pPr>
            <a:endParaRPr lang="en-US" dirty="0">
              <a:cs typeface="+mn-cs"/>
            </a:endParaRPr>
          </a:p>
          <a:p>
            <a:pPr eaLnBrk="1" hangingPunct="1">
              <a:defRPr/>
            </a:pPr>
            <a:endParaRPr lang="en-US" dirty="0">
              <a:cs typeface="+mn-cs"/>
            </a:endParaRPr>
          </a:p>
          <a:p>
            <a:pPr eaLnBrk="1" hangingPunct="1">
              <a:defRPr/>
            </a:pPr>
            <a:endParaRPr lang="en-US" dirty="0">
              <a:cs typeface="+mn-cs"/>
            </a:endParaRPr>
          </a:p>
          <a:p>
            <a:pPr eaLnBrk="1" hangingPunct="1">
              <a:defRPr/>
            </a:pPr>
            <a:r>
              <a:rPr lang="en-US" sz="3200" b="1" dirty="0">
                <a:cs typeface="+mn-cs"/>
              </a:rPr>
              <a:t>Learning:</a:t>
            </a:r>
          </a:p>
          <a:p>
            <a:pPr eaLnBrk="1" hangingPunct="1">
              <a:defRPr/>
            </a:pPr>
            <a:r>
              <a:rPr lang="en-US" sz="3200" b="1" dirty="0">
                <a:cs typeface="+mn-cs"/>
              </a:rPr>
              <a:t>T-PEPG Foundations, Elements, </a:t>
            </a:r>
            <a:br>
              <a:rPr lang="en-US" sz="3200" b="1" dirty="0">
                <a:cs typeface="+mn-cs"/>
              </a:rPr>
            </a:br>
            <a:r>
              <a:rPr lang="en-US" sz="3200" b="1" dirty="0">
                <a:cs typeface="+mn-cs"/>
              </a:rPr>
              <a:t>and Process</a:t>
            </a:r>
            <a:endParaRPr lang="en-US" sz="2400" b="1" dirty="0">
              <a:cs typeface="+mn-cs"/>
            </a:endParaRPr>
          </a:p>
          <a:p>
            <a:pPr eaLnBrk="1" hangingPunct="1">
              <a:defRPr/>
            </a:pPr>
            <a:r>
              <a:rPr lang="en-US" dirty="0">
                <a:cs typeface="+mn-cs"/>
              </a:rPr>
              <a:t>50 minutes</a:t>
            </a:r>
          </a:p>
        </p:txBody>
      </p:sp>
      <p:sp>
        <p:nvSpPr>
          <p:cNvPr id="6"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7</a:t>
            </a:fld>
            <a:endParaRPr lang="en-US" altLang="en-US" sz="1200" dirty="0">
              <a:solidFill>
                <a:schemeClr val="bg1"/>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34962"/>
            <a:ext cx="8258176" cy="503238"/>
          </a:xfrm>
        </p:spPr>
        <p:txBody>
          <a:bodyPr/>
          <a:lstStyle/>
          <a:p>
            <a:pPr>
              <a:defRPr/>
            </a:pPr>
            <a:r>
              <a:rPr lang="en-US" dirty="0">
                <a:cs typeface="+mj-cs"/>
              </a:rPr>
              <a:t>Why T-PEPG?</a:t>
            </a:r>
          </a:p>
        </p:txBody>
      </p:sp>
      <p:sp>
        <p:nvSpPr>
          <p:cNvPr id="13315" name="TextBox 2"/>
          <p:cNvSpPr txBox="1">
            <a:spLocks noChangeArrowheads="1"/>
          </p:cNvSpPr>
          <p:nvPr/>
        </p:nvSpPr>
        <p:spPr bwMode="auto">
          <a:xfrm>
            <a:off x="2803525" y="2963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endParaRPr lang="en-US" altLang="en-US" sz="1800">
              <a:solidFill>
                <a:schemeClr val="tx1"/>
              </a:solidFill>
              <a:latin typeface="Arial" charset="0"/>
            </a:endParaRPr>
          </a:p>
        </p:txBody>
      </p:sp>
      <p:sp>
        <p:nvSpPr>
          <p:cNvPr id="13316" name="Content Placeholder 2"/>
          <p:cNvSpPr txBox="1">
            <a:spLocks/>
          </p:cNvSpPr>
          <p:nvPr/>
        </p:nvSpPr>
        <p:spPr bwMode="auto">
          <a:xfrm>
            <a:off x="687388" y="1701800"/>
            <a:ext cx="82248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buFontTx/>
              <a:buNone/>
            </a:pPr>
            <a:endParaRPr lang="en-US" altLang="en-US"/>
          </a:p>
        </p:txBody>
      </p:sp>
      <p:sp>
        <p:nvSpPr>
          <p:cNvPr id="13317" name="Rectangle 5"/>
          <p:cNvSpPr>
            <a:spLocks noChangeArrowheads="1"/>
          </p:cNvSpPr>
          <p:nvPr/>
        </p:nvSpPr>
        <p:spPr bwMode="auto">
          <a:xfrm>
            <a:off x="657224" y="1752600"/>
            <a:ext cx="8029576"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algn="ctr" eaLnBrk="1" hangingPunct="1">
              <a:spcBef>
                <a:spcPct val="0"/>
              </a:spcBef>
              <a:buFontTx/>
              <a:buNone/>
            </a:pPr>
            <a:r>
              <a:rPr lang="en-US" altLang="en-US" sz="2800" dirty="0"/>
              <a:t>“Systematic changes to standards, curricula, instructional practice, and assessment will achieve little if efforts are not made to ensure every learner has access to highly effective teachers and school leaders.”</a:t>
            </a:r>
          </a:p>
          <a:p>
            <a:pPr algn="ctr" eaLnBrk="1" hangingPunct="1">
              <a:spcBef>
                <a:spcPct val="0"/>
              </a:spcBef>
              <a:buFontTx/>
              <a:buNone/>
            </a:pPr>
            <a:r>
              <a:rPr lang="en-US" altLang="en-US" sz="2800" dirty="0"/>
              <a:t> –</a:t>
            </a:r>
            <a:r>
              <a:rPr lang="en-US" altLang="en-US" sz="2800" i="1" dirty="0"/>
              <a:t>Maine DOE Education Evolving, 2012 </a:t>
            </a:r>
          </a:p>
        </p:txBody>
      </p:sp>
      <p:sp>
        <p:nvSpPr>
          <p:cNvPr id="8"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8</a:t>
            </a:fld>
            <a:endParaRPr lang="en-US" altLang="en-US" sz="1200" dirty="0">
              <a:solidFill>
                <a:schemeClr val="bg1"/>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4962"/>
            <a:ext cx="8229600" cy="503238"/>
          </a:xfrm>
        </p:spPr>
        <p:txBody>
          <a:bodyPr/>
          <a:lstStyle/>
          <a:p>
            <a:pPr>
              <a:defRPr/>
            </a:pPr>
            <a:r>
              <a:rPr lang="en-US" dirty="0">
                <a:cs typeface="+mj-cs"/>
              </a:rPr>
              <a:t>T-PEPG Goals and Purpose</a:t>
            </a:r>
          </a:p>
        </p:txBody>
      </p:sp>
      <p:sp>
        <p:nvSpPr>
          <p:cNvPr id="14339" name="TextBox 2"/>
          <p:cNvSpPr txBox="1">
            <a:spLocks noChangeArrowheads="1"/>
          </p:cNvSpPr>
          <p:nvPr/>
        </p:nvSpPr>
        <p:spPr bwMode="auto">
          <a:xfrm>
            <a:off x="2803525" y="2963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274F73"/>
                </a:solidFill>
                <a:latin typeface="Century Gothic" pitchFamily="34" charset="0"/>
                <a:ea typeface="ＭＳ Ｐゴシック" pitchFamily="34" charset="-128"/>
              </a:defRPr>
            </a:lvl1pPr>
            <a:lvl2pPr marL="742950" indent="-285750" eaLnBrk="0" hangingPunct="0">
              <a:spcBef>
                <a:spcPct val="20000"/>
              </a:spcBef>
              <a:buChar char="–"/>
              <a:defRPr sz="2400">
                <a:solidFill>
                  <a:srgbClr val="735627"/>
                </a:solidFill>
                <a:latin typeface="Century Gothic" pitchFamily="34" charset="0"/>
                <a:ea typeface="ＭＳ Ｐゴシック" pitchFamily="34" charset="-128"/>
              </a:defRPr>
            </a:lvl2pPr>
            <a:lvl3pPr marL="1143000" indent="-228600" eaLnBrk="0" hangingPunct="0">
              <a:spcBef>
                <a:spcPct val="20000"/>
              </a:spcBef>
              <a:buChar char="•"/>
              <a:defRPr sz="2400">
                <a:solidFill>
                  <a:srgbClr val="2B5880"/>
                </a:solidFill>
                <a:latin typeface="Century Gothic" pitchFamily="34" charset="0"/>
                <a:ea typeface="ＭＳ Ｐゴシック" pitchFamily="34" charset="-128"/>
              </a:defRPr>
            </a:lvl3pPr>
            <a:lvl4pPr marL="1600200" indent="-228600" eaLnBrk="0" hangingPunct="0">
              <a:spcBef>
                <a:spcPct val="20000"/>
              </a:spcBef>
              <a:buChar char="–"/>
              <a:defRPr sz="2000">
                <a:solidFill>
                  <a:srgbClr val="2B5880"/>
                </a:solidFill>
                <a:latin typeface="Century Gothic" pitchFamily="34" charset="0"/>
                <a:ea typeface="ＭＳ Ｐゴシック" pitchFamily="34" charset="-128"/>
              </a:defRPr>
            </a:lvl4pPr>
            <a:lvl5pPr marL="2057400" indent="-228600" eaLnBrk="0" hangingPunct="0">
              <a:spcBef>
                <a:spcPct val="20000"/>
              </a:spcBef>
              <a:buChar char="»"/>
              <a:defRPr sz="2000">
                <a:solidFill>
                  <a:srgbClr val="2B5880"/>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2B5880"/>
                </a:solidFill>
                <a:latin typeface="Century Gothic" pitchFamily="34" charset="0"/>
                <a:ea typeface="ＭＳ Ｐゴシック" pitchFamily="34" charset="-128"/>
              </a:defRPr>
            </a:lvl9pPr>
          </a:lstStyle>
          <a:p>
            <a:pPr eaLnBrk="1" hangingPunct="1">
              <a:spcBef>
                <a:spcPct val="0"/>
              </a:spcBef>
              <a:buFontTx/>
              <a:buNone/>
            </a:pPr>
            <a:endParaRPr lang="en-US" altLang="en-US" sz="1800">
              <a:solidFill>
                <a:schemeClr val="tx1"/>
              </a:solidFill>
              <a:latin typeface="Arial" charset="0"/>
            </a:endParaRPr>
          </a:p>
        </p:txBody>
      </p:sp>
      <p:sp>
        <p:nvSpPr>
          <p:cNvPr id="6" name="Rectangle 5"/>
          <p:cNvSpPr/>
          <p:nvPr/>
        </p:nvSpPr>
        <p:spPr>
          <a:xfrm>
            <a:off x="657225" y="1447800"/>
            <a:ext cx="8181975" cy="4739759"/>
          </a:xfrm>
          <a:prstGeom prst="rect">
            <a:avLst/>
          </a:prstGeom>
        </p:spPr>
        <p:txBody>
          <a:bodyPr wrap="square">
            <a:spAutoFit/>
          </a:bodyPr>
          <a:lstStyle/>
          <a:p>
            <a:pPr>
              <a:defRPr/>
            </a:pPr>
            <a:r>
              <a:rPr lang="en-US" dirty="0">
                <a:solidFill>
                  <a:srgbClr val="274F73"/>
                </a:solidFill>
                <a:latin typeface="+mn-lt"/>
                <a:ea typeface="ＭＳ Ｐゴシック" charset="0"/>
              </a:rPr>
              <a:t>Provide all students with effective teachers throughout their public school experience and improve student learning and growth by:</a:t>
            </a:r>
          </a:p>
          <a:p>
            <a:pPr marL="457200" indent="-457200">
              <a:spcBef>
                <a:spcPts val="600"/>
              </a:spcBef>
              <a:buFont typeface="Arial"/>
              <a:buChar char="•"/>
              <a:defRPr/>
            </a:pPr>
            <a:r>
              <a:rPr lang="en-US" dirty="0">
                <a:solidFill>
                  <a:srgbClr val="274F73"/>
                </a:solidFill>
                <a:latin typeface="+mn-lt"/>
                <a:ea typeface="ＭＳ Ｐゴシック" charset="0"/>
              </a:rPr>
              <a:t>Serving as the basis for professional development that can improve instructional effectiveness</a:t>
            </a:r>
            <a:endParaRPr lang="en-US" b="1" dirty="0">
              <a:solidFill>
                <a:srgbClr val="274F73"/>
              </a:solidFill>
              <a:latin typeface="+mn-lt"/>
              <a:ea typeface="ＭＳ Ｐゴシック" charset="0"/>
            </a:endParaRPr>
          </a:p>
          <a:p>
            <a:pPr marL="457200" indent="-457200">
              <a:spcBef>
                <a:spcPts val="600"/>
              </a:spcBef>
              <a:buFont typeface="Arial"/>
              <a:buChar char="•"/>
              <a:defRPr/>
            </a:pPr>
            <a:r>
              <a:rPr lang="en-US" dirty="0">
                <a:solidFill>
                  <a:srgbClr val="274F73"/>
                </a:solidFill>
                <a:latin typeface="+mn-lt"/>
                <a:ea typeface="ＭＳ Ｐゴシック" charset="0"/>
              </a:rPr>
              <a:t>Clarifying expectations and serving as a guide for teachers as they reflect upon and improve their effectiveness.</a:t>
            </a:r>
            <a:endParaRPr lang="en-US" b="1" dirty="0">
              <a:solidFill>
                <a:srgbClr val="274F73"/>
              </a:solidFill>
              <a:latin typeface="+mn-lt"/>
              <a:ea typeface="ＭＳ Ｐゴシック" charset="0"/>
            </a:endParaRPr>
          </a:p>
          <a:p>
            <a:pPr marL="457200" indent="-457200">
              <a:spcBef>
                <a:spcPts val="600"/>
              </a:spcBef>
              <a:buFont typeface="Arial"/>
              <a:buChar char="•"/>
              <a:defRPr/>
            </a:pPr>
            <a:r>
              <a:rPr lang="en-US" dirty="0">
                <a:solidFill>
                  <a:srgbClr val="274F73"/>
                </a:solidFill>
                <a:latin typeface="+mn-lt"/>
                <a:ea typeface="ＭＳ Ｐゴシック" charset="0"/>
              </a:rPr>
              <a:t>Facilitating collaboration by providing a common language to discuss performance</a:t>
            </a:r>
            <a:endParaRPr lang="en-US" b="1" dirty="0">
              <a:solidFill>
                <a:srgbClr val="274F73"/>
              </a:solidFill>
              <a:latin typeface="+mn-lt"/>
              <a:ea typeface="ＭＳ Ｐゴシック" charset="0"/>
            </a:endParaRPr>
          </a:p>
          <a:p>
            <a:pPr marL="457200" indent="-457200">
              <a:spcBef>
                <a:spcPts val="600"/>
              </a:spcBef>
              <a:buFont typeface="Arial"/>
              <a:buChar char="•"/>
              <a:defRPr/>
            </a:pPr>
            <a:r>
              <a:rPr lang="en-US" dirty="0">
                <a:solidFill>
                  <a:srgbClr val="274F73"/>
                </a:solidFill>
                <a:latin typeface="+mn-lt"/>
                <a:ea typeface="ＭＳ Ｐゴシック" charset="0"/>
              </a:rPr>
              <a:t>Focusing the goals and objectives of schools and districts as they support, monitor, and evaluate their teachers</a:t>
            </a:r>
            <a:endParaRPr lang="en-US" b="1" dirty="0">
              <a:solidFill>
                <a:srgbClr val="274F73"/>
              </a:solidFill>
              <a:latin typeface="+mn-lt"/>
              <a:ea typeface="ＭＳ Ｐゴシック" charset="0"/>
            </a:endParaRPr>
          </a:p>
          <a:p>
            <a:pPr marL="457200" indent="-457200">
              <a:spcBef>
                <a:spcPts val="600"/>
              </a:spcBef>
              <a:buFont typeface="Arial"/>
              <a:buChar char="•"/>
              <a:defRPr/>
            </a:pPr>
            <a:r>
              <a:rPr lang="en-US" dirty="0">
                <a:solidFill>
                  <a:srgbClr val="274F73"/>
                </a:solidFill>
                <a:latin typeface="+mn-lt"/>
                <a:ea typeface="ＭＳ Ｐゴシック" charset="0"/>
              </a:rPr>
              <a:t>Serving as a tool in developing structures of peer support for teachers</a:t>
            </a:r>
            <a:endParaRPr lang="en-US" b="1" dirty="0">
              <a:solidFill>
                <a:srgbClr val="274F73"/>
              </a:solidFill>
              <a:latin typeface="+mn-lt"/>
              <a:ea typeface="ＭＳ Ｐゴシック" charset="0"/>
            </a:endParaRPr>
          </a:p>
          <a:p>
            <a:pPr marL="457200" indent="-457200">
              <a:spcBef>
                <a:spcPts val="600"/>
              </a:spcBef>
              <a:buFont typeface="Arial"/>
              <a:buChar char="•"/>
              <a:defRPr/>
            </a:pPr>
            <a:r>
              <a:rPr lang="en-US" dirty="0">
                <a:solidFill>
                  <a:srgbClr val="274F73"/>
                </a:solidFill>
                <a:latin typeface="+mn-lt"/>
                <a:ea typeface="ＭＳ Ｐゴシック" charset="0"/>
              </a:rPr>
              <a:t>Serving as a meaningful measurement of performance of individual teachers</a:t>
            </a:r>
            <a:endParaRPr lang="en-US" b="1" dirty="0">
              <a:solidFill>
                <a:srgbClr val="274F73"/>
              </a:solidFill>
              <a:latin typeface="+mn-lt"/>
              <a:ea typeface="ＭＳ Ｐゴシック" charset="0"/>
            </a:endParaRPr>
          </a:p>
          <a:p>
            <a:pPr algn="ctr">
              <a:defRPr/>
            </a:pPr>
            <a:endParaRPr lang="en-US" sz="2000" i="1" dirty="0">
              <a:latin typeface="+mj-lt"/>
              <a:ea typeface="ＭＳ Ｐゴシック" charset="0"/>
            </a:endParaRPr>
          </a:p>
        </p:txBody>
      </p:sp>
      <p:sp>
        <p:nvSpPr>
          <p:cNvPr id="3" name="Slide Number Placeholder 2"/>
          <p:cNvSpPr>
            <a:spLocks noGrp="1"/>
          </p:cNvSpPr>
          <p:nvPr>
            <p:ph type="sldNum" sz="quarter" idx="11"/>
          </p:nvPr>
        </p:nvSpPr>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9</a:t>
            </a:fld>
            <a:endParaRPr lang="en-US" altLang="en-US" sz="1200" dirty="0">
              <a:solidFill>
                <a:schemeClr val="bg1"/>
              </a:solidFill>
              <a:latin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2350</TotalTime>
  <Words>1952</Words>
  <Application>Microsoft Office PowerPoint</Application>
  <PresentationFormat>On-screen Show (4:3)</PresentationFormat>
  <Paragraphs>370</Paragraphs>
  <Slides>40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明朝</vt:lpstr>
      <vt:lpstr>ＭＳ Ｐゴシック</vt:lpstr>
      <vt:lpstr>Arial</vt:lpstr>
      <vt:lpstr>Arial Narrow</vt:lpstr>
      <vt:lpstr>Calibri</vt:lpstr>
      <vt:lpstr>Cambria</vt:lpstr>
      <vt:lpstr>Century Gothic</vt:lpstr>
      <vt:lpstr>Franklin Gothic Book</vt:lpstr>
      <vt:lpstr>Times New Roman</vt:lpstr>
      <vt:lpstr>Office Theme</vt:lpstr>
      <vt:lpstr>Teacher Performance Evaluation and Professional Growth (T-PEPG) Model</vt:lpstr>
      <vt:lpstr>Module 1: Model Overview</vt:lpstr>
      <vt:lpstr>Agenda</vt:lpstr>
      <vt:lpstr>Intended Outcomes</vt:lpstr>
      <vt:lpstr>Connecting</vt:lpstr>
      <vt:lpstr>Connecting Activity: Hopes and Worries</vt:lpstr>
      <vt:lpstr>Learning</vt:lpstr>
      <vt:lpstr>Why T-PEPG?</vt:lpstr>
      <vt:lpstr>T-PEPG Goals and Purpose</vt:lpstr>
      <vt:lpstr>The Professional Cohort Framework</vt:lpstr>
      <vt:lpstr>The Professional Cohorts for [Insert District]</vt:lpstr>
      <vt:lpstr>National Board for Professional Teaching Standards: Five Core Propositions</vt:lpstr>
      <vt:lpstr>MSFE Rubric</vt:lpstr>
      <vt:lpstr>MSFE Rubric</vt:lpstr>
      <vt:lpstr>Multiple Measures of Effectiveness</vt:lpstr>
      <vt:lpstr>The Four-Step Evaluation Process</vt:lpstr>
      <vt:lpstr>Point of Contact Framework Overview</vt:lpstr>
      <vt:lpstr>The Four-Step Evaluation Process</vt:lpstr>
      <vt:lpstr>Calculating the Summative Effectiveness Rating  </vt:lpstr>
      <vt:lpstr>The Four-Step Evaluation Process</vt:lpstr>
      <vt:lpstr>Professional Growth Plan Overview</vt:lpstr>
      <vt:lpstr>Implementation Timeline</vt:lpstr>
      <vt:lpstr>Learning Activity 1a: Where Is the Rubric in the Four-Step Evaluation Process?</vt:lpstr>
      <vt:lpstr>PowerPoint Presentation</vt:lpstr>
      <vt:lpstr>Learning Activity 1b: Getting to Know the Points of Contact Framework </vt:lpstr>
      <vt:lpstr>PowerPoint Presentation</vt:lpstr>
      <vt:lpstr>PowerPoint Presentation</vt:lpstr>
      <vt:lpstr>MSFE Rubric</vt:lpstr>
      <vt:lpstr>MSFE Rubric</vt:lpstr>
      <vt:lpstr>MSFE Rubric Companion Guide</vt:lpstr>
      <vt:lpstr>MSFE Rubric Companion Guide</vt:lpstr>
      <vt:lpstr>MSFE Rubric Companion Guide</vt:lpstr>
      <vt:lpstr>Implementing Activity 1a: Levels of Performance</vt:lpstr>
      <vt:lpstr>Learning Activity 1b:  Taking a Deep Dive Into the Companion Guide</vt:lpstr>
      <vt:lpstr>Wrap-Up/Debrief From Activity 1b</vt:lpstr>
      <vt:lpstr>Reflecting and Wrap-Up</vt:lpstr>
      <vt:lpstr>Revisiting Hopes and Worries</vt:lpstr>
      <vt:lpstr>Next Steps</vt:lpstr>
      <vt:lpstr>Looking Forward to Module 2</vt:lpstr>
      <vt:lpstr>PowerPoint Presentation</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lastModifiedBy>Gribben, Emily</cp:lastModifiedBy>
  <cp:revision>100</cp:revision>
  <dcterms:created xsi:type="dcterms:W3CDTF">2012-04-12T18:16:38Z</dcterms:created>
  <dcterms:modified xsi:type="dcterms:W3CDTF">2018-09-25T13:14:25Z</dcterms:modified>
</cp:coreProperties>
</file>