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72" r:id="rId1"/>
  </p:sldMasterIdLst>
  <p:notesMasterIdLst>
    <p:notesMasterId r:id="rId17"/>
  </p:notesMasterIdLst>
  <p:sldIdLst>
    <p:sldId id="811" r:id="rId2"/>
    <p:sldId id="827" r:id="rId3"/>
    <p:sldId id="809" r:id="rId4"/>
    <p:sldId id="427" r:id="rId5"/>
    <p:sldId id="398" r:id="rId6"/>
    <p:sldId id="826" r:id="rId7"/>
    <p:sldId id="820" r:id="rId8"/>
    <p:sldId id="828" r:id="rId9"/>
    <p:sldId id="822" r:id="rId10"/>
    <p:sldId id="823" r:id="rId11"/>
    <p:sldId id="825" r:id="rId12"/>
    <p:sldId id="793" r:id="rId13"/>
    <p:sldId id="831" r:id="rId14"/>
    <p:sldId id="830" r:id="rId15"/>
    <p:sldId id="829" r:id="rId16"/>
  </p:sldIdLst>
  <p:sldSz cx="13011150" cy="7315200"/>
  <p:notesSz cx="6858000" cy="9144000"/>
  <p:embeddedFontLst>
    <p:embeddedFont>
      <p:font typeface="Libre Franklin"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88C"/>
    <a:srgbClr val="F0F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4C51F-43F1-DB15-4423-69FAF4344BD2}" v="1" dt="2024-09-17T12:46:52.945"/>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399" autoAdjust="0"/>
  </p:normalViewPr>
  <p:slideViewPr>
    <p:cSldViewPr snapToGrid="0">
      <p:cViewPr varScale="1">
        <p:scale>
          <a:sx n="55" d="100"/>
          <a:sy n="55" d="100"/>
        </p:scale>
        <p:origin x="25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Community College Student Enrollment into Programs of Study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F5D-4C74-8A10-6F5B8FF714C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F5D-4C74-8A10-6F5B8FF714C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[Workbook1]Sheet1!$B$1:$C$1</c:f>
              <c:strCache>
                <c:ptCount val="2"/>
                <c:pt idx="0">
                  <c:v>Require Calculus</c:v>
                </c:pt>
                <c:pt idx="1">
                  <c:v>Do not require Calculus</c:v>
                </c:pt>
              </c:strCache>
            </c:strRef>
          </c:cat>
          <c:val>
            <c:numRef>
              <c:f>[Workbook1]Sheet1!$B$2:$C$2</c:f>
              <c:numCache>
                <c:formatCode>General</c:formatCode>
                <c:ptCount val="2"/>
                <c:pt idx="0">
                  <c:v>20</c:v>
                </c:pt>
                <c:pt idx="1">
                  <c:v>80</c:v>
                </c:pt>
              </c:numCache>
            </c:numRef>
          </c:val>
          <c:extLst>
            <c:ext xmlns:c16="http://schemas.microsoft.com/office/drawing/2014/chart" uri="{C3380CC4-5D6E-409C-BE32-E72D297353CC}">
              <c16:uniqueId val="{00000000-4424-4765-ADDC-87BBFC9E742F}"/>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0.6473122646922399"/>
          <c:y val="0.84903640959862481"/>
          <c:w val="0.26746044896277243"/>
          <c:h val="9.2228162961782684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Four-Year Student Enrollment into Programs of Study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54B-47E6-9FBB-FE0D9D8C34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54B-47E6-9FBB-FE0D9D8C34C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[Workbook1]Sheet1!$B$6:$C$6</c:f>
              <c:strCache>
                <c:ptCount val="2"/>
                <c:pt idx="0">
                  <c:v>Require Calculus</c:v>
                </c:pt>
                <c:pt idx="1">
                  <c:v>Do not require Calculus</c:v>
                </c:pt>
              </c:strCache>
            </c:strRef>
          </c:cat>
          <c:val>
            <c:numRef>
              <c:f>[Workbook1]Sheet1!$B$7:$C$7</c:f>
              <c:numCache>
                <c:formatCode>General</c:formatCode>
                <c:ptCount val="2"/>
                <c:pt idx="0">
                  <c:v>28</c:v>
                </c:pt>
                <c:pt idx="1">
                  <c:v>72</c:v>
                </c:pt>
              </c:numCache>
            </c:numRef>
          </c:val>
          <c:extLst>
            <c:ext xmlns:c16="http://schemas.microsoft.com/office/drawing/2014/chart" uri="{C3380CC4-5D6E-409C-BE32-E72D297353CC}">
              <c16:uniqueId val="{00000000-09E0-43FC-86A9-C5BEA94BD0C1}"/>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8EA892-EFAA-4B78-A73A-63BC6724CA04}"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47C50B0-2413-4D6A-840D-3C143A496031}">
      <dgm:prSet/>
      <dgm:spPr/>
      <dgm:t>
        <a:bodyPr/>
        <a:lstStyle/>
        <a:p>
          <a:r>
            <a:rPr lang="en-US"/>
            <a:t>College algebra and traditional developmental math sequences were designed in the 1950’s to prepare students for </a:t>
          </a:r>
          <a:r>
            <a:rPr lang="en-US" b="1"/>
            <a:t>CALCULUS.</a:t>
          </a:r>
          <a:endParaRPr lang="en-US"/>
        </a:p>
      </dgm:t>
    </dgm:pt>
    <dgm:pt modelId="{B784DC87-71DA-4926-882F-AB9561D46B9C}" type="parTrans" cxnId="{19D33068-6F4B-48AD-871C-A8098E5991B4}">
      <dgm:prSet/>
      <dgm:spPr/>
      <dgm:t>
        <a:bodyPr/>
        <a:lstStyle/>
        <a:p>
          <a:endParaRPr lang="en-US"/>
        </a:p>
      </dgm:t>
    </dgm:pt>
    <dgm:pt modelId="{367BDB61-82EE-4602-B23C-1B50784A753E}" type="sibTrans" cxnId="{19D33068-6F4B-48AD-871C-A8098E5991B4}">
      <dgm:prSet/>
      <dgm:spPr/>
      <dgm:t>
        <a:bodyPr/>
        <a:lstStyle/>
        <a:p>
          <a:endParaRPr lang="en-US"/>
        </a:p>
      </dgm:t>
    </dgm:pt>
    <dgm:pt modelId="{E64CF715-6603-4295-8485-159C44A545D2}">
      <dgm:prSet/>
      <dgm:spPr/>
      <dgm:t>
        <a:bodyPr/>
        <a:lstStyle/>
        <a:p>
          <a:r>
            <a:rPr lang="en-US"/>
            <a:t>But….the majority of students are in majors that </a:t>
          </a:r>
          <a:r>
            <a:rPr lang="en-US" u="sng"/>
            <a:t>do not</a:t>
          </a:r>
          <a:r>
            <a:rPr lang="en-US"/>
            <a:t> require calculus.</a:t>
          </a:r>
        </a:p>
      </dgm:t>
    </dgm:pt>
    <dgm:pt modelId="{CBE1D5CB-6CAB-4479-BFC9-3F7E916F02A0}" type="parTrans" cxnId="{9B5C4850-8F97-45A7-ADF4-1D0803202ABB}">
      <dgm:prSet/>
      <dgm:spPr/>
      <dgm:t>
        <a:bodyPr/>
        <a:lstStyle/>
        <a:p>
          <a:endParaRPr lang="en-US"/>
        </a:p>
      </dgm:t>
    </dgm:pt>
    <dgm:pt modelId="{24E3EE84-88A4-4AEB-B0AA-4596429116FC}" type="sibTrans" cxnId="{9B5C4850-8F97-45A7-ADF4-1D0803202ABB}">
      <dgm:prSet/>
      <dgm:spPr/>
      <dgm:t>
        <a:bodyPr/>
        <a:lstStyle/>
        <a:p>
          <a:endParaRPr lang="en-US"/>
        </a:p>
      </dgm:t>
    </dgm:pt>
    <dgm:pt modelId="{20D41C61-6E68-4850-B47E-143AACE6223D}" type="pres">
      <dgm:prSet presAssocID="{248EA892-EFAA-4B78-A73A-63BC6724CA04}" presName="vert0" presStyleCnt="0">
        <dgm:presLayoutVars>
          <dgm:dir/>
          <dgm:animOne val="branch"/>
          <dgm:animLvl val="lvl"/>
        </dgm:presLayoutVars>
      </dgm:prSet>
      <dgm:spPr/>
    </dgm:pt>
    <dgm:pt modelId="{0F2E71EE-E6A8-4883-BFF8-5170CAEF5A2C}" type="pres">
      <dgm:prSet presAssocID="{647C50B0-2413-4D6A-840D-3C143A496031}" presName="thickLine" presStyleLbl="alignNode1" presStyleIdx="0" presStyleCnt="2"/>
      <dgm:spPr/>
    </dgm:pt>
    <dgm:pt modelId="{59FDC8EC-3407-4C5B-B71B-D9D210556886}" type="pres">
      <dgm:prSet presAssocID="{647C50B0-2413-4D6A-840D-3C143A496031}" presName="horz1" presStyleCnt="0"/>
      <dgm:spPr/>
    </dgm:pt>
    <dgm:pt modelId="{E7E017F7-A547-408E-8248-D1FA00E173E9}" type="pres">
      <dgm:prSet presAssocID="{647C50B0-2413-4D6A-840D-3C143A496031}" presName="tx1" presStyleLbl="revTx" presStyleIdx="0" presStyleCnt="2"/>
      <dgm:spPr/>
    </dgm:pt>
    <dgm:pt modelId="{40CB422A-12AE-4792-8759-B8509DC53751}" type="pres">
      <dgm:prSet presAssocID="{647C50B0-2413-4D6A-840D-3C143A496031}" presName="vert1" presStyleCnt="0"/>
      <dgm:spPr/>
    </dgm:pt>
    <dgm:pt modelId="{B6DFEB34-C88A-431B-8E73-0C133E9BD980}" type="pres">
      <dgm:prSet presAssocID="{E64CF715-6603-4295-8485-159C44A545D2}" presName="thickLine" presStyleLbl="alignNode1" presStyleIdx="1" presStyleCnt="2"/>
      <dgm:spPr/>
    </dgm:pt>
    <dgm:pt modelId="{F1B54561-0E5C-4483-9D94-61CBF6A962E8}" type="pres">
      <dgm:prSet presAssocID="{E64CF715-6603-4295-8485-159C44A545D2}" presName="horz1" presStyleCnt="0"/>
      <dgm:spPr/>
    </dgm:pt>
    <dgm:pt modelId="{F46F9BBA-A7AA-44B6-A5C5-79D6329A2523}" type="pres">
      <dgm:prSet presAssocID="{E64CF715-6603-4295-8485-159C44A545D2}" presName="tx1" presStyleLbl="revTx" presStyleIdx="1" presStyleCnt="2"/>
      <dgm:spPr/>
    </dgm:pt>
    <dgm:pt modelId="{FEF1DF8E-1DEB-45AE-AD1E-DA53E2DF2D42}" type="pres">
      <dgm:prSet presAssocID="{E64CF715-6603-4295-8485-159C44A545D2}" presName="vert1" presStyleCnt="0"/>
      <dgm:spPr/>
    </dgm:pt>
  </dgm:ptLst>
  <dgm:cxnLst>
    <dgm:cxn modelId="{19CDDF10-1124-4B9D-A0D3-6584AD10BF7D}" type="presOf" srcId="{248EA892-EFAA-4B78-A73A-63BC6724CA04}" destId="{20D41C61-6E68-4850-B47E-143AACE6223D}" srcOrd="0" destOrd="0" presId="urn:microsoft.com/office/officeart/2008/layout/LinedList"/>
    <dgm:cxn modelId="{19D33068-6F4B-48AD-871C-A8098E5991B4}" srcId="{248EA892-EFAA-4B78-A73A-63BC6724CA04}" destId="{647C50B0-2413-4D6A-840D-3C143A496031}" srcOrd="0" destOrd="0" parTransId="{B784DC87-71DA-4926-882F-AB9561D46B9C}" sibTransId="{367BDB61-82EE-4602-B23C-1B50784A753E}"/>
    <dgm:cxn modelId="{54D60250-C729-472F-AEE6-CC8B9347BF4C}" type="presOf" srcId="{647C50B0-2413-4D6A-840D-3C143A496031}" destId="{E7E017F7-A547-408E-8248-D1FA00E173E9}" srcOrd="0" destOrd="0" presId="urn:microsoft.com/office/officeart/2008/layout/LinedList"/>
    <dgm:cxn modelId="{9B5C4850-8F97-45A7-ADF4-1D0803202ABB}" srcId="{248EA892-EFAA-4B78-A73A-63BC6724CA04}" destId="{E64CF715-6603-4295-8485-159C44A545D2}" srcOrd="1" destOrd="0" parTransId="{CBE1D5CB-6CAB-4479-BFC9-3F7E916F02A0}" sibTransId="{24E3EE84-88A4-4AEB-B0AA-4596429116FC}"/>
    <dgm:cxn modelId="{C28F25FA-5D91-4EE2-9E62-F0FE3EF0EE30}" type="presOf" srcId="{E64CF715-6603-4295-8485-159C44A545D2}" destId="{F46F9BBA-A7AA-44B6-A5C5-79D6329A2523}" srcOrd="0" destOrd="0" presId="urn:microsoft.com/office/officeart/2008/layout/LinedList"/>
    <dgm:cxn modelId="{A03608FB-385C-4574-8E6F-2E2AEAC62D38}" type="presParOf" srcId="{20D41C61-6E68-4850-B47E-143AACE6223D}" destId="{0F2E71EE-E6A8-4883-BFF8-5170CAEF5A2C}" srcOrd="0" destOrd="0" presId="urn:microsoft.com/office/officeart/2008/layout/LinedList"/>
    <dgm:cxn modelId="{8E8B9D7C-E2AB-4ABE-AC4D-0F9A14DBD047}" type="presParOf" srcId="{20D41C61-6E68-4850-B47E-143AACE6223D}" destId="{59FDC8EC-3407-4C5B-B71B-D9D210556886}" srcOrd="1" destOrd="0" presId="urn:microsoft.com/office/officeart/2008/layout/LinedList"/>
    <dgm:cxn modelId="{2E8788FC-1E65-4C56-92D0-71D2D68990B8}" type="presParOf" srcId="{59FDC8EC-3407-4C5B-B71B-D9D210556886}" destId="{E7E017F7-A547-408E-8248-D1FA00E173E9}" srcOrd="0" destOrd="0" presId="urn:microsoft.com/office/officeart/2008/layout/LinedList"/>
    <dgm:cxn modelId="{0ABD09E6-80C7-47E8-B223-3E8AFBF0B4A0}" type="presParOf" srcId="{59FDC8EC-3407-4C5B-B71B-D9D210556886}" destId="{40CB422A-12AE-4792-8759-B8509DC53751}" srcOrd="1" destOrd="0" presId="urn:microsoft.com/office/officeart/2008/layout/LinedList"/>
    <dgm:cxn modelId="{CBD0364D-27B2-4414-967C-A08AA372DBED}" type="presParOf" srcId="{20D41C61-6E68-4850-B47E-143AACE6223D}" destId="{B6DFEB34-C88A-431B-8E73-0C133E9BD980}" srcOrd="2" destOrd="0" presId="urn:microsoft.com/office/officeart/2008/layout/LinedList"/>
    <dgm:cxn modelId="{0AB37958-8E48-4B10-B4C7-BB05063CC75F}" type="presParOf" srcId="{20D41C61-6E68-4850-B47E-143AACE6223D}" destId="{F1B54561-0E5C-4483-9D94-61CBF6A962E8}" srcOrd="3" destOrd="0" presId="urn:microsoft.com/office/officeart/2008/layout/LinedList"/>
    <dgm:cxn modelId="{176BECA6-FF86-48BB-9655-BEA7A658A581}" type="presParOf" srcId="{F1B54561-0E5C-4483-9D94-61CBF6A962E8}" destId="{F46F9BBA-A7AA-44B6-A5C5-79D6329A2523}" srcOrd="0" destOrd="0" presId="urn:microsoft.com/office/officeart/2008/layout/LinedList"/>
    <dgm:cxn modelId="{E5B49B1B-EC66-46B5-AAFC-668C54C3DD9E}" type="presParOf" srcId="{F1B54561-0E5C-4483-9D94-61CBF6A962E8}" destId="{FEF1DF8E-1DEB-45AE-AD1E-DA53E2DF2D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E71EE-E6A8-4883-BFF8-5170CAEF5A2C}">
      <dsp:nvSpPr>
        <dsp:cNvPr id="0" name=""/>
        <dsp:cNvSpPr/>
      </dsp:nvSpPr>
      <dsp:spPr>
        <a:xfrm>
          <a:off x="0" y="0"/>
          <a:ext cx="736054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017F7-A547-408E-8248-D1FA00E173E9}">
      <dsp:nvSpPr>
        <dsp:cNvPr id="0" name=""/>
        <dsp:cNvSpPr/>
      </dsp:nvSpPr>
      <dsp:spPr>
        <a:xfrm>
          <a:off x="0" y="0"/>
          <a:ext cx="7360546" cy="295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College algebra and traditional developmental math sequences were designed in the 1950’s to prepare students for </a:t>
          </a:r>
          <a:r>
            <a:rPr lang="en-US" sz="4300" b="1" kern="1200"/>
            <a:t>CALCULUS.</a:t>
          </a:r>
          <a:endParaRPr lang="en-US" sz="4300" kern="1200"/>
        </a:p>
      </dsp:txBody>
      <dsp:txXfrm>
        <a:off x="0" y="0"/>
        <a:ext cx="7360546" cy="2952608"/>
      </dsp:txXfrm>
    </dsp:sp>
    <dsp:sp modelId="{B6DFEB34-C88A-431B-8E73-0C133E9BD980}">
      <dsp:nvSpPr>
        <dsp:cNvPr id="0" name=""/>
        <dsp:cNvSpPr/>
      </dsp:nvSpPr>
      <dsp:spPr>
        <a:xfrm>
          <a:off x="0" y="2952608"/>
          <a:ext cx="736054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F9BBA-A7AA-44B6-A5C5-79D6329A2523}">
      <dsp:nvSpPr>
        <dsp:cNvPr id="0" name=""/>
        <dsp:cNvSpPr/>
      </dsp:nvSpPr>
      <dsp:spPr>
        <a:xfrm>
          <a:off x="0" y="2952608"/>
          <a:ext cx="7360546" cy="295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But….the majority of students are in majors that </a:t>
          </a:r>
          <a:r>
            <a:rPr lang="en-US" sz="4300" u="sng" kern="1200"/>
            <a:t>do not</a:t>
          </a:r>
          <a:r>
            <a:rPr lang="en-US" sz="4300" kern="1200"/>
            <a:t> require calculus.</a:t>
          </a:r>
        </a:p>
      </dsp:txBody>
      <dsp:txXfrm>
        <a:off x="0" y="2952608"/>
        <a:ext cx="7360546" cy="29526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visual is an amalgam of concepts from a number of recent publications. The idea is that the traditional sequences serves one group of students very well – but perhaps doesn’t serve our entire student body well at all. Many students struggle with Algebra II – especially when it is a requirement – and this particular progression does not introduce students to other flavors of math which may be more engaging and relevant. </a:t>
            </a:r>
          </a:p>
          <a:p>
            <a:r>
              <a:rPr lang="en-US" dirty="0"/>
              <a:t>See:  Dana Center (2019). The case for math pathways. Retrieved from https://dcmathpathways.org/sites/ default/files/</a:t>
            </a:r>
            <a:r>
              <a:rPr lang="en-US" b="0" dirty="0"/>
              <a:t>resources/2019-03/CaseforMathPathways_20190313.pdf </a:t>
            </a:r>
            <a:r>
              <a:rPr lang="en-US" b="0" dirty="0" err="1"/>
              <a:t>Daro</a:t>
            </a:r>
            <a:r>
              <a:rPr lang="en-US" b="0" dirty="0"/>
              <a:t>, P. and Asturias, H. (2019). </a:t>
            </a:r>
            <a:r>
              <a:rPr lang="en-US" b="0" i="0" dirty="0">
                <a:solidFill>
                  <a:srgbClr val="5F6368"/>
                </a:solidFill>
                <a:effectLst/>
                <a:latin typeface="Roboto" panose="02000000000000000000" pitchFamily="2" charset="0"/>
              </a:rPr>
              <a:t>Hacker</a:t>
            </a:r>
            <a:r>
              <a:rPr lang="en-US" b="0" i="0" dirty="0">
                <a:solidFill>
                  <a:srgbClr val="4D5156"/>
                </a:solidFill>
                <a:effectLst/>
                <a:latin typeface="Roboto" panose="02000000000000000000" pitchFamily="2" charset="0"/>
              </a:rPr>
              <a:t>, A. (2016). The </a:t>
            </a:r>
            <a:r>
              <a:rPr lang="en-US" b="0" i="0" dirty="0">
                <a:solidFill>
                  <a:srgbClr val="5F6368"/>
                </a:solidFill>
                <a:effectLst/>
                <a:latin typeface="Roboto" panose="02000000000000000000" pitchFamily="2" charset="0"/>
              </a:rPr>
              <a:t>math myth</a:t>
            </a:r>
            <a:r>
              <a:rPr lang="en-US" b="0" i="0" dirty="0">
                <a:solidFill>
                  <a:srgbClr val="4D5156"/>
                </a:solidFill>
                <a:effectLst/>
                <a:latin typeface="Roboto" panose="02000000000000000000" pitchFamily="2" charset="0"/>
              </a:rPr>
              <a:t>: and other STEM delusions. New York, The New Press.</a:t>
            </a:r>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3</a:t>
            </a:fld>
            <a:endParaRPr lang="en-US"/>
          </a:p>
        </p:txBody>
      </p:sp>
    </p:spTree>
    <p:extLst>
      <p:ext uri="{BB962C8B-B14F-4D97-AF65-F5344CB8AC3E}">
        <p14:creationId xmlns:p14="http://schemas.microsoft.com/office/powerpoint/2010/main" val="229123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examples that follow are from states)  -- because in many states this is a policy-driven initiative orchestrated through a common curriculum. </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399486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slide from the Dana Center explaining the history of the traditional progression on the previous slide. </a:t>
            </a:r>
          </a:p>
        </p:txBody>
      </p:sp>
      <p:sp>
        <p:nvSpPr>
          <p:cNvPr id="4" name="Slide Number Placeholder 3"/>
          <p:cNvSpPr>
            <a:spLocks noGrp="1"/>
          </p:cNvSpPr>
          <p:nvPr>
            <p:ph type="sldNum" sz="quarter" idx="5"/>
          </p:nvPr>
        </p:nvSpPr>
        <p:spPr/>
        <p:txBody>
          <a:bodyPr/>
          <a:lstStyle/>
          <a:p>
            <a:fld id="{4F38AFD9-D5DB-4A47-A4BE-251B4DF1413A}" type="slidenum">
              <a:rPr lang="en-US" smtClean="0"/>
              <a:t>4</a:t>
            </a:fld>
            <a:endParaRPr lang="en-US"/>
          </a:p>
        </p:txBody>
      </p:sp>
    </p:spTree>
    <p:extLst>
      <p:ext uri="{BB962C8B-B14F-4D97-AF65-F5344CB8AC3E}">
        <p14:creationId xmlns:p14="http://schemas.microsoft.com/office/powerpoint/2010/main" val="421097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0" dirty="0"/>
              <a:t>This is older research – but no one has done a more recent, similar </a:t>
            </a:r>
            <a:r>
              <a:rPr lang="en-US" b="0" dirty="0" err="1"/>
              <a:t>survery</a:t>
            </a:r>
            <a:r>
              <a:rPr lang="en-US" b="0" dirty="0"/>
              <a:t>. For students entering postsecondary education in 2003–2004, just 20% of associate’s degree and about 28% of bachelor’s degree students entered a STEM field. Students in social science, liberal arts, and fine arts would be better served by more relevant preparation in statistics or quantitative reasoning.</a:t>
            </a:r>
          </a:p>
        </p:txBody>
      </p:sp>
    </p:spTree>
    <p:extLst>
      <p:ext uri="{BB962C8B-B14F-4D97-AF65-F5344CB8AC3E}">
        <p14:creationId xmlns:p14="http://schemas.microsoft.com/office/powerpoint/2010/main" val="274951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visual of the concept of math pathways – it is important to emphasis that math pathways does not mean less math or easier math – these courses can be serious, challenging math – but they can also be engaging and relevant. </a:t>
            </a:r>
          </a:p>
        </p:txBody>
      </p:sp>
      <p:sp>
        <p:nvSpPr>
          <p:cNvPr id="4" name="Slide Number Placeholder 3"/>
          <p:cNvSpPr>
            <a:spLocks noGrp="1"/>
          </p:cNvSpPr>
          <p:nvPr>
            <p:ph type="sldNum" sz="quarter" idx="5"/>
          </p:nvPr>
        </p:nvSpPr>
        <p:spPr/>
        <p:txBody>
          <a:bodyPr/>
          <a:lstStyle/>
          <a:p>
            <a:fld id="{4F38AFD9-D5DB-4A47-A4BE-251B4DF1413A}" type="slidenum">
              <a:rPr lang="en-US" smtClean="0"/>
              <a:t>6</a:t>
            </a:fld>
            <a:endParaRPr lang="en-US"/>
          </a:p>
        </p:txBody>
      </p:sp>
    </p:spTree>
    <p:extLst>
      <p:ext uri="{BB962C8B-B14F-4D97-AF65-F5344CB8AC3E}">
        <p14:creationId xmlns:p14="http://schemas.microsoft.com/office/powerpoint/2010/main" val="408132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have been a number of </a:t>
            </a:r>
            <a:r>
              <a:rPr lang="en-US" sz="1200" b="0" dirty="0"/>
              <a:t>recent publications and initiatives on math pathways which provide evidence and justification for considering this approach.  The ones shown here come from some organizations which have been particularly active in this sphere. For more information also see the Dana Center at </a:t>
            </a:r>
            <a:r>
              <a:rPr lang="en-US" sz="1200" b="0" dirty="0" err="1"/>
              <a:t>UTexas</a:t>
            </a:r>
            <a:r>
              <a:rPr lang="en-US" sz="1200" b="0" dirty="0"/>
              <a:t>-Austin, Just Equations, Community College Research Center. </a:t>
            </a:r>
          </a:p>
          <a:p>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8</a:t>
            </a:fld>
            <a:endParaRPr lang="en-US"/>
          </a:p>
        </p:txBody>
      </p:sp>
    </p:spTree>
    <p:extLst>
      <p:ext uri="{BB962C8B-B14F-4D97-AF65-F5344CB8AC3E}">
        <p14:creationId xmlns:p14="http://schemas.microsoft.com/office/powerpoint/2010/main" val="174016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Launch Years is a specific initiative out of the Dana Center which has been working on math pathways at the post-secondary level for years. Maine was fortunate enough to be in the second cohort of the Launch Years Initiative and so many of our working principles, structures, course syllabi, action steps, and implementation plans were based on the resources that the Launch Years have gathered. Any school administrator or math teacher or district leader can visit the Launch Years resource site and see materials that might apply to their particular role.</a:t>
            </a:r>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9</a:t>
            </a:fld>
            <a:endParaRPr lang="en-US"/>
          </a:p>
        </p:txBody>
      </p:sp>
    </p:spTree>
    <p:extLst>
      <p:ext uri="{BB962C8B-B14F-4D97-AF65-F5344CB8AC3E}">
        <p14:creationId xmlns:p14="http://schemas.microsoft.com/office/powerpoint/2010/main" val="107006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Launch Years have a number of recommendations, but because Maine is a local control state we chose to focus on the first.  We sought to build up the capacity of districts, schools, even individual math teachers who wanted to explore this concept and bring it back into their building. A task force made up of representatives from the Department of Education, the Maine Community College System, the University of Maine System, math teachers, curriculum leaders, and secondary administrators worked to curate those resources.</a:t>
            </a:r>
          </a:p>
          <a:p>
            <a:r>
              <a:rPr lang="en-US" sz="1800" b="0" i="0" u="none" strike="noStrike" dirty="0">
                <a:solidFill>
                  <a:srgbClr val="000000"/>
                </a:solidFill>
                <a:effectLst/>
                <a:latin typeface="Arial" panose="020B0604020202020204" pitchFamily="34" charset="0"/>
              </a:rPr>
              <a:t>(Some other states are building math pathways in the common state curricula.)</a:t>
            </a:r>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10</a:t>
            </a:fld>
            <a:endParaRPr lang="en-US"/>
          </a:p>
        </p:txBody>
      </p:sp>
    </p:spTree>
    <p:extLst>
      <p:ext uri="{BB962C8B-B14F-4D97-AF65-F5344CB8AC3E}">
        <p14:creationId xmlns:p14="http://schemas.microsoft.com/office/powerpoint/2010/main" val="176771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the goals of the Maine-based taskforce that designed the Math Pathways Toolkit. </a:t>
            </a:r>
          </a:p>
        </p:txBody>
      </p:sp>
      <p:sp>
        <p:nvSpPr>
          <p:cNvPr id="4" name="Slide Number Placeholder 3"/>
          <p:cNvSpPr>
            <a:spLocks noGrp="1"/>
          </p:cNvSpPr>
          <p:nvPr>
            <p:ph type="sldNum" sz="quarter" idx="5"/>
          </p:nvPr>
        </p:nvSpPr>
        <p:spPr/>
        <p:txBody>
          <a:bodyPr/>
          <a:lstStyle/>
          <a:p>
            <a:fld id="{4F38AFD9-D5DB-4A47-A4BE-251B4DF1413A}" type="slidenum">
              <a:rPr lang="en-US" smtClean="0"/>
              <a:t>11</a:t>
            </a:fld>
            <a:endParaRPr lang="en-US"/>
          </a:p>
        </p:txBody>
      </p:sp>
    </p:spTree>
    <p:extLst>
      <p:ext uri="{BB962C8B-B14F-4D97-AF65-F5344CB8AC3E}">
        <p14:creationId xmlns:p14="http://schemas.microsoft.com/office/powerpoint/2010/main" val="3003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Maine Community College System began Math Pathway reform work in 2018 and included the Maine Department of Education and the University of Maine System in their process. The Community Colleges were tackling the reality of remedial course placement and the low success rates for math progression. This is the framework that the community colleges embraced – though the different colleges are at different places in the process. The colleges that fully embraced math pathways have seen notable increases in both math course success and student success outcomes.  MCCS, Maine DOE, and UMS continue to partner in this statewide effort.</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3117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301115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4052" y="821831"/>
            <a:ext cx="11506736" cy="3576320"/>
          </a:xfrm>
        </p:spPr>
        <p:txBody>
          <a:bodyPr anchor="b">
            <a:noAutofit/>
          </a:bodyPr>
          <a:lstStyle>
            <a:lvl1pPr algn="l">
              <a:lnSpc>
                <a:spcPct val="80000"/>
              </a:lnSpc>
              <a:defRPr sz="9387" spc="-128"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712361" y="4487334"/>
            <a:ext cx="9848221" cy="1755648"/>
          </a:xfrm>
        </p:spPr>
        <p:txBody>
          <a:bodyPr>
            <a:normAutofit/>
          </a:bodyPr>
          <a:lstStyle>
            <a:lvl1pPr marL="0" indent="0" algn="l">
              <a:buNone/>
              <a:defRPr sz="3413">
                <a:solidFill>
                  <a:schemeClr val="bg1"/>
                </a:solidFill>
                <a:latin typeface="+mj-lt"/>
              </a:defRPr>
            </a:lvl1pPr>
            <a:lvl2pPr marL="487695" indent="0" algn="ctr">
              <a:buNone/>
              <a:defRPr sz="2987"/>
            </a:lvl2pPr>
            <a:lvl3pPr marL="975390" indent="0" algn="ctr">
              <a:buNone/>
              <a:defRPr sz="2560"/>
            </a:lvl3pPr>
            <a:lvl4pPr marL="1463086" indent="0" algn="ctr">
              <a:buNone/>
              <a:defRPr sz="2133"/>
            </a:lvl4pPr>
            <a:lvl5pPr marL="1950781" indent="0" algn="ctr">
              <a:buNone/>
              <a:defRPr sz="2133"/>
            </a:lvl5pPr>
            <a:lvl6pPr marL="2438476" indent="0" algn="ctr">
              <a:buNone/>
              <a:defRPr sz="2133"/>
            </a:lvl6pPr>
            <a:lvl7pPr marL="2926171" indent="0" algn="ctr">
              <a:buNone/>
              <a:defRPr sz="2133"/>
            </a:lvl7pPr>
            <a:lvl8pPr marL="3413867" indent="0" algn="ctr">
              <a:buNone/>
              <a:defRPr sz="2133"/>
            </a:lvl8pPr>
            <a:lvl9pPr marL="3901562" indent="0" algn="ctr">
              <a:buNone/>
              <a:defRPr sz="2133"/>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0532436-246E-C341-8F9A-0B4F34C07184}" type="datetimeFigureOut">
              <a:rPr lang="en-US" smtClean="0"/>
              <a:pPr/>
              <a:t>10/9/2025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200179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1097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1434" y="741680"/>
            <a:ext cx="2805529" cy="51206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3362" y="762001"/>
            <a:ext cx="8253948" cy="5760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20339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02411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4052" y="818580"/>
            <a:ext cx="11505109" cy="3579571"/>
          </a:xfrm>
        </p:spPr>
        <p:txBody>
          <a:bodyPr anchor="b">
            <a:normAutofit/>
          </a:bodyPr>
          <a:lstStyle>
            <a:lvl1pPr>
              <a:lnSpc>
                <a:spcPct val="80000"/>
              </a:lnSpc>
              <a:defRPr sz="9387"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712360" y="4484490"/>
            <a:ext cx="9846188" cy="1755648"/>
          </a:xfrm>
        </p:spPr>
        <p:txBody>
          <a:bodyPr anchor="t">
            <a:normAutofit/>
          </a:bodyPr>
          <a:lstStyle>
            <a:lvl1pPr marL="0" indent="0">
              <a:buNone/>
              <a:defRPr sz="3413">
                <a:solidFill>
                  <a:schemeClr val="tx1"/>
                </a:solidFill>
                <a:latin typeface="+mj-lt"/>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6834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2119" y="2131343"/>
            <a:ext cx="4976765" cy="4018483"/>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5216" y="2131343"/>
            <a:ext cx="4976765" cy="4018483"/>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14000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722119" y="2176498"/>
            <a:ext cx="4976765" cy="771627"/>
          </a:xfrm>
        </p:spPr>
        <p:txBody>
          <a:bodyPr anchor="ctr">
            <a:normAutofit/>
          </a:bodyPr>
          <a:lstStyle>
            <a:lvl1pPr marL="0" indent="0">
              <a:buNone/>
              <a:defRPr sz="2347" b="0" cap="all" baseline="0">
                <a:solidFill>
                  <a:schemeClr val="tx1">
                    <a:lumMod val="85000"/>
                    <a:lumOff val="15000"/>
                  </a:schemeClr>
                </a:solidFill>
                <a:latin typeface="+mj-lt"/>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722119" y="2936623"/>
            <a:ext cx="4976765" cy="341376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1244" y="2174331"/>
            <a:ext cx="4976765" cy="770534"/>
          </a:xfrm>
        </p:spPr>
        <p:txBody>
          <a:bodyPr anchor="ctr">
            <a:normAutofit/>
          </a:bodyPr>
          <a:lstStyle>
            <a:lvl1pPr marL="0" indent="0">
              <a:buNone/>
              <a:defRPr sz="2347" b="0" cap="all" baseline="0">
                <a:solidFill>
                  <a:schemeClr val="tx1">
                    <a:lumMod val="85000"/>
                    <a:lumOff val="15000"/>
                  </a:schemeClr>
                </a:solidFill>
                <a:latin typeface="+mj-lt"/>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411244" y="2934389"/>
            <a:ext cx="4976765" cy="341376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62819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73691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081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8131969" y="0"/>
            <a:ext cx="4879181"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816467" y="578434"/>
            <a:ext cx="3610594" cy="2048256"/>
          </a:xfrm>
        </p:spPr>
        <p:txBody>
          <a:bodyPr anchor="b">
            <a:noAutofit/>
          </a:bodyPr>
          <a:lstStyle>
            <a:lvl1pPr>
              <a:lnSpc>
                <a:spcPct val="85000"/>
              </a:lnSpc>
              <a:defRPr sz="4267">
                <a:solidFill>
                  <a:srgbClr val="FFFFFF"/>
                </a:solidFill>
              </a:defRPr>
            </a:lvl1pPr>
          </a:lstStyle>
          <a:p>
            <a:r>
              <a:rPr lang="en-US"/>
              <a:t>Click to edit Master title style</a:t>
            </a:r>
          </a:p>
        </p:txBody>
      </p:sp>
      <p:sp>
        <p:nvSpPr>
          <p:cNvPr id="3" name="Content Placeholder 2"/>
          <p:cNvSpPr>
            <a:spLocks noGrp="1"/>
          </p:cNvSpPr>
          <p:nvPr>
            <p:ph idx="1"/>
          </p:nvPr>
        </p:nvSpPr>
        <p:spPr>
          <a:xfrm>
            <a:off x="813197" y="812800"/>
            <a:ext cx="6505575" cy="4876800"/>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32025" y="2679268"/>
            <a:ext cx="3626858" cy="3335453"/>
          </a:xfrm>
        </p:spPr>
        <p:txBody>
          <a:bodyPr>
            <a:normAutofit/>
          </a:bodyPr>
          <a:lstStyle>
            <a:lvl1pPr marL="0" marR="0" indent="0" algn="l" defTabSz="975390" rtl="0" eaLnBrk="1" fontAlgn="auto" latinLnBrk="0" hangingPunct="1">
              <a:lnSpc>
                <a:spcPct val="100000"/>
              </a:lnSpc>
              <a:spcBef>
                <a:spcPts val="1280"/>
              </a:spcBef>
              <a:spcAft>
                <a:spcPts val="0"/>
              </a:spcAft>
              <a:buClrTx/>
              <a:buSzTx/>
              <a:buFontTx/>
              <a:buNone/>
              <a:tabLst/>
              <a:defRPr sz="1920">
                <a:solidFill>
                  <a:srgbClr val="262626"/>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marL="0" marR="0" lvl="0" indent="0" algn="l" defTabSz="975390" rtl="0" eaLnBrk="1" fontAlgn="auto" latinLnBrk="0" hangingPunct="1">
              <a:lnSpc>
                <a:spcPct val="100000"/>
              </a:lnSpc>
              <a:spcBef>
                <a:spcPts val="1493"/>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286825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44" y="5779912"/>
            <a:ext cx="11505109" cy="654169"/>
          </a:xfrm>
        </p:spPr>
        <p:txBody>
          <a:bodyPr anchor="b">
            <a:normAutofit/>
          </a:bodyPr>
          <a:lstStyle>
            <a:lvl1pPr>
              <a:defRPr sz="3413"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3011150" cy="5686349"/>
          </a:xfrm>
          <a:solidFill>
            <a:schemeClr val="accent1">
              <a:lumMod val="40000"/>
              <a:lumOff val="60000"/>
            </a:schemeClr>
          </a:solidFill>
        </p:spPr>
        <p:txBody>
          <a:bodyPr anchor="t"/>
          <a:lstStyle>
            <a:lvl1pPr marL="0" indent="0" algn="ctr">
              <a:spcBef>
                <a:spcPts val="853"/>
              </a:spcBef>
              <a:buNone/>
              <a:defRPr sz="3413">
                <a:solidFill>
                  <a:schemeClr val="tx1">
                    <a:lumMod val="75000"/>
                    <a:lumOff val="25000"/>
                  </a:schemeClr>
                </a:solidFill>
              </a:defRPr>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p>
        </p:txBody>
      </p:sp>
      <p:sp>
        <p:nvSpPr>
          <p:cNvPr id="4" name="Text Placeholder 3"/>
          <p:cNvSpPr>
            <a:spLocks noGrp="1"/>
          </p:cNvSpPr>
          <p:nvPr>
            <p:ph type="body" sz="half" idx="2"/>
          </p:nvPr>
        </p:nvSpPr>
        <p:spPr>
          <a:xfrm>
            <a:off x="722119" y="6303717"/>
            <a:ext cx="9849441" cy="568960"/>
          </a:xfrm>
        </p:spPr>
        <p:txBody>
          <a:bodyPr>
            <a:normAutofit/>
          </a:bodyPr>
          <a:lstStyle>
            <a:lvl1pPr marL="0" indent="0">
              <a:lnSpc>
                <a:spcPct val="90000"/>
              </a:lnSpc>
              <a:buNone/>
              <a:defRPr sz="1493">
                <a:solidFill>
                  <a:srgbClr val="262626"/>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0532436-246E-C341-8F9A-0B4F34C07184}" type="datetimeFigureOut">
              <a:rPr lang="en-US" smtClean="0"/>
              <a:pPr/>
              <a:t>10/9/2025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6290745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1382" y="532835"/>
            <a:ext cx="11496571" cy="17687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22119" y="2145793"/>
            <a:ext cx="11476241" cy="40172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77" y="6839943"/>
            <a:ext cx="4391263" cy="243840"/>
          </a:xfrm>
          <a:prstGeom prst="rect">
            <a:avLst/>
          </a:prstGeom>
        </p:spPr>
        <p:txBody>
          <a:bodyPr vert="horz" lIns="91440" tIns="45720" rIns="91440" bIns="45720" rtlCol="0" anchor="ctr"/>
          <a:lstStyle>
            <a:lvl1pPr algn="l">
              <a:defRPr sz="1013">
                <a:solidFill>
                  <a:schemeClr val="tx1">
                    <a:alpha val="80000"/>
                  </a:schemeClr>
                </a:solidFill>
              </a:defRPr>
            </a:lvl1pPr>
          </a:lstStyle>
          <a:p>
            <a:fld id="{20532436-246E-C341-8F9A-0B4F34C07184}" type="datetimeFigureOut">
              <a:rPr lang="en-US" smtClean="0"/>
              <a:pPr/>
              <a:t>10/9/2025</a:t>
            </a:fld>
            <a:endParaRPr lang="en-US"/>
          </a:p>
        </p:txBody>
      </p:sp>
      <p:sp>
        <p:nvSpPr>
          <p:cNvPr id="5" name="Footer Placeholder 4"/>
          <p:cNvSpPr>
            <a:spLocks noGrp="1"/>
          </p:cNvSpPr>
          <p:nvPr>
            <p:ph type="ftr" sz="quarter" idx="3"/>
          </p:nvPr>
        </p:nvSpPr>
        <p:spPr>
          <a:xfrm>
            <a:off x="731877" y="6991677"/>
            <a:ext cx="5367099" cy="243840"/>
          </a:xfrm>
          <a:prstGeom prst="rect">
            <a:avLst/>
          </a:prstGeom>
        </p:spPr>
        <p:txBody>
          <a:bodyPr vert="horz" lIns="91440" tIns="45720" rIns="91440" bIns="45720" rtlCol="0" anchor="ctr"/>
          <a:lstStyle>
            <a:lvl1pPr algn="l">
              <a:defRPr sz="1013"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9352752" y="6268173"/>
            <a:ext cx="3122676" cy="1490175"/>
          </a:xfrm>
          <a:prstGeom prst="rect">
            <a:avLst/>
          </a:prstGeom>
        </p:spPr>
        <p:txBody>
          <a:bodyPr vert="horz" lIns="91440" tIns="45720" rIns="91440" bIns="45720" rtlCol="0" anchor="b"/>
          <a:lstStyle>
            <a:lvl1pPr algn="r">
              <a:defRPr sz="10987" b="0">
                <a:ln>
                  <a:noFill/>
                </a:ln>
                <a:solidFill>
                  <a:schemeClr val="accent1">
                    <a:alpha val="25000"/>
                  </a:schemeClr>
                </a:solidFill>
                <a:latin typeface="+mj-lt"/>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3152883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75390" rtl="0" eaLnBrk="1" latinLnBrk="0" hangingPunct="1">
        <a:lnSpc>
          <a:spcPct val="85000"/>
        </a:lnSpc>
        <a:spcBef>
          <a:spcPct val="0"/>
        </a:spcBef>
        <a:buNone/>
        <a:defRPr sz="5760" kern="1200" spc="-128" baseline="0">
          <a:solidFill>
            <a:schemeClr val="accent1"/>
          </a:solidFill>
          <a:latin typeface="+mj-lt"/>
          <a:ea typeface="+mj-ea"/>
          <a:cs typeface="+mj-cs"/>
        </a:defRPr>
      </a:lvl1pPr>
    </p:titleStyle>
    <p:bodyStyle>
      <a:lvl1pPr marL="97539" indent="-97539" algn="l" defTabSz="975390" rtl="0" eaLnBrk="1" latinLnBrk="0" hangingPunct="1">
        <a:lnSpc>
          <a:spcPct val="85000"/>
        </a:lnSpc>
        <a:spcBef>
          <a:spcPts val="1387"/>
        </a:spcBef>
        <a:buFont typeface="Arial" pitchFamily="34" charset="0"/>
        <a:buChar char=" "/>
        <a:defRPr sz="2560" kern="1200">
          <a:solidFill>
            <a:schemeClr val="tx1">
              <a:lumMod val="85000"/>
              <a:lumOff val="15000"/>
            </a:schemeClr>
          </a:solidFill>
          <a:latin typeface="+mn-lt"/>
          <a:ea typeface="+mn-ea"/>
          <a:cs typeface="+mn-cs"/>
        </a:defRPr>
      </a:lvl1pPr>
      <a:lvl2pPr marL="370648" indent="-365771" algn="l" defTabSz="975390" rtl="0" eaLnBrk="1" latinLnBrk="0" hangingPunct="1">
        <a:lnSpc>
          <a:spcPct val="85000"/>
        </a:lnSpc>
        <a:spcBef>
          <a:spcPts val="640"/>
        </a:spcBef>
        <a:buFont typeface="Arial" pitchFamily="34" charset="0"/>
        <a:buChar char=" "/>
        <a:defRPr sz="2560" kern="1200">
          <a:solidFill>
            <a:schemeClr val="tx1">
              <a:lumMod val="85000"/>
              <a:lumOff val="15000"/>
            </a:schemeClr>
          </a:solidFill>
          <a:latin typeface="+mn-lt"/>
          <a:ea typeface="+mn-ea"/>
          <a:cs typeface="+mn-cs"/>
        </a:defRPr>
      </a:lvl2pPr>
      <a:lvl3pPr marL="585234" indent="-585234" algn="l" defTabSz="975390" rtl="0" eaLnBrk="1" latinLnBrk="0" hangingPunct="1">
        <a:lnSpc>
          <a:spcPct val="85000"/>
        </a:lnSpc>
        <a:spcBef>
          <a:spcPts val="640"/>
        </a:spcBef>
        <a:buFont typeface="Arial" pitchFamily="34" charset="0"/>
        <a:buChar char=" "/>
        <a:defRPr sz="2133" i="1" kern="1200">
          <a:solidFill>
            <a:schemeClr val="tx1">
              <a:lumMod val="85000"/>
              <a:lumOff val="15000"/>
            </a:schemeClr>
          </a:solidFill>
          <a:latin typeface="+mn-lt"/>
          <a:ea typeface="+mn-ea"/>
          <a:cs typeface="+mn-cs"/>
        </a:defRPr>
      </a:lvl3pPr>
      <a:lvl4pPr marL="877851" indent="-877851"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4pPr>
      <a:lvl5pPr marL="1170469" indent="-1170469"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5pPr>
      <a:lvl6pPr marL="1280040" indent="-243848"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6pPr>
      <a:lvl7pPr marL="1493380" indent="-243848"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7pPr>
      <a:lvl8pPr marL="1706720" indent="-243848"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8pPr>
      <a:lvl9pPr marL="1920060" indent="-243848"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justequations.org/resource/beyond-algebra-high-school-math-for-a-new-gener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edstrategy.org/resource/re-envisioning-mathematics-pathways-to-expand-opportunities/" TargetMode="External"/><Relationship Id="rId7" Type="http://schemas.openxmlformats.org/officeDocument/2006/relationships/hyperlink" Target="https://www.utdanacenter.org/our-work/k-12-education/launch-years-initiative/launch-years-initiative-resource-k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justequations.org/resource/beyond-algebra-high-school-math-for-a-new-generation"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B27635-FDD7-A167-DE3D-FDF2FA70CF00}"/>
              </a:ext>
            </a:extLst>
          </p:cNvPr>
          <p:cNvSpPr/>
          <p:nvPr/>
        </p:nvSpPr>
        <p:spPr>
          <a:xfrm>
            <a:off x="1679191" y="1068198"/>
            <a:ext cx="9652767" cy="2677656"/>
          </a:xfrm>
          <a:prstGeom prst="rect">
            <a:avLst/>
          </a:prstGeom>
          <a:noFill/>
        </p:spPr>
        <p:txBody>
          <a:bodyPr wrap="square" lIns="91440" tIns="45720" rIns="91440" bIns="45720">
            <a:spAutoFit/>
          </a:bodyPr>
          <a:lstStyle/>
          <a:p>
            <a:pPr algn="ctr"/>
            <a:r>
              <a:rPr lang="en-US" sz="8000" b="1" u="sng" cap="small"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Math Pathways in Maine  </a:t>
            </a:r>
            <a:r>
              <a:rPr lang="en-US" sz="4400" b="1" cap="small"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Background &amp; Opportunities</a:t>
            </a:r>
          </a:p>
          <a:p>
            <a:pPr algn="ctr"/>
            <a:r>
              <a:rPr lang="en-US" sz="4400" b="1" cap="small"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for Secondary Schools</a:t>
            </a:r>
          </a:p>
        </p:txBody>
      </p:sp>
      <p:sp>
        <p:nvSpPr>
          <p:cNvPr id="2" name="TextBox 1">
            <a:extLst>
              <a:ext uri="{FF2B5EF4-FFF2-40B4-BE49-F238E27FC236}">
                <a16:creationId xmlns:a16="http://schemas.microsoft.com/office/drawing/2014/main" id="{B09B13D3-5257-AABA-B81E-AFBD95CB4C12}"/>
              </a:ext>
            </a:extLst>
          </p:cNvPr>
          <p:cNvSpPr txBox="1"/>
          <p:nvPr/>
        </p:nvSpPr>
        <p:spPr>
          <a:xfrm>
            <a:off x="4694549" y="4807670"/>
            <a:ext cx="4091232" cy="1200329"/>
          </a:xfrm>
          <a:prstGeom prst="rect">
            <a:avLst/>
          </a:prstGeom>
          <a:noFill/>
        </p:spPr>
        <p:txBody>
          <a:bodyPr wrap="square" rtlCol="0">
            <a:spAutoFit/>
          </a:bodyPr>
          <a:lstStyle/>
          <a:p>
            <a:r>
              <a:rPr lang="en-US" dirty="0"/>
              <a:t>There is intentionally little to no formatting on these slides so schools can use within their own custom themes/backgrounds.  </a:t>
            </a:r>
          </a:p>
        </p:txBody>
      </p:sp>
    </p:spTree>
    <p:extLst>
      <p:ext uri="{BB962C8B-B14F-4D97-AF65-F5344CB8AC3E}">
        <p14:creationId xmlns:p14="http://schemas.microsoft.com/office/powerpoint/2010/main" val="2159909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7E17-4634-B84B-16BB-EA7F931C939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E387A2E-9299-31DD-4B13-D828A9962D74}"/>
              </a:ext>
            </a:extLst>
          </p:cNvPr>
          <p:cNvPicPr>
            <a:picLocks noGrp="1" noChangeAspect="1"/>
          </p:cNvPicPr>
          <p:nvPr>
            <p:ph idx="1"/>
          </p:nvPr>
        </p:nvPicPr>
        <p:blipFill>
          <a:blip r:embed="rId3"/>
          <a:stretch>
            <a:fillRect/>
          </a:stretch>
        </p:blipFill>
        <p:spPr>
          <a:xfrm>
            <a:off x="79685" y="125529"/>
            <a:ext cx="12931465" cy="7064141"/>
          </a:xfrm>
        </p:spPr>
      </p:pic>
      <p:sp>
        <p:nvSpPr>
          <p:cNvPr id="6" name="Rectangle: Rounded Corners 5">
            <a:extLst>
              <a:ext uri="{FF2B5EF4-FFF2-40B4-BE49-F238E27FC236}">
                <a16:creationId xmlns:a16="http://schemas.microsoft.com/office/drawing/2014/main" id="{9192F7F7-A9C7-42BE-1209-DBF18C9D88B9}"/>
              </a:ext>
            </a:extLst>
          </p:cNvPr>
          <p:cNvSpPr/>
          <p:nvPr/>
        </p:nvSpPr>
        <p:spPr>
          <a:xfrm>
            <a:off x="1789700" y="757176"/>
            <a:ext cx="11029950" cy="352772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0" i="0" u="none" strike="noStrike">
                <a:solidFill>
                  <a:srgbClr val="BF5700"/>
                </a:solidFill>
                <a:effectLst/>
                <a:latin typeface="Libre Franklin" pitchFamily="2" charset="0"/>
              </a:rPr>
              <a:t>Recommendation 1</a:t>
            </a:r>
            <a:r>
              <a:rPr lang="en-US" sz="4800" b="0" i="0">
                <a:solidFill>
                  <a:srgbClr val="333F48"/>
                </a:solidFill>
                <a:effectLst/>
                <a:latin typeface="Libre Franklin" pitchFamily="2" charset="0"/>
              </a:rPr>
              <a:t>: Secondary and postsecondary institutions offer multiple effective and aligned mathematics pathways</a:t>
            </a:r>
            <a:r>
              <a:rPr lang="en-US" b="0" i="0">
                <a:solidFill>
                  <a:srgbClr val="333F48"/>
                </a:solidFill>
                <a:effectLst/>
                <a:latin typeface="Libre Franklin" pitchFamily="2" charset="0"/>
              </a:rPr>
              <a:t>.</a:t>
            </a:r>
          </a:p>
          <a:p>
            <a:pPr algn="ctr"/>
            <a:endParaRPr lang="en-US"/>
          </a:p>
        </p:txBody>
      </p:sp>
    </p:spTree>
    <p:extLst>
      <p:ext uri="{BB962C8B-B14F-4D97-AF65-F5344CB8AC3E}">
        <p14:creationId xmlns:p14="http://schemas.microsoft.com/office/powerpoint/2010/main" val="248919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E4D2-AB9D-5EA3-FB4A-FFD490994D8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A76215F5-7EAC-E21F-ABBF-BC50E28232E6}"/>
              </a:ext>
            </a:extLst>
          </p:cNvPr>
          <p:cNvGraphicFramePr>
            <a:graphicFrameLocks noGrp="1"/>
          </p:cNvGraphicFramePr>
          <p:nvPr>
            <p:ph idx="1"/>
            <p:extLst>
              <p:ext uri="{D42A27DB-BD31-4B8C-83A1-F6EECF244321}">
                <p14:modId xmlns:p14="http://schemas.microsoft.com/office/powerpoint/2010/main" val="1983264485"/>
              </p:ext>
            </p:extLst>
          </p:nvPr>
        </p:nvGraphicFramePr>
        <p:xfrm>
          <a:off x="0" y="0"/>
          <a:ext cx="13011150" cy="7425444"/>
        </p:xfrm>
        <a:graphic>
          <a:graphicData uri="http://schemas.openxmlformats.org/drawingml/2006/table">
            <a:tbl>
              <a:tblPr firstRow="1" firstCol="1" bandRow="1">
                <a:tableStyleId>{ECEABFD6-DEF5-4B08-A064-399E52D03A91}</a:tableStyleId>
              </a:tblPr>
              <a:tblGrid>
                <a:gridCol w="4251237">
                  <a:extLst>
                    <a:ext uri="{9D8B030D-6E8A-4147-A177-3AD203B41FA5}">
                      <a16:colId xmlns:a16="http://schemas.microsoft.com/office/drawing/2014/main" val="2403491692"/>
                    </a:ext>
                  </a:extLst>
                </a:gridCol>
                <a:gridCol w="4422399">
                  <a:extLst>
                    <a:ext uri="{9D8B030D-6E8A-4147-A177-3AD203B41FA5}">
                      <a16:colId xmlns:a16="http://schemas.microsoft.com/office/drawing/2014/main" val="3047912884"/>
                    </a:ext>
                  </a:extLst>
                </a:gridCol>
                <a:gridCol w="4337514">
                  <a:extLst>
                    <a:ext uri="{9D8B030D-6E8A-4147-A177-3AD203B41FA5}">
                      <a16:colId xmlns:a16="http://schemas.microsoft.com/office/drawing/2014/main" val="4140912806"/>
                    </a:ext>
                  </a:extLst>
                </a:gridCol>
              </a:tblGrid>
              <a:tr h="619387">
                <a:tc>
                  <a:txBody>
                    <a:bodyPr/>
                    <a:lstStyle/>
                    <a:p>
                      <a:pPr marL="0" marR="0" algn="ctr">
                        <a:lnSpc>
                          <a:spcPct val="107000"/>
                        </a:lnSpc>
                        <a:spcBef>
                          <a:spcPts val="0"/>
                        </a:spcBef>
                        <a:spcAft>
                          <a:spcPts val="0"/>
                        </a:spcAft>
                      </a:pP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bg1"/>
                    </a:solidFill>
                  </a:tcPr>
                </a:tc>
                <a:tc>
                  <a:txBody>
                    <a:bodyPr/>
                    <a:lstStyle/>
                    <a:p>
                      <a:pPr marL="0" marR="0" algn="ctr">
                        <a:lnSpc>
                          <a:spcPct val="107000"/>
                        </a:lnSpc>
                        <a:spcBef>
                          <a:spcPts val="0"/>
                        </a:spcBef>
                        <a:spcAft>
                          <a:spcPts val="0"/>
                        </a:spcAft>
                      </a:pPr>
                      <a:r>
                        <a:rPr lang="en-US" sz="2400" kern="100" cap="small">
                          <a:effectLst/>
                        </a:rPr>
                        <a:t>Offer equivalent courses to Algebra II &amp; beyond Algebra II</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tc>
                  <a:txBody>
                    <a:bodyPr/>
                    <a:lstStyle/>
                    <a:p>
                      <a:pPr marL="0" marR="0" algn="ctr">
                        <a:lnSpc>
                          <a:spcPct val="107000"/>
                        </a:lnSpc>
                        <a:spcBef>
                          <a:spcPts val="0"/>
                        </a:spcBef>
                        <a:spcAft>
                          <a:spcPts val="0"/>
                        </a:spcAft>
                      </a:pPr>
                      <a:r>
                        <a:rPr lang="en-US" sz="2400" kern="100" cap="small">
                          <a:effectLst/>
                        </a:rPr>
                        <a:t>Prioritize equitable access and opportunity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extLst>
                  <a:ext uri="{0D108BD9-81ED-4DB2-BD59-A6C34878D82A}">
                    <a16:rowId xmlns:a16="http://schemas.microsoft.com/office/drawing/2014/main" val="2853505914"/>
                  </a:ext>
                </a:extLst>
              </a:tr>
              <a:tr h="3139539">
                <a:tc>
                  <a:txBody>
                    <a:bodyPr/>
                    <a:lstStyle/>
                    <a:p>
                      <a:pPr marL="0" marR="0" algn="ctr">
                        <a:lnSpc>
                          <a:spcPct val="107000"/>
                        </a:lnSpc>
                        <a:spcBef>
                          <a:spcPts val="0"/>
                        </a:spcBef>
                        <a:spcAft>
                          <a:spcPts val="0"/>
                        </a:spcAft>
                      </a:pPr>
                      <a:r>
                        <a:rPr lang="en-US" sz="2000" kern="100">
                          <a:effectLst/>
                        </a:rPr>
                        <a:t> </a:t>
                      </a:r>
                    </a:p>
                  </a:txBody>
                  <a:tcPr marL="67160" marR="67160" marT="0" marB="0">
                    <a:solidFill>
                      <a:schemeClr val="bg1"/>
                    </a:solidFill>
                  </a:tcPr>
                </a:tc>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Multiple pathways encompass modern math (in content and pedagogy) are defined across secondary and postsecondary education (including dual/concurrent enrollment) and align with each other and workforce needs.</a:t>
                      </a:r>
                    </a:p>
                    <a:p>
                      <a:pPr marL="0" marR="0" algn="ctr">
                        <a:lnSpc>
                          <a:spcPct val="107000"/>
                        </a:lnSpc>
                        <a:spcBef>
                          <a:spcPts val="0"/>
                        </a:spcBef>
                        <a:spcAft>
                          <a:spcPts val="0"/>
                        </a:spcAft>
                      </a:pPr>
                      <a:r>
                        <a:rPr lang="en-US" sz="20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Local schools, districts , and partners develop goals and outcomes toward equitable impact based on community demographics, needs, and data.</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extLst>
                  <a:ext uri="{0D108BD9-81ED-4DB2-BD59-A6C34878D82A}">
                    <a16:rowId xmlns:a16="http://schemas.microsoft.com/office/drawing/2014/main" val="3624719706"/>
                  </a:ext>
                </a:extLst>
              </a:tr>
              <a:tr h="303614">
                <a:tc>
                  <a:txBody>
                    <a:bodyPr/>
                    <a:lstStyle/>
                    <a:p>
                      <a:pPr marL="0" marR="0" algn="ctr">
                        <a:lnSpc>
                          <a:spcPct val="107000"/>
                        </a:lnSpc>
                        <a:spcBef>
                          <a:spcPts val="0"/>
                        </a:spcBef>
                        <a:spcAft>
                          <a:spcPts val="0"/>
                        </a:spcAft>
                      </a:pPr>
                      <a:r>
                        <a:rPr lang="en-US" sz="2400" b="1" kern="100" cap="small">
                          <a:solidFill>
                            <a:schemeClr val="bg1"/>
                          </a:solidFill>
                          <a:effectLst/>
                        </a:rPr>
                        <a:t>Examine local policies</a:t>
                      </a:r>
                      <a:endParaRPr lang="en-US" sz="24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tc>
                  <a:txBody>
                    <a:bodyPr/>
                    <a:lstStyle/>
                    <a:p>
                      <a:pPr marL="0" marR="0" algn="ctr">
                        <a:lnSpc>
                          <a:spcPct val="107000"/>
                        </a:lnSpc>
                        <a:spcBef>
                          <a:spcPts val="0"/>
                        </a:spcBef>
                        <a:spcAft>
                          <a:spcPts val="0"/>
                        </a:spcAft>
                      </a:pPr>
                      <a:r>
                        <a:rPr lang="en-US" sz="2400" b="1" kern="100" cap="small">
                          <a:solidFill>
                            <a:schemeClr val="bg1"/>
                          </a:solidFill>
                          <a:effectLst/>
                        </a:rPr>
                        <a:t>Support teachers</a:t>
                      </a:r>
                      <a:endParaRPr lang="en-US" sz="24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tc>
                  <a:txBody>
                    <a:bodyPr/>
                    <a:lstStyle/>
                    <a:p>
                      <a:pPr marL="0" marR="0" algn="ctr">
                        <a:lnSpc>
                          <a:spcPct val="107000"/>
                        </a:lnSpc>
                        <a:spcBef>
                          <a:spcPts val="0"/>
                        </a:spcBef>
                        <a:spcAft>
                          <a:spcPts val="0"/>
                        </a:spcAft>
                      </a:pPr>
                      <a:r>
                        <a:rPr lang="en-US" sz="2400" b="1" kern="100" cap="small">
                          <a:solidFill>
                            <a:schemeClr val="bg1"/>
                          </a:solidFill>
                          <a:effectLst/>
                        </a:rPr>
                        <a:t>Showcase Maine schools</a:t>
                      </a:r>
                      <a:endParaRPr lang="en-US" sz="24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extLst>
                  <a:ext uri="{0D108BD9-81ED-4DB2-BD59-A6C34878D82A}">
                    <a16:rowId xmlns:a16="http://schemas.microsoft.com/office/drawing/2014/main" val="1577014712"/>
                  </a:ext>
                </a:extLst>
              </a:tr>
              <a:tr h="3139539">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Local schools, districts, and institutions review any policies to ensure support for each student’s smooth mathematics transition from secondary to postsecondary education.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Professional learning is centered on collaboration, data analysis, implementing high-impact instructional strategies, and identifying and using high-quality curricular materials to support teachers and student learning.</a:t>
                      </a:r>
                    </a:p>
                    <a:p>
                      <a:pPr marL="0" marR="0" algn="ctr">
                        <a:lnSpc>
                          <a:spcPct val="107000"/>
                        </a:lnSpc>
                        <a:spcBef>
                          <a:spcPts val="0"/>
                        </a:spcBef>
                        <a:spcAft>
                          <a:spcPts val="0"/>
                        </a:spcAft>
                      </a:pPr>
                      <a:r>
                        <a:rPr lang="en-US" sz="20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Develop and disseminate success stories from Maine high schools and CTEs of equitable implementation of modern mathematics pathways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extLst>
                  <a:ext uri="{0D108BD9-81ED-4DB2-BD59-A6C34878D82A}">
                    <a16:rowId xmlns:a16="http://schemas.microsoft.com/office/drawing/2014/main" val="269725074"/>
                  </a:ext>
                </a:extLst>
              </a:tr>
            </a:tbl>
          </a:graphicData>
        </a:graphic>
      </p:graphicFrame>
      <p:sp>
        <p:nvSpPr>
          <p:cNvPr id="3" name="Rectangle: Rounded Corners 2">
            <a:extLst>
              <a:ext uri="{FF2B5EF4-FFF2-40B4-BE49-F238E27FC236}">
                <a16:creationId xmlns:a16="http://schemas.microsoft.com/office/drawing/2014/main" id="{7111E28A-9877-DFD4-A7DD-7CA97F1632BA}"/>
              </a:ext>
            </a:extLst>
          </p:cNvPr>
          <p:cNvSpPr/>
          <p:nvPr/>
        </p:nvSpPr>
        <p:spPr>
          <a:xfrm>
            <a:off x="0" y="0"/>
            <a:ext cx="4251489" cy="3912124"/>
          </a:xfrm>
          <a:prstGeom prst="round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The Maine Launch Years Initiative  taskforce had a number of guiding priorities and built a repository of tools, resources, and case studies to support Maine Schools as they consider Math Pathways:</a:t>
            </a:r>
          </a:p>
          <a:p>
            <a:pPr algn="ctr"/>
            <a:endParaRPr lang="en-US" b="1"/>
          </a:p>
          <a:p>
            <a:pPr algn="ctr"/>
            <a:endParaRPr lang="en-US" b="1"/>
          </a:p>
          <a:p>
            <a:pPr algn="ctr"/>
            <a:r>
              <a:rPr lang="en-US" b="1" i="1"/>
              <a:t>Weblink here</a:t>
            </a:r>
          </a:p>
        </p:txBody>
      </p:sp>
    </p:spTree>
    <p:extLst>
      <p:ext uri="{BB962C8B-B14F-4D97-AF65-F5344CB8AC3E}">
        <p14:creationId xmlns:p14="http://schemas.microsoft.com/office/powerpoint/2010/main" val="241928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1E3D-859F-98CF-C53C-170BE1D9A85A}"/>
              </a:ext>
            </a:extLst>
          </p:cNvPr>
          <p:cNvSpPr>
            <a:spLocks noGrp="1"/>
          </p:cNvSpPr>
          <p:nvPr>
            <p:ph type="title"/>
          </p:nvPr>
        </p:nvSpPr>
        <p:spPr/>
        <p:txBody>
          <a:bodyPr>
            <a:normAutofit/>
          </a:bodyPr>
          <a:lstStyle/>
          <a:p>
            <a:endParaRPr lang="en-US"/>
          </a:p>
        </p:txBody>
      </p:sp>
      <p:pic>
        <p:nvPicPr>
          <p:cNvPr id="4" name="Picture 4" descr="A picture containing text, green, screenshot, sign&#10;&#10;Description automatically generated">
            <a:extLst>
              <a:ext uri="{FF2B5EF4-FFF2-40B4-BE49-F238E27FC236}">
                <a16:creationId xmlns:a16="http://schemas.microsoft.com/office/drawing/2014/main" id="{77A8382A-BE23-1588-13F0-467F1C430945}"/>
              </a:ext>
            </a:extLst>
          </p:cNvPr>
          <p:cNvPicPr>
            <a:picLocks noGrp="1" noChangeAspect="1"/>
          </p:cNvPicPr>
          <p:nvPr>
            <p:ph idx="1"/>
          </p:nvPr>
        </p:nvPicPr>
        <p:blipFill rotWithShape="1">
          <a:blip r:embed="rId3"/>
          <a:srcRect t="32" r="-166" b="12558"/>
          <a:stretch/>
        </p:blipFill>
        <p:spPr>
          <a:xfrm>
            <a:off x="-238001" y="-75414"/>
            <a:ext cx="13249151" cy="7390614"/>
          </a:xfrm>
        </p:spPr>
      </p:pic>
      <p:grpSp>
        <p:nvGrpSpPr>
          <p:cNvPr id="7" name="Group 6">
            <a:extLst>
              <a:ext uri="{FF2B5EF4-FFF2-40B4-BE49-F238E27FC236}">
                <a16:creationId xmlns:a16="http://schemas.microsoft.com/office/drawing/2014/main" id="{843B55B7-3D64-8CF9-5BBC-42D8A0C8B5B3}"/>
              </a:ext>
            </a:extLst>
          </p:cNvPr>
          <p:cNvGrpSpPr/>
          <p:nvPr/>
        </p:nvGrpSpPr>
        <p:grpSpPr>
          <a:xfrm>
            <a:off x="8151" y="3836709"/>
            <a:ext cx="4167924" cy="3139321"/>
            <a:chOff x="8151" y="3836709"/>
            <a:chExt cx="4167924" cy="3139321"/>
          </a:xfrm>
        </p:grpSpPr>
        <p:sp>
          <p:nvSpPr>
            <p:cNvPr id="3" name="TextBox 2">
              <a:extLst>
                <a:ext uri="{FF2B5EF4-FFF2-40B4-BE49-F238E27FC236}">
                  <a16:creationId xmlns:a16="http://schemas.microsoft.com/office/drawing/2014/main" id="{A32055AC-671C-36BD-49A2-9C7E763168B0}"/>
                </a:ext>
              </a:extLst>
            </p:cNvPr>
            <p:cNvSpPr txBox="1"/>
            <p:nvPr/>
          </p:nvSpPr>
          <p:spPr>
            <a:xfrm>
              <a:off x="8151" y="3836709"/>
              <a:ext cx="4167924" cy="3139321"/>
            </a:xfrm>
            <a:prstGeom prst="rect">
              <a:avLst/>
            </a:prstGeom>
            <a:solidFill>
              <a:schemeClr val="bg1"/>
            </a:solidFill>
          </p:spPr>
          <p:txBody>
            <a:bodyPr wrap="square" rtlCol="0">
              <a:spAutoFit/>
            </a:bodyPr>
            <a:lstStyle/>
            <a:p>
              <a:endParaRPr lang="en-US"/>
            </a:p>
            <a:p>
              <a:endParaRPr lang="en-US"/>
            </a:p>
            <a:p>
              <a:endParaRPr lang="en-US"/>
            </a:p>
            <a:p>
              <a:endParaRPr lang="en-US"/>
            </a:p>
            <a:p>
              <a:pPr algn="ctr"/>
              <a:r>
                <a:rPr lang="en-US"/>
                <a:t>Maine’s Community Colleges adopted math pathways at scale and continue to build clear connections between programs and the math courses required. </a:t>
              </a:r>
            </a:p>
            <a:p>
              <a:pPr algn="ctr"/>
              <a:r>
                <a:rPr lang="en-US"/>
                <a:t>The University of Maine System has also been active math pathway reform and scaling implementation where appropriate.  </a:t>
              </a:r>
            </a:p>
          </p:txBody>
        </p:sp>
        <p:pic>
          <p:nvPicPr>
            <p:cNvPr id="6" name="Picture 5" descr="A blue text on a white background&#10;&#10;Description automatically generated">
              <a:extLst>
                <a:ext uri="{FF2B5EF4-FFF2-40B4-BE49-F238E27FC236}">
                  <a16:creationId xmlns:a16="http://schemas.microsoft.com/office/drawing/2014/main" id="{B023FA0D-6D09-46A5-8D79-D354B346B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13" y="3951140"/>
              <a:ext cx="3581400" cy="857250"/>
            </a:xfrm>
            <a:prstGeom prst="rect">
              <a:avLst/>
            </a:prstGeom>
          </p:spPr>
        </p:pic>
      </p:grpSp>
    </p:spTree>
    <p:extLst>
      <p:ext uri="{BB962C8B-B14F-4D97-AF65-F5344CB8AC3E}">
        <p14:creationId xmlns:p14="http://schemas.microsoft.com/office/powerpoint/2010/main" val="72399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E72E-064F-FE3E-5F8F-32F2240E2B50}"/>
              </a:ext>
            </a:extLst>
          </p:cNvPr>
          <p:cNvSpPr>
            <a:spLocks noGrp="1"/>
          </p:cNvSpPr>
          <p:nvPr>
            <p:ph type="title"/>
          </p:nvPr>
        </p:nvSpPr>
        <p:spPr>
          <a:xfrm>
            <a:off x="701382" y="122549"/>
            <a:ext cx="11496571" cy="1498862"/>
          </a:xfrm>
        </p:spPr>
        <p:txBody>
          <a:bodyPr>
            <a:normAutofit/>
          </a:bodyPr>
          <a:lstStyle/>
          <a:p>
            <a:r>
              <a:rPr lang="en-US" dirty="0"/>
              <a:t>Each school builds the pathways </a:t>
            </a:r>
          </a:p>
        </p:txBody>
      </p:sp>
      <p:sp>
        <p:nvSpPr>
          <p:cNvPr id="5" name="Title 1">
            <a:extLst>
              <a:ext uri="{FF2B5EF4-FFF2-40B4-BE49-F238E27FC236}">
                <a16:creationId xmlns:a16="http://schemas.microsoft.com/office/drawing/2014/main" id="{38468CDD-8378-E6F7-687C-EDAB721DB06F}"/>
              </a:ext>
            </a:extLst>
          </p:cNvPr>
          <p:cNvSpPr txBox="1">
            <a:spLocks/>
          </p:cNvSpPr>
          <p:nvPr/>
        </p:nvSpPr>
        <p:spPr>
          <a:xfrm>
            <a:off x="7300077" y="1740031"/>
            <a:ext cx="5009690" cy="1498862"/>
          </a:xfrm>
          <a:prstGeom prst="rect">
            <a:avLst/>
          </a:prstGeom>
        </p:spPr>
        <p:txBody>
          <a:bodyPr vert="horz" lIns="91440" tIns="45720" rIns="91440" bIns="45720" rtlCol="0" anchor="ctr">
            <a:normAutofit/>
          </a:bodyPr>
          <a:lstStyle>
            <a:lvl1pPr algn="l" defTabSz="975390" rtl="0" eaLnBrk="1" latinLnBrk="0" hangingPunct="1">
              <a:lnSpc>
                <a:spcPct val="85000"/>
              </a:lnSpc>
              <a:spcBef>
                <a:spcPct val="0"/>
              </a:spcBef>
              <a:buNone/>
              <a:defRPr sz="5760" kern="1200" spc="-128" baseline="0">
                <a:solidFill>
                  <a:schemeClr val="accent1"/>
                </a:solidFill>
                <a:latin typeface="+mj-lt"/>
                <a:ea typeface="+mj-ea"/>
                <a:cs typeface="+mj-cs"/>
              </a:defRPr>
            </a:lvl1pPr>
          </a:lstStyle>
          <a:p>
            <a:r>
              <a:rPr lang="en-US" sz="5300" dirty="0"/>
              <a:t>that it can support or access</a:t>
            </a:r>
          </a:p>
        </p:txBody>
      </p:sp>
      <p:sp>
        <p:nvSpPr>
          <p:cNvPr id="6" name="Title 1">
            <a:extLst>
              <a:ext uri="{FF2B5EF4-FFF2-40B4-BE49-F238E27FC236}">
                <a16:creationId xmlns:a16="http://schemas.microsoft.com/office/drawing/2014/main" id="{3ECDE4E5-74B0-515F-EF4F-8623059EB603}"/>
              </a:ext>
            </a:extLst>
          </p:cNvPr>
          <p:cNvSpPr txBox="1">
            <a:spLocks/>
          </p:cNvSpPr>
          <p:nvPr/>
        </p:nvSpPr>
        <p:spPr>
          <a:xfrm>
            <a:off x="701383" y="1773811"/>
            <a:ext cx="4813298" cy="1431302"/>
          </a:xfrm>
          <a:prstGeom prst="rect">
            <a:avLst/>
          </a:prstGeom>
        </p:spPr>
        <p:txBody>
          <a:bodyPr vert="horz" lIns="91440" tIns="45720" rIns="91440" bIns="45720" rtlCol="0" anchor="ctr">
            <a:normAutofit fontScale="92500" lnSpcReduction="10000"/>
          </a:bodyPr>
          <a:lstStyle>
            <a:lvl1pPr algn="l" defTabSz="975390" rtl="0" eaLnBrk="1" latinLnBrk="0" hangingPunct="1">
              <a:lnSpc>
                <a:spcPct val="85000"/>
              </a:lnSpc>
              <a:spcBef>
                <a:spcPct val="0"/>
              </a:spcBef>
              <a:buNone/>
              <a:defRPr sz="5760" kern="1200" spc="-128" baseline="0">
                <a:solidFill>
                  <a:schemeClr val="accent1"/>
                </a:solidFill>
                <a:latin typeface="+mj-lt"/>
                <a:ea typeface="+mj-ea"/>
                <a:cs typeface="+mj-cs"/>
              </a:defRPr>
            </a:lvl1pPr>
          </a:lstStyle>
          <a:p>
            <a:pPr algn="ctr"/>
            <a:r>
              <a:rPr lang="en-US" dirty="0"/>
              <a:t>that meet student needs</a:t>
            </a:r>
          </a:p>
        </p:txBody>
      </p:sp>
      <p:sp>
        <p:nvSpPr>
          <p:cNvPr id="7" name="TextBox 6">
            <a:extLst>
              <a:ext uri="{FF2B5EF4-FFF2-40B4-BE49-F238E27FC236}">
                <a16:creationId xmlns:a16="http://schemas.microsoft.com/office/drawing/2014/main" id="{FB2B76C9-1DE2-8259-3F99-622A5E4BFAE5}"/>
              </a:ext>
            </a:extLst>
          </p:cNvPr>
          <p:cNvSpPr txBox="1"/>
          <p:nvPr/>
        </p:nvSpPr>
        <p:spPr>
          <a:xfrm>
            <a:off x="5914337" y="1704632"/>
            <a:ext cx="1112363" cy="1569660"/>
          </a:xfrm>
          <a:prstGeom prst="rect">
            <a:avLst/>
          </a:prstGeom>
          <a:noFill/>
        </p:spPr>
        <p:txBody>
          <a:bodyPr wrap="square" rtlCol="0">
            <a:spAutoFit/>
          </a:bodyPr>
          <a:lstStyle/>
          <a:p>
            <a:r>
              <a:rPr lang="en-US" sz="9600" b="1" dirty="0">
                <a:solidFill>
                  <a:schemeClr val="accent1"/>
                </a:solidFill>
              </a:rPr>
              <a:t>&amp;</a:t>
            </a:r>
          </a:p>
        </p:txBody>
      </p:sp>
      <p:sp>
        <p:nvSpPr>
          <p:cNvPr id="8" name="TextBox 7">
            <a:extLst>
              <a:ext uri="{FF2B5EF4-FFF2-40B4-BE49-F238E27FC236}">
                <a16:creationId xmlns:a16="http://schemas.microsoft.com/office/drawing/2014/main" id="{D36F4D9A-18B5-63EE-333A-F4FE3EA5B69D}"/>
              </a:ext>
            </a:extLst>
          </p:cNvPr>
          <p:cNvSpPr txBox="1"/>
          <p:nvPr/>
        </p:nvSpPr>
        <p:spPr>
          <a:xfrm>
            <a:off x="895581" y="3454972"/>
            <a:ext cx="4424902" cy="3631763"/>
          </a:xfrm>
          <a:prstGeom prst="rect">
            <a:avLst/>
          </a:prstGeom>
          <a:noFill/>
        </p:spPr>
        <p:txBody>
          <a:bodyPr wrap="square" rtlCol="0">
            <a:spAutoFit/>
          </a:bodyPr>
          <a:lstStyle/>
          <a:p>
            <a:pPr marL="285750" indent="-285750">
              <a:buFont typeface="Arial" panose="020B0604020202020204" pitchFamily="34" charset="0"/>
              <a:buChar char="•"/>
            </a:pPr>
            <a:r>
              <a:rPr lang="en-US" sz="2800" dirty="0"/>
              <a:t>student academic data?</a:t>
            </a:r>
          </a:p>
          <a:p>
            <a:r>
              <a:rPr lang="en-US" sz="2800" dirty="0"/>
              <a:t> </a:t>
            </a:r>
          </a:p>
          <a:p>
            <a:pPr marL="285750" indent="-285750">
              <a:buFont typeface="Arial" panose="020B0604020202020204" pitchFamily="34" charset="0"/>
              <a:buChar char="•"/>
            </a:pPr>
            <a:r>
              <a:rPr lang="en-US" sz="2800" dirty="0"/>
              <a:t>post-secondary landscape?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potential benefit?</a:t>
            </a:r>
          </a:p>
          <a:p>
            <a:endParaRPr lang="en-US" sz="2800" dirty="0"/>
          </a:p>
          <a:p>
            <a:endParaRPr lang="en-US" sz="2800" dirty="0"/>
          </a:p>
          <a:p>
            <a:r>
              <a:rPr lang="en-US" dirty="0">
                <a:solidFill>
                  <a:schemeClr val="accent1"/>
                </a:solidFill>
              </a:rPr>
              <a:t>(though examples that follow are from states)</a:t>
            </a:r>
          </a:p>
          <a:p>
            <a:endParaRPr lang="en-US" dirty="0"/>
          </a:p>
        </p:txBody>
      </p:sp>
      <p:sp>
        <p:nvSpPr>
          <p:cNvPr id="9" name="TextBox 8">
            <a:extLst>
              <a:ext uri="{FF2B5EF4-FFF2-40B4-BE49-F238E27FC236}">
                <a16:creationId xmlns:a16="http://schemas.microsoft.com/office/drawing/2014/main" id="{42567D79-5875-E43B-97EF-AE27D01F07DB}"/>
              </a:ext>
            </a:extLst>
          </p:cNvPr>
          <p:cNvSpPr txBox="1"/>
          <p:nvPr/>
        </p:nvSpPr>
        <p:spPr>
          <a:xfrm>
            <a:off x="7592471" y="3357513"/>
            <a:ext cx="5265690"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current teacher load?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time and space for curricular change/PD?</a:t>
            </a:r>
          </a:p>
          <a:p>
            <a:endParaRPr lang="en-US" sz="2800" dirty="0"/>
          </a:p>
          <a:p>
            <a:pPr marL="285750" indent="-285750">
              <a:buFont typeface="Arial" panose="020B0604020202020204" pitchFamily="34" charset="0"/>
              <a:buChar char="•"/>
            </a:pPr>
            <a:r>
              <a:rPr lang="en-US" sz="2800" dirty="0"/>
              <a:t>dual or concurrent enrollment?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Course sharing?</a:t>
            </a:r>
          </a:p>
          <a:p>
            <a:endParaRPr lang="en-US" dirty="0"/>
          </a:p>
        </p:txBody>
      </p:sp>
    </p:spTree>
    <p:extLst>
      <p:ext uri="{BB962C8B-B14F-4D97-AF65-F5344CB8AC3E}">
        <p14:creationId xmlns:p14="http://schemas.microsoft.com/office/powerpoint/2010/main" val="97307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C6D2-8C06-1D84-3417-8584643EC7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FAA3EE-8F24-B0D7-AE78-8E2B9A42121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660D1E-81B0-B5A9-28D0-115E7BC28063}"/>
              </a:ext>
            </a:extLst>
          </p:cNvPr>
          <p:cNvPicPr>
            <a:picLocks noChangeAspect="1"/>
          </p:cNvPicPr>
          <p:nvPr/>
        </p:nvPicPr>
        <p:blipFill>
          <a:blip r:embed="rId2"/>
          <a:stretch>
            <a:fillRect/>
          </a:stretch>
        </p:blipFill>
        <p:spPr>
          <a:xfrm>
            <a:off x="1643744" y="-1"/>
            <a:ext cx="9623234" cy="7392347"/>
          </a:xfrm>
          <a:prstGeom prst="rect">
            <a:avLst/>
          </a:prstGeom>
        </p:spPr>
      </p:pic>
    </p:spTree>
    <p:extLst>
      <p:ext uri="{BB962C8B-B14F-4D97-AF65-F5344CB8AC3E}">
        <p14:creationId xmlns:p14="http://schemas.microsoft.com/office/powerpoint/2010/main" val="72818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5E21-8579-4695-A2DD-4E60D997238F}"/>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09650F70-931F-8784-1AF8-27E9303D8982}"/>
              </a:ext>
            </a:extLst>
          </p:cNvPr>
          <p:cNvSpPr>
            <a:spLocks noGrp="1"/>
          </p:cNvSpPr>
          <p:nvPr>
            <p:ph idx="1"/>
          </p:nvPr>
        </p:nvSpPr>
        <p:spPr/>
        <p:txBody>
          <a:bodyPr/>
          <a:lstStyle/>
          <a:p>
            <a:endParaRPr lang="en-US"/>
          </a:p>
        </p:txBody>
      </p:sp>
      <p:pic>
        <p:nvPicPr>
          <p:cNvPr id="1030" name="Picture 6">
            <a:extLst>
              <a:ext uri="{FF2B5EF4-FFF2-40B4-BE49-F238E27FC236}">
                <a16:creationId xmlns:a16="http://schemas.microsoft.com/office/drawing/2014/main" id="{26FB0C54-06AC-F8BC-EB38-37A77903F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260" y="0"/>
            <a:ext cx="9412557"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4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A0E6-D322-F007-D507-B244971E93E7}"/>
              </a:ext>
            </a:extLst>
          </p:cNvPr>
          <p:cNvSpPr>
            <a:spLocks noGrp="1"/>
          </p:cNvSpPr>
          <p:nvPr>
            <p:ph type="title"/>
          </p:nvPr>
        </p:nvSpPr>
        <p:spPr/>
        <p:txBody>
          <a:bodyPr/>
          <a:lstStyle/>
          <a:p>
            <a:r>
              <a:rPr lang="en-US" sz="5750" dirty="0">
                <a:ea typeface="Calibri Light"/>
                <a:cs typeface="Calibri Light"/>
              </a:rPr>
              <a:t>Purpose of this Slide Deck</a:t>
            </a:r>
            <a:endParaRPr lang="en-US" dirty="0"/>
          </a:p>
        </p:txBody>
      </p:sp>
      <p:sp>
        <p:nvSpPr>
          <p:cNvPr id="3" name="TextBox 2">
            <a:extLst>
              <a:ext uri="{FF2B5EF4-FFF2-40B4-BE49-F238E27FC236}">
                <a16:creationId xmlns:a16="http://schemas.microsoft.com/office/drawing/2014/main" id="{EF83F0A1-4145-0C8F-16AF-6CBD6E33FC36}"/>
              </a:ext>
            </a:extLst>
          </p:cNvPr>
          <p:cNvSpPr txBox="1"/>
          <p:nvPr/>
        </p:nvSpPr>
        <p:spPr>
          <a:xfrm>
            <a:off x="701383" y="1896227"/>
            <a:ext cx="11346072" cy="5355312"/>
          </a:xfrm>
          <a:prstGeom prst="rect">
            <a:avLst/>
          </a:prstGeom>
          <a:noFill/>
        </p:spPr>
        <p:txBody>
          <a:bodyPr wrap="square" rtlCol="0">
            <a:spAutoFit/>
          </a:bodyPr>
          <a:lstStyle/>
          <a:p>
            <a:r>
              <a:rPr lang="en-US" sz="3200" dirty="0"/>
              <a:t>This deck is meant only as a starting point for schools and districts to use as they introduce the math pathway concept to their own faculty, administrators, and stakeholders. </a:t>
            </a:r>
          </a:p>
          <a:p>
            <a:endParaRPr lang="en-US" sz="3200" dirty="0"/>
          </a:p>
          <a:p>
            <a:r>
              <a:rPr lang="en-US" sz="3200" dirty="0"/>
              <a:t>Feel free to use, modify or delete as slides or images as they fit your needs. </a:t>
            </a:r>
          </a:p>
          <a:p>
            <a:endParaRPr lang="en-US" sz="3200" dirty="0"/>
          </a:p>
          <a:p>
            <a:r>
              <a:rPr lang="en-US" sz="3200" dirty="0"/>
              <a:t>The notes on each slide help to articulate the purpose of the images and can also be pulled in as slide text depending on your style. </a:t>
            </a:r>
          </a:p>
          <a:p>
            <a:endParaRPr lang="en-US" dirty="0"/>
          </a:p>
          <a:p>
            <a:endParaRPr lang="en-US" dirty="0"/>
          </a:p>
          <a:p>
            <a:endParaRPr lang="en-US" dirty="0"/>
          </a:p>
        </p:txBody>
      </p:sp>
    </p:spTree>
    <p:extLst>
      <p:ext uri="{BB962C8B-B14F-4D97-AF65-F5344CB8AC3E}">
        <p14:creationId xmlns:p14="http://schemas.microsoft.com/office/powerpoint/2010/main" val="201950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lay with solid fill">
            <a:extLst>
              <a:ext uri="{FF2B5EF4-FFF2-40B4-BE49-F238E27FC236}">
                <a16:creationId xmlns:a16="http://schemas.microsoft.com/office/drawing/2014/main" id="{2FADE7CD-AC84-D210-0898-9EC5838CAFF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728" y="2202853"/>
            <a:ext cx="2909492" cy="2909492"/>
          </a:xfrm>
        </p:spPr>
      </p:pic>
      <p:sp>
        <p:nvSpPr>
          <p:cNvPr id="13" name="TextBox 12">
            <a:extLst>
              <a:ext uri="{FF2B5EF4-FFF2-40B4-BE49-F238E27FC236}">
                <a16:creationId xmlns:a16="http://schemas.microsoft.com/office/drawing/2014/main" id="{84C37543-C6B8-CC95-EABE-D3EEE5DA5F0A}"/>
              </a:ext>
            </a:extLst>
          </p:cNvPr>
          <p:cNvSpPr txBox="1"/>
          <p:nvPr/>
        </p:nvSpPr>
        <p:spPr>
          <a:xfrm>
            <a:off x="897255" y="3460621"/>
            <a:ext cx="1328678" cy="387798"/>
          </a:xfrm>
          <a:prstGeom prst="rect">
            <a:avLst/>
          </a:prstGeom>
          <a:noFill/>
        </p:spPr>
        <p:txBody>
          <a:bodyPr wrap="square" rtlCol="0">
            <a:spAutoFit/>
          </a:bodyPr>
          <a:lstStyle/>
          <a:p>
            <a:r>
              <a:rPr lang="en-US" sz="1920">
                <a:solidFill>
                  <a:schemeClr val="bg1"/>
                </a:solidFill>
              </a:rPr>
              <a:t>ALGEBRA I</a:t>
            </a:r>
          </a:p>
        </p:txBody>
      </p:sp>
      <p:pic>
        <p:nvPicPr>
          <p:cNvPr id="16" name="Content Placeholder 11" descr="Play with solid fill">
            <a:extLst>
              <a:ext uri="{FF2B5EF4-FFF2-40B4-BE49-F238E27FC236}">
                <a16:creationId xmlns:a16="http://schemas.microsoft.com/office/drawing/2014/main" id="{2094479D-F908-4A14-CB22-39928E294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3206" y="2194281"/>
            <a:ext cx="2909492" cy="2909492"/>
          </a:xfrm>
          <a:prstGeom prst="rect">
            <a:avLst/>
          </a:prstGeom>
        </p:spPr>
      </p:pic>
      <p:pic>
        <p:nvPicPr>
          <p:cNvPr id="17" name="Content Placeholder 11" descr="Play with solid fill">
            <a:extLst>
              <a:ext uri="{FF2B5EF4-FFF2-40B4-BE49-F238E27FC236}">
                <a16:creationId xmlns:a16="http://schemas.microsoft.com/office/drawing/2014/main" id="{B5F91EFF-29FE-FD77-3EC7-6812A406A3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862" y="2202854"/>
            <a:ext cx="2909492" cy="2909492"/>
          </a:xfrm>
          <a:prstGeom prst="rect">
            <a:avLst/>
          </a:prstGeom>
        </p:spPr>
      </p:pic>
      <p:pic>
        <p:nvPicPr>
          <p:cNvPr id="18" name="Content Placeholder 11" descr="Play with solid fill">
            <a:extLst>
              <a:ext uri="{FF2B5EF4-FFF2-40B4-BE49-F238E27FC236}">
                <a16:creationId xmlns:a16="http://schemas.microsoft.com/office/drawing/2014/main" id="{A928C182-D9E5-D28F-6F4E-78E306C72E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8823" y="2202852"/>
            <a:ext cx="2909492" cy="2909492"/>
          </a:xfrm>
          <a:prstGeom prst="rect">
            <a:avLst/>
          </a:prstGeom>
        </p:spPr>
      </p:pic>
      <p:sp>
        <p:nvSpPr>
          <p:cNvPr id="19" name="TextBox 18">
            <a:extLst>
              <a:ext uri="{FF2B5EF4-FFF2-40B4-BE49-F238E27FC236}">
                <a16:creationId xmlns:a16="http://schemas.microsoft.com/office/drawing/2014/main" id="{CC4BCE6F-265A-A1A6-54D0-9DD88A98E7E5}"/>
              </a:ext>
            </a:extLst>
          </p:cNvPr>
          <p:cNvSpPr txBox="1"/>
          <p:nvPr/>
        </p:nvSpPr>
        <p:spPr>
          <a:xfrm>
            <a:off x="7333717" y="3460620"/>
            <a:ext cx="1328678" cy="387798"/>
          </a:xfrm>
          <a:prstGeom prst="rect">
            <a:avLst/>
          </a:prstGeom>
          <a:noFill/>
        </p:spPr>
        <p:txBody>
          <a:bodyPr wrap="square" rtlCol="0">
            <a:spAutoFit/>
          </a:bodyPr>
          <a:lstStyle/>
          <a:p>
            <a:r>
              <a:rPr lang="en-US" sz="1920">
                <a:solidFill>
                  <a:schemeClr val="bg1"/>
                </a:solidFill>
              </a:rPr>
              <a:t>PRECALC</a:t>
            </a:r>
          </a:p>
        </p:txBody>
      </p:sp>
      <p:sp>
        <p:nvSpPr>
          <p:cNvPr id="20" name="TextBox 19">
            <a:extLst>
              <a:ext uri="{FF2B5EF4-FFF2-40B4-BE49-F238E27FC236}">
                <a16:creationId xmlns:a16="http://schemas.microsoft.com/office/drawing/2014/main" id="{6D30D0C1-A1BE-132E-9252-B9F11D8072C7}"/>
              </a:ext>
            </a:extLst>
          </p:cNvPr>
          <p:cNvSpPr txBox="1"/>
          <p:nvPr/>
        </p:nvSpPr>
        <p:spPr>
          <a:xfrm>
            <a:off x="5223757" y="3460620"/>
            <a:ext cx="1328678" cy="387798"/>
          </a:xfrm>
          <a:prstGeom prst="rect">
            <a:avLst/>
          </a:prstGeom>
          <a:noFill/>
        </p:spPr>
        <p:txBody>
          <a:bodyPr wrap="square" rtlCol="0">
            <a:spAutoFit/>
          </a:bodyPr>
          <a:lstStyle/>
          <a:p>
            <a:r>
              <a:rPr lang="en-US" sz="1920">
                <a:solidFill>
                  <a:schemeClr val="bg1"/>
                </a:solidFill>
              </a:rPr>
              <a:t>ALGEBRA II</a:t>
            </a:r>
          </a:p>
        </p:txBody>
      </p:sp>
      <p:sp>
        <p:nvSpPr>
          <p:cNvPr id="21" name="TextBox 20">
            <a:extLst>
              <a:ext uri="{FF2B5EF4-FFF2-40B4-BE49-F238E27FC236}">
                <a16:creationId xmlns:a16="http://schemas.microsoft.com/office/drawing/2014/main" id="{18E56B7E-294C-D391-6041-FFC57F216B80}"/>
              </a:ext>
            </a:extLst>
          </p:cNvPr>
          <p:cNvSpPr txBox="1"/>
          <p:nvPr/>
        </p:nvSpPr>
        <p:spPr>
          <a:xfrm>
            <a:off x="3086429" y="3460620"/>
            <a:ext cx="1328678" cy="387798"/>
          </a:xfrm>
          <a:prstGeom prst="rect">
            <a:avLst/>
          </a:prstGeom>
          <a:noFill/>
        </p:spPr>
        <p:txBody>
          <a:bodyPr wrap="square" rtlCol="0">
            <a:spAutoFit/>
          </a:bodyPr>
          <a:lstStyle/>
          <a:p>
            <a:r>
              <a:rPr lang="en-US" sz="1920">
                <a:solidFill>
                  <a:schemeClr val="bg1"/>
                </a:solidFill>
              </a:rPr>
              <a:t>GEOMETRY</a:t>
            </a:r>
          </a:p>
        </p:txBody>
      </p:sp>
      <p:sp>
        <p:nvSpPr>
          <p:cNvPr id="22" name="Oval 21">
            <a:extLst>
              <a:ext uri="{FF2B5EF4-FFF2-40B4-BE49-F238E27FC236}">
                <a16:creationId xmlns:a16="http://schemas.microsoft.com/office/drawing/2014/main" id="{97A0DAF7-2437-4678-46FC-5ACD8959531B}"/>
              </a:ext>
            </a:extLst>
          </p:cNvPr>
          <p:cNvSpPr/>
          <p:nvPr/>
        </p:nvSpPr>
        <p:spPr>
          <a:xfrm>
            <a:off x="9924429" y="2478404"/>
            <a:ext cx="2270453" cy="233825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23" name="TextBox 22">
            <a:extLst>
              <a:ext uri="{FF2B5EF4-FFF2-40B4-BE49-F238E27FC236}">
                <a16:creationId xmlns:a16="http://schemas.microsoft.com/office/drawing/2014/main" id="{D0C0F931-7EE4-833D-8E1E-EF42381E59D7}"/>
              </a:ext>
            </a:extLst>
          </p:cNvPr>
          <p:cNvSpPr txBox="1"/>
          <p:nvPr/>
        </p:nvSpPr>
        <p:spPr>
          <a:xfrm>
            <a:off x="10289391" y="3456145"/>
            <a:ext cx="1586711" cy="461665"/>
          </a:xfrm>
          <a:prstGeom prst="rect">
            <a:avLst/>
          </a:prstGeom>
          <a:noFill/>
        </p:spPr>
        <p:txBody>
          <a:bodyPr wrap="square" rtlCol="0">
            <a:spAutoFit/>
          </a:bodyPr>
          <a:lstStyle/>
          <a:p>
            <a:r>
              <a:rPr lang="en-US" sz="2400" b="1">
                <a:solidFill>
                  <a:schemeClr val="bg1"/>
                </a:solidFill>
              </a:rPr>
              <a:t>CALCULUS</a:t>
            </a:r>
          </a:p>
        </p:txBody>
      </p:sp>
      <p:grpSp>
        <p:nvGrpSpPr>
          <p:cNvPr id="5" name="Group 4">
            <a:extLst>
              <a:ext uri="{FF2B5EF4-FFF2-40B4-BE49-F238E27FC236}">
                <a16:creationId xmlns:a16="http://schemas.microsoft.com/office/drawing/2014/main" id="{E7CB4D3F-5DF2-7175-BD3A-E3D6DED053AD}"/>
              </a:ext>
            </a:extLst>
          </p:cNvPr>
          <p:cNvGrpSpPr/>
          <p:nvPr/>
        </p:nvGrpSpPr>
        <p:grpSpPr>
          <a:xfrm>
            <a:off x="5883069" y="4826722"/>
            <a:ext cx="6838355" cy="1910507"/>
            <a:chOff x="5883069" y="4826722"/>
            <a:chExt cx="6838355" cy="1910507"/>
          </a:xfrm>
        </p:grpSpPr>
        <p:sp>
          <p:nvSpPr>
            <p:cNvPr id="30" name="Arrow: Down 29">
              <a:extLst>
                <a:ext uri="{FF2B5EF4-FFF2-40B4-BE49-F238E27FC236}">
                  <a16:creationId xmlns:a16="http://schemas.microsoft.com/office/drawing/2014/main" id="{FF263A49-B910-9A9C-9B65-8CAC1534A84D}"/>
                </a:ext>
              </a:extLst>
            </p:cNvPr>
            <p:cNvSpPr/>
            <p:nvPr/>
          </p:nvSpPr>
          <p:spPr>
            <a:xfrm>
              <a:off x="7850651" y="4826722"/>
              <a:ext cx="1002029" cy="1910507"/>
            </a:xfrm>
            <a:prstGeom prst="downArrow">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grpSp>
          <p:nvGrpSpPr>
            <p:cNvPr id="4" name="Group 3">
              <a:extLst>
                <a:ext uri="{FF2B5EF4-FFF2-40B4-BE49-F238E27FC236}">
                  <a16:creationId xmlns:a16="http://schemas.microsoft.com/office/drawing/2014/main" id="{9BE13DF1-30CF-8CA1-7FB1-C847873E3F83}"/>
                </a:ext>
              </a:extLst>
            </p:cNvPr>
            <p:cNvGrpSpPr/>
            <p:nvPr/>
          </p:nvGrpSpPr>
          <p:grpSpPr>
            <a:xfrm>
              <a:off x="5883069" y="4826722"/>
              <a:ext cx="6838355" cy="1910507"/>
              <a:chOff x="5661478" y="4826722"/>
              <a:chExt cx="6543884" cy="1910507"/>
            </a:xfrm>
          </p:grpSpPr>
          <p:sp>
            <p:nvSpPr>
              <p:cNvPr id="29" name="Arrow: Down 28">
                <a:extLst>
                  <a:ext uri="{FF2B5EF4-FFF2-40B4-BE49-F238E27FC236}">
                    <a16:creationId xmlns:a16="http://schemas.microsoft.com/office/drawing/2014/main" id="{86C53A40-6700-B162-E28A-CC2480BC2E64}"/>
                  </a:ext>
                </a:extLst>
              </p:cNvPr>
              <p:cNvSpPr/>
              <p:nvPr/>
            </p:nvSpPr>
            <p:spPr>
              <a:xfrm>
                <a:off x="5661478" y="4826722"/>
                <a:ext cx="1002029" cy="1910507"/>
              </a:xfrm>
              <a:prstGeom prst="downArrow">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33" name="TextBox 32">
                <a:extLst>
                  <a:ext uri="{FF2B5EF4-FFF2-40B4-BE49-F238E27FC236}">
                    <a16:creationId xmlns:a16="http://schemas.microsoft.com/office/drawing/2014/main" id="{EDEFA8F6-6C69-E1EE-914B-0775CC3D73FE}"/>
                  </a:ext>
                </a:extLst>
              </p:cNvPr>
              <p:cNvSpPr txBox="1"/>
              <p:nvPr/>
            </p:nvSpPr>
            <p:spPr>
              <a:xfrm>
                <a:off x="8503214" y="4917233"/>
                <a:ext cx="3702148" cy="1754326"/>
              </a:xfrm>
              <a:prstGeom prst="rect">
                <a:avLst/>
              </a:prstGeom>
              <a:noFill/>
            </p:spPr>
            <p:txBody>
              <a:bodyPr wrap="square" rtlCol="0">
                <a:spAutoFit/>
              </a:bodyPr>
              <a:lstStyle/>
              <a:p>
                <a:r>
                  <a:rPr lang="en-US" b="1">
                    <a:solidFill>
                      <a:schemeClr val="tx2"/>
                    </a:solidFill>
                  </a:rPr>
                  <a:t>Too many students reach these courses and either drop out or find confirmation that they are not “math people.” </a:t>
                </a:r>
              </a:p>
              <a:p>
                <a:r>
                  <a:rPr lang="en-US" b="1">
                    <a:solidFill>
                      <a:schemeClr val="tx2"/>
                    </a:solidFill>
                  </a:rPr>
                  <a:t>There are real consequences for high school completion and post-secondary aspiration. </a:t>
                </a:r>
              </a:p>
            </p:txBody>
          </p:sp>
        </p:grpSp>
      </p:grpSp>
      <p:grpSp>
        <p:nvGrpSpPr>
          <p:cNvPr id="2" name="Group 1">
            <a:extLst>
              <a:ext uri="{FF2B5EF4-FFF2-40B4-BE49-F238E27FC236}">
                <a16:creationId xmlns:a16="http://schemas.microsoft.com/office/drawing/2014/main" id="{ADAAF19A-1E09-717F-A573-80EC2383752E}"/>
              </a:ext>
            </a:extLst>
          </p:cNvPr>
          <p:cNvGrpSpPr/>
          <p:nvPr/>
        </p:nvGrpSpPr>
        <p:grpSpPr>
          <a:xfrm>
            <a:off x="5691843" y="486244"/>
            <a:ext cx="6855568" cy="2044754"/>
            <a:chOff x="6040634" y="564187"/>
            <a:chExt cx="6855568" cy="2044754"/>
          </a:xfrm>
        </p:grpSpPr>
        <p:sp>
          <p:nvSpPr>
            <p:cNvPr id="31" name="Arrow: Curved Up 30">
              <a:extLst>
                <a:ext uri="{FF2B5EF4-FFF2-40B4-BE49-F238E27FC236}">
                  <a16:creationId xmlns:a16="http://schemas.microsoft.com/office/drawing/2014/main" id="{A6B04204-9AE1-1C6E-19BE-0D4CF8DE40C7}"/>
                </a:ext>
              </a:extLst>
            </p:cNvPr>
            <p:cNvSpPr/>
            <p:nvPr/>
          </p:nvSpPr>
          <p:spPr>
            <a:xfrm rot="17000201">
              <a:off x="5499997" y="1104824"/>
              <a:ext cx="1859591" cy="778318"/>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tx1"/>
                </a:solidFill>
              </a:endParaRPr>
            </a:p>
          </p:txBody>
        </p:sp>
        <p:sp>
          <p:nvSpPr>
            <p:cNvPr id="32" name="Arrow: Curved Up 31">
              <a:extLst>
                <a:ext uri="{FF2B5EF4-FFF2-40B4-BE49-F238E27FC236}">
                  <a16:creationId xmlns:a16="http://schemas.microsoft.com/office/drawing/2014/main" id="{221492A0-A77D-2351-D03A-97247EEB6C81}"/>
                </a:ext>
              </a:extLst>
            </p:cNvPr>
            <p:cNvSpPr/>
            <p:nvPr/>
          </p:nvSpPr>
          <p:spPr>
            <a:xfrm rot="17000201">
              <a:off x="7781743" y="1225293"/>
              <a:ext cx="1859591" cy="778318"/>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tx1"/>
                </a:solidFill>
              </a:endParaRPr>
            </a:p>
          </p:txBody>
        </p:sp>
        <p:sp>
          <p:nvSpPr>
            <p:cNvPr id="34" name="TextBox 33">
              <a:extLst>
                <a:ext uri="{FF2B5EF4-FFF2-40B4-BE49-F238E27FC236}">
                  <a16:creationId xmlns:a16="http://schemas.microsoft.com/office/drawing/2014/main" id="{F859A5F5-DC20-0A2C-DDC1-22A1828CB02D}"/>
                </a:ext>
              </a:extLst>
            </p:cNvPr>
            <p:cNvSpPr txBox="1"/>
            <p:nvPr/>
          </p:nvSpPr>
          <p:spPr>
            <a:xfrm>
              <a:off x="9375484" y="577616"/>
              <a:ext cx="3520718" cy="2031325"/>
            </a:xfrm>
            <a:prstGeom prst="rect">
              <a:avLst/>
            </a:prstGeom>
            <a:noFill/>
          </p:spPr>
          <p:txBody>
            <a:bodyPr wrap="square" rtlCol="0">
              <a:spAutoFit/>
            </a:bodyPr>
            <a:lstStyle/>
            <a:p>
              <a:r>
                <a:rPr lang="en-US" b="1">
                  <a:solidFill>
                    <a:schemeClr val="tx2"/>
                  </a:solidFill>
                </a:rPr>
                <a:t>These more abstract courses can deter some students from STEM fields early. </a:t>
              </a:r>
            </a:p>
            <a:p>
              <a:r>
                <a:rPr lang="en-US" b="1">
                  <a:solidFill>
                    <a:schemeClr val="tx2"/>
                  </a:solidFill>
                </a:rPr>
                <a:t>Some of these students might excel first in applied math courses – where they can build confidence and understand the relevance of math. </a:t>
              </a:r>
            </a:p>
          </p:txBody>
        </p:sp>
      </p:grpSp>
      <p:sp>
        <p:nvSpPr>
          <p:cNvPr id="3" name="TextBox 2">
            <a:extLst>
              <a:ext uri="{FF2B5EF4-FFF2-40B4-BE49-F238E27FC236}">
                <a16:creationId xmlns:a16="http://schemas.microsoft.com/office/drawing/2014/main" id="{C0E73550-19B5-BF70-3A4D-8D83452CCC68}"/>
              </a:ext>
            </a:extLst>
          </p:cNvPr>
          <p:cNvSpPr txBox="1"/>
          <p:nvPr/>
        </p:nvSpPr>
        <p:spPr>
          <a:xfrm>
            <a:off x="433633" y="461933"/>
            <a:ext cx="5082820" cy="1446550"/>
          </a:xfrm>
          <a:prstGeom prst="rect">
            <a:avLst/>
          </a:prstGeom>
          <a:noFill/>
        </p:spPr>
        <p:txBody>
          <a:bodyPr wrap="square" rtlCol="0">
            <a:spAutoFit/>
          </a:bodyPr>
          <a:lstStyle/>
          <a:p>
            <a:r>
              <a:rPr lang="en-US" sz="4400" b="1"/>
              <a:t>Traditional Secondary Math Curriculum</a:t>
            </a:r>
          </a:p>
        </p:txBody>
      </p:sp>
    </p:spTree>
    <p:extLst>
      <p:ext uri="{BB962C8B-B14F-4D97-AF65-F5344CB8AC3E}">
        <p14:creationId xmlns:p14="http://schemas.microsoft.com/office/powerpoint/2010/main" val="371252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08" y="683544"/>
            <a:ext cx="3919771" cy="5955358"/>
          </a:xfrm>
        </p:spPr>
        <p:txBody>
          <a:bodyPr anchor="ctr">
            <a:normAutofit/>
          </a:bodyPr>
          <a:lstStyle/>
          <a:p>
            <a:r>
              <a:rPr lang="en-US" sz="5760" b="1">
                <a:solidFill>
                  <a:schemeClr val="tx2"/>
                </a:solidFill>
              </a:rPr>
              <a:t>What is the “right math”?</a:t>
            </a:r>
          </a:p>
        </p:txBody>
      </p:sp>
      <p:graphicFrame>
        <p:nvGraphicFramePr>
          <p:cNvPr id="6" name="Content Placeholder 2">
            <a:extLst>
              <a:ext uri="{FF2B5EF4-FFF2-40B4-BE49-F238E27FC236}">
                <a16:creationId xmlns:a16="http://schemas.microsoft.com/office/drawing/2014/main" id="{4B148864-BE86-4200-AEBF-4F33E3D35186}"/>
              </a:ext>
            </a:extLst>
          </p:cNvPr>
          <p:cNvGraphicFramePr>
            <a:graphicFrameLocks noGrp="1"/>
          </p:cNvGraphicFramePr>
          <p:nvPr>
            <p:ph idx="1"/>
            <p:extLst>
              <p:ext uri="{D42A27DB-BD31-4B8C-83A1-F6EECF244321}">
                <p14:modId xmlns:p14="http://schemas.microsoft.com/office/powerpoint/2010/main" val="2880886267"/>
              </p:ext>
            </p:extLst>
          </p:nvPr>
        </p:nvGraphicFramePr>
        <p:xfrm>
          <a:off x="5093037" y="956921"/>
          <a:ext cx="7360546" cy="59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9187815" y="6780107"/>
            <a:ext cx="2926080" cy="389467"/>
          </a:xfrm>
        </p:spPr>
        <p:txBody>
          <a:bodyPr>
            <a:normAutofit fontScale="25000" lnSpcReduction="20000"/>
          </a:bodyPr>
          <a:lstStyle/>
          <a:p>
            <a:pPr>
              <a:spcAft>
                <a:spcPts val="640"/>
              </a:spcAft>
            </a:pPr>
            <a:fld id="{3F344A3C-B014-9844-8081-CA08F1419EA2}" type="slidenum">
              <a:rPr lang="en-US" smtClean="0"/>
              <a:pPr>
                <a:spcAft>
                  <a:spcPts val="640"/>
                </a:spcAft>
              </a:pPr>
              <a:t>4</a:t>
            </a:fld>
            <a:endParaRPr lang="en-US"/>
          </a:p>
        </p:txBody>
      </p:sp>
    </p:spTree>
    <p:extLst>
      <p:ext uri="{BB962C8B-B14F-4D97-AF65-F5344CB8AC3E}">
        <p14:creationId xmlns:p14="http://schemas.microsoft.com/office/powerpoint/2010/main" val="400310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964429344"/>
              </p:ext>
            </p:extLst>
          </p:nvPr>
        </p:nvGraphicFramePr>
        <p:xfrm>
          <a:off x="1" y="348342"/>
          <a:ext cx="6704936" cy="6297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728608708"/>
              </p:ext>
            </p:extLst>
          </p:nvPr>
        </p:nvGraphicFramePr>
        <p:xfrm>
          <a:off x="6222770" y="348342"/>
          <a:ext cx="6861633" cy="629755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401637" y="6886509"/>
            <a:ext cx="6258560" cy="322076"/>
          </a:xfrm>
          <a:prstGeom prst="rect">
            <a:avLst/>
          </a:prstGeom>
          <a:noFill/>
        </p:spPr>
        <p:txBody>
          <a:bodyPr wrap="square" rtlCol="0">
            <a:spAutoFit/>
          </a:bodyPr>
          <a:lstStyle/>
          <a:p>
            <a:pPr algn="r" eaLnBrk="0" fontAlgn="base" hangingPunct="0">
              <a:spcBef>
                <a:spcPct val="0"/>
              </a:spcBef>
              <a:spcAft>
                <a:spcPct val="0"/>
              </a:spcAft>
            </a:pPr>
            <a:r>
              <a:rPr lang="en-US" sz="1493">
                <a:solidFill>
                  <a:prstClr val="black"/>
                </a:solidFill>
                <a:latin typeface="Calibri"/>
                <a:ea typeface="ヒラギノ角ゴ Pro W3" charset="0"/>
                <a:cs typeface="Calibri"/>
              </a:rPr>
              <a:t>Source: Burdman, 2015; </a:t>
            </a:r>
            <a:r>
              <a:rPr lang="en-US" sz="1493">
                <a:latin typeface="Calibri"/>
                <a:cs typeface="Calibri"/>
              </a:rPr>
              <a:t>Chen &amp; </a:t>
            </a:r>
            <a:r>
              <a:rPr lang="en-US" sz="1493" err="1">
                <a:latin typeface="Calibri"/>
                <a:cs typeface="Calibri"/>
              </a:rPr>
              <a:t>Soldner</a:t>
            </a:r>
            <a:r>
              <a:rPr lang="en-US" sz="1493">
                <a:latin typeface="Calibri"/>
                <a:cs typeface="Calibri"/>
              </a:rPr>
              <a:t>, 2013.</a:t>
            </a:r>
          </a:p>
        </p:txBody>
      </p:sp>
    </p:spTree>
    <p:extLst>
      <p:ext uri="{BB962C8B-B14F-4D97-AF65-F5344CB8AC3E}">
        <p14:creationId xmlns:p14="http://schemas.microsoft.com/office/powerpoint/2010/main" val="12115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6052ED-43D5-1D3C-661D-9BB97EAAE298}"/>
              </a:ext>
            </a:extLst>
          </p:cNvPr>
          <p:cNvPicPr>
            <a:picLocks noGrp="1" noChangeAspect="1"/>
          </p:cNvPicPr>
          <p:nvPr>
            <p:ph idx="1"/>
          </p:nvPr>
        </p:nvPicPr>
        <p:blipFill>
          <a:blip r:embed="rId3"/>
          <a:stretch>
            <a:fillRect/>
          </a:stretch>
        </p:blipFill>
        <p:spPr>
          <a:xfrm>
            <a:off x="-20685" y="1"/>
            <a:ext cx="13041348" cy="4152900"/>
          </a:xfrm>
        </p:spPr>
      </p:pic>
      <p:sp>
        <p:nvSpPr>
          <p:cNvPr id="6" name="TextBox 5">
            <a:extLst>
              <a:ext uri="{FF2B5EF4-FFF2-40B4-BE49-F238E27FC236}">
                <a16:creationId xmlns:a16="http://schemas.microsoft.com/office/drawing/2014/main" id="{D5BFCEF8-0AFD-2086-1514-88DEA4744514}"/>
              </a:ext>
            </a:extLst>
          </p:cNvPr>
          <p:cNvSpPr txBox="1"/>
          <p:nvPr/>
        </p:nvSpPr>
        <p:spPr>
          <a:xfrm>
            <a:off x="181421" y="4273737"/>
            <a:ext cx="12644581" cy="2677656"/>
          </a:xfrm>
          <a:prstGeom prst="rect">
            <a:avLst/>
          </a:prstGeom>
          <a:noFill/>
        </p:spPr>
        <p:txBody>
          <a:bodyPr wrap="square" rtlCol="0">
            <a:spAutoFit/>
          </a:bodyPr>
          <a:lstStyle/>
          <a:p>
            <a:pPr algn="ctr"/>
            <a:r>
              <a:rPr lang="en-US" sz="2800" b="1"/>
              <a:t>Too many students see math as a barrier rather than an essential skill. All careers require a working knowledge of math, but not all careers require the </a:t>
            </a:r>
            <a:r>
              <a:rPr lang="en-US" sz="2800" b="1" i="1"/>
              <a:t>same kind </a:t>
            </a:r>
            <a:r>
              <a:rPr lang="en-US" sz="2800" b="1"/>
              <a:t>of math. </a:t>
            </a:r>
          </a:p>
          <a:p>
            <a:pPr algn="ctr"/>
            <a:r>
              <a:rPr lang="en-US" sz="2800" b="1"/>
              <a:t>Math Pathway reform means making math courses relevant and meaningful for all students rather than prioritizing a single path.</a:t>
            </a:r>
          </a:p>
          <a:p>
            <a:pPr algn="ctr"/>
            <a:r>
              <a:rPr lang="en-US" sz="2800" b="1"/>
              <a:t>This approach to math has bolstered success and confidence for students in both secondary and post-secondary settings. </a:t>
            </a:r>
          </a:p>
        </p:txBody>
      </p:sp>
    </p:spTree>
    <p:extLst>
      <p:ext uri="{BB962C8B-B14F-4D97-AF65-F5344CB8AC3E}">
        <p14:creationId xmlns:p14="http://schemas.microsoft.com/office/powerpoint/2010/main" val="402792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D962C8-6BCC-F6AB-E0DD-BFED8CBD3D8A}"/>
              </a:ext>
            </a:extLst>
          </p:cNvPr>
          <p:cNvSpPr>
            <a:spLocks noGrp="1"/>
          </p:cNvSpPr>
          <p:nvPr>
            <p:ph idx="1"/>
          </p:nvPr>
        </p:nvSpPr>
        <p:spPr>
          <a:xfrm>
            <a:off x="533583" y="1321536"/>
            <a:ext cx="11476241" cy="5718214"/>
          </a:xfrm>
        </p:spPr>
        <p:txBody>
          <a:bodyPr>
            <a:normAutofit/>
          </a:bodyPr>
          <a:lstStyle/>
          <a:p>
            <a:endParaRPr lang="en-US" sz="1800" u="sng">
              <a:solidFill>
                <a:srgbClr val="0000FF"/>
              </a:solidFill>
              <a:effectLst/>
              <a:latin typeface="Aptos" panose="020B0004020202020204" pitchFamily="34" charset="0"/>
              <a:ea typeface="Calibri" panose="020F0502020204030204" pitchFamily="34" charset="0"/>
              <a:cs typeface="Aptos" panose="020B0004020202020204" pitchFamily="34" charset="0"/>
              <a:hlinkClick r:id="rId2"/>
            </a:endParaRPr>
          </a:p>
          <a:p>
            <a:endParaRPr lang="en-US" sz="1800" u="sng">
              <a:solidFill>
                <a:srgbClr val="0000FF"/>
              </a:solidFill>
              <a:latin typeface="Aptos" panose="020B0004020202020204" pitchFamily="34" charset="0"/>
              <a:ea typeface="Calibri" panose="020F0502020204030204" pitchFamily="34" charset="0"/>
              <a:cs typeface="Aptos" panose="020B0004020202020204" pitchFamily="34" charset="0"/>
              <a:hlinkClick r:id="rId2"/>
            </a:endParaRPr>
          </a:p>
          <a:p>
            <a:endParaRPr lang="en-US" sz="1800" u="sng">
              <a:solidFill>
                <a:srgbClr val="0000FF"/>
              </a:solidFill>
              <a:latin typeface="Aptos" panose="020B0004020202020204" pitchFamily="34" charset="0"/>
              <a:ea typeface="Calibri" panose="020F0502020204030204" pitchFamily="34" charset="0"/>
              <a:cs typeface="Aptos" panose="020B0004020202020204" pitchFamily="34" charset="0"/>
              <a:hlinkClick r:id="rId2"/>
            </a:endParaRPr>
          </a:p>
          <a:p>
            <a:endParaRPr lang="en-US" sz="1800" u="sng">
              <a:solidFill>
                <a:srgbClr val="0000FF"/>
              </a:solidFill>
              <a:latin typeface="Aptos" panose="020B0004020202020204" pitchFamily="34" charset="0"/>
              <a:ea typeface="Calibri" panose="020F0502020204030204" pitchFamily="34" charset="0"/>
              <a:cs typeface="Aptos" panose="020B0004020202020204" pitchFamily="34" charset="0"/>
              <a:hlinkClick r:id="rId2"/>
            </a:endParaRPr>
          </a:p>
          <a:p>
            <a:endParaRPr lang="en-US" sz="1800" u="sng">
              <a:solidFill>
                <a:srgbClr val="0000FF"/>
              </a:solidFill>
              <a:latin typeface="Aptos" panose="020B0004020202020204" pitchFamily="34" charset="0"/>
              <a:ea typeface="Calibri" panose="020F0502020204030204" pitchFamily="34" charset="0"/>
              <a:cs typeface="Aptos" panose="020B0004020202020204" pitchFamily="34" charset="0"/>
              <a:hlinkClick r:id="rId2"/>
            </a:endParaRPr>
          </a:p>
        </p:txBody>
      </p:sp>
      <p:sp>
        <p:nvSpPr>
          <p:cNvPr id="9" name="TextBox 8">
            <a:extLst>
              <a:ext uri="{FF2B5EF4-FFF2-40B4-BE49-F238E27FC236}">
                <a16:creationId xmlns:a16="http://schemas.microsoft.com/office/drawing/2014/main" id="{879FABBA-E1D6-A9A5-56D5-79E8C7EE0A55}"/>
              </a:ext>
            </a:extLst>
          </p:cNvPr>
          <p:cNvSpPr txBox="1"/>
          <p:nvPr/>
        </p:nvSpPr>
        <p:spPr>
          <a:xfrm>
            <a:off x="432236" y="275450"/>
            <a:ext cx="12391773" cy="6924973"/>
          </a:xfrm>
          <a:prstGeom prst="rect">
            <a:avLst/>
          </a:prstGeom>
          <a:noFill/>
        </p:spPr>
        <p:txBody>
          <a:bodyPr wrap="square" rtlCol="0">
            <a:spAutoFit/>
          </a:bodyPr>
          <a:lstStyle/>
          <a:p>
            <a:pPr algn="ctr"/>
            <a:r>
              <a:rPr lang="en-US" sz="6000" b="1" cap="small" dirty="0">
                <a:cs typeface="Calibri"/>
              </a:rPr>
              <a:t>Math Pathways </a:t>
            </a:r>
          </a:p>
          <a:p>
            <a:pPr algn="ctr"/>
            <a:r>
              <a:rPr lang="en-US" sz="3200" b="1" dirty="0">
                <a:cs typeface="Calibri"/>
              </a:rPr>
              <a:t> </a:t>
            </a:r>
            <a:r>
              <a:rPr lang="en-US" sz="3200" dirty="0">
                <a:cs typeface="Calibri"/>
              </a:rPr>
              <a:t>– is a national movement to modernize math education to create paths for all students. This movement spans university, college, and secondary realms.  </a:t>
            </a:r>
          </a:p>
          <a:p>
            <a:r>
              <a:rPr lang="en-US" sz="3200" dirty="0">
                <a:cs typeface="Calibri"/>
              </a:rPr>
              <a:t>The reforms focus on: </a:t>
            </a:r>
          </a:p>
          <a:p>
            <a:endParaRPr lang="en-US" sz="3200" b="1" dirty="0"/>
          </a:p>
          <a:p>
            <a:pPr marL="304810" indent="-304810">
              <a:buFont typeface="Arial"/>
              <a:buChar char="•"/>
            </a:pPr>
            <a:r>
              <a:rPr lang="en-US" sz="3200" dirty="0">
                <a:ea typeface="+mn-lt"/>
                <a:cs typeface="+mn-lt"/>
              </a:rPr>
              <a:t>offering rigorous and meaningful math courses which are relevant to career paths</a:t>
            </a:r>
            <a:endParaRPr lang="en-US" sz="3200" dirty="0">
              <a:cs typeface="Calibri"/>
            </a:endParaRPr>
          </a:p>
          <a:p>
            <a:pPr marL="304810" indent="-304810">
              <a:buFont typeface="Arial"/>
              <a:buChar char="•"/>
            </a:pPr>
            <a:endParaRPr lang="en-US" sz="3200" dirty="0">
              <a:ea typeface="+mn-lt"/>
              <a:cs typeface="+mn-lt"/>
            </a:endParaRPr>
          </a:p>
          <a:p>
            <a:pPr marL="304810" indent="-304810">
              <a:buFont typeface="Arial"/>
              <a:buChar char="•"/>
            </a:pPr>
            <a:r>
              <a:rPr lang="en-US" sz="3200" dirty="0">
                <a:ea typeface="+mn-lt"/>
                <a:cs typeface="+mn-lt"/>
              </a:rPr>
              <a:t>propelling students to postsecondary options </a:t>
            </a:r>
            <a:endParaRPr lang="en-US" sz="3200" dirty="0">
              <a:cs typeface="Calibri"/>
            </a:endParaRPr>
          </a:p>
          <a:p>
            <a:pPr marL="304810" indent="-304810">
              <a:buFont typeface="Arial"/>
              <a:buChar char="•"/>
            </a:pPr>
            <a:endParaRPr lang="en-US" sz="3200" dirty="0">
              <a:ea typeface="+mn-lt"/>
              <a:cs typeface="+mn-lt"/>
            </a:endParaRPr>
          </a:p>
          <a:p>
            <a:pPr marL="304810" indent="-304810">
              <a:buFont typeface="Arial"/>
              <a:buChar char="•"/>
            </a:pPr>
            <a:r>
              <a:rPr lang="en-US" sz="3200" dirty="0">
                <a:ea typeface="+mn-lt"/>
                <a:cs typeface="+mn-lt"/>
              </a:rPr>
              <a:t>providing equitable access to quantitative reasoning skills &amp; opportunities</a:t>
            </a:r>
          </a:p>
        </p:txBody>
      </p:sp>
    </p:spTree>
    <p:extLst>
      <p:ext uri="{BB962C8B-B14F-4D97-AF65-F5344CB8AC3E}">
        <p14:creationId xmlns:p14="http://schemas.microsoft.com/office/powerpoint/2010/main" val="153599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hlinkClick r:id="rId3"/>
            <a:extLst>
              <a:ext uri="{FF2B5EF4-FFF2-40B4-BE49-F238E27FC236}">
                <a16:creationId xmlns:a16="http://schemas.microsoft.com/office/drawing/2014/main" id="{8C9E040A-91BD-EEBF-C2DA-A831D525E736}"/>
              </a:ext>
            </a:extLst>
          </p:cNvPr>
          <p:cNvPicPr>
            <a:picLocks noGrp="1" noChangeAspect="1"/>
          </p:cNvPicPr>
          <p:nvPr>
            <p:ph idx="1"/>
          </p:nvPr>
        </p:nvPicPr>
        <p:blipFill>
          <a:blip r:embed="rId4"/>
          <a:stretch>
            <a:fillRect/>
          </a:stretch>
        </p:blipFill>
        <p:spPr>
          <a:xfrm>
            <a:off x="1642958" y="3657601"/>
            <a:ext cx="5039428" cy="3334215"/>
          </a:xfrm>
          <a:prstGeom prst="rect">
            <a:avLst/>
          </a:prstGeom>
          <a:ln w="38100">
            <a:solidFill>
              <a:schemeClr val="tx1"/>
            </a:solidFill>
          </a:ln>
        </p:spPr>
      </p:pic>
      <p:pic>
        <p:nvPicPr>
          <p:cNvPr id="4" name="Picture 3">
            <a:hlinkClick r:id="rId5"/>
            <a:extLst>
              <a:ext uri="{FF2B5EF4-FFF2-40B4-BE49-F238E27FC236}">
                <a16:creationId xmlns:a16="http://schemas.microsoft.com/office/drawing/2014/main" id="{695A2107-1747-17DB-280B-95AF8627A833}"/>
              </a:ext>
            </a:extLst>
          </p:cNvPr>
          <p:cNvPicPr>
            <a:picLocks noChangeAspect="1"/>
          </p:cNvPicPr>
          <p:nvPr/>
        </p:nvPicPr>
        <p:blipFill>
          <a:blip r:embed="rId6"/>
          <a:stretch>
            <a:fillRect/>
          </a:stretch>
        </p:blipFill>
        <p:spPr>
          <a:xfrm>
            <a:off x="2314280" y="461913"/>
            <a:ext cx="8254115" cy="2943994"/>
          </a:xfrm>
          <a:prstGeom prst="rect">
            <a:avLst/>
          </a:prstGeom>
          <a:ln w="38100">
            <a:solidFill>
              <a:schemeClr val="tx1">
                <a:lumMod val="95000"/>
                <a:lumOff val="5000"/>
              </a:schemeClr>
            </a:solidFill>
          </a:ln>
        </p:spPr>
      </p:pic>
      <p:pic>
        <p:nvPicPr>
          <p:cNvPr id="10" name="Picture 3" descr="Graphical user interface, text&#10;&#10;Description automatically generated">
            <a:hlinkClick r:id="rId7"/>
            <a:extLst>
              <a:ext uri="{FF2B5EF4-FFF2-40B4-BE49-F238E27FC236}">
                <a16:creationId xmlns:a16="http://schemas.microsoft.com/office/drawing/2014/main" id="{71E7B0D1-0325-BE36-E4DA-C866D16F14A5}"/>
              </a:ext>
            </a:extLst>
          </p:cNvPr>
          <p:cNvPicPr>
            <a:picLocks noChangeAspect="1"/>
          </p:cNvPicPr>
          <p:nvPr/>
        </p:nvPicPr>
        <p:blipFill>
          <a:blip r:embed="rId8"/>
          <a:stretch>
            <a:fillRect/>
          </a:stretch>
        </p:blipFill>
        <p:spPr>
          <a:xfrm>
            <a:off x="8350812" y="3657600"/>
            <a:ext cx="3707174" cy="3334216"/>
          </a:xfrm>
          <a:prstGeom prst="rect">
            <a:avLst/>
          </a:prstGeom>
          <a:ln w="38100">
            <a:solidFill>
              <a:schemeClr val="tx1"/>
            </a:solidFill>
          </a:ln>
        </p:spPr>
      </p:pic>
    </p:spTree>
    <p:extLst>
      <p:ext uri="{BB962C8B-B14F-4D97-AF65-F5344CB8AC3E}">
        <p14:creationId xmlns:p14="http://schemas.microsoft.com/office/powerpoint/2010/main" val="168157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13D0-A4C7-0827-1CBA-4A6E7C3D17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B4BD9F-9451-DCA1-3624-C76BE171A30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8261D83-0A8A-ED58-06CD-DED87E39FB2E}"/>
              </a:ext>
            </a:extLst>
          </p:cNvPr>
          <p:cNvPicPr>
            <a:picLocks noChangeAspect="1"/>
          </p:cNvPicPr>
          <p:nvPr/>
        </p:nvPicPr>
        <p:blipFill>
          <a:blip r:embed="rId3"/>
          <a:stretch>
            <a:fillRect/>
          </a:stretch>
        </p:blipFill>
        <p:spPr>
          <a:xfrm>
            <a:off x="1" y="-1"/>
            <a:ext cx="12820722" cy="7425491"/>
          </a:xfrm>
          <a:prstGeom prst="rect">
            <a:avLst/>
          </a:prstGeom>
        </p:spPr>
      </p:pic>
    </p:spTree>
    <p:extLst>
      <p:ext uri="{BB962C8B-B14F-4D97-AF65-F5344CB8AC3E}">
        <p14:creationId xmlns:p14="http://schemas.microsoft.com/office/powerpoint/2010/main" val="139930410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0</TotalTime>
  <Words>1407</Words>
  <Application>Microsoft Office PowerPoint</Application>
  <PresentationFormat>Custom</PresentationFormat>
  <Paragraphs>111</Paragraphs>
  <Slides>15</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Libre Franklin</vt:lpstr>
      <vt:lpstr>Calibri</vt:lpstr>
      <vt:lpstr>Arial</vt:lpstr>
      <vt:lpstr>Calibri Light</vt:lpstr>
      <vt:lpstr>Roboto</vt:lpstr>
      <vt:lpstr>Metropolitan</vt:lpstr>
      <vt:lpstr>PowerPoint Presentation</vt:lpstr>
      <vt:lpstr>Purpose of this Slide Deck</vt:lpstr>
      <vt:lpstr>PowerPoint Presentation</vt:lpstr>
      <vt:lpstr>What is the “right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Each school builds the pathways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47</cp:revision>
  <dcterms:created xsi:type="dcterms:W3CDTF">2023-08-04T12:17:38Z</dcterms:created>
  <dcterms:modified xsi:type="dcterms:W3CDTF">2025-10-09T12:27:23Z</dcterms:modified>
</cp:coreProperties>
</file>