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01" r:id="rId3"/>
    <p:sldId id="269" r:id="rId4"/>
    <p:sldId id="288" r:id="rId5"/>
    <p:sldId id="270" r:id="rId6"/>
    <p:sldId id="271" r:id="rId7"/>
    <p:sldId id="272" r:id="rId8"/>
    <p:sldId id="273" r:id="rId9"/>
    <p:sldId id="274" r:id="rId10"/>
    <p:sldId id="275" r:id="rId11"/>
    <p:sldId id="299" r:id="rId12"/>
    <p:sldId id="302" r:id="rId13"/>
    <p:sldId id="276" r:id="rId14"/>
    <p:sldId id="297" r:id="rId15"/>
    <p:sldId id="300" r:id="rId16"/>
    <p:sldId id="298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57" r:id="rId25"/>
    <p:sldId id="259" r:id="rId26"/>
    <p:sldId id="260" r:id="rId27"/>
    <p:sldId id="265" r:id="rId28"/>
    <p:sldId id="266" r:id="rId29"/>
    <p:sldId id="261" r:id="rId30"/>
    <p:sldId id="267" r:id="rId31"/>
    <p:sldId id="264" r:id="rId32"/>
    <p:sldId id="284" r:id="rId33"/>
    <p:sldId id="285" r:id="rId34"/>
    <p:sldId id="286" r:id="rId35"/>
    <p:sldId id="289" r:id="rId36"/>
    <p:sldId id="296" r:id="rId37"/>
    <p:sldId id="290" r:id="rId38"/>
    <p:sldId id="291" r:id="rId39"/>
    <p:sldId id="292" r:id="rId40"/>
    <p:sldId id="295" r:id="rId41"/>
    <p:sldId id="293" r:id="rId42"/>
    <p:sldId id="294" r:id="rId4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5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36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1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5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31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14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6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0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38BD-9830-DD4A-B6EC-64F0EC50140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29C7AE-910E-8645-B8FF-9EF23424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bbrevEDUHPMS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5983968"/>
            <a:ext cx="1566264" cy="58268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 flipV="1">
            <a:off x="110811" y="6329560"/>
            <a:ext cx="6299152" cy="1"/>
          </a:xfrm>
          <a:prstGeom prst="line">
            <a:avLst/>
          </a:prstGeom>
          <a:ln>
            <a:solidFill>
              <a:srgbClr val="0A26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8429025" y="6329559"/>
            <a:ext cx="597772" cy="1"/>
          </a:xfrm>
          <a:prstGeom prst="line">
            <a:avLst/>
          </a:prstGeom>
          <a:ln>
            <a:solidFill>
              <a:srgbClr val="0A26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ade Gothic LT Com Bold Cn"/>
          <a:ea typeface="+mj-ea"/>
          <a:cs typeface="Trade Gothic LT Com Bold C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Palatino Linotype"/>
          <a:ea typeface="+mn-ea"/>
          <a:cs typeface="Palatino Linotyp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Palatino Linotype"/>
          <a:ea typeface="+mn-ea"/>
          <a:cs typeface="Palatino Linotyp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Palatino Linotype"/>
          <a:ea typeface="+mn-ea"/>
          <a:cs typeface="Palatino Linotyp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Palatino Linotype"/>
          <a:ea typeface="+mn-ea"/>
          <a:cs typeface="Palatino Linotyp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Palatino Linotype"/>
          <a:ea typeface="+mn-ea"/>
          <a:cs typeface="Palatino Linotyp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13" y="515154"/>
            <a:ext cx="8603087" cy="3371045"/>
          </a:xfrm>
        </p:spPr>
        <p:txBody>
          <a:bodyPr>
            <a:normAutofit/>
          </a:bodyPr>
          <a:lstStyle/>
          <a:p>
            <a:r>
              <a:rPr lang="en-US" dirty="0"/>
              <a:t>Fake News: What It Is, Why It Works, and What Social Studies Can Do About 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002" y="3886199"/>
            <a:ext cx="8748298" cy="232165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Wayne Journell</a:t>
            </a:r>
          </a:p>
          <a:p>
            <a:r>
              <a:rPr lang="en-US" i="1" dirty="0"/>
              <a:t>University of North Carolina at Greensboro</a:t>
            </a:r>
          </a:p>
          <a:p>
            <a:endParaRPr lang="en-US" i="1" dirty="0"/>
          </a:p>
          <a:p>
            <a:r>
              <a:rPr lang="en-US" dirty="0"/>
              <a:t>Webinar for </a:t>
            </a:r>
            <a:r>
              <a:rPr lang="en-US"/>
              <a:t>Maine Educators</a:t>
            </a:r>
            <a:endParaRPr lang="en-US" dirty="0"/>
          </a:p>
          <a:p>
            <a:r>
              <a:rPr lang="en-US" dirty="0"/>
              <a:t>February, 2020</a:t>
            </a:r>
          </a:p>
        </p:txBody>
      </p:sp>
    </p:spTree>
    <p:extLst>
      <p:ext uri="{BB962C8B-B14F-4D97-AF65-F5344CB8AC3E}">
        <p14:creationId xmlns:p14="http://schemas.microsoft.com/office/powerpoint/2010/main" val="174367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53A8-CDE9-431E-8E00-879EB654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F3859-E271-4375-B2DF-AFDB8A24BC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173" y="2564781"/>
            <a:ext cx="4336627" cy="242981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3BE520-16E5-474A-92E5-66F6AA3AA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93542"/>
            <a:ext cx="4406590" cy="48326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Reaches millions (SPLC, 2018)</a:t>
            </a:r>
          </a:p>
          <a:p>
            <a:r>
              <a:rPr lang="en-US" dirty="0"/>
              <a:t>Peddles conspiracy theories; here are a few: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Pizzagate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U.S. govt orchestrated 9/11, Sandy Hook, and OK City bombing</a:t>
            </a:r>
          </a:p>
          <a:p>
            <a:pPr lvl="1"/>
            <a:r>
              <a:rPr lang="en-US" dirty="0"/>
              <a:t>Antonin Scalia was murdered</a:t>
            </a:r>
          </a:p>
          <a:p>
            <a:pPr lvl="1"/>
            <a:r>
              <a:rPr lang="en-US" dirty="0"/>
              <a:t>Obama is head of Al-Qaeda</a:t>
            </a:r>
          </a:p>
          <a:p>
            <a:pPr lvl="1"/>
            <a:r>
              <a:rPr lang="en-US" dirty="0"/>
              <a:t>U.S. govt is using juice boxes and city-controlled water to turn people gay</a:t>
            </a:r>
          </a:p>
        </p:txBody>
      </p:sp>
    </p:spTree>
    <p:extLst>
      <p:ext uri="{BB962C8B-B14F-4D97-AF65-F5344CB8AC3E}">
        <p14:creationId xmlns:p14="http://schemas.microsoft.com/office/powerpoint/2010/main" val="100071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A528-D513-4971-9671-B4207A71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AC7FD1-0E66-4B51-919A-6FC0D2A8D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058" y="1761133"/>
            <a:ext cx="4386262" cy="69749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4799FC-8C02-4752-BD3A-56AD3E4AAE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057" y="3429000"/>
            <a:ext cx="4386263" cy="80789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74CE6-2918-4273-8D56-9236AEF0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20" y="1645555"/>
            <a:ext cx="4613277" cy="1778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0798C-3DB6-4342-B1AE-C379A6A2E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91" y="3612337"/>
            <a:ext cx="4092135" cy="20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3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00AD-6B6E-4AB6-8A86-1C8EC3D5A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470242-2B25-4BDC-9F83-11505387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122" y="1600200"/>
            <a:ext cx="5425756" cy="4525963"/>
          </a:xfrm>
        </p:spPr>
      </p:pic>
    </p:spTree>
    <p:extLst>
      <p:ext uri="{BB962C8B-B14F-4D97-AF65-F5344CB8AC3E}">
        <p14:creationId xmlns:p14="http://schemas.microsoft.com/office/powerpoint/2010/main" val="14933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2E1D-71E3-422C-A568-456279C4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Trump’s Version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1253C9-5BB3-4D60-8E0E-E16B9E54E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265" y="1501698"/>
            <a:ext cx="6663470" cy="4440399"/>
          </a:xfrm>
        </p:spPr>
      </p:pic>
    </p:spTree>
    <p:extLst>
      <p:ext uri="{BB962C8B-B14F-4D97-AF65-F5344CB8AC3E}">
        <p14:creationId xmlns:p14="http://schemas.microsoft.com/office/powerpoint/2010/main" val="212933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78BC-C3E8-4877-B0F6-593356BB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Bias From Accuracy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8B1DFA-EC21-4D53-96CC-107B6F75E4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3869" y="1910713"/>
            <a:ext cx="4662069" cy="344432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67D0D2-96BF-4370-BC3E-6E04E66CC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63622"/>
            <a:ext cx="4294464" cy="3444323"/>
          </a:xfrm>
        </p:spPr>
      </p:pic>
    </p:spTree>
    <p:extLst>
      <p:ext uri="{BB962C8B-B14F-4D97-AF65-F5344CB8AC3E}">
        <p14:creationId xmlns:p14="http://schemas.microsoft.com/office/powerpoint/2010/main" val="247758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79F6-930D-476D-873A-0275597E6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Separating Bias From Accuracy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8D8C5C-2AA7-44A0-945F-43E16E2B51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8996" y="1600200"/>
            <a:ext cx="3989427" cy="426351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0FBF60-C750-4457-8579-9FE15F854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811597"/>
            <a:ext cx="4410480" cy="149366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D7FDD2-0E17-46D3-B8FB-112D813F0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86" y="3902678"/>
            <a:ext cx="4596992" cy="11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BFDE-58B3-49FF-976C-2C2CA1C8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Fake News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2FDE9-A3B2-49F0-8C06-6F705E12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80" y="1600200"/>
            <a:ext cx="8825218" cy="4666376"/>
          </a:xfrm>
        </p:spPr>
        <p:txBody>
          <a:bodyPr/>
          <a:lstStyle/>
          <a:p>
            <a:r>
              <a:rPr lang="en-US" dirty="0"/>
              <a:t>Both </a:t>
            </a:r>
            <a:r>
              <a:rPr lang="en-US" i="1" dirty="0"/>
              <a:t>actual fake news </a:t>
            </a:r>
            <a:r>
              <a:rPr lang="en-US" dirty="0"/>
              <a:t>and </a:t>
            </a:r>
            <a:r>
              <a:rPr lang="en-US" i="1" dirty="0"/>
              <a:t>Trump’s version </a:t>
            </a:r>
            <a:r>
              <a:rPr lang="en-US" dirty="0"/>
              <a:t>of fake news “work” for the same reasons:</a:t>
            </a:r>
          </a:p>
          <a:p>
            <a:pPr lvl="1"/>
            <a:r>
              <a:rPr lang="en-US" dirty="0"/>
              <a:t>Psychosocial factors</a:t>
            </a:r>
          </a:p>
          <a:p>
            <a:pPr lvl="1"/>
            <a:r>
              <a:rPr lang="en-US" dirty="0"/>
              <a:t>Increasing political and social polarization</a:t>
            </a:r>
          </a:p>
          <a:p>
            <a:pPr lvl="1"/>
            <a:r>
              <a:rPr lang="en-US" dirty="0"/>
              <a:t>Self-Selection into echo chambers </a:t>
            </a:r>
          </a:p>
        </p:txBody>
      </p:sp>
    </p:spTree>
    <p:extLst>
      <p:ext uri="{BB962C8B-B14F-4D97-AF65-F5344CB8AC3E}">
        <p14:creationId xmlns:p14="http://schemas.microsoft.com/office/powerpoint/2010/main" val="83963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D214-634A-4022-8E75-E4FB7012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1F48E-FB14-44BD-B421-F746A3C8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Motivated reasoning </a:t>
            </a:r>
            <a:r>
              <a:rPr lang="en-US" dirty="0"/>
              <a:t>(</a:t>
            </a:r>
            <a:r>
              <a:rPr lang="en-US" dirty="0" err="1"/>
              <a:t>Dusso</a:t>
            </a:r>
            <a:r>
              <a:rPr lang="en-US" dirty="0"/>
              <a:t> &amp; Kennedy, 2015; Taber &amp; Lodge, 2016) and </a:t>
            </a:r>
            <a:r>
              <a:rPr lang="en-US" i="1" dirty="0"/>
              <a:t>confirmation bias</a:t>
            </a:r>
            <a:r>
              <a:rPr lang="en-US" dirty="0"/>
              <a:t> (Nickerson, 1998)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People interpret new information in ways that bolster existing beliefs/worldviews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Oftentimes, people engage in motivated reasoning and confirmation bias unwittingly </a:t>
            </a:r>
          </a:p>
        </p:txBody>
      </p:sp>
    </p:spTree>
    <p:extLst>
      <p:ext uri="{BB962C8B-B14F-4D97-AF65-F5344CB8AC3E}">
        <p14:creationId xmlns:p14="http://schemas.microsoft.com/office/powerpoint/2010/main" val="14400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DD98-CE3B-419E-848A-902EF437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D3AC5-259A-4D10-BC4F-79A257410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808" y="1417638"/>
            <a:ext cx="5934364" cy="4455338"/>
          </a:xfrm>
        </p:spPr>
      </p:pic>
    </p:spTree>
    <p:extLst>
      <p:ext uri="{BB962C8B-B14F-4D97-AF65-F5344CB8AC3E}">
        <p14:creationId xmlns:p14="http://schemas.microsoft.com/office/powerpoint/2010/main" val="2563410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A853-E9DC-40FB-BD4E-35ED36B3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90A0-F7C2-4968-9A16-87751D27F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87" y="1600200"/>
            <a:ext cx="8779727" cy="4525963"/>
          </a:xfrm>
        </p:spPr>
        <p:txBody>
          <a:bodyPr/>
          <a:lstStyle/>
          <a:p>
            <a:r>
              <a:rPr lang="en-US" i="1" dirty="0"/>
              <a:t>Backfire effect—</a:t>
            </a:r>
            <a:r>
              <a:rPr lang="en-US" dirty="0"/>
              <a:t>For some/many people, encountering factual evidence that challenges preconceived beliefs actually makes those prior beliefs </a:t>
            </a:r>
            <a:r>
              <a:rPr lang="en-US" i="1" dirty="0"/>
              <a:t>stronger</a:t>
            </a:r>
            <a:r>
              <a:rPr lang="en-US" dirty="0"/>
              <a:t> (</a:t>
            </a:r>
            <a:r>
              <a:rPr lang="en-US" dirty="0" err="1"/>
              <a:t>Nyhan</a:t>
            </a:r>
            <a:r>
              <a:rPr lang="en-US" dirty="0"/>
              <a:t> &amp; </a:t>
            </a:r>
            <a:r>
              <a:rPr lang="en-US" dirty="0" err="1"/>
              <a:t>Reifler</a:t>
            </a:r>
            <a:r>
              <a:rPr lang="en-US" dirty="0"/>
              <a:t>, 2010; Wood &amp; Porter, 2019)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239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361645-FBB7-43D2-9FFA-0A804AEB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6B1A65-9FDD-40ED-82F9-8FFC56EDBA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600200"/>
            <a:ext cx="3055667" cy="462979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5A43D-D1A9-4681-AF1A-027E3170A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94464" cy="4525963"/>
          </a:xfrm>
        </p:spPr>
        <p:txBody>
          <a:bodyPr/>
          <a:lstStyle/>
          <a:p>
            <a:r>
              <a:rPr lang="en-US" dirty="0"/>
              <a:t>SUNY Press, 2017</a:t>
            </a:r>
          </a:p>
          <a:p>
            <a:r>
              <a:rPr lang="en-US" dirty="0"/>
              <a:t>Recipient of 2018 Exemplary Research in Social Studies Award from NCSS</a:t>
            </a:r>
          </a:p>
        </p:txBody>
      </p:sp>
    </p:spTree>
    <p:extLst>
      <p:ext uri="{BB962C8B-B14F-4D97-AF65-F5344CB8AC3E}">
        <p14:creationId xmlns:p14="http://schemas.microsoft.com/office/powerpoint/2010/main" val="2563460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BB47-24C5-4DA3-BAE3-899B32AE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DD268A-B59D-4D55-A364-01B704BAA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88" y="1278674"/>
            <a:ext cx="4146212" cy="54245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E7145-FD4A-4AC9-AED1-D1EBA6CC4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951" y="1873405"/>
            <a:ext cx="4551557" cy="25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97BB-5C70-4944-A073-46C254CD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5BCE16-5041-4498-83D7-BDCB69875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389" y="1278674"/>
            <a:ext cx="3979282" cy="4847490"/>
          </a:xfrm>
        </p:spPr>
      </p:pic>
    </p:spTree>
    <p:extLst>
      <p:ext uri="{BB962C8B-B14F-4D97-AF65-F5344CB8AC3E}">
        <p14:creationId xmlns:p14="http://schemas.microsoft.com/office/powerpoint/2010/main" val="97888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D0E4-78B3-458E-B674-53B9E3AA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Fake News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9B9043-5B6B-453D-B31B-68475E81B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586" y="1323278"/>
            <a:ext cx="4575043" cy="480288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0BF8D-A306-418F-BB23-851DB452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4" y="1417638"/>
            <a:ext cx="7960700" cy="45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A3A6-C17B-4E62-AD8E-0DF60672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Perfect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E1D39-A425-4D5A-8424-2176D1C7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56" y="1600200"/>
            <a:ext cx="8720254" cy="4525963"/>
          </a:xfrm>
        </p:spPr>
        <p:txBody>
          <a:bodyPr/>
          <a:lstStyle/>
          <a:p>
            <a:r>
              <a:rPr lang="en-US" dirty="0"/>
              <a:t>Motivated reasoning, confirmation bias, and the backfire effect have always been part of the human condition</a:t>
            </a:r>
          </a:p>
          <a:p>
            <a:endParaRPr lang="en-US" dirty="0"/>
          </a:p>
          <a:p>
            <a:r>
              <a:rPr lang="en-US" dirty="0"/>
              <a:t>However, we have created conditions that allow fake news to thrive</a:t>
            </a:r>
          </a:p>
          <a:p>
            <a:pPr lvl="1"/>
            <a:r>
              <a:rPr lang="en-US" dirty="0"/>
              <a:t>Political polarization</a:t>
            </a:r>
          </a:p>
          <a:p>
            <a:pPr lvl="1"/>
            <a:r>
              <a:rPr lang="en-US" dirty="0"/>
              <a:t>Self-Selection into echo chambers</a:t>
            </a:r>
          </a:p>
        </p:txBody>
      </p:sp>
    </p:spTree>
    <p:extLst>
      <p:ext uri="{BB962C8B-B14F-4D97-AF65-F5344CB8AC3E}">
        <p14:creationId xmlns:p14="http://schemas.microsoft.com/office/powerpoint/2010/main" val="4207628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Polarization In the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13" y="1600200"/>
            <a:ext cx="8883941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United States has always been polarized politically</a:t>
            </a:r>
          </a:p>
          <a:p>
            <a:endParaRPr lang="en-US" dirty="0"/>
          </a:p>
          <a:p>
            <a:r>
              <a:rPr lang="en-US" dirty="0"/>
              <a:t>And that polarization has often occurred along geographic lines</a:t>
            </a:r>
          </a:p>
          <a:p>
            <a:endParaRPr lang="en-US" dirty="0"/>
          </a:p>
          <a:p>
            <a:r>
              <a:rPr lang="en-US" dirty="0"/>
              <a:t>Increasingly, however, that political polarization is correlated with social polarization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BE92-213C-439A-975F-2C9074C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1860 Election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530DA4-27D2-4067-BB13-D24E6EB86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349" y="1330712"/>
            <a:ext cx="7263137" cy="4795451"/>
          </a:xfrm>
        </p:spPr>
      </p:pic>
    </p:spTree>
    <p:extLst>
      <p:ext uri="{BB962C8B-B14F-4D97-AF65-F5344CB8AC3E}">
        <p14:creationId xmlns:p14="http://schemas.microsoft.com/office/powerpoint/2010/main" val="4221637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1430-D798-4131-822B-CC0E0792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Election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D850B-E481-4528-B32C-60E2E0A7B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627" y="1330712"/>
            <a:ext cx="6245755" cy="4795451"/>
          </a:xfrm>
        </p:spPr>
      </p:pic>
    </p:spTree>
    <p:extLst>
      <p:ext uri="{BB962C8B-B14F-4D97-AF65-F5344CB8AC3E}">
        <p14:creationId xmlns:p14="http://schemas.microsoft.com/office/powerpoint/2010/main" val="525276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1509-769E-4829-9C15-5CC5653B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1928 Election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61BAA2-C5FD-47C5-945B-C6FA9ECB1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284" y="1417638"/>
            <a:ext cx="7350582" cy="4703100"/>
          </a:xfrm>
        </p:spPr>
      </p:pic>
    </p:spTree>
    <p:extLst>
      <p:ext uri="{BB962C8B-B14F-4D97-AF65-F5344CB8AC3E}">
        <p14:creationId xmlns:p14="http://schemas.microsoft.com/office/powerpoint/2010/main" val="1852834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4A82-1E99-4C49-B876-D2C63DBC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1996 Election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BE80E-B5F5-467E-AB76-CDEC48514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852" y="1278674"/>
            <a:ext cx="7384494" cy="4847490"/>
          </a:xfrm>
        </p:spPr>
      </p:pic>
    </p:spTree>
    <p:extLst>
      <p:ext uri="{BB962C8B-B14F-4D97-AF65-F5344CB8AC3E}">
        <p14:creationId xmlns:p14="http://schemas.microsoft.com/office/powerpoint/2010/main" val="185988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A918-F008-4542-9A16-FE9CC620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Election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8AEA6-F1C2-4AB5-8139-BD9B2040C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418" y="1600200"/>
            <a:ext cx="6725163" cy="4525963"/>
          </a:xfrm>
        </p:spPr>
      </p:pic>
    </p:spTree>
    <p:extLst>
      <p:ext uri="{BB962C8B-B14F-4D97-AF65-F5344CB8AC3E}">
        <p14:creationId xmlns:p14="http://schemas.microsoft.com/office/powerpoint/2010/main" val="270309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0C9A3D-2A86-401D-ADEE-4B641E6AE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53" y="608208"/>
            <a:ext cx="3077654" cy="452596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C6667A-0087-4704-95C7-0307C2119C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2ED4-CE50-4E92-AB23-1B8E604804C1}"/>
              </a:ext>
            </a:extLst>
          </p:cNvPr>
          <p:cNvSpPr/>
          <p:nvPr/>
        </p:nvSpPr>
        <p:spPr>
          <a:xfrm>
            <a:off x="222152" y="5416071"/>
            <a:ext cx="2965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Teachers College Press,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75252-406E-4EA8-80FF-3B34D7887C2A}"/>
              </a:ext>
            </a:extLst>
          </p:cNvPr>
          <p:cNvSpPr txBox="1"/>
          <p:nvPr/>
        </p:nvSpPr>
        <p:spPr>
          <a:xfrm>
            <a:off x="3243540" y="134224"/>
            <a:ext cx="5841737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Chapters</a:t>
            </a:r>
            <a:r>
              <a:rPr lang="en-US" dirty="0"/>
              <a:t>:</a:t>
            </a:r>
          </a:p>
          <a:p>
            <a:r>
              <a:rPr lang="en-US" sz="1350" i="1" dirty="0"/>
              <a:t>Foreword—</a:t>
            </a:r>
            <a:r>
              <a:rPr lang="en-US" sz="1350" dirty="0"/>
              <a:t>Rebecca Klein, </a:t>
            </a:r>
            <a:r>
              <a:rPr lang="en-US" sz="1350" i="1" dirty="0"/>
              <a:t>HuffPost</a:t>
            </a:r>
          </a:p>
          <a:p>
            <a:endParaRPr lang="en-US" sz="1350" i="1" dirty="0"/>
          </a:p>
          <a:p>
            <a:r>
              <a:rPr lang="en-US" sz="1350" i="1" dirty="0"/>
              <a:t>Introduction: Fake News and the Imperative of Civic Education—</a:t>
            </a:r>
            <a:r>
              <a:rPr lang="en-US" sz="1350" dirty="0"/>
              <a:t>Wayne Journell</a:t>
            </a:r>
          </a:p>
          <a:p>
            <a:endParaRPr lang="en-US" sz="1350" dirty="0"/>
          </a:p>
          <a:p>
            <a:r>
              <a:rPr lang="en-US" sz="1350" i="1" dirty="0"/>
              <a:t>Why Does Fake News Work? On the Psychosocial Dynamics of Learning, Belief, and Citizenship</a:t>
            </a:r>
            <a:r>
              <a:rPr lang="en-US" sz="1350" dirty="0"/>
              <a:t>—H. James Garrett</a:t>
            </a:r>
          </a:p>
          <a:p>
            <a:endParaRPr lang="en-US" sz="1350" i="1" dirty="0"/>
          </a:p>
          <a:p>
            <a:r>
              <a:rPr lang="en-US" sz="1350" i="1" dirty="0"/>
              <a:t>Real Recognize Real: Thoughts on Race, Fake News, and Naming Our Truths</a:t>
            </a:r>
            <a:r>
              <a:rPr lang="en-US" sz="1350" dirty="0"/>
              <a:t>—Ashley Woodson, </a:t>
            </a:r>
            <a:r>
              <a:rPr lang="en-US" sz="1350" dirty="0" err="1"/>
              <a:t>LaGarrett</a:t>
            </a:r>
            <a:r>
              <a:rPr lang="en-US" sz="1350" dirty="0"/>
              <a:t> King, &amp; Esther Kim</a:t>
            </a:r>
          </a:p>
          <a:p>
            <a:endParaRPr lang="en-US" sz="1350" i="1" dirty="0"/>
          </a:p>
          <a:p>
            <a:r>
              <a:rPr lang="en-US" sz="1350" i="1" dirty="0"/>
              <a:t>Teens, Social Media, and Fake News</a:t>
            </a:r>
            <a:r>
              <a:rPr lang="en-US" sz="1350" dirty="0"/>
              <a:t>—Ellen Middaugh</a:t>
            </a:r>
          </a:p>
          <a:p>
            <a:endParaRPr lang="en-US" sz="1350" i="1" dirty="0"/>
          </a:p>
          <a:p>
            <a:r>
              <a:rPr lang="en-US" sz="1350" i="1" dirty="0"/>
              <a:t>How Students Evaluate Digital News Sources—</a:t>
            </a:r>
            <a:r>
              <a:rPr lang="en-US" sz="1350" dirty="0"/>
              <a:t>Sarah McGrew, Joel Breakstone, Teresa Ortega, Mark Smith, &amp; Sam </a:t>
            </a:r>
            <a:r>
              <a:rPr lang="en-US" sz="1350" dirty="0" err="1"/>
              <a:t>Wineburg</a:t>
            </a:r>
            <a:endParaRPr lang="en-US" sz="1350" dirty="0"/>
          </a:p>
          <a:p>
            <a:endParaRPr lang="en-US" sz="1350" dirty="0"/>
          </a:p>
          <a:p>
            <a:r>
              <a:rPr lang="en-US" sz="1350" i="1" dirty="0"/>
              <a:t>Teaching in the Twilight Zone of Misinformation, Disinformation, Alternative Facts, and Fake News—</a:t>
            </a:r>
            <a:r>
              <a:rPr lang="en-US" sz="1350" dirty="0"/>
              <a:t>Avner </a:t>
            </a:r>
            <a:r>
              <a:rPr lang="en-US" sz="1350" dirty="0" err="1"/>
              <a:t>Segall</a:t>
            </a:r>
            <a:r>
              <a:rPr lang="en-US" sz="1350" dirty="0"/>
              <a:t>, Margaret </a:t>
            </a:r>
            <a:r>
              <a:rPr lang="en-US" sz="1350" dirty="0" err="1"/>
              <a:t>Crocco</a:t>
            </a:r>
            <a:r>
              <a:rPr lang="en-US" sz="1350" dirty="0"/>
              <a:t>, Anne-</a:t>
            </a:r>
            <a:r>
              <a:rPr lang="en-US" sz="1350" dirty="0" err="1"/>
              <a:t>Lise</a:t>
            </a:r>
            <a:r>
              <a:rPr lang="en-US" sz="1350" dirty="0"/>
              <a:t> Halvorsen, and Rebecca Jacobsen</a:t>
            </a:r>
          </a:p>
          <a:p>
            <a:endParaRPr lang="en-US" sz="1350" i="1" dirty="0"/>
          </a:p>
          <a:p>
            <a:r>
              <a:rPr lang="en-US" sz="1350" i="1" dirty="0"/>
              <a:t>Judging Credibility in Un-Credible Times: Three Educational Approaches for the Digital Age</a:t>
            </a:r>
            <a:r>
              <a:rPr lang="en-US" sz="1350" dirty="0"/>
              <a:t>—Erica </a:t>
            </a:r>
            <a:r>
              <a:rPr lang="en-US" sz="1350" dirty="0" err="1"/>
              <a:t>Hodgin</a:t>
            </a:r>
            <a:r>
              <a:rPr lang="en-US" sz="1350" dirty="0"/>
              <a:t> &amp; Joe </a:t>
            </a:r>
            <a:r>
              <a:rPr lang="en-US" sz="1350" dirty="0" err="1"/>
              <a:t>Kahne</a:t>
            </a:r>
            <a:endParaRPr lang="en-US" sz="1350" dirty="0"/>
          </a:p>
          <a:p>
            <a:endParaRPr lang="en-US" sz="1350" i="1" dirty="0"/>
          </a:p>
          <a:p>
            <a:r>
              <a:rPr lang="en-US" sz="1350" i="1" dirty="0"/>
              <a:t>Political Memes and the Limits of Media Literacy</a:t>
            </a:r>
            <a:r>
              <a:rPr lang="en-US" sz="1350" dirty="0"/>
              <a:t>—Wayne Journell &amp; Chris Clark</a:t>
            </a:r>
          </a:p>
          <a:p>
            <a:endParaRPr lang="en-US" sz="1350" i="1" dirty="0"/>
          </a:p>
          <a:p>
            <a:r>
              <a:rPr lang="en-US" sz="1350" i="1" dirty="0"/>
              <a:t>Two Truths and Fake News: Lessons for Young Learners</a:t>
            </a:r>
            <a:r>
              <a:rPr lang="en-US" sz="1350" dirty="0"/>
              <a:t>—Jenn Hauver</a:t>
            </a:r>
          </a:p>
          <a:p>
            <a:endParaRPr lang="en-US" sz="1350" i="1" dirty="0"/>
          </a:p>
          <a:p>
            <a:r>
              <a:rPr lang="en-US" sz="1350" i="1" dirty="0"/>
              <a:t>Afterword—</a:t>
            </a:r>
            <a:r>
              <a:rPr lang="en-US" sz="1350" dirty="0"/>
              <a:t>Jeremy Stoddard</a:t>
            </a:r>
            <a:endParaRPr lang="en-US" sz="1350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4600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CD518E-7D61-4012-AC6E-0F693E10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Cultural/Social Polarization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B8848-D430-42AE-B4ED-A36C52B33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Popularity of </a:t>
            </a:r>
            <a:r>
              <a:rPr lang="en-US" i="1" dirty="0"/>
              <a:t>Duck Dynasty</a:t>
            </a:r>
            <a:r>
              <a:rPr lang="en-US" dirty="0"/>
              <a:t>, 2016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E930EB-88AA-4E18-97BE-40C63D344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21204"/>
            <a:ext cx="4040188" cy="245862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CE993-BD8E-4A61-9E91-C35DA0E97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Popularity of </a:t>
            </a:r>
            <a:r>
              <a:rPr lang="en-US" i="1" dirty="0"/>
              <a:t>Modern Family</a:t>
            </a:r>
            <a:r>
              <a:rPr lang="en-US" dirty="0"/>
              <a:t>, 2016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71714F-B8B7-46B7-B6CF-9BE275AE07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25739"/>
            <a:ext cx="4041775" cy="2449560"/>
          </a:xfrm>
        </p:spPr>
      </p:pic>
    </p:spTree>
    <p:extLst>
      <p:ext uri="{BB962C8B-B14F-4D97-AF65-F5344CB8AC3E}">
        <p14:creationId xmlns:p14="http://schemas.microsoft.com/office/powerpoint/2010/main" val="10852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40C4-2ACA-4B4A-A638-07BCAD7A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So, What’s Different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58E60-4D46-475A-AF53-94159616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53" y="1600200"/>
            <a:ext cx="880202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People “see” the other side more often now than in the past (e.g., via TV, social media)</a:t>
            </a:r>
          </a:p>
          <a:p>
            <a:endParaRPr lang="en-US" dirty="0"/>
          </a:p>
          <a:p>
            <a:r>
              <a:rPr lang="en-US" dirty="0"/>
              <a:t>As a result, </a:t>
            </a:r>
            <a:r>
              <a:rPr lang="en-US" i="1" dirty="0"/>
              <a:t>negative partisanship </a:t>
            </a:r>
            <a:r>
              <a:rPr lang="en-US" dirty="0"/>
              <a:t>is on the rise</a:t>
            </a:r>
          </a:p>
          <a:p>
            <a:pPr lvl="1"/>
            <a:r>
              <a:rPr lang="en-US" dirty="0"/>
              <a:t>Characterized by not just allegiance to one’s preferred political party, but also negative perceptions of the opposing party (Abramowitz &amp; Webster, 2016, 2018)</a:t>
            </a:r>
          </a:p>
          <a:p>
            <a:pPr lvl="1"/>
            <a:r>
              <a:rPr lang="en-US" dirty="0"/>
              <a:t>Research shows that many Americans’ connections to political identity is stronger than racial, ethnic, or religious identity (Westwood et al., 2018)</a:t>
            </a:r>
          </a:p>
          <a:p>
            <a:endParaRPr lang="en-US" dirty="0"/>
          </a:p>
          <a:p>
            <a:r>
              <a:rPr lang="en-US" dirty="0"/>
              <a:t>In addition, there has been a rise in partisan cable news networks and online media outlets</a:t>
            </a:r>
          </a:p>
          <a:p>
            <a:pPr lvl="1"/>
            <a:r>
              <a:rPr lang="en-US" dirty="0"/>
              <a:t>And people regularly self-select news outlets that adhere to their preconceived worldviews</a:t>
            </a:r>
          </a:p>
        </p:txBody>
      </p:sp>
    </p:spTree>
    <p:extLst>
      <p:ext uri="{BB962C8B-B14F-4D97-AF65-F5344CB8AC3E}">
        <p14:creationId xmlns:p14="http://schemas.microsoft.com/office/powerpoint/2010/main" val="40879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29B6-F894-469A-B1E0-06556EDF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Self-Selection Into Echo-Chambers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12A62-36FC-4259-96D6-49C7BF30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24" y="1600200"/>
            <a:ext cx="8735122" cy="4525963"/>
          </a:xfrm>
        </p:spPr>
        <p:txBody>
          <a:bodyPr/>
          <a:lstStyle/>
          <a:p>
            <a:r>
              <a:rPr lang="en-US" dirty="0"/>
              <a:t>Sometimes we cannot control being in echo chambers (e.g., where we work)</a:t>
            </a:r>
          </a:p>
          <a:p>
            <a:endParaRPr lang="en-US" dirty="0"/>
          </a:p>
          <a:p>
            <a:r>
              <a:rPr lang="en-US" dirty="0"/>
              <a:t>However, Americans are increasingly self-selecting to isolate themselves into ideological echo chambers:</a:t>
            </a:r>
          </a:p>
          <a:p>
            <a:pPr lvl="1"/>
            <a:r>
              <a:rPr lang="en-US" dirty="0"/>
              <a:t>In the news that we consume</a:t>
            </a:r>
          </a:p>
          <a:p>
            <a:pPr lvl="1"/>
            <a:r>
              <a:rPr lang="en-US" dirty="0"/>
              <a:t>In the spaces we inhabit on social media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9CB07-F296-4ADD-9F6A-D6BC0A21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Self-Selection Into Echo-Chambers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805E2-58B1-48D2-88FC-B28B7480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1" y="1600200"/>
            <a:ext cx="877972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type of ideological segregation is problematic for many reasons: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Research shows that when people are exposed to differing views, tolerance grows</a:t>
            </a:r>
          </a:p>
          <a:p>
            <a:pPr lvl="1"/>
            <a:r>
              <a:rPr lang="en-US" dirty="0"/>
              <a:t>Conversely, when likeminded people are together, intolerance grows and people are motivated to action (Mutz, 1996)</a:t>
            </a:r>
          </a:p>
          <a:p>
            <a:pPr lvl="1"/>
            <a:r>
              <a:rPr lang="en-US" dirty="0"/>
              <a:t>It creates an ideological “news bubble” that keeps people from hearing the whole story about any given issue</a:t>
            </a:r>
          </a:p>
        </p:txBody>
      </p:sp>
    </p:spTree>
    <p:extLst>
      <p:ext uri="{BB962C8B-B14F-4D97-AF65-F5344CB8AC3E}">
        <p14:creationId xmlns:p14="http://schemas.microsoft.com/office/powerpoint/2010/main" val="6108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CCE0-6DDE-4BA8-A973-66CE77EF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Self-Selection Into Echo-Chambers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D3A835-51CC-47E1-9D9E-BD816C2ABB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567" y="1486829"/>
            <a:ext cx="4362326" cy="2458931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0A6120-B022-4872-AABC-F72378682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659" y="1417638"/>
            <a:ext cx="4579774" cy="4708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“I was surprised to hear there was anything negative in the Mueller report at all about President Trump. I hadn’t heard that before … I’ve mainly listened to conservative news and I hadn’t heard anything negative about that report and [that] President Trump has been exonerated.”</a:t>
            </a:r>
          </a:p>
        </p:txBody>
      </p:sp>
    </p:spTree>
    <p:extLst>
      <p:ext uri="{BB962C8B-B14F-4D97-AF65-F5344CB8AC3E}">
        <p14:creationId xmlns:p14="http://schemas.microsoft.com/office/powerpoint/2010/main" val="581683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E114-EA6D-4443-AA39-1F4ABDD3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“Big Data”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ABF7B-51A8-465C-A1FC-0F235B14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54" y="1600200"/>
            <a:ext cx="8779726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Even if people do not self-select to be in social media echo-chambers, social media will try to create ones for them</a:t>
            </a:r>
          </a:p>
          <a:p>
            <a:endParaRPr lang="en-US" dirty="0"/>
          </a:p>
          <a:p>
            <a:r>
              <a:rPr lang="en-US" dirty="0"/>
              <a:t>Social media runs on algorithms that push advertisements, etc. based on a digital profile of your likes/dislikes</a:t>
            </a:r>
          </a:p>
          <a:p>
            <a:pPr lvl="1"/>
            <a:r>
              <a:rPr lang="en-US" dirty="0"/>
              <a:t>Political parties and others (e.g., the Russians) have used these profiles to push political propaganda </a:t>
            </a:r>
          </a:p>
        </p:txBody>
      </p:sp>
    </p:spTree>
    <p:extLst>
      <p:ext uri="{BB962C8B-B14F-4D97-AF65-F5344CB8AC3E}">
        <p14:creationId xmlns:p14="http://schemas.microsoft.com/office/powerpoint/2010/main" val="17071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0B94-2BB6-42DE-A18A-E0A5ADCB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Do We Do About It??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D2378-6851-45E9-BBC8-B80530E2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54" y="1600200"/>
            <a:ext cx="8779726" cy="4525963"/>
          </a:xfrm>
        </p:spPr>
        <p:txBody>
          <a:bodyPr/>
          <a:lstStyle/>
          <a:p>
            <a:r>
              <a:rPr lang="en-US" dirty="0"/>
              <a:t>In this “post-truth” era, social studies has a unique opportunity to pierce the ideological echo-chambers students find themselves 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28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FF55-221A-4B62-A5CE-ABC3B008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F9060-542A-44E1-9628-CE238B6FE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83" y="1417638"/>
            <a:ext cx="8839200" cy="51657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Move beyond traditional media literacy approaches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--Media literacy remains important for the following reasons:</a:t>
            </a:r>
          </a:p>
          <a:p>
            <a:pPr marL="400050" lvl="1" indent="0">
              <a:buNone/>
            </a:pPr>
            <a:r>
              <a:rPr lang="en-US" dirty="0"/>
              <a:t>     1) Students are bad at it (McGrew et al., 2018,   </a:t>
            </a:r>
          </a:p>
          <a:p>
            <a:pPr marL="400050" lvl="1" indent="0">
              <a:buNone/>
            </a:pPr>
            <a:r>
              <a:rPr lang="en-US" dirty="0"/>
              <a:t>		2019)</a:t>
            </a:r>
          </a:p>
          <a:p>
            <a:pPr marL="400050" lvl="1" indent="0">
              <a:buNone/>
            </a:pPr>
            <a:r>
              <a:rPr lang="en-US" dirty="0"/>
              <a:t>	    2) Research shows that students who have more</a:t>
            </a:r>
          </a:p>
          <a:p>
            <a:pPr marL="400050" lvl="1" indent="0">
              <a:buNone/>
            </a:pPr>
            <a:r>
              <a:rPr lang="en-US" dirty="0"/>
              <a:t>      media literacy instruction have greater   </a:t>
            </a:r>
          </a:p>
          <a:p>
            <a:pPr marL="400050" lvl="1" indent="0">
              <a:buNone/>
            </a:pPr>
            <a:r>
              <a:rPr lang="en-US" dirty="0"/>
              <a:t>      inclination toward </a:t>
            </a:r>
            <a:r>
              <a:rPr lang="en-US" i="1" dirty="0"/>
              <a:t>accuracy motivation </a:t>
            </a:r>
            <a:r>
              <a:rPr lang="en-US" dirty="0"/>
              <a:t>(</a:t>
            </a:r>
            <a:r>
              <a:rPr lang="en-US" dirty="0" err="1"/>
              <a:t>Kahne</a:t>
            </a:r>
            <a:r>
              <a:rPr lang="en-US" dirty="0"/>
              <a:t> &amp;</a:t>
            </a:r>
          </a:p>
          <a:p>
            <a:pPr marL="400050" lvl="1" indent="0">
              <a:buNone/>
            </a:pPr>
            <a:r>
              <a:rPr lang="en-US" dirty="0"/>
              <a:t>      Bowyer, 2017)</a:t>
            </a:r>
          </a:p>
          <a:p>
            <a:pPr marL="400050" lvl="1" indent="0">
              <a:buNone/>
            </a:pPr>
            <a:endParaRPr lang="en-US" b="1" dirty="0"/>
          </a:p>
          <a:p>
            <a:pPr marL="400050" lvl="1" indent="0">
              <a:buNone/>
            </a:pPr>
            <a:r>
              <a:rPr lang="en-US" b="1" dirty="0"/>
              <a:t>But media literacy alone is not enough, and new forms of media (e.g., memes) do not lend themselves to traditional media literacy approaches</a:t>
            </a:r>
          </a:p>
          <a:p>
            <a:pPr marL="400050" lvl="1" indent="0">
              <a:buNone/>
            </a:pPr>
            <a:r>
              <a:rPr lang="en-US" b="1" dirty="0"/>
              <a:t> </a:t>
            </a:r>
          </a:p>
          <a:p>
            <a:pPr marL="40005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163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E581-51A2-44BA-BB1B-CF5AF4EA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679AC-9EAF-407E-907D-170A5FF7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7" y="1600200"/>
            <a:ext cx="880005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Refocus attention on the psychosocial elements of why fake news works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--Have students study their own biases and proclivity to consume news that fits their worldviews</a:t>
            </a:r>
          </a:p>
          <a:p>
            <a:pPr marL="0" indent="0">
              <a:buNone/>
            </a:pPr>
            <a:r>
              <a:rPr lang="en-US" dirty="0"/>
              <a:t>--Have students analyze social media for evidence of motivated reasoning/confirmation bias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278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BEDB-9BC0-4441-B05C-BA6A7C53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7B5D4-2273-41C4-B7A4-21C8B2B08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5" y="1600200"/>
            <a:ext cx="883176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Embrace the political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--For too long, the field of social studies has shied away from politics</a:t>
            </a:r>
          </a:p>
          <a:p>
            <a:pPr marL="0" indent="0">
              <a:buNone/>
            </a:pPr>
            <a:r>
              <a:rPr lang="en-US" dirty="0"/>
              <a:t>--Social studies doesn’t have to be partisan, but it </a:t>
            </a:r>
            <a:r>
              <a:rPr lang="en-US" i="1" dirty="0"/>
              <a:t>should </a:t>
            </a:r>
            <a:r>
              <a:rPr lang="en-US" dirty="0"/>
              <a:t>be political</a:t>
            </a:r>
          </a:p>
          <a:p>
            <a:pPr marL="0" indent="0">
              <a:buNone/>
            </a:pPr>
            <a:r>
              <a:rPr lang="en-US" dirty="0"/>
              <a:t>--21</a:t>
            </a:r>
            <a:r>
              <a:rPr lang="en-US" baseline="30000" dirty="0"/>
              <a:t>st</a:t>
            </a:r>
            <a:r>
              <a:rPr lang="en-US" dirty="0"/>
              <a:t> century issues, such as fake news, can only be understood and dealt with if students recognize polarization, partisanship, and how politicians/media prey on individuals’ beliefs/desires</a:t>
            </a:r>
          </a:p>
          <a:p>
            <a:pPr marL="0" indent="0">
              <a:buNone/>
            </a:pPr>
            <a:r>
              <a:rPr lang="en-US" dirty="0"/>
              <a:t>--Students also need to recognize how </a:t>
            </a:r>
            <a:r>
              <a:rPr lang="en-US" i="1" dirty="0"/>
              <a:t>they </a:t>
            </a:r>
            <a:r>
              <a:rPr lang="en-US" dirty="0"/>
              <a:t>are complicit, perhaps unwittingly, in these processes </a:t>
            </a:r>
          </a:p>
        </p:txBody>
      </p:sp>
    </p:spTree>
    <p:extLst>
      <p:ext uri="{BB962C8B-B14F-4D97-AF65-F5344CB8AC3E}">
        <p14:creationId xmlns:p14="http://schemas.microsoft.com/office/powerpoint/2010/main" val="22828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B81E-A72B-4B58-92D9-A6020E0E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Fake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8FF80-9969-41F5-B71B-FCB4DFAB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53" y="1600200"/>
            <a:ext cx="8787161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“Fake news” is not new</a:t>
            </a:r>
          </a:p>
          <a:p>
            <a:endParaRPr lang="en-US" dirty="0"/>
          </a:p>
          <a:p>
            <a:r>
              <a:rPr lang="en-US" dirty="0"/>
              <a:t>The term “fake news” has become ubiquitous in the past couple of years, but there is not a clear definition of what it means</a:t>
            </a:r>
          </a:p>
          <a:p>
            <a:endParaRPr lang="en-US" dirty="0"/>
          </a:p>
          <a:p>
            <a:r>
              <a:rPr lang="en-US" dirty="0"/>
              <a:t>For the purposes of this presentation, I want to delineate between </a:t>
            </a:r>
            <a:r>
              <a:rPr lang="en-US" i="1" dirty="0"/>
              <a:t>actual fake news </a:t>
            </a:r>
            <a:r>
              <a:rPr lang="en-US" dirty="0"/>
              <a:t>and </a:t>
            </a:r>
            <a:r>
              <a:rPr lang="en-US" i="1" dirty="0"/>
              <a:t>Trump’s version </a:t>
            </a:r>
            <a:r>
              <a:rPr lang="en-US" dirty="0"/>
              <a:t>of fake news</a:t>
            </a:r>
          </a:p>
        </p:txBody>
      </p:sp>
    </p:spTree>
    <p:extLst>
      <p:ext uri="{BB962C8B-B14F-4D97-AF65-F5344CB8AC3E}">
        <p14:creationId xmlns:p14="http://schemas.microsoft.com/office/powerpoint/2010/main" val="1679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8F7C-1683-44C3-A687-3E2DF86A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62A87-3EE7-4724-93F7-CB12B894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23" y="1600200"/>
            <a:ext cx="876485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Avoid the “good people on both sides” stance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--The only way our democracy can improve is if people call out those who are doing damage to it</a:t>
            </a:r>
          </a:p>
          <a:p>
            <a:pPr marL="0" indent="0">
              <a:buNone/>
            </a:pPr>
            <a:r>
              <a:rPr lang="en-US" dirty="0"/>
              <a:t>--“Everyone is entitled to his own opinion, but not his own facts”—Daniel Patrick Moynihan</a:t>
            </a:r>
          </a:p>
        </p:txBody>
      </p:sp>
    </p:spTree>
    <p:extLst>
      <p:ext uri="{BB962C8B-B14F-4D97-AF65-F5344CB8AC3E}">
        <p14:creationId xmlns:p14="http://schemas.microsoft.com/office/powerpoint/2010/main" val="3074217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2387-765D-4ADA-81BB-8546FA74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Social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35D0F-B3E2-4425-B022-24A07AB2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5" y="1600200"/>
            <a:ext cx="8809464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Pierce the echo-chambers</a:t>
            </a:r>
          </a:p>
          <a:p>
            <a:pPr marL="0" indent="0">
              <a:buNone/>
            </a:pPr>
            <a:r>
              <a:rPr lang="en-US" dirty="0"/>
              <a:t>--Ensure that students are consuming high-quality media from both sides of the aisle </a:t>
            </a:r>
          </a:p>
          <a:p>
            <a:pPr marL="0" indent="0">
              <a:buNone/>
            </a:pPr>
            <a:r>
              <a:rPr lang="en-US" dirty="0"/>
              <a:t>--Have students evaluate the same news stories from right and left sources to understand bias and spin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50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B2FB-5CF0-43BA-BCBD-E2F13B0E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6DD8-07BB-4422-AFB4-2792DE00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23" y="1600200"/>
            <a:ext cx="8660781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Contact info</a:t>
            </a:r>
            <a:r>
              <a:rPr lang="en-US" dirty="0"/>
              <a:t>: awjourne@uncg.edu</a:t>
            </a:r>
          </a:p>
          <a:p>
            <a:pPr marL="0" indent="0">
              <a:buNone/>
            </a:pPr>
            <a:r>
              <a:rPr lang="en-US" dirty="0"/>
              <a:t>				    www.waynejournell.com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81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9DAC-1796-4EE7-81C4-A6C2433CA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02AC9-A245-4F33-AF33-20FE11343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75" y="1417638"/>
            <a:ext cx="4462174" cy="25099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CAC85-D227-47DE-B151-3610B4037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5" y="3801231"/>
            <a:ext cx="4478092" cy="2324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64EF1-845E-48D7-9ACA-B7E2B0B6F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67" y="2520176"/>
            <a:ext cx="4244896" cy="23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742A9-5710-418C-BAEE-2616D79E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80901F-8720-47DF-AD8F-DF67466C2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990" y="1600201"/>
            <a:ext cx="4184995" cy="23593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2A3A0-E31A-49A1-AE46-92F876479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5" y="4142142"/>
            <a:ext cx="4668644" cy="2626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D9E9A-C171-450A-B21D-ED5E2268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204" y="1949023"/>
            <a:ext cx="38100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0945A-9048-4C7C-9C42-BB833BAB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CEE34-8D64-4259-AD41-60B49E135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236" y="1516567"/>
            <a:ext cx="6397207" cy="4113282"/>
          </a:xfrm>
        </p:spPr>
      </p:pic>
    </p:spTree>
    <p:extLst>
      <p:ext uri="{BB962C8B-B14F-4D97-AF65-F5344CB8AC3E}">
        <p14:creationId xmlns:p14="http://schemas.microsoft.com/office/powerpoint/2010/main" val="238077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D181-5037-492C-8F75-7B8905CB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0589D0-AF16-473F-83A5-7A08571D7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864" y="1312700"/>
            <a:ext cx="4282138" cy="5342004"/>
          </a:xfrm>
        </p:spPr>
      </p:pic>
    </p:spTree>
    <p:extLst>
      <p:ext uri="{BB962C8B-B14F-4D97-AF65-F5344CB8AC3E}">
        <p14:creationId xmlns:p14="http://schemas.microsoft.com/office/powerpoint/2010/main" val="105543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52CA-C809-4257-B742-D9864D03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Fake News: Actual Fake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CFFB1-A96C-4C1A-BAA5-AD1E8C4D7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328" y="1286108"/>
            <a:ext cx="5421518" cy="4840056"/>
          </a:xfrm>
        </p:spPr>
      </p:pic>
    </p:spTree>
    <p:extLst>
      <p:ext uri="{BB962C8B-B14F-4D97-AF65-F5344CB8AC3E}">
        <p14:creationId xmlns:p14="http://schemas.microsoft.com/office/powerpoint/2010/main" val="2981063790"/>
      </p:ext>
    </p:extLst>
  </p:cSld>
  <p:clrMapOvr>
    <a:masterClrMapping/>
  </p:clrMapOvr>
</p:sld>
</file>

<file path=ppt/theme/theme1.xml><?xml version="1.0" encoding="utf-8"?>
<a:theme xmlns:a="http://schemas.openxmlformats.org/drawingml/2006/main" name="SOE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SOE-PPT-Template</Template>
  <TotalTime>468</TotalTime>
  <Words>1416</Words>
  <Application>Microsoft Office PowerPoint</Application>
  <PresentationFormat>On-screen Show (4:3)</PresentationFormat>
  <Paragraphs>159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Palatino Linotype</vt:lpstr>
      <vt:lpstr>Trade Gothic LT Com Bold Cn</vt:lpstr>
      <vt:lpstr>SOE PPT Template</vt:lpstr>
      <vt:lpstr>Fake News: What It Is, Why It Works, and What Social Studies Can Do About It</vt:lpstr>
      <vt:lpstr>PowerPoint Presentation</vt:lpstr>
      <vt:lpstr>PowerPoint Presentation</vt:lpstr>
      <vt:lpstr>Defining Fake News</vt:lpstr>
      <vt:lpstr>Defining Fake News: Actual Fake News</vt:lpstr>
      <vt:lpstr>Defining Fake News: Actual Fake News</vt:lpstr>
      <vt:lpstr>Defining Fake News: Actual Fake News</vt:lpstr>
      <vt:lpstr>Defining Fake News: Actual Fake News</vt:lpstr>
      <vt:lpstr>Defining Fake News: Actual Fake News</vt:lpstr>
      <vt:lpstr>Defining Fake News: Actual Fake News</vt:lpstr>
      <vt:lpstr>Defining Fake News: Actual Fake News</vt:lpstr>
      <vt:lpstr>Defining Fake News: Actual Fake News</vt:lpstr>
      <vt:lpstr>Defining Fake News: Trump’s Version</vt:lpstr>
      <vt:lpstr>Separating Bias From Accuracy</vt:lpstr>
      <vt:lpstr>Separating Bias From Accuracy</vt:lpstr>
      <vt:lpstr>Why Fake News Works</vt:lpstr>
      <vt:lpstr>Why Does Fake News Work?</vt:lpstr>
      <vt:lpstr>Why Does Fake News Work?</vt:lpstr>
      <vt:lpstr>Why Does Fake News Work?</vt:lpstr>
      <vt:lpstr>Why Does Fake News Work?</vt:lpstr>
      <vt:lpstr>Why Does Fake News Work?</vt:lpstr>
      <vt:lpstr>Why Does Fake News Work?</vt:lpstr>
      <vt:lpstr>Creating the Perfect Storm</vt:lpstr>
      <vt:lpstr>Political Polarization In the U.S.</vt:lpstr>
      <vt:lpstr>1860 Election</vt:lpstr>
      <vt:lpstr>2016 Election</vt:lpstr>
      <vt:lpstr>1928 Election</vt:lpstr>
      <vt:lpstr>1996 Election</vt:lpstr>
      <vt:lpstr>2016 Election</vt:lpstr>
      <vt:lpstr>Cultural/Social Polarization</vt:lpstr>
      <vt:lpstr>So, What’s Different Now?</vt:lpstr>
      <vt:lpstr>Self-Selection Into Echo-Chambers</vt:lpstr>
      <vt:lpstr>Self-Selection Into Echo-Chambers</vt:lpstr>
      <vt:lpstr>Self-Selection Into Echo-Chambers</vt:lpstr>
      <vt:lpstr>The Role of “Big Data”</vt:lpstr>
      <vt:lpstr>So, What Do We Do About It??</vt:lpstr>
      <vt:lpstr>Implications for Social Studies</vt:lpstr>
      <vt:lpstr>Implications for Social Studies</vt:lpstr>
      <vt:lpstr>Implications for Social Studies</vt:lpstr>
      <vt:lpstr>Implications for Social Studies</vt:lpstr>
      <vt:lpstr>Implications for Social Studies</vt:lpstr>
      <vt:lpstr>Thank you!</vt:lpstr>
    </vt:vector>
  </TitlesOfParts>
  <Company>UNC Greensboro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 Journell</dc:creator>
  <cp:lastModifiedBy>Wayne Journell</cp:lastModifiedBy>
  <cp:revision>53</cp:revision>
  <cp:lastPrinted>2019-10-30T18:33:35Z</cp:lastPrinted>
  <dcterms:created xsi:type="dcterms:W3CDTF">2016-10-31T13:43:59Z</dcterms:created>
  <dcterms:modified xsi:type="dcterms:W3CDTF">2020-06-15T19:59:27Z</dcterms:modified>
</cp:coreProperties>
</file>