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74" r:id="rId7"/>
    <p:sldId id="261" r:id="rId8"/>
    <p:sldId id="262" r:id="rId9"/>
    <p:sldId id="263" r:id="rId10"/>
    <p:sldId id="266" r:id="rId11"/>
    <p:sldId id="265" r:id="rId12"/>
    <p:sldId id="270" r:id="rId13"/>
    <p:sldId id="272" r:id="rId14"/>
    <p:sldId id="269" r:id="rId15"/>
    <p:sldId id="273"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entury Gothic" panose="020B0502020202020204" pitchFamily="34" charset="0"/>
        <a:ea typeface="+mn-ea"/>
        <a:cs typeface="+mn-cs"/>
      </a:defRPr>
    </a:lvl1pPr>
    <a:lvl2pPr marL="457200" algn="l" rtl="0" fontAlgn="base">
      <a:spcBef>
        <a:spcPct val="0"/>
      </a:spcBef>
      <a:spcAft>
        <a:spcPct val="0"/>
      </a:spcAft>
      <a:defRPr kern="1200">
        <a:solidFill>
          <a:schemeClr val="tx1"/>
        </a:solidFill>
        <a:latin typeface="Century Gothic" panose="020B0502020202020204" pitchFamily="34" charset="0"/>
        <a:ea typeface="+mn-ea"/>
        <a:cs typeface="+mn-cs"/>
      </a:defRPr>
    </a:lvl2pPr>
    <a:lvl3pPr marL="914400" algn="l" rtl="0" fontAlgn="base">
      <a:spcBef>
        <a:spcPct val="0"/>
      </a:spcBef>
      <a:spcAft>
        <a:spcPct val="0"/>
      </a:spcAft>
      <a:defRPr kern="1200">
        <a:solidFill>
          <a:schemeClr val="tx1"/>
        </a:solidFill>
        <a:latin typeface="Century Gothic" panose="020B0502020202020204" pitchFamily="34" charset="0"/>
        <a:ea typeface="+mn-ea"/>
        <a:cs typeface="+mn-cs"/>
      </a:defRPr>
    </a:lvl3pPr>
    <a:lvl4pPr marL="1371600" algn="l" rtl="0" fontAlgn="base">
      <a:spcBef>
        <a:spcPct val="0"/>
      </a:spcBef>
      <a:spcAft>
        <a:spcPct val="0"/>
      </a:spcAft>
      <a:defRPr kern="1200">
        <a:solidFill>
          <a:schemeClr val="tx1"/>
        </a:solidFill>
        <a:latin typeface="Century Gothic" panose="020B0502020202020204" pitchFamily="34" charset="0"/>
        <a:ea typeface="+mn-ea"/>
        <a:cs typeface="+mn-cs"/>
      </a:defRPr>
    </a:lvl4pPr>
    <a:lvl5pPr marL="1828800" algn="l" rtl="0" fontAlgn="base">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2E13"/>
    <a:srgbClr val="EFF2F5"/>
    <a:srgbClr val="162C40"/>
    <a:srgbClr val="EAEEF2"/>
    <a:srgbClr val="E0E6EC"/>
    <a:srgbClr val="EEE6DF"/>
    <a:srgbClr val="548DBF"/>
    <a:srgbClr val="2B58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3ECF78C-AD7E-4FEA-A3FA-449675BD326E}" type="datetimeFigureOut">
              <a:rPr lang="en-US" smtClean="0"/>
              <a:t>7/19/2021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125E791-C1AA-4577-9931-32098F8A0808}" type="slidenum">
              <a:rPr lang="en-US" smtClean="0"/>
              <a:t>‹#›</a:t>
            </a:fld>
            <a:endParaRPr lang="en-US"/>
          </a:p>
        </p:txBody>
      </p:sp>
    </p:spTree>
    <p:extLst>
      <p:ext uri="{BB962C8B-B14F-4D97-AF65-F5344CB8AC3E}">
        <p14:creationId xmlns:p14="http://schemas.microsoft.com/office/powerpoint/2010/main" val="3675269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not necessarily in alphabetical</a:t>
            </a:r>
            <a:r>
              <a:rPr lang="en-US" baseline="0" dirty="0"/>
              <a:t> order. Look for your SAU.</a:t>
            </a:r>
            <a:endParaRPr lang="en-US" dirty="0"/>
          </a:p>
        </p:txBody>
      </p:sp>
      <p:sp>
        <p:nvSpPr>
          <p:cNvPr id="4" name="Slide Number Placeholder 3"/>
          <p:cNvSpPr>
            <a:spLocks noGrp="1"/>
          </p:cNvSpPr>
          <p:nvPr>
            <p:ph type="sldNum" sz="quarter" idx="10"/>
          </p:nvPr>
        </p:nvSpPr>
        <p:spPr/>
        <p:txBody>
          <a:bodyPr/>
          <a:lstStyle/>
          <a:p>
            <a:fld id="{0125E791-C1AA-4577-9931-32098F8A0808}" type="slidenum">
              <a:rPr lang="en-US" smtClean="0"/>
              <a:t>11</a:t>
            </a:fld>
            <a:endParaRPr lang="en-US"/>
          </a:p>
        </p:txBody>
      </p:sp>
    </p:spTree>
    <p:extLst>
      <p:ext uri="{BB962C8B-B14F-4D97-AF65-F5344CB8AC3E}">
        <p14:creationId xmlns:p14="http://schemas.microsoft.com/office/powerpoint/2010/main" val="252982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Speak with provider, have them reverse charges for any BHP services over the 6 hour limit.;</a:t>
            </a:r>
            <a:endParaRPr lang="en-US" dirty="0"/>
          </a:p>
        </p:txBody>
      </p:sp>
      <p:sp>
        <p:nvSpPr>
          <p:cNvPr id="4" name="Slide Number Placeholder 3"/>
          <p:cNvSpPr>
            <a:spLocks noGrp="1"/>
          </p:cNvSpPr>
          <p:nvPr>
            <p:ph type="sldNum" sz="quarter" idx="10"/>
          </p:nvPr>
        </p:nvSpPr>
        <p:spPr/>
        <p:txBody>
          <a:bodyPr/>
          <a:lstStyle/>
          <a:p>
            <a:fld id="{0125E791-C1AA-4577-9931-32098F8A0808}" type="slidenum">
              <a:rPr lang="en-US" smtClean="0"/>
              <a:t>12</a:t>
            </a:fld>
            <a:endParaRPr lang="en-US"/>
          </a:p>
        </p:txBody>
      </p:sp>
    </p:spTree>
    <p:extLst>
      <p:ext uri="{BB962C8B-B14F-4D97-AF65-F5344CB8AC3E}">
        <p14:creationId xmlns:p14="http://schemas.microsoft.com/office/powerpoint/2010/main" val="1489190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B7F1A65-49F8-42FE-812C-98218CA14FE4}"/>
              </a:ext>
            </a:extLst>
          </p:cNvPr>
          <p:cNvSpPr>
            <a:spLocks noGrp="1" noChangeArrowheads="1"/>
          </p:cNvSpPr>
          <p:nvPr>
            <p:ph type="ctrTitle"/>
          </p:nvPr>
        </p:nvSpPr>
        <p:spPr>
          <a:xfrm>
            <a:off x="685800" y="1752600"/>
            <a:ext cx="7772400" cy="1470025"/>
          </a:xfrm>
        </p:spPr>
        <p:txBody>
          <a:bodyPr/>
          <a:lstStyle>
            <a:lvl1pPr algn="ctr">
              <a:defRPr sz="3200">
                <a:solidFill>
                  <a:schemeClr val="bg1"/>
                </a:solidFill>
              </a:defRPr>
            </a:lvl1pPr>
          </a:lstStyle>
          <a:p>
            <a:pPr lvl="0"/>
            <a:r>
              <a:rPr lang="en-US" altLang="en-US" noProof="0"/>
              <a:t>Click to edit Master title style</a:t>
            </a:r>
          </a:p>
        </p:txBody>
      </p:sp>
      <p:sp>
        <p:nvSpPr>
          <p:cNvPr id="3075" name="Rectangle 3">
            <a:extLst>
              <a:ext uri="{FF2B5EF4-FFF2-40B4-BE49-F238E27FC236}">
                <a16:creationId xmlns:a16="http://schemas.microsoft.com/office/drawing/2014/main" id="{C18B3B25-E13B-41EF-8CD2-D6337ABE52CC}"/>
              </a:ext>
            </a:extLst>
          </p:cNvPr>
          <p:cNvSpPr>
            <a:spLocks noGrp="1" noChangeArrowheads="1"/>
          </p:cNvSpPr>
          <p:nvPr>
            <p:ph type="subTitle" idx="1"/>
          </p:nvPr>
        </p:nvSpPr>
        <p:spPr>
          <a:xfrm>
            <a:off x="1371600" y="4419600"/>
            <a:ext cx="6400800" cy="1600200"/>
          </a:xfrm>
        </p:spPr>
        <p:txBody>
          <a:bodyPr/>
          <a:lstStyle>
            <a:lvl1pPr marL="0" indent="0" algn="ctr">
              <a:buFontTx/>
              <a:buNone/>
              <a:defRPr sz="2000" b="1"/>
            </a:lvl1pPr>
          </a:lstStyle>
          <a:p>
            <a:pPr lvl="0"/>
            <a:r>
              <a:rPr lang="en-US" altLang="en-US" noProof="0"/>
              <a:t>Click to edit Master subtitle style</a:t>
            </a:r>
          </a:p>
        </p:txBody>
      </p:sp>
      <p:sp>
        <p:nvSpPr>
          <p:cNvPr id="3077" name="Rectangle 5">
            <a:extLst>
              <a:ext uri="{FF2B5EF4-FFF2-40B4-BE49-F238E27FC236}">
                <a16:creationId xmlns:a16="http://schemas.microsoft.com/office/drawing/2014/main" id="{11445FB0-1A45-48C6-9FCD-6B879AFADB4E}"/>
              </a:ext>
            </a:extLst>
          </p:cNvPr>
          <p:cNvSpPr>
            <a:spLocks noGrp="1" noChangeArrowheads="1"/>
          </p:cNvSpPr>
          <p:nvPr>
            <p:ph type="ftr" sz="quarter" idx="3"/>
          </p:nvPr>
        </p:nvSpPr>
        <p:spPr>
          <a:xfrm>
            <a:off x="2098675" y="6248400"/>
            <a:ext cx="4953000" cy="476250"/>
          </a:xfrm>
        </p:spPr>
        <p:txBody>
          <a:bodyPr/>
          <a:lstStyle>
            <a:lvl1pPr>
              <a:defRPr/>
            </a:lvl1pPr>
          </a:lstStyle>
          <a:p>
            <a:pPr>
              <a:defRPr/>
            </a:pPr>
            <a:endParaRPr lang="en-US" altLang="en-US"/>
          </a:p>
        </p:txBody>
      </p:sp>
      <p:sp>
        <p:nvSpPr>
          <p:cNvPr id="3078" name="Rectangle 6">
            <a:extLst>
              <a:ext uri="{FF2B5EF4-FFF2-40B4-BE49-F238E27FC236}">
                <a16:creationId xmlns:a16="http://schemas.microsoft.com/office/drawing/2014/main" id="{012AB5E3-D9D7-4CBB-8185-F9F3271A13B3}"/>
              </a:ext>
            </a:extLst>
          </p:cNvPr>
          <p:cNvSpPr>
            <a:spLocks noGrp="1" noChangeArrowheads="1"/>
          </p:cNvSpPr>
          <p:nvPr>
            <p:ph type="sldNum" sz="quarter" idx="4"/>
          </p:nvPr>
        </p:nvSpPr>
        <p:spPr/>
        <p:txBody>
          <a:bodyPr/>
          <a:lstStyle>
            <a:lvl1pPr>
              <a:defRPr/>
            </a:lvl1pPr>
          </a:lstStyle>
          <a:p>
            <a:pPr>
              <a:defRPr/>
            </a:pPr>
            <a:fld id="{FFC7E997-6C83-41D8-A646-B4B380CA594F}" type="slidenum">
              <a:rPr lang="en-US" altLang="en-US" smtClean="0"/>
              <a:pPr>
                <a:defRPr/>
              </a:pPr>
              <a:t>‹#›</a:t>
            </a:fld>
            <a:endParaRPr lang="en-US" altLang="en-US"/>
          </a:p>
        </p:txBody>
      </p:sp>
      <p:pic>
        <p:nvPicPr>
          <p:cNvPr id="3081" name="Picture 9">
            <a:extLst>
              <a:ext uri="{FF2B5EF4-FFF2-40B4-BE49-F238E27FC236}">
                <a16:creationId xmlns:a16="http://schemas.microsoft.com/office/drawing/2014/main" id="{2541C0BD-79A3-4479-99D7-F5C405BE0D6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063" y="6172200"/>
            <a:ext cx="1709737" cy="622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457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FDE9B-3407-47AC-9CD2-508208762F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D65232-5745-4FF2-B6AF-47E9E8C23D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F6B0FABC-55BB-42C6-A60D-A565E641F15E}"/>
              </a:ext>
            </a:extLst>
          </p:cNvPr>
          <p:cNvSpPr>
            <a:spLocks noGrp="1"/>
          </p:cNvSpPr>
          <p:nvPr>
            <p:ph type="ftr" sz="quarter" idx="10"/>
          </p:nvPr>
        </p:nvSpPr>
        <p:spPr/>
        <p:txBody>
          <a:bodyPr/>
          <a:lstStyle>
            <a:lvl1pPr>
              <a:defRPr/>
            </a:lvl1pPr>
          </a:lstStyle>
          <a:p>
            <a:pPr>
              <a:defRPr/>
            </a:pPr>
            <a:endParaRPr lang="en-US" altLang="en-US"/>
          </a:p>
        </p:txBody>
      </p:sp>
      <p:sp>
        <p:nvSpPr>
          <p:cNvPr id="5" name="Slide Number Placeholder 4">
            <a:extLst>
              <a:ext uri="{FF2B5EF4-FFF2-40B4-BE49-F238E27FC236}">
                <a16:creationId xmlns:a16="http://schemas.microsoft.com/office/drawing/2014/main" id="{C4BBFBEE-6968-4A14-B98F-D1BC86FB7E09}"/>
              </a:ext>
            </a:extLst>
          </p:cNvPr>
          <p:cNvSpPr>
            <a:spLocks noGrp="1"/>
          </p:cNvSpPr>
          <p:nvPr>
            <p:ph type="sldNum" sz="quarter" idx="11"/>
          </p:nvPr>
        </p:nvSpPr>
        <p:spPr/>
        <p:txBody>
          <a:bodyPr/>
          <a:lstStyle>
            <a:lvl1pPr>
              <a:defRPr/>
            </a:lvl1pPr>
          </a:lstStyle>
          <a:p>
            <a:pPr>
              <a:defRPr/>
            </a:pPr>
            <a:fld id="{B3C57E3F-379E-4B68-B193-0660424EA8FA}" type="slidenum">
              <a:rPr lang="en-US" altLang="en-US" smtClean="0"/>
              <a:pPr>
                <a:defRPr/>
              </a:pPr>
              <a:t>‹#›</a:t>
            </a:fld>
            <a:endParaRPr lang="en-US" altLang="en-US"/>
          </a:p>
        </p:txBody>
      </p:sp>
    </p:spTree>
    <p:extLst>
      <p:ext uri="{BB962C8B-B14F-4D97-AF65-F5344CB8AC3E}">
        <p14:creationId xmlns:p14="http://schemas.microsoft.com/office/powerpoint/2010/main" val="3355833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778DF7-5E2E-40A7-B4AE-3B611BF021E1}"/>
              </a:ext>
            </a:extLst>
          </p:cNvPr>
          <p:cNvSpPr>
            <a:spLocks noGrp="1"/>
          </p:cNvSpPr>
          <p:nvPr>
            <p:ph type="title" orient="vert"/>
          </p:nvPr>
        </p:nvSpPr>
        <p:spPr>
          <a:xfrm>
            <a:off x="6629400" y="76200"/>
            <a:ext cx="2057400" cy="58975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1E3C5C-FE14-446F-934E-7CA4DD3B13E7}"/>
              </a:ext>
            </a:extLst>
          </p:cNvPr>
          <p:cNvSpPr>
            <a:spLocks noGrp="1"/>
          </p:cNvSpPr>
          <p:nvPr>
            <p:ph type="body" orient="vert" idx="1"/>
          </p:nvPr>
        </p:nvSpPr>
        <p:spPr>
          <a:xfrm>
            <a:off x="457200" y="76200"/>
            <a:ext cx="60198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8054A4D6-451B-4C2F-890D-A3CDE8106624}"/>
              </a:ext>
            </a:extLst>
          </p:cNvPr>
          <p:cNvSpPr>
            <a:spLocks noGrp="1"/>
          </p:cNvSpPr>
          <p:nvPr>
            <p:ph type="ftr" sz="quarter" idx="10"/>
          </p:nvPr>
        </p:nvSpPr>
        <p:spPr/>
        <p:txBody>
          <a:bodyPr/>
          <a:lstStyle>
            <a:lvl1pPr>
              <a:defRPr/>
            </a:lvl1pPr>
          </a:lstStyle>
          <a:p>
            <a:pPr>
              <a:defRPr/>
            </a:pPr>
            <a:endParaRPr lang="en-US" altLang="en-US"/>
          </a:p>
        </p:txBody>
      </p:sp>
      <p:sp>
        <p:nvSpPr>
          <p:cNvPr id="5" name="Slide Number Placeholder 4">
            <a:extLst>
              <a:ext uri="{FF2B5EF4-FFF2-40B4-BE49-F238E27FC236}">
                <a16:creationId xmlns:a16="http://schemas.microsoft.com/office/drawing/2014/main" id="{2E0F3051-4EB9-49F5-88F7-960A14212A6B}"/>
              </a:ext>
            </a:extLst>
          </p:cNvPr>
          <p:cNvSpPr>
            <a:spLocks noGrp="1"/>
          </p:cNvSpPr>
          <p:nvPr>
            <p:ph type="sldNum" sz="quarter" idx="11"/>
          </p:nvPr>
        </p:nvSpPr>
        <p:spPr/>
        <p:txBody>
          <a:bodyPr/>
          <a:lstStyle>
            <a:lvl1pPr>
              <a:defRPr/>
            </a:lvl1pPr>
          </a:lstStyle>
          <a:p>
            <a:pPr>
              <a:defRPr/>
            </a:pPr>
            <a:fld id="{2C221DA1-7F46-42D0-8961-01AA589D454C}" type="slidenum">
              <a:rPr lang="en-US" altLang="en-US" smtClean="0"/>
              <a:pPr>
                <a:defRPr/>
              </a:pPr>
              <a:t>‹#›</a:t>
            </a:fld>
            <a:endParaRPr lang="en-US" altLang="en-US"/>
          </a:p>
        </p:txBody>
      </p:sp>
    </p:spTree>
    <p:extLst>
      <p:ext uri="{BB962C8B-B14F-4D97-AF65-F5344CB8AC3E}">
        <p14:creationId xmlns:p14="http://schemas.microsoft.com/office/powerpoint/2010/main" val="749801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EEB18-8B4E-49C0-8EA7-B495C07D8C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F46221-AFB4-4114-B3F2-1B4471313C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1DC75CF3-893F-4CBC-86F7-02CF4BE6623F}"/>
              </a:ext>
            </a:extLst>
          </p:cNvPr>
          <p:cNvSpPr>
            <a:spLocks noGrp="1"/>
          </p:cNvSpPr>
          <p:nvPr>
            <p:ph type="ftr" sz="quarter" idx="10"/>
          </p:nvPr>
        </p:nvSpPr>
        <p:spPr/>
        <p:txBody>
          <a:bodyPr/>
          <a:lstStyle>
            <a:lvl1pPr>
              <a:defRPr/>
            </a:lvl1pPr>
          </a:lstStyle>
          <a:p>
            <a:pPr>
              <a:defRPr/>
            </a:pPr>
            <a:endParaRPr lang="en-US" altLang="en-US"/>
          </a:p>
        </p:txBody>
      </p:sp>
      <p:sp>
        <p:nvSpPr>
          <p:cNvPr id="5" name="Slide Number Placeholder 4">
            <a:extLst>
              <a:ext uri="{FF2B5EF4-FFF2-40B4-BE49-F238E27FC236}">
                <a16:creationId xmlns:a16="http://schemas.microsoft.com/office/drawing/2014/main" id="{847269EC-0BB9-439D-806E-48F04AD00EF5}"/>
              </a:ext>
            </a:extLst>
          </p:cNvPr>
          <p:cNvSpPr>
            <a:spLocks noGrp="1"/>
          </p:cNvSpPr>
          <p:nvPr>
            <p:ph type="sldNum" sz="quarter" idx="11"/>
          </p:nvPr>
        </p:nvSpPr>
        <p:spPr/>
        <p:txBody>
          <a:bodyPr/>
          <a:lstStyle>
            <a:lvl1pPr>
              <a:defRPr/>
            </a:lvl1pPr>
          </a:lstStyle>
          <a:p>
            <a:pPr>
              <a:defRPr/>
            </a:pPr>
            <a:fld id="{36410E85-B2F7-4184-84CE-216AFD145CE1}" type="slidenum">
              <a:rPr lang="en-US" altLang="en-US" smtClean="0"/>
              <a:pPr>
                <a:defRPr/>
              </a:pPr>
              <a:t>‹#›</a:t>
            </a:fld>
            <a:endParaRPr lang="en-US" altLang="en-US"/>
          </a:p>
        </p:txBody>
      </p:sp>
    </p:spTree>
    <p:extLst>
      <p:ext uri="{BB962C8B-B14F-4D97-AF65-F5344CB8AC3E}">
        <p14:creationId xmlns:p14="http://schemas.microsoft.com/office/powerpoint/2010/main" val="3567654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EDF42-A394-48E7-B558-D0A0BD6C49F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549038-93FF-4500-8412-8AEF40F5A69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id="{90C63CEB-AB45-49F0-A428-3DB12DA79541}"/>
              </a:ext>
            </a:extLst>
          </p:cNvPr>
          <p:cNvSpPr>
            <a:spLocks noGrp="1"/>
          </p:cNvSpPr>
          <p:nvPr>
            <p:ph type="ftr" sz="quarter" idx="10"/>
          </p:nvPr>
        </p:nvSpPr>
        <p:spPr/>
        <p:txBody>
          <a:bodyPr/>
          <a:lstStyle>
            <a:lvl1pPr>
              <a:defRPr/>
            </a:lvl1pPr>
          </a:lstStyle>
          <a:p>
            <a:pPr>
              <a:defRPr/>
            </a:pPr>
            <a:endParaRPr lang="en-US" altLang="en-US"/>
          </a:p>
        </p:txBody>
      </p:sp>
      <p:sp>
        <p:nvSpPr>
          <p:cNvPr id="5" name="Slide Number Placeholder 4">
            <a:extLst>
              <a:ext uri="{FF2B5EF4-FFF2-40B4-BE49-F238E27FC236}">
                <a16:creationId xmlns:a16="http://schemas.microsoft.com/office/drawing/2014/main" id="{C68E500E-0C17-474A-B04D-71C40ADE8BB8}"/>
              </a:ext>
            </a:extLst>
          </p:cNvPr>
          <p:cNvSpPr>
            <a:spLocks noGrp="1"/>
          </p:cNvSpPr>
          <p:nvPr>
            <p:ph type="sldNum" sz="quarter" idx="11"/>
          </p:nvPr>
        </p:nvSpPr>
        <p:spPr/>
        <p:txBody>
          <a:bodyPr/>
          <a:lstStyle>
            <a:lvl1pPr>
              <a:defRPr/>
            </a:lvl1pPr>
          </a:lstStyle>
          <a:p>
            <a:pPr>
              <a:defRPr/>
            </a:pPr>
            <a:fld id="{BA857C70-62F9-4BD1-8FD5-E8EB070F4AFB}" type="slidenum">
              <a:rPr lang="en-US" altLang="en-US" smtClean="0"/>
              <a:pPr>
                <a:defRPr/>
              </a:pPr>
              <a:t>‹#›</a:t>
            </a:fld>
            <a:endParaRPr lang="en-US" altLang="en-US"/>
          </a:p>
        </p:txBody>
      </p:sp>
    </p:spTree>
    <p:extLst>
      <p:ext uri="{BB962C8B-B14F-4D97-AF65-F5344CB8AC3E}">
        <p14:creationId xmlns:p14="http://schemas.microsoft.com/office/powerpoint/2010/main" val="3424845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EB700-5DBB-47C4-A22C-D977873733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FE01A7-53B0-479A-9C2C-1D511BD1EFD6}"/>
              </a:ext>
            </a:extLst>
          </p:cNvPr>
          <p:cNvSpPr>
            <a:spLocks noGrp="1"/>
          </p:cNvSpPr>
          <p:nvPr>
            <p:ph sz="half" idx="1"/>
          </p:nvPr>
        </p:nvSpPr>
        <p:spPr>
          <a:xfrm>
            <a:off x="457200" y="14478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9A2C82-E7E1-445B-A9BF-C3844DD2A975}"/>
              </a:ext>
            </a:extLst>
          </p:cNvPr>
          <p:cNvSpPr>
            <a:spLocks noGrp="1"/>
          </p:cNvSpPr>
          <p:nvPr>
            <p:ph sz="half" idx="2"/>
          </p:nvPr>
        </p:nvSpPr>
        <p:spPr>
          <a:xfrm>
            <a:off x="4648200" y="14478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0C86E4E-A0A1-4617-8ACA-BCB7E716D498}"/>
              </a:ext>
            </a:extLst>
          </p:cNvPr>
          <p:cNvSpPr>
            <a:spLocks noGrp="1"/>
          </p:cNvSpPr>
          <p:nvPr>
            <p:ph type="ftr" sz="quarter" idx="10"/>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5E5A0F5-520C-4B8F-9477-7ABB4D4590EB}"/>
              </a:ext>
            </a:extLst>
          </p:cNvPr>
          <p:cNvSpPr>
            <a:spLocks noGrp="1"/>
          </p:cNvSpPr>
          <p:nvPr>
            <p:ph type="sldNum" sz="quarter" idx="11"/>
          </p:nvPr>
        </p:nvSpPr>
        <p:spPr/>
        <p:txBody>
          <a:bodyPr/>
          <a:lstStyle>
            <a:lvl1pPr>
              <a:defRPr/>
            </a:lvl1pPr>
          </a:lstStyle>
          <a:p>
            <a:pPr>
              <a:defRPr/>
            </a:pPr>
            <a:fld id="{35A9E830-2AEF-4B3B-B7D6-A0026B76FDE4}" type="slidenum">
              <a:rPr lang="en-US" altLang="en-US" smtClean="0"/>
              <a:pPr>
                <a:defRPr/>
              </a:pPr>
              <a:t>‹#›</a:t>
            </a:fld>
            <a:endParaRPr lang="en-US" altLang="en-US"/>
          </a:p>
        </p:txBody>
      </p:sp>
    </p:spTree>
    <p:extLst>
      <p:ext uri="{BB962C8B-B14F-4D97-AF65-F5344CB8AC3E}">
        <p14:creationId xmlns:p14="http://schemas.microsoft.com/office/powerpoint/2010/main" val="1787379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43B3A-C67F-4D94-B0B6-E1959B786EB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E167CA-B3AE-4C49-BB43-895CDB4D104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02202C-CE1E-463D-A9CC-080991C4AA02}"/>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708C35-0865-4DD5-914A-E9655BE2428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A429DD-6ABE-46D5-BC83-FCC896DA5E5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id="{C4511B9A-27FA-42AA-840D-015A16586BDE}"/>
              </a:ext>
            </a:extLst>
          </p:cNvPr>
          <p:cNvSpPr>
            <a:spLocks noGrp="1"/>
          </p:cNvSpPr>
          <p:nvPr>
            <p:ph type="ftr" sz="quarter" idx="10"/>
          </p:nvPr>
        </p:nvSpPr>
        <p:spPr/>
        <p:txBody>
          <a:bodyPr/>
          <a:lstStyle>
            <a:lvl1pPr>
              <a:defRPr/>
            </a:lvl1pPr>
          </a:lstStyle>
          <a:p>
            <a:pPr>
              <a:defRPr/>
            </a:pPr>
            <a:endParaRPr lang="en-US" altLang="en-US"/>
          </a:p>
        </p:txBody>
      </p:sp>
      <p:sp>
        <p:nvSpPr>
          <p:cNvPr id="8" name="Slide Number Placeholder 7">
            <a:extLst>
              <a:ext uri="{FF2B5EF4-FFF2-40B4-BE49-F238E27FC236}">
                <a16:creationId xmlns:a16="http://schemas.microsoft.com/office/drawing/2014/main" id="{EC93C28A-92CC-4D12-B5C5-6C53BDC9B300}"/>
              </a:ext>
            </a:extLst>
          </p:cNvPr>
          <p:cNvSpPr>
            <a:spLocks noGrp="1"/>
          </p:cNvSpPr>
          <p:nvPr>
            <p:ph type="sldNum" sz="quarter" idx="11"/>
          </p:nvPr>
        </p:nvSpPr>
        <p:spPr/>
        <p:txBody>
          <a:bodyPr/>
          <a:lstStyle>
            <a:lvl1pPr>
              <a:defRPr/>
            </a:lvl1pPr>
          </a:lstStyle>
          <a:p>
            <a:pPr>
              <a:defRPr/>
            </a:pPr>
            <a:fld id="{FC22F502-4CB3-4B0E-8509-125FB5FAC5D7}" type="slidenum">
              <a:rPr lang="en-US" altLang="en-US" smtClean="0"/>
              <a:pPr>
                <a:defRPr/>
              </a:pPr>
              <a:t>‹#›</a:t>
            </a:fld>
            <a:endParaRPr lang="en-US" altLang="en-US"/>
          </a:p>
        </p:txBody>
      </p:sp>
    </p:spTree>
    <p:extLst>
      <p:ext uri="{BB962C8B-B14F-4D97-AF65-F5344CB8AC3E}">
        <p14:creationId xmlns:p14="http://schemas.microsoft.com/office/powerpoint/2010/main" val="408963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BB180-17EC-4BDE-8230-AE7434B2EC6F}"/>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0A1C38D9-9F67-47AA-A8D9-985C4C56F7E9}"/>
              </a:ext>
            </a:extLst>
          </p:cNvPr>
          <p:cNvSpPr>
            <a:spLocks noGrp="1"/>
          </p:cNvSpPr>
          <p:nvPr>
            <p:ph type="ftr" sz="quarter" idx="10"/>
          </p:nvPr>
        </p:nvSpPr>
        <p:spPr/>
        <p:txBody>
          <a:bodyPr/>
          <a:lstStyle>
            <a:lvl1pPr>
              <a:defRPr/>
            </a:lvl1pPr>
          </a:lstStyle>
          <a:p>
            <a:pPr>
              <a:defRPr/>
            </a:pPr>
            <a:endParaRPr lang="en-US" altLang="en-US"/>
          </a:p>
        </p:txBody>
      </p:sp>
      <p:sp>
        <p:nvSpPr>
          <p:cNvPr id="4" name="Slide Number Placeholder 3">
            <a:extLst>
              <a:ext uri="{FF2B5EF4-FFF2-40B4-BE49-F238E27FC236}">
                <a16:creationId xmlns:a16="http://schemas.microsoft.com/office/drawing/2014/main" id="{101120FE-8773-408B-9E75-F00AE9B5AB38}"/>
              </a:ext>
            </a:extLst>
          </p:cNvPr>
          <p:cNvSpPr>
            <a:spLocks noGrp="1"/>
          </p:cNvSpPr>
          <p:nvPr>
            <p:ph type="sldNum" sz="quarter" idx="11"/>
          </p:nvPr>
        </p:nvSpPr>
        <p:spPr/>
        <p:txBody>
          <a:bodyPr/>
          <a:lstStyle>
            <a:lvl1pPr>
              <a:defRPr/>
            </a:lvl1pPr>
          </a:lstStyle>
          <a:p>
            <a:pPr>
              <a:defRPr/>
            </a:pPr>
            <a:fld id="{6DBF46AA-8494-4106-980E-E73614B82B5D}" type="slidenum">
              <a:rPr lang="en-US" altLang="en-US" smtClean="0"/>
              <a:pPr>
                <a:defRPr/>
              </a:pPr>
              <a:t>‹#›</a:t>
            </a:fld>
            <a:endParaRPr lang="en-US" altLang="en-US"/>
          </a:p>
        </p:txBody>
      </p:sp>
    </p:spTree>
    <p:extLst>
      <p:ext uri="{BB962C8B-B14F-4D97-AF65-F5344CB8AC3E}">
        <p14:creationId xmlns:p14="http://schemas.microsoft.com/office/powerpoint/2010/main" val="2780684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CBA1CC4-F7E5-4D62-8960-0D3933901B73}"/>
              </a:ext>
            </a:extLst>
          </p:cNvPr>
          <p:cNvSpPr>
            <a:spLocks noGrp="1"/>
          </p:cNvSpPr>
          <p:nvPr>
            <p:ph type="ftr" sz="quarter" idx="10"/>
          </p:nvPr>
        </p:nvSpPr>
        <p:spPr/>
        <p:txBody>
          <a:bodyPr/>
          <a:lstStyle>
            <a:lvl1pPr>
              <a:defRPr/>
            </a:lvl1pPr>
          </a:lstStyle>
          <a:p>
            <a:pPr>
              <a:defRPr/>
            </a:pPr>
            <a:endParaRPr lang="en-US" altLang="en-US"/>
          </a:p>
        </p:txBody>
      </p:sp>
      <p:sp>
        <p:nvSpPr>
          <p:cNvPr id="3" name="Slide Number Placeholder 2">
            <a:extLst>
              <a:ext uri="{FF2B5EF4-FFF2-40B4-BE49-F238E27FC236}">
                <a16:creationId xmlns:a16="http://schemas.microsoft.com/office/drawing/2014/main" id="{FFFB77C5-0211-415E-ACD2-09F398D199A6}"/>
              </a:ext>
            </a:extLst>
          </p:cNvPr>
          <p:cNvSpPr>
            <a:spLocks noGrp="1"/>
          </p:cNvSpPr>
          <p:nvPr>
            <p:ph type="sldNum" sz="quarter" idx="11"/>
          </p:nvPr>
        </p:nvSpPr>
        <p:spPr/>
        <p:txBody>
          <a:bodyPr/>
          <a:lstStyle>
            <a:lvl1pPr>
              <a:defRPr/>
            </a:lvl1pPr>
          </a:lstStyle>
          <a:p>
            <a:pPr>
              <a:defRPr/>
            </a:pPr>
            <a:fld id="{8318A0CF-278C-4AE7-9CA1-3E0477A83D3C}" type="slidenum">
              <a:rPr lang="en-US" altLang="en-US" smtClean="0"/>
              <a:pPr>
                <a:defRPr/>
              </a:pPr>
              <a:t>‹#›</a:t>
            </a:fld>
            <a:endParaRPr lang="en-US" altLang="en-US"/>
          </a:p>
        </p:txBody>
      </p:sp>
    </p:spTree>
    <p:extLst>
      <p:ext uri="{BB962C8B-B14F-4D97-AF65-F5344CB8AC3E}">
        <p14:creationId xmlns:p14="http://schemas.microsoft.com/office/powerpoint/2010/main" val="1777433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8C64A-A7F8-4340-925D-667D79A5C41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59D04C-9D14-4212-BCE6-7483925FDDA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F19ADE-B50A-4787-864A-6DF7CF40B45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A34330BB-B07F-4FA7-972A-2D26ED8FB1F0}"/>
              </a:ext>
            </a:extLst>
          </p:cNvPr>
          <p:cNvSpPr>
            <a:spLocks noGrp="1"/>
          </p:cNvSpPr>
          <p:nvPr>
            <p:ph type="ftr" sz="quarter" idx="10"/>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D785B4CF-4D00-42C1-A2DC-B874920690BB}"/>
              </a:ext>
            </a:extLst>
          </p:cNvPr>
          <p:cNvSpPr>
            <a:spLocks noGrp="1"/>
          </p:cNvSpPr>
          <p:nvPr>
            <p:ph type="sldNum" sz="quarter" idx="11"/>
          </p:nvPr>
        </p:nvSpPr>
        <p:spPr/>
        <p:txBody>
          <a:bodyPr/>
          <a:lstStyle>
            <a:lvl1pPr>
              <a:defRPr/>
            </a:lvl1pPr>
          </a:lstStyle>
          <a:p>
            <a:pPr>
              <a:defRPr/>
            </a:pPr>
            <a:fld id="{DE3B47CC-1859-4670-BDA5-2832FC89D417}" type="slidenum">
              <a:rPr lang="en-US" altLang="en-US" smtClean="0"/>
              <a:pPr>
                <a:defRPr/>
              </a:pPr>
              <a:t>‹#›</a:t>
            </a:fld>
            <a:endParaRPr lang="en-US" altLang="en-US"/>
          </a:p>
        </p:txBody>
      </p:sp>
    </p:spTree>
    <p:extLst>
      <p:ext uri="{BB962C8B-B14F-4D97-AF65-F5344CB8AC3E}">
        <p14:creationId xmlns:p14="http://schemas.microsoft.com/office/powerpoint/2010/main" val="2069887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BF529-ED5E-4A21-BBD2-FEBB171EC5A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2434B-7227-41ED-9C4A-F7E40E40B69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1B2E849-7EF5-478E-AA54-71DE05A1F89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id="{8D1314D4-02E8-490B-81EB-0038F9771F2A}"/>
              </a:ext>
            </a:extLst>
          </p:cNvPr>
          <p:cNvSpPr>
            <a:spLocks noGrp="1"/>
          </p:cNvSpPr>
          <p:nvPr>
            <p:ph type="ftr" sz="quarter" idx="10"/>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D1144F79-5CDC-44A4-8793-F005F00DC018}"/>
              </a:ext>
            </a:extLst>
          </p:cNvPr>
          <p:cNvSpPr>
            <a:spLocks noGrp="1"/>
          </p:cNvSpPr>
          <p:nvPr>
            <p:ph type="sldNum" sz="quarter" idx="11"/>
          </p:nvPr>
        </p:nvSpPr>
        <p:spPr/>
        <p:txBody>
          <a:bodyPr/>
          <a:lstStyle>
            <a:lvl1pPr>
              <a:defRPr/>
            </a:lvl1pPr>
          </a:lstStyle>
          <a:p>
            <a:pPr>
              <a:defRPr/>
            </a:pPr>
            <a:fld id="{ED0C8ACE-7435-4354-9818-02AA4F385BA6}" type="slidenum">
              <a:rPr lang="en-US" altLang="en-US" smtClean="0"/>
              <a:pPr>
                <a:defRPr/>
              </a:pPr>
              <a:t>‹#›</a:t>
            </a:fld>
            <a:endParaRPr lang="en-US" altLang="en-US"/>
          </a:p>
        </p:txBody>
      </p:sp>
    </p:spTree>
    <p:extLst>
      <p:ext uri="{BB962C8B-B14F-4D97-AF65-F5344CB8AC3E}">
        <p14:creationId xmlns:p14="http://schemas.microsoft.com/office/powerpoint/2010/main" val="16868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7FB3AB-31D3-4728-837A-1A34D4190F43}"/>
              </a:ext>
            </a:extLst>
          </p:cNvPr>
          <p:cNvSpPr>
            <a:spLocks noGrp="1" noChangeArrowheads="1"/>
          </p:cNvSpPr>
          <p:nvPr>
            <p:ph type="title"/>
          </p:nvPr>
        </p:nvSpPr>
        <p:spPr bwMode="auto">
          <a:xfrm>
            <a:off x="457200" y="762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AB423E3-6749-4904-A14E-743D87E59B1B}"/>
              </a:ext>
            </a:extLst>
          </p:cNvPr>
          <p:cNvSpPr>
            <a:spLocks noGrp="1" noChangeArrowheads="1"/>
          </p:cNvSpPr>
          <p:nvPr>
            <p:ph type="body" idx="1"/>
          </p:nvPr>
        </p:nvSpPr>
        <p:spPr bwMode="auto">
          <a:xfrm>
            <a:off x="457200" y="14478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a:extLst>
              <a:ext uri="{FF2B5EF4-FFF2-40B4-BE49-F238E27FC236}">
                <a16:creationId xmlns:a16="http://schemas.microsoft.com/office/drawing/2014/main" id="{23BEA922-6624-47FA-B9CE-F7142F8D2567}"/>
              </a:ext>
            </a:extLst>
          </p:cNvPr>
          <p:cNvSpPr>
            <a:spLocks noGrp="1" noChangeArrowheads="1"/>
          </p:cNvSpPr>
          <p:nvPr>
            <p:ph type="ftr" sz="quarter" idx="3"/>
          </p:nvPr>
        </p:nvSpPr>
        <p:spPr bwMode="auto">
          <a:xfrm>
            <a:off x="2101850" y="6251575"/>
            <a:ext cx="495458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b="1">
                <a:solidFill>
                  <a:srgbClr val="274F73"/>
                </a:solidFill>
              </a:defRPr>
            </a:lvl1pPr>
          </a:lstStyle>
          <a:p>
            <a:pPr>
              <a:defRPr/>
            </a:pPr>
            <a:endParaRPr lang="en-US" altLang="en-US"/>
          </a:p>
        </p:txBody>
      </p:sp>
      <p:sp>
        <p:nvSpPr>
          <p:cNvPr id="1030" name="Rectangle 6">
            <a:extLst>
              <a:ext uri="{FF2B5EF4-FFF2-40B4-BE49-F238E27FC236}">
                <a16:creationId xmlns:a16="http://schemas.microsoft.com/office/drawing/2014/main" id="{8535CC02-CC6E-4210-B811-0923EF81884C}"/>
              </a:ext>
            </a:extLst>
          </p:cNvPr>
          <p:cNvSpPr>
            <a:spLocks noGrp="1" noChangeArrowheads="1"/>
          </p:cNvSpPr>
          <p:nvPr>
            <p:ph type="sldNum" sz="quarter" idx="4"/>
          </p:nvPr>
        </p:nvSpPr>
        <p:spPr bwMode="auto">
          <a:xfrm>
            <a:off x="7620000" y="6245225"/>
            <a:ext cx="1066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a:solidFill>
                  <a:srgbClr val="274F73"/>
                </a:solidFill>
              </a:defRPr>
            </a:lvl1pPr>
          </a:lstStyle>
          <a:p>
            <a:pPr>
              <a:defRPr/>
            </a:pPr>
            <a:fld id="{C1D4D4EA-E8A1-4E81-B34B-7529FADF4830}" type="slidenum">
              <a:rPr lang="en-US" altLang="en-US" smtClean="0"/>
              <a:pPr>
                <a:defRPr/>
              </a:pPr>
              <a:t>‹#›</a:t>
            </a:fld>
            <a:endParaRPr lang="en-US" altLang="en-US"/>
          </a:p>
        </p:txBody>
      </p:sp>
      <p:pic>
        <p:nvPicPr>
          <p:cNvPr id="1031" name="Picture 7">
            <a:extLst>
              <a:ext uri="{FF2B5EF4-FFF2-40B4-BE49-F238E27FC236}">
                <a16:creationId xmlns:a16="http://schemas.microsoft.com/office/drawing/2014/main" id="{15BC29E2-1AE7-4653-913B-3452BA40E723}"/>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9063" y="6172200"/>
            <a:ext cx="1709737" cy="622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6134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3000" b="1" kern="1200">
          <a:solidFill>
            <a:srgbClr val="1A354D"/>
          </a:solidFill>
          <a:latin typeface="+mj-lt"/>
          <a:ea typeface="+mj-ea"/>
          <a:cs typeface="+mj-cs"/>
        </a:defRPr>
      </a:lvl1pPr>
      <a:lvl2pPr algn="l" rtl="0" eaLnBrk="1" fontAlgn="base" hangingPunct="1">
        <a:spcBef>
          <a:spcPct val="0"/>
        </a:spcBef>
        <a:spcAft>
          <a:spcPct val="0"/>
        </a:spcAft>
        <a:defRPr sz="3000" b="1">
          <a:solidFill>
            <a:srgbClr val="1A354D"/>
          </a:solidFill>
          <a:latin typeface="Century Gothic" panose="020B0502020202020204" pitchFamily="34" charset="0"/>
        </a:defRPr>
      </a:lvl2pPr>
      <a:lvl3pPr algn="l" rtl="0" eaLnBrk="1" fontAlgn="base" hangingPunct="1">
        <a:spcBef>
          <a:spcPct val="0"/>
        </a:spcBef>
        <a:spcAft>
          <a:spcPct val="0"/>
        </a:spcAft>
        <a:defRPr sz="3000" b="1">
          <a:solidFill>
            <a:srgbClr val="1A354D"/>
          </a:solidFill>
          <a:latin typeface="Century Gothic" panose="020B0502020202020204" pitchFamily="34" charset="0"/>
        </a:defRPr>
      </a:lvl3pPr>
      <a:lvl4pPr algn="l" rtl="0" eaLnBrk="1" fontAlgn="base" hangingPunct="1">
        <a:spcBef>
          <a:spcPct val="0"/>
        </a:spcBef>
        <a:spcAft>
          <a:spcPct val="0"/>
        </a:spcAft>
        <a:defRPr sz="3000" b="1">
          <a:solidFill>
            <a:srgbClr val="1A354D"/>
          </a:solidFill>
          <a:latin typeface="Century Gothic" panose="020B0502020202020204" pitchFamily="34" charset="0"/>
        </a:defRPr>
      </a:lvl4pPr>
      <a:lvl5pPr algn="l" rtl="0" eaLnBrk="1" fontAlgn="base" hangingPunct="1">
        <a:spcBef>
          <a:spcPct val="0"/>
        </a:spcBef>
        <a:spcAft>
          <a:spcPct val="0"/>
        </a:spcAft>
        <a:defRPr sz="3000" b="1">
          <a:solidFill>
            <a:srgbClr val="1A354D"/>
          </a:solidFill>
          <a:latin typeface="Century Gothic" panose="020B0502020202020204" pitchFamily="34" charset="0"/>
        </a:defRPr>
      </a:lvl5pPr>
      <a:lvl6pPr marL="457200" algn="l" rtl="0" eaLnBrk="1" fontAlgn="base" hangingPunct="1">
        <a:spcBef>
          <a:spcPct val="0"/>
        </a:spcBef>
        <a:spcAft>
          <a:spcPct val="0"/>
        </a:spcAft>
        <a:defRPr sz="3000" b="1">
          <a:solidFill>
            <a:srgbClr val="1A354D"/>
          </a:solidFill>
          <a:latin typeface="Century Gothic" panose="020B0502020202020204" pitchFamily="34" charset="0"/>
        </a:defRPr>
      </a:lvl6pPr>
      <a:lvl7pPr marL="914400" algn="l" rtl="0" eaLnBrk="1" fontAlgn="base" hangingPunct="1">
        <a:spcBef>
          <a:spcPct val="0"/>
        </a:spcBef>
        <a:spcAft>
          <a:spcPct val="0"/>
        </a:spcAft>
        <a:defRPr sz="3000" b="1">
          <a:solidFill>
            <a:srgbClr val="1A354D"/>
          </a:solidFill>
          <a:latin typeface="Century Gothic" panose="020B0502020202020204" pitchFamily="34" charset="0"/>
        </a:defRPr>
      </a:lvl7pPr>
      <a:lvl8pPr marL="1371600" algn="l" rtl="0" eaLnBrk="1" fontAlgn="base" hangingPunct="1">
        <a:spcBef>
          <a:spcPct val="0"/>
        </a:spcBef>
        <a:spcAft>
          <a:spcPct val="0"/>
        </a:spcAft>
        <a:defRPr sz="3000" b="1">
          <a:solidFill>
            <a:srgbClr val="1A354D"/>
          </a:solidFill>
          <a:latin typeface="Century Gothic" panose="020B0502020202020204" pitchFamily="34" charset="0"/>
        </a:defRPr>
      </a:lvl8pPr>
      <a:lvl9pPr marL="1828800" algn="l" rtl="0" eaLnBrk="1" fontAlgn="base" hangingPunct="1">
        <a:spcBef>
          <a:spcPct val="0"/>
        </a:spcBef>
        <a:spcAft>
          <a:spcPct val="0"/>
        </a:spcAft>
        <a:defRPr sz="3000" b="1">
          <a:solidFill>
            <a:srgbClr val="1A354D"/>
          </a:solidFill>
          <a:latin typeface="Century Gothic" panose="020B0502020202020204" pitchFamily="34" charset="0"/>
        </a:defRPr>
      </a:lvl9pPr>
    </p:titleStyle>
    <p:bodyStyle>
      <a:lvl1pPr marL="342900" indent="-342900" algn="l" rtl="0" eaLnBrk="1" fontAlgn="base" hangingPunct="1">
        <a:spcBef>
          <a:spcPct val="20000"/>
        </a:spcBef>
        <a:spcAft>
          <a:spcPct val="0"/>
        </a:spcAft>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svg"/></Relationships>
</file>

<file path=ppt/slides/_rels/slide10.xml.rels><?xml version="1.0" encoding="UTF-8" standalone="yes"?>
<Relationships xmlns="http://schemas.openxmlformats.org/package/2006/relationships"><Relationship Id="rId3" Type="http://schemas.openxmlformats.org/officeDocument/2006/relationships/hyperlink" Target="https://www.maine.gov/doe/funding/reports/mainecareseed"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Trista.Collin@maine.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aine.gov/dhhs/oms/provider/school.html" TargetMode="External"/><Relationship Id="rId2" Type="http://schemas.openxmlformats.org/officeDocument/2006/relationships/hyperlink" Target="MaineCare%20in%20Education:%20School-Based%20Servic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Stephanie.Clark@maine.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816290"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74" name="Rectangle 2"/>
          <p:cNvSpPr>
            <a:spLocks noGrp="1" noChangeArrowheads="1"/>
          </p:cNvSpPr>
          <p:nvPr>
            <p:ph type="ctrTitle"/>
          </p:nvPr>
        </p:nvSpPr>
        <p:spPr>
          <a:xfrm>
            <a:off x="4838061" y="3352801"/>
            <a:ext cx="3848739" cy="1663894"/>
          </a:xfrm>
        </p:spPr>
        <p:txBody>
          <a:bodyPr anchor="t">
            <a:normAutofit/>
          </a:bodyPr>
          <a:lstStyle/>
          <a:p>
            <a:r>
              <a:rPr lang="en-US" altLang="en-US" sz="4000" dirty="0">
                <a:solidFill>
                  <a:srgbClr val="002060"/>
                </a:solidFill>
              </a:rPr>
              <a:t>MaineCare</a:t>
            </a:r>
            <a:r>
              <a:rPr lang="en-US" altLang="en-US" sz="4000" dirty="0">
                <a:solidFill>
                  <a:srgbClr val="000000"/>
                </a:solidFill>
              </a:rPr>
              <a:t> </a:t>
            </a:r>
            <a:r>
              <a:rPr lang="en-US" altLang="en-US" sz="4000" dirty="0">
                <a:solidFill>
                  <a:srgbClr val="002060"/>
                </a:solidFill>
              </a:rPr>
              <a:t>Seed</a:t>
            </a:r>
          </a:p>
        </p:txBody>
      </p:sp>
      <p:sp>
        <p:nvSpPr>
          <p:cNvPr id="3075" name="Rectangle 3"/>
          <p:cNvSpPr>
            <a:spLocks noGrp="1" noChangeArrowheads="1"/>
          </p:cNvSpPr>
          <p:nvPr>
            <p:ph type="subTitle" idx="1"/>
          </p:nvPr>
        </p:nvSpPr>
        <p:spPr>
          <a:xfrm>
            <a:off x="4506709" y="5016694"/>
            <a:ext cx="4267200" cy="1143001"/>
          </a:xfrm>
        </p:spPr>
        <p:txBody>
          <a:bodyPr anchor="b">
            <a:normAutofit/>
          </a:bodyPr>
          <a:lstStyle/>
          <a:p>
            <a:r>
              <a:rPr lang="en-US" altLang="en-US" dirty="0">
                <a:solidFill>
                  <a:srgbClr val="002060"/>
                </a:solidFill>
              </a:rPr>
              <a:t>The things you need to know….</a:t>
            </a:r>
          </a:p>
          <a:p>
            <a:pPr algn="l"/>
            <a:endParaRPr lang="en-US" altLang="en-US" sz="1600" dirty="0">
              <a:solidFill>
                <a:srgbClr val="000000"/>
              </a:solidFill>
            </a:endParaRPr>
          </a:p>
        </p:txBody>
      </p:sp>
      <p:sp>
        <p:nvSpPr>
          <p:cNvPr id="78"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409865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1" name="Graphic 70" descr="Plant">
            <a:extLst>
              <a:ext uri="{FF2B5EF4-FFF2-40B4-BE49-F238E27FC236}">
                <a16:creationId xmlns:a16="http://schemas.microsoft.com/office/drawing/2014/main" id="{458EB078-5CAB-4CAC-A706-930C362AEA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5352" y="2333040"/>
            <a:ext cx="3106320" cy="3106320"/>
          </a:xfrm>
          <a:custGeom>
            <a:avLst/>
            <a:gdLst/>
            <a:ahLst/>
            <a:cxnLst/>
            <a:rect l="l" t="t" r="r" b="b"/>
            <a:pathLst>
              <a:path w="4141760" h="4377846">
                <a:moveTo>
                  <a:pt x="0" y="0"/>
                </a:moveTo>
                <a:lnTo>
                  <a:pt x="4141760" y="0"/>
                </a:lnTo>
                <a:lnTo>
                  <a:pt x="4141760" y="4377846"/>
                </a:lnTo>
                <a:lnTo>
                  <a:pt x="0" y="4377846"/>
                </a:lnTo>
                <a:close/>
              </a:path>
            </a:pathLst>
          </a:cu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6BC31116-6724-4AB4-92E4-92D9B3D279E3}"/>
              </a:ext>
            </a:extLst>
          </p:cNvPr>
          <p:cNvPicPr>
            <a:picLocks noChangeAspect="1"/>
          </p:cNvPicPr>
          <p:nvPr/>
        </p:nvPicPr>
        <p:blipFill>
          <a:blip r:embed="rId2"/>
          <a:stretch>
            <a:fillRect/>
          </a:stretch>
        </p:blipFill>
        <p:spPr bwMode="auto">
          <a:xfrm>
            <a:off x="457200" y="4038600"/>
            <a:ext cx="8229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609600" y="1295400"/>
            <a:ext cx="8229600" cy="838200"/>
          </a:xfrm>
        </p:spPr>
        <p:txBody>
          <a:bodyPr/>
          <a:lstStyle/>
          <a:p>
            <a:r>
              <a:rPr lang="en-US" dirty="0"/>
              <a:t>Maine DOE</a:t>
            </a:r>
            <a:br>
              <a:rPr lang="en-US" dirty="0"/>
            </a:br>
            <a:r>
              <a:rPr lang="en-US" dirty="0"/>
              <a:t>MaineCare Seed payment webpage</a:t>
            </a:r>
          </a:p>
        </p:txBody>
      </p:sp>
      <p:sp>
        <p:nvSpPr>
          <p:cNvPr id="3" name="Content Placeholder 2"/>
          <p:cNvSpPr>
            <a:spLocks noGrp="1"/>
          </p:cNvSpPr>
          <p:nvPr>
            <p:ph idx="1"/>
          </p:nvPr>
        </p:nvSpPr>
        <p:spPr>
          <a:xfrm>
            <a:off x="457200" y="2324100"/>
            <a:ext cx="8229600" cy="2209800"/>
          </a:xfrm>
        </p:spPr>
        <p:txBody>
          <a:bodyPr/>
          <a:lstStyle/>
          <a:p>
            <a:r>
              <a:rPr lang="en-US" sz="2000" dirty="0">
                <a:hlinkClick r:id="rId3"/>
              </a:rPr>
              <a:t>https://www.maine.gov/doe/funding/reports/mainecareseed</a:t>
            </a:r>
            <a:r>
              <a:rPr lang="en-US" sz="2000" dirty="0"/>
              <a:t> </a:t>
            </a:r>
          </a:p>
          <a:p>
            <a:r>
              <a:rPr lang="en-US" dirty="0"/>
              <a:t>This webpage is helpful to review the process of Seed and prior communications.</a:t>
            </a:r>
          </a:p>
          <a:p>
            <a:r>
              <a:rPr lang="en-US" dirty="0"/>
              <a:t>Below is the link to the spreadsheet listing the quarterly adjustments to the ED 279.</a:t>
            </a:r>
          </a:p>
        </p:txBody>
      </p:sp>
    </p:spTree>
    <p:extLst>
      <p:ext uri="{BB962C8B-B14F-4D97-AF65-F5344CB8AC3E}">
        <p14:creationId xmlns:p14="http://schemas.microsoft.com/office/powerpoint/2010/main" val="1876527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p>
            <a:pPr algn="ctr"/>
            <a:r>
              <a:rPr lang="en-US" sz="2400" dirty="0"/>
              <a:t>Cumulative Seed Adjustment Spreadsheet</a:t>
            </a:r>
          </a:p>
        </p:txBody>
      </p:sp>
      <p:pic>
        <p:nvPicPr>
          <p:cNvPr id="5" name="Content Placeholder 4">
            <a:extLst>
              <a:ext uri="{FF2B5EF4-FFF2-40B4-BE49-F238E27FC236}">
                <a16:creationId xmlns:a16="http://schemas.microsoft.com/office/drawing/2014/main" id="{D54F556B-A914-4900-BF4B-94DA60E93F01}"/>
              </a:ext>
            </a:extLst>
          </p:cNvPr>
          <p:cNvPicPr>
            <a:picLocks noGrp="1" noChangeAspect="1"/>
          </p:cNvPicPr>
          <p:nvPr>
            <p:ph idx="1"/>
          </p:nvPr>
        </p:nvPicPr>
        <p:blipFill>
          <a:blip r:embed="rId3"/>
          <a:stretch>
            <a:fillRect/>
          </a:stretch>
        </p:blipFill>
        <p:spPr>
          <a:xfrm>
            <a:off x="491412" y="1295400"/>
            <a:ext cx="7848600" cy="4876800"/>
          </a:xfrm>
          <a:prstGeom prst="rect">
            <a:avLst/>
          </a:prstGeom>
        </p:spPr>
      </p:pic>
    </p:spTree>
    <p:extLst>
      <p:ext uri="{BB962C8B-B14F-4D97-AF65-F5344CB8AC3E}">
        <p14:creationId xmlns:p14="http://schemas.microsoft.com/office/powerpoint/2010/main" val="1704206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229600" cy="838200"/>
          </a:xfrm>
        </p:spPr>
        <p:txBody>
          <a:bodyPr/>
          <a:lstStyle/>
          <a:p>
            <a:pPr algn="ctr"/>
            <a:r>
              <a:rPr lang="en-US" sz="4000" dirty="0"/>
              <a:t>MaineCare Issues???</a:t>
            </a:r>
          </a:p>
        </p:txBody>
      </p:sp>
      <p:sp>
        <p:nvSpPr>
          <p:cNvPr id="3" name="Content Placeholder 2"/>
          <p:cNvSpPr>
            <a:spLocks noGrp="1"/>
          </p:cNvSpPr>
          <p:nvPr>
            <p:ph idx="1"/>
          </p:nvPr>
        </p:nvSpPr>
        <p:spPr>
          <a:xfrm>
            <a:off x="318796" y="1430694"/>
            <a:ext cx="8229600" cy="1981200"/>
          </a:xfrm>
        </p:spPr>
        <p:txBody>
          <a:bodyPr/>
          <a:lstStyle/>
          <a:p>
            <a:r>
              <a:rPr lang="en-US" sz="2400" dirty="0"/>
              <a:t>Section 65 has a maximum of 6 hours of BHP per school day per student.</a:t>
            </a:r>
          </a:p>
          <a:p>
            <a:pPr marL="0" indent="0">
              <a:buNone/>
            </a:pPr>
            <a:endParaRPr lang="en-US" sz="1100" dirty="0"/>
          </a:p>
          <a:p>
            <a:r>
              <a:rPr lang="en-US" sz="2400" dirty="0"/>
              <a:t>Seed is not being assessed on all school-based claims.</a:t>
            </a:r>
          </a:p>
        </p:txBody>
      </p:sp>
      <p:sp>
        <p:nvSpPr>
          <p:cNvPr id="4" name="Title 1">
            <a:extLst>
              <a:ext uri="{FF2B5EF4-FFF2-40B4-BE49-F238E27FC236}">
                <a16:creationId xmlns:a16="http://schemas.microsoft.com/office/drawing/2014/main" id="{30438EEF-113D-4953-8B2F-B0E2B81C507E}"/>
              </a:ext>
            </a:extLst>
          </p:cNvPr>
          <p:cNvSpPr txBox="1">
            <a:spLocks/>
          </p:cNvSpPr>
          <p:nvPr/>
        </p:nvSpPr>
        <p:spPr bwMode="auto">
          <a:xfrm>
            <a:off x="228600" y="30480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000" b="1" kern="1200">
                <a:solidFill>
                  <a:srgbClr val="1A354D"/>
                </a:solidFill>
                <a:latin typeface="+mj-lt"/>
                <a:ea typeface="+mj-ea"/>
                <a:cs typeface="+mj-cs"/>
              </a:defRPr>
            </a:lvl1pPr>
            <a:lvl2pPr algn="l" rtl="0" eaLnBrk="1" fontAlgn="base" hangingPunct="1">
              <a:spcBef>
                <a:spcPct val="0"/>
              </a:spcBef>
              <a:spcAft>
                <a:spcPct val="0"/>
              </a:spcAft>
              <a:defRPr sz="3000" b="1">
                <a:solidFill>
                  <a:srgbClr val="1A354D"/>
                </a:solidFill>
                <a:latin typeface="Century Gothic" panose="020B0502020202020204" pitchFamily="34" charset="0"/>
              </a:defRPr>
            </a:lvl2pPr>
            <a:lvl3pPr algn="l" rtl="0" eaLnBrk="1" fontAlgn="base" hangingPunct="1">
              <a:spcBef>
                <a:spcPct val="0"/>
              </a:spcBef>
              <a:spcAft>
                <a:spcPct val="0"/>
              </a:spcAft>
              <a:defRPr sz="3000" b="1">
                <a:solidFill>
                  <a:srgbClr val="1A354D"/>
                </a:solidFill>
                <a:latin typeface="Century Gothic" panose="020B0502020202020204" pitchFamily="34" charset="0"/>
              </a:defRPr>
            </a:lvl3pPr>
            <a:lvl4pPr algn="l" rtl="0" eaLnBrk="1" fontAlgn="base" hangingPunct="1">
              <a:spcBef>
                <a:spcPct val="0"/>
              </a:spcBef>
              <a:spcAft>
                <a:spcPct val="0"/>
              </a:spcAft>
              <a:defRPr sz="3000" b="1">
                <a:solidFill>
                  <a:srgbClr val="1A354D"/>
                </a:solidFill>
                <a:latin typeface="Century Gothic" panose="020B0502020202020204" pitchFamily="34" charset="0"/>
              </a:defRPr>
            </a:lvl4pPr>
            <a:lvl5pPr algn="l" rtl="0" eaLnBrk="1" fontAlgn="base" hangingPunct="1">
              <a:spcBef>
                <a:spcPct val="0"/>
              </a:spcBef>
              <a:spcAft>
                <a:spcPct val="0"/>
              </a:spcAft>
              <a:defRPr sz="3000" b="1">
                <a:solidFill>
                  <a:srgbClr val="1A354D"/>
                </a:solidFill>
                <a:latin typeface="Century Gothic" panose="020B0502020202020204" pitchFamily="34" charset="0"/>
              </a:defRPr>
            </a:lvl5pPr>
            <a:lvl6pPr marL="457200" algn="l" rtl="0" eaLnBrk="1" fontAlgn="base" hangingPunct="1">
              <a:spcBef>
                <a:spcPct val="0"/>
              </a:spcBef>
              <a:spcAft>
                <a:spcPct val="0"/>
              </a:spcAft>
              <a:defRPr sz="3000" b="1">
                <a:solidFill>
                  <a:srgbClr val="1A354D"/>
                </a:solidFill>
                <a:latin typeface="Century Gothic" panose="020B0502020202020204" pitchFamily="34" charset="0"/>
              </a:defRPr>
            </a:lvl6pPr>
            <a:lvl7pPr marL="914400" algn="l" rtl="0" eaLnBrk="1" fontAlgn="base" hangingPunct="1">
              <a:spcBef>
                <a:spcPct val="0"/>
              </a:spcBef>
              <a:spcAft>
                <a:spcPct val="0"/>
              </a:spcAft>
              <a:defRPr sz="3000" b="1">
                <a:solidFill>
                  <a:srgbClr val="1A354D"/>
                </a:solidFill>
                <a:latin typeface="Century Gothic" panose="020B0502020202020204" pitchFamily="34" charset="0"/>
              </a:defRPr>
            </a:lvl7pPr>
            <a:lvl8pPr marL="1371600" algn="l" rtl="0" eaLnBrk="1" fontAlgn="base" hangingPunct="1">
              <a:spcBef>
                <a:spcPct val="0"/>
              </a:spcBef>
              <a:spcAft>
                <a:spcPct val="0"/>
              </a:spcAft>
              <a:defRPr sz="3000" b="1">
                <a:solidFill>
                  <a:srgbClr val="1A354D"/>
                </a:solidFill>
                <a:latin typeface="Century Gothic" panose="020B0502020202020204" pitchFamily="34" charset="0"/>
              </a:defRPr>
            </a:lvl8pPr>
            <a:lvl9pPr marL="1828800" algn="l" rtl="0" eaLnBrk="1" fontAlgn="base" hangingPunct="1">
              <a:spcBef>
                <a:spcPct val="0"/>
              </a:spcBef>
              <a:spcAft>
                <a:spcPct val="0"/>
              </a:spcAft>
              <a:defRPr sz="3000" b="1">
                <a:solidFill>
                  <a:srgbClr val="1A354D"/>
                </a:solidFill>
                <a:latin typeface="Century Gothic" panose="020B0502020202020204" pitchFamily="34" charset="0"/>
              </a:defRPr>
            </a:lvl9pPr>
          </a:lstStyle>
          <a:p>
            <a:pPr algn="ctr"/>
            <a:r>
              <a:rPr lang="en-US" sz="3200" dirty="0"/>
              <a:t>Seed is not being assessed??</a:t>
            </a:r>
          </a:p>
        </p:txBody>
      </p:sp>
      <p:sp>
        <p:nvSpPr>
          <p:cNvPr id="5" name="Rectangle 4">
            <a:extLst>
              <a:ext uri="{FF2B5EF4-FFF2-40B4-BE49-F238E27FC236}">
                <a16:creationId xmlns:a16="http://schemas.microsoft.com/office/drawing/2014/main" id="{028A7364-10C4-41E5-9701-3886DF839D2A}"/>
              </a:ext>
            </a:extLst>
          </p:cNvPr>
          <p:cNvSpPr/>
          <p:nvPr/>
        </p:nvSpPr>
        <p:spPr>
          <a:xfrm>
            <a:off x="304800" y="4080588"/>
            <a:ext cx="8382000" cy="948612"/>
          </a:xfrm>
          <a:prstGeom prst="rect">
            <a:avLst/>
          </a:prstGeom>
        </p:spPr>
        <p:txBody>
          <a:bodyPr wrap="square">
            <a:spAutoFit/>
          </a:bodyPr>
          <a:lstStyle/>
          <a:p>
            <a:pPr marL="0" indent="0">
              <a:buNone/>
            </a:pPr>
            <a:r>
              <a:rPr lang="en-US" dirty="0"/>
              <a:t>Some contract provider claims are not being assessed Seed. If you have a contracted provider and you are not seeing their services on the Seed report, please email the MaineCare Seed Liaison </a:t>
            </a:r>
            <a:r>
              <a:rPr lang="en-US" dirty="0">
                <a:hlinkClick r:id="rId3"/>
              </a:rPr>
              <a:t>Trista.Collin@maine.gov</a:t>
            </a:r>
            <a:r>
              <a:rPr lang="en-US" dirty="0"/>
              <a:t>.</a:t>
            </a:r>
          </a:p>
        </p:txBody>
      </p:sp>
    </p:spTree>
    <p:extLst>
      <p:ext uri="{BB962C8B-B14F-4D97-AF65-F5344CB8AC3E}">
        <p14:creationId xmlns:p14="http://schemas.microsoft.com/office/powerpoint/2010/main" val="481762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447800"/>
            <a:ext cx="8229600" cy="838200"/>
          </a:xfrm>
        </p:spPr>
        <p:txBody>
          <a:bodyPr/>
          <a:lstStyle/>
          <a:p>
            <a:pPr algn="ctr"/>
            <a:r>
              <a:rPr lang="en-US" sz="4000" dirty="0"/>
              <a:t>Exceptions to Seed……</a:t>
            </a:r>
          </a:p>
        </p:txBody>
      </p:sp>
      <p:sp>
        <p:nvSpPr>
          <p:cNvPr id="3" name="Content Placeholder 2"/>
          <p:cNvSpPr>
            <a:spLocks noGrp="1"/>
          </p:cNvSpPr>
          <p:nvPr>
            <p:ph idx="1"/>
          </p:nvPr>
        </p:nvSpPr>
        <p:spPr>
          <a:xfrm>
            <a:off x="457200" y="2209800"/>
            <a:ext cx="8229600" cy="2590800"/>
          </a:xfrm>
        </p:spPr>
        <p:txBody>
          <a:bodyPr/>
          <a:lstStyle/>
          <a:p>
            <a:pPr marL="0" indent="0">
              <a:buNone/>
            </a:pPr>
            <a:endParaRPr lang="en-US" dirty="0"/>
          </a:p>
          <a:p>
            <a:pPr marL="0" indent="0">
              <a:buNone/>
            </a:pPr>
            <a:r>
              <a:rPr lang="en-US" sz="2400" dirty="0"/>
              <a:t>All school based services performed according to an IEP/IFSP and reimbursed by MaineCare are Seedable. However, at this time, transportation and nursing services are not being assessed Seed but it is anticipated that Seed will be assessed in the future.</a:t>
            </a:r>
          </a:p>
        </p:txBody>
      </p:sp>
    </p:spTree>
    <p:extLst>
      <p:ext uri="{BB962C8B-B14F-4D97-AF65-F5344CB8AC3E}">
        <p14:creationId xmlns:p14="http://schemas.microsoft.com/office/powerpoint/2010/main" val="3866604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23392"/>
            <a:ext cx="8229600" cy="685800"/>
          </a:xfrm>
        </p:spPr>
        <p:txBody>
          <a:bodyPr>
            <a:normAutofit fontScale="90000"/>
          </a:bodyPr>
          <a:lstStyle/>
          <a:p>
            <a:pPr marL="342900" lvl="0" indent="-342900" algn="ctr">
              <a:spcBef>
                <a:spcPct val="20000"/>
              </a:spcBef>
            </a:pPr>
            <a:br>
              <a:rPr lang="en-US" sz="2800" b="0" dirty="0">
                <a:solidFill>
                  <a:srgbClr val="000000"/>
                </a:solidFill>
                <a:ea typeface="+mn-ea"/>
                <a:cs typeface="+mn-cs"/>
                <a:hlinkClick r:id="rId2"/>
              </a:rPr>
            </a:br>
            <a:br>
              <a:rPr lang="en-US" sz="2800" b="0" dirty="0">
                <a:solidFill>
                  <a:srgbClr val="000000"/>
                </a:solidFill>
                <a:ea typeface="+mn-ea"/>
                <a:cs typeface="+mn-cs"/>
                <a:hlinkClick r:id="rId2"/>
              </a:rPr>
            </a:br>
            <a:br>
              <a:rPr lang="en-US" sz="2800" b="0" dirty="0">
                <a:solidFill>
                  <a:srgbClr val="000000"/>
                </a:solidFill>
                <a:ea typeface="+mn-ea"/>
                <a:cs typeface="+mn-cs"/>
                <a:hlinkClick r:id="rId2"/>
              </a:rPr>
            </a:br>
            <a:br>
              <a:rPr lang="en-US" sz="2800" b="0" dirty="0">
                <a:solidFill>
                  <a:srgbClr val="000000"/>
                </a:solidFill>
                <a:ea typeface="+mn-ea"/>
                <a:cs typeface="+mn-cs"/>
                <a:hlinkClick r:id="rId2"/>
              </a:rPr>
            </a:br>
            <a:br>
              <a:rPr lang="en-US" sz="2800" b="0" dirty="0">
                <a:solidFill>
                  <a:srgbClr val="000000"/>
                </a:solidFill>
                <a:ea typeface="+mn-ea"/>
                <a:cs typeface="+mn-cs"/>
                <a:hlinkClick r:id="rId2"/>
              </a:rPr>
            </a:br>
            <a:r>
              <a:rPr lang="en-US" sz="2800" dirty="0">
                <a:solidFill>
                  <a:srgbClr val="000000"/>
                </a:solidFill>
                <a:ea typeface="+mn-ea"/>
                <a:cs typeface="+mn-cs"/>
                <a:hlinkClick r:id="rId2"/>
              </a:rPr>
              <a:t>MaineCare in Education: School-Based Services</a:t>
            </a:r>
            <a:br>
              <a:rPr lang="en-US" sz="2800" b="0" dirty="0">
                <a:solidFill>
                  <a:srgbClr val="000000"/>
                </a:solidFill>
                <a:ea typeface="+mn-ea"/>
                <a:cs typeface="+mn-cs"/>
              </a:rPr>
            </a:br>
            <a:br>
              <a:rPr lang="en-US" dirty="0"/>
            </a:br>
            <a:endParaRPr lang="en-US" dirty="0"/>
          </a:p>
        </p:txBody>
      </p:sp>
      <p:sp>
        <p:nvSpPr>
          <p:cNvPr id="3" name="Content Placeholder 2"/>
          <p:cNvSpPr>
            <a:spLocks noGrp="1"/>
          </p:cNvSpPr>
          <p:nvPr>
            <p:ph idx="1"/>
          </p:nvPr>
        </p:nvSpPr>
        <p:spPr>
          <a:xfrm>
            <a:off x="500743" y="1666292"/>
            <a:ext cx="8229600" cy="4525963"/>
          </a:xfrm>
        </p:spPr>
        <p:txBody>
          <a:bodyPr/>
          <a:lstStyle/>
          <a:p>
            <a:endParaRPr lang="en-US" dirty="0"/>
          </a:p>
          <a:p>
            <a:endParaRPr lang="en-US" sz="2400" b="1" dirty="0">
              <a:solidFill>
                <a:srgbClr val="2B5880"/>
              </a:solidFill>
              <a:ea typeface="+mj-ea"/>
              <a:cs typeface="+mj-cs"/>
            </a:endParaRPr>
          </a:p>
          <a:p>
            <a:r>
              <a:rPr lang="en-US" sz="2000" b="1" dirty="0">
                <a:solidFill>
                  <a:srgbClr val="2B5880"/>
                </a:solidFill>
                <a:ea typeface="+mj-ea"/>
                <a:cs typeface="+mj-cs"/>
              </a:rPr>
              <a:t>Please go to the </a:t>
            </a:r>
            <a:r>
              <a:rPr lang="en-US" sz="2000" b="1" dirty="0">
                <a:solidFill>
                  <a:srgbClr val="2B5880"/>
                </a:solidFill>
                <a:ea typeface="+mj-ea"/>
                <a:cs typeface="+mj-cs"/>
                <a:hlinkClick r:id="rId3"/>
              </a:rPr>
              <a:t>DHHS MaineCare webpage </a:t>
            </a:r>
            <a:r>
              <a:rPr lang="en-US" sz="2000" b="1" dirty="0">
                <a:solidFill>
                  <a:srgbClr val="2B5880"/>
                </a:solidFill>
                <a:ea typeface="+mj-ea"/>
                <a:cs typeface="+mj-cs"/>
              </a:rPr>
              <a:t>for School-Based Services where you will find the MaineCare billing guide.</a:t>
            </a:r>
          </a:p>
          <a:p>
            <a:pPr marL="0" indent="0" algn="ctr">
              <a:buNone/>
            </a:pPr>
            <a:endParaRPr lang="en-US" sz="2000" b="1" dirty="0">
              <a:solidFill>
                <a:srgbClr val="2B5880"/>
              </a:solidFill>
              <a:hlinkClick r:id="rId3"/>
            </a:endParaRPr>
          </a:p>
          <a:p>
            <a:pPr marL="0" indent="0">
              <a:buNone/>
            </a:pPr>
            <a:endParaRPr lang="en-US" sz="2400" b="1" dirty="0">
              <a:solidFill>
                <a:srgbClr val="2B5880"/>
              </a:solidFill>
              <a:ea typeface="+mj-ea"/>
              <a:cs typeface="+mj-cs"/>
            </a:endParaRPr>
          </a:p>
        </p:txBody>
      </p:sp>
    </p:spTree>
    <p:extLst>
      <p:ext uri="{BB962C8B-B14F-4D97-AF65-F5344CB8AC3E}">
        <p14:creationId xmlns:p14="http://schemas.microsoft.com/office/powerpoint/2010/main" val="2530140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763" y="1524000"/>
            <a:ext cx="8229600" cy="838200"/>
          </a:xfrm>
        </p:spPr>
        <p:txBody>
          <a:bodyPr/>
          <a:lstStyle/>
          <a:p>
            <a:pPr algn="ctr"/>
            <a:r>
              <a:rPr lang="en-US" sz="4000" dirty="0"/>
              <a:t>Questions?</a:t>
            </a:r>
          </a:p>
        </p:txBody>
      </p:sp>
      <p:sp>
        <p:nvSpPr>
          <p:cNvPr id="3" name="Content Placeholder 2"/>
          <p:cNvSpPr>
            <a:spLocks noGrp="1"/>
          </p:cNvSpPr>
          <p:nvPr>
            <p:ph idx="1"/>
          </p:nvPr>
        </p:nvSpPr>
        <p:spPr>
          <a:xfrm>
            <a:off x="457200" y="2590800"/>
            <a:ext cx="8229600" cy="1447800"/>
          </a:xfrm>
        </p:spPr>
        <p:txBody>
          <a:bodyPr/>
          <a:lstStyle/>
          <a:p>
            <a:pPr marL="0" indent="0" algn="ctr">
              <a:buNone/>
            </a:pPr>
            <a:r>
              <a:rPr lang="en-US" dirty="0"/>
              <a:t>?????</a:t>
            </a:r>
          </a:p>
        </p:txBody>
      </p:sp>
    </p:spTree>
    <p:extLst>
      <p:ext uri="{BB962C8B-B14F-4D97-AF65-F5344CB8AC3E}">
        <p14:creationId xmlns:p14="http://schemas.microsoft.com/office/powerpoint/2010/main" val="3267011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609600"/>
            <a:ext cx="8229600" cy="2163762"/>
          </a:xfrm>
        </p:spPr>
        <p:txBody>
          <a:bodyPr/>
          <a:lstStyle/>
          <a:p>
            <a:pPr algn="ctr" eaLnBrk="1" hangingPunct="1"/>
            <a:r>
              <a:rPr lang="en-US" altLang="en-US" sz="4000" dirty="0"/>
              <a:t>What is MaineCare Seed?</a:t>
            </a:r>
          </a:p>
        </p:txBody>
      </p:sp>
      <p:sp>
        <p:nvSpPr>
          <p:cNvPr id="4099" name="Content Placeholder 2"/>
          <p:cNvSpPr>
            <a:spLocks noGrp="1"/>
          </p:cNvSpPr>
          <p:nvPr>
            <p:ph idx="1"/>
          </p:nvPr>
        </p:nvSpPr>
        <p:spPr>
          <a:xfrm>
            <a:off x="457200" y="1447801"/>
            <a:ext cx="7772400" cy="2743200"/>
          </a:xfrm>
        </p:spPr>
        <p:txBody>
          <a:bodyPr/>
          <a:lstStyle/>
          <a:p>
            <a:pPr marL="0" indent="0" eaLnBrk="1" hangingPunct="1">
              <a:buNone/>
            </a:pPr>
            <a:endParaRPr lang="en-US" altLang="en-US" dirty="0"/>
          </a:p>
          <a:p>
            <a:pPr marL="0" indent="0" eaLnBrk="1" hangingPunct="1">
              <a:buNone/>
            </a:pPr>
            <a:endParaRPr lang="en-US" altLang="en-US" dirty="0"/>
          </a:p>
          <a:p>
            <a:pPr marL="0" indent="0" eaLnBrk="1" hangingPunct="1">
              <a:buNone/>
            </a:pPr>
            <a:r>
              <a:rPr lang="en-US" altLang="en-US" sz="2400" dirty="0"/>
              <a:t>When MaineCare pays a school-based claim, 62% of that claim is paid by the Federal government; the other 38% is considered a State match which the Department refers to as Seed.</a:t>
            </a:r>
          </a:p>
          <a:p>
            <a:pPr marL="0" indent="0" eaLnBrk="1" hangingPunct="1">
              <a:buNone/>
            </a:pP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eaLnBrk="1" hangingPunct="1"/>
            <a:r>
              <a:rPr lang="en-US" altLang="en-US" sz="2800" dirty="0"/>
              <a:t>Who is responsible for MaineCare Seed?</a:t>
            </a:r>
          </a:p>
        </p:txBody>
      </p:sp>
      <p:sp>
        <p:nvSpPr>
          <p:cNvPr id="5123" name="Content Placeholder 2"/>
          <p:cNvSpPr>
            <a:spLocks noGrp="1"/>
          </p:cNvSpPr>
          <p:nvPr>
            <p:ph idx="1"/>
          </p:nvPr>
        </p:nvSpPr>
        <p:spPr>
          <a:xfrm>
            <a:off x="457200" y="1752600"/>
            <a:ext cx="8229600" cy="4191000"/>
          </a:xfrm>
        </p:spPr>
        <p:txBody>
          <a:bodyPr/>
          <a:lstStyle/>
          <a:p>
            <a:pPr marL="0" indent="0" eaLnBrk="1" hangingPunct="1">
              <a:buNone/>
            </a:pPr>
            <a:r>
              <a:rPr lang="en-US" altLang="en-US" sz="2400" dirty="0"/>
              <a:t>School Administrative Units (SAUs) are responsible for Seed on all MaineCare services provided in a school setting in accordance with a student’s IEP/IFSP.</a:t>
            </a:r>
          </a:p>
          <a:p>
            <a:pPr marL="0" indent="0" eaLnBrk="1" hangingPunct="1">
              <a:buNone/>
            </a:pPr>
            <a:endParaRPr lang="en-US" altLang="en-US" sz="2400" dirty="0"/>
          </a:p>
          <a:p>
            <a:pPr marL="0" indent="0" eaLnBrk="1" hangingPunct="1">
              <a:buNone/>
            </a:pPr>
            <a:r>
              <a:rPr lang="en-US" altLang="en-US" sz="2400" dirty="0"/>
              <a:t>If the student receiving MaineCare services is the responsibility of the SAU, the Seed is the responsibility of that SAU as well; regardless of where the student is being educated.</a:t>
            </a:r>
          </a:p>
          <a:p>
            <a:pPr eaLnBrk="1" hangingPunct="1"/>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z="2800" dirty="0"/>
              <a:t>How do School Administrative Units pay Seed?</a:t>
            </a:r>
          </a:p>
        </p:txBody>
      </p:sp>
      <p:sp>
        <p:nvSpPr>
          <p:cNvPr id="6147" name="Content Placeholder 2"/>
          <p:cNvSpPr>
            <a:spLocks noGrp="1"/>
          </p:cNvSpPr>
          <p:nvPr>
            <p:ph idx="1"/>
          </p:nvPr>
        </p:nvSpPr>
        <p:spPr>
          <a:xfrm>
            <a:off x="457200" y="1905000"/>
            <a:ext cx="8229600" cy="3810000"/>
          </a:xfrm>
        </p:spPr>
        <p:txBody>
          <a:bodyPr/>
          <a:lstStyle/>
          <a:p>
            <a:pPr marL="0" indent="0" eaLnBrk="1" hangingPunct="1">
              <a:buNone/>
            </a:pPr>
            <a:r>
              <a:rPr lang="en-US" altLang="en-US" sz="2400" dirty="0"/>
              <a:t>The Department of Education provides funds on behalf of SAUs to The Department of Health &amp; Human Services for anticipated Seed each year.</a:t>
            </a:r>
          </a:p>
          <a:p>
            <a:pPr marL="0" indent="0" eaLnBrk="1" hangingPunct="1">
              <a:buNone/>
            </a:pPr>
            <a:endParaRPr lang="en-US" altLang="en-US" sz="2400" dirty="0"/>
          </a:p>
          <a:p>
            <a:pPr marL="0" indent="0" eaLnBrk="1" hangingPunct="1">
              <a:buNone/>
            </a:pPr>
            <a:r>
              <a:rPr lang="en-US" altLang="en-US" sz="2400" dirty="0"/>
              <a:t>Seed is assessed quarterly and each SAU is required to review student claims that are determined by the Department to be the responsibility of that SAU. Once the review timeline expires, the SAU’s subsidy is reduced by the Seed amount for that quarter.</a:t>
            </a:r>
          </a:p>
          <a:p>
            <a:pPr eaLnBrk="1" hangingPunct="1"/>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86747" y="838200"/>
            <a:ext cx="8229600" cy="1371600"/>
          </a:xfrm>
        </p:spPr>
        <p:txBody>
          <a:bodyPr/>
          <a:lstStyle/>
          <a:p>
            <a:pPr algn="ctr" eaLnBrk="1" hangingPunct="1"/>
            <a:br>
              <a:rPr lang="en-US" altLang="en-US" dirty="0"/>
            </a:br>
            <a:br>
              <a:rPr lang="en-US" altLang="en-US" dirty="0"/>
            </a:br>
            <a:r>
              <a:rPr lang="en-US" altLang="en-US" sz="2800" dirty="0"/>
              <a:t>There are two types of MaineCare reports:</a:t>
            </a:r>
            <a:br>
              <a:rPr lang="en-US" altLang="en-US" sz="2800" dirty="0"/>
            </a:br>
            <a:endParaRPr lang="en-US" altLang="en-US" sz="2800" dirty="0"/>
          </a:p>
        </p:txBody>
      </p:sp>
      <p:sp>
        <p:nvSpPr>
          <p:cNvPr id="7171" name="Content Placeholder 2"/>
          <p:cNvSpPr>
            <a:spLocks noGrp="1"/>
          </p:cNvSpPr>
          <p:nvPr>
            <p:ph idx="1"/>
          </p:nvPr>
        </p:nvSpPr>
        <p:spPr>
          <a:xfrm>
            <a:off x="486747" y="2438400"/>
            <a:ext cx="8534400" cy="3581400"/>
          </a:xfrm>
        </p:spPr>
        <p:txBody>
          <a:bodyPr/>
          <a:lstStyle/>
          <a:p>
            <a:pPr eaLnBrk="1" hangingPunct="1"/>
            <a:r>
              <a:rPr lang="en-US" altLang="en-US" dirty="0"/>
              <a:t>Public – MaineCare services provided within a </a:t>
            </a:r>
          </a:p>
          <a:p>
            <a:pPr marL="0" indent="0" eaLnBrk="1" hangingPunct="1">
              <a:buNone/>
            </a:pPr>
            <a:r>
              <a:rPr lang="en-US" altLang="en-US" dirty="0"/>
              <a:t>                  public school setting.</a:t>
            </a:r>
          </a:p>
          <a:p>
            <a:pPr marL="0" indent="0" eaLnBrk="1" hangingPunct="1">
              <a:buNone/>
            </a:pPr>
            <a:endParaRPr lang="en-US" altLang="en-US" sz="1400" dirty="0"/>
          </a:p>
          <a:p>
            <a:pPr eaLnBrk="1" hangingPunct="1"/>
            <a:r>
              <a:rPr lang="en-US" altLang="en-US" dirty="0"/>
              <a:t>Private – MaineCare services provided within a   		         private school setting.</a:t>
            </a:r>
          </a:p>
          <a:p>
            <a:pPr marL="0" indent="0" eaLnBrk="1" hangingPunct="1">
              <a:buNone/>
            </a:pPr>
            <a:endParaRPr lang="en-US" altLang="en-US" dirty="0"/>
          </a:p>
        </p:txBody>
      </p:sp>
      <p:sp>
        <p:nvSpPr>
          <p:cNvPr id="4" name="Title 1">
            <a:extLst>
              <a:ext uri="{FF2B5EF4-FFF2-40B4-BE49-F238E27FC236}">
                <a16:creationId xmlns:a16="http://schemas.microsoft.com/office/drawing/2014/main" id="{224A1AAA-21AA-405D-BE1C-2BA0E41B68B1}"/>
              </a:ext>
            </a:extLst>
          </p:cNvPr>
          <p:cNvSpPr txBox="1">
            <a:spLocks/>
          </p:cNvSpPr>
          <p:nvPr/>
        </p:nvSpPr>
        <p:spPr bwMode="auto">
          <a:xfrm>
            <a:off x="457200" y="762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000" b="1" kern="1200">
                <a:solidFill>
                  <a:srgbClr val="1A354D"/>
                </a:solidFill>
                <a:latin typeface="+mj-lt"/>
                <a:ea typeface="+mj-ea"/>
                <a:cs typeface="+mj-cs"/>
              </a:defRPr>
            </a:lvl1pPr>
            <a:lvl2pPr algn="l" rtl="0" eaLnBrk="1" fontAlgn="base" hangingPunct="1">
              <a:spcBef>
                <a:spcPct val="0"/>
              </a:spcBef>
              <a:spcAft>
                <a:spcPct val="0"/>
              </a:spcAft>
              <a:defRPr sz="3000" b="1">
                <a:solidFill>
                  <a:srgbClr val="1A354D"/>
                </a:solidFill>
                <a:latin typeface="Century Gothic" panose="020B0502020202020204" pitchFamily="34" charset="0"/>
              </a:defRPr>
            </a:lvl2pPr>
            <a:lvl3pPr algn="l" rtl="0" eaLnBrk="1" fontAlgn="base" hangingPunct="1">
              <a:spcBef>
                <a:spcPct val="0"/>
              </a:spcBef>
              <a:spcAft>
                <a:spcPct val="0"/>
              </a:spcAft>
              <a:defRPr sz="3000" b="1">
                <a:solidFill>
                  <a:srgbClr val="1A354D"/>
                </a:solidFill>
                <a:latin typeface="Century Gothic" panose="020B0502020202020204" pitchFamily="34" charset="0"/>
              </a:defRPr>
            </a:lvl3pPr>
            <a:lvl4pPr algn="l" rtl="0" eaLnBrk="1" fontAlgn="base" hangingPunct="1">
              <a:spcBef>
                <a:spcPct val="0"/>
              </a:spcBef>
              <a:spcAft>
                <a:spcPct val="0"/>
              </a:spcAft>
              <a:defRPr sz="3000" b="1">
                <a:solidFill>
                  <a:srgbClr val="1A354D"/>
                </a:solidFill>
                <a:latin typeface="Century Gothic" panose="020B0502020202020204" pitchFamily="34" charset="0"/>
              </a:defRPr>
            </a:lvl4pPr>
            <a:lvl5pPr algn="l" rtl="0" eaLnBrk="1" fontAlgn="base" hangingPunct="1">
              <a:spcBef>
                <a:spcPct val="0"/>
              </a:spcBef>
              <a:spcAft>
                <a:spcPct val="0"/>
              </a:spcAft>
              <a:defRPr sz="3000" b="1">
                <a:solidFill>
                  <a:srgbClr val="1A354D"/>
                </a:solidFill>
                <a:latin typeface="Century Gothic" panose="020B0502020202020204" pitchFamily="34" charset="0"/>
              </a:defRPr>
            </a:lvl5pPr>
            <a:lvl6pPr marL="457200" algn="l" rtl="0" eaLnBrk="1" fontAlgn="base" hangingPunct="1">
              <a:spcBef>
                <a:spcPct val="0"/>
              </a:spcBef>
              <a:spcAft>
                <a:spcPct val="0"/>
              </a:spcAft>
              <a:defRPr sz="3000" b="1">
                <a:solidFill>
                  <a:srgbClr val="1A354D"/>
                </a:solidFill>
                <a:latin typeface="Century Gothic" panose="020B0502020202020204" pitchFamily="34" charset="0"/>
              </a:defRPr>
            </a:lvl6pPr>
            <a:lvl7pPr marL="914400" algn="l" rtl="0" eaLnBrk="1" fontAlgn="base" hangingPunct="1">
              <a:spcBef>
                <a:spcPct val="0"/>
              </a:spcBef>
              <a:spcAft>
                <a:spcPct val="0"/>
              </a:spcAft>
              <a:defRPr sz="3000" b="1">
                <a:solidFill>
                  <a:srgbClr val="1A354D"/>
                </a:solidFill>
                <a:latin typeface="Century Gothic" panose="020B0502020202020204" pitchFamily="34" charset="0"/>
              </a:defRPr>
            </a:lvl7pPr>
            <a:lvl8pPr marL="1371600" algn="l" rtl="0" eaLnBrk="1" fontAlgn="base" hangingPunct="1">
              <a:spcBef>
                <a:spcPct val="0"/>
              </a:spcBef>
              <a:spcAft>
                <a:spcPct val="0"/>
              </a:spcAft>
              <a:defRPr sz="3000" b="1">
                <a:solidFill>
                  <a:srgbClr val="1A354D"/>
                </a:solidFill>
                <a:latin typeface="Century Gothic" panose="020B0502020202020204" pitchFamily="34" charset="0"/>
              </a:defRPr>
            </a:lvl8pPr>
            <a:lvl9pPr marL="1828800" algn="l" rtl="0" eaLnBrk="1" fontAlgn="base" hangingPunct="1">
              <a:spcBef>
                <a:spcPct val="0"/>
              </a:spcBef>
              <a:spcAft>
                <a:spcPct val="0"/>
              </a:spcAft>
              <a:defRPr sz="3000" b="1">
                <a:solidFill>
                  <a:srgbClr val="1A354D"/>
                </a:solidFill>
                <a:latin typeface="Century Gothic" panose="020B0502020202020204" pitchFamily="34" charset="0"/>
              </a:defRPr>
            </a:lvl9pPr>
          </a:lstStyle>
          <a:p>
            <a:r>
              <a:rPr lang="en-US" dirty="0"/>
              <a:t>Quarterly MaineCare Reports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AD9CF6C-B553-4023-943D-4118F22560EE}"/>
              </a:ext>
            </a:extLst>
          </p:cNvPr>
          <p:cNvPicPr>
            <a:picLocks noChangeAspect="1"/>
          </p:cNvPicPr>
          <p:nvPr/>
        </p:nvPicPr>
        <p:blipFill>
          <a:blip r:embed="rId2"/>
          <a:stretch>
            <a:fillRect/>
          </a:stretch>
        </p:blipFill>
        <p:spPr>
          <a:xfrm>
            <a:off x="3130171" y="2767526"/>
            <a:ext cx="2883658" cy="1322947"/>
          </a:xfrm>
          <a:prstGeom prst="rect">
            <a:avLst/>
          </a:prstGeom>
        </p:spPr>
      </p:pic>
      <p:sp>
        <p:nvSpPr>
          <p:cNvPr id="8" name="Content Placeholder 7">
            <a:extLst>
              <a:ext uri="{FF2B5EF4-FFF2-40B4-BE49-F238E27FC236}">
                <a16:creationId xmlns:a16="http://schemas.microsoft.com/office/drawing/2014/main" id="{6C5B89CC-955B-49AA-91B9-BECBBDE0CF59}"/>
              </a:ext>
            </a:extLst>
          </p:cNvPr>
          <p:cNvSpPr>
            <a:spLocks noGrp="1"/>
          </p:cNvSpPr>
          <p:nvPr>
            <p:ph idx="1"/>
          </p:nvPr>
        </p:nvSpPr>
        <p:spPr>
          <a:xfrm>
            <a:off x="304800" y="1600200"/>
            <a:ext cx="8229600" cy="4525963"/>
          </a:xfrm>
        </p:spPr>
        <p:txBody>
          <a:bodyPr/>
          <a:lstStyle/>
          <a:p>
            <a:r>
              <a:rPr lang="en-US" dirty="0">
                <a:solidFill>
                  <a:srgbClr val="002060"/>
                </a:solidFill>
              </a:rPr>
              <a:t>The quarterly MaineCare reports are determined by the date MaineCare </a:t>
            </a:r>
            <a:r>
              <a:rPr lang="en-US" b="1" dirty="0">
                <a:solidFill>
                  <a:srgbClr val="002060"/>
                </a:solidFill>
                <a:effectLst>
                  <a:outerShdw blurRad="38100" dist="38100" dir="2700000" algn="tl">
                    <a:srgbClr val="000000">
                      <a:alpha val="43137"/>
                    </a:srgbClr>
                  </a:outerShdw>
                </a:effectLst>
              </a:rPr>
              <a:t>pays</a:t>
            </a:r>
            <a:r>
              <a:rPr lang="en-US" b="1" dirty="0">
                <a:solidFill>
                  <a:srgbClr val="002060"/>
                </a:solidFill>
              </a:rPr>
              <a:t> </a:t>
            </a:r>
            <a:r>
              <a:rPr lang="en-US" dirty="0">
                <a:solidFill>
                  <a:srgbClr val="002060"/>
                </a:solidFill>
              </a:rPr>
              <a:t>a claim.</a:t>
            </a:r>
          </a:p>
          <a:p>
            <a:pPr marL="0" indent="0">
              <a:buNone/>
            </a:pPr>
            <a:endParaRPr lang="en-US" dirty="0"/>
          </a:p>
        </p:txBody>
      </p:sp>
      <p:pic>
        <p:nvPicPr>
          <p:cNvPr id="9" name="Picture 8">
            <a:extLst>
              <a:ext uri="{FF2B5EF4-FFF2-40B4-BE49-F238E27FC236}">
                <a16:creationId xmlns:a16="http://schemas.microsoft.com/office/drawing/2014/main" id="{52AFF76D-46E5-4555-A217-DF018C21C85D}"/>
              </a:ext>
            </a:extLst>
          </p:cNvPr>
          <p:cNvPicPr>
            <a:picLocks noChangeAspect="1"/>
          </p:cNvPicPr>
          <p:nvPr/>
        </p:nvPicPr>
        <p:blipFill>
          <a:blip r:embed="rId3"/>
          <a:stretch>
            <a:fillRect/>
          </a:stretch>
        </p:blipFill>
        <p:spPr>
          <a:xfrm>
            <a:off x="457201" y="2895600"/>
            <a:ext cx="8077200" cy="2971800"/>
          </a:xfrm>
          <a:prstGeom prst="rect">
            <a:avLst/>
          </a:prstGeom>
        </p:spPr>
      </p:pic>
      <p:sp>
        <p:nvSpPr>
          <p:cNvPr id="10" name="Title 9">
            <a:extLst>
              <a:ext uri="{FF2B5EF4-FFF2-40B4-BE49-F238E27FC236}">
                <a16:creationId xmlns:a16="http://schemas.microsoft.com/office/drawing/2014/main" id="{3A39169C-B5E1-4E22-B669-24D8D2A784AF}"/>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55196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838200"/>
            <a:ext cx="8229600" cy="1219200"/>
          </a:xfrm>
        </p:spPr>
        <p:txBody>
          <a:bodyPr/>
          <a:lstStyle/>
          <a:p>
            <a:pPr algn="ctr" eaLnBrk="1" hangingPunct="1"/>
            <a:br>
              <a:rPr lang="en-US" altLang="en-US" dirty="0"/>
            </a:br>
            <a:r>
              <a:rPr lang="en-US" altLang="en-US" sz="2800" dirty="0"/>
              <a:t>When reviewing MaineCare reports, ask yourself these questions…</a:t>
            </a:r>
          </a:p>
        </p:txBody>
      </p:sp>
      <p:sp>
        <p:nvSpPr>
          <p:cNvPr id="8195" name="Content Placeholder 2"/>
          <p:cNvSpPr>
            <a:spLocks noGrp="1"/>
          </p:cNvSpPr>
          <p:nvPr>
            <p:ph idx="1"/>
          </p:nvPr>
        </p:nvSpPr>
        <p:spPr>
          <a:xfrm>
            <a:off x="457200" y="2492829"/>
            <a:ext cx="8229600" cy="3505200"/>
          </a:xfrm>
        </p:spPr>
        <p:txBody>
          <a:bodyPr/>
          <a:lstStyle/>
          <a:p>
            <a:pPr marL="0" indent="0" eaLnBrk="1" hangingPunct="1">
              <a:buNone/>
            </a:pPr>
            <a:r>
              <a:rPr lang="en-US" altLang="en-US" dirty="0"/>
              <a:t>Is the student the SAU’s responsibility at the time of the service?</a:t>
            </a:r>
          </a:p>
          <a:p>
            <a:pPr marL="0" indent="0" eaLnBrk="1" hangingPunct="1">
              <a:buNone/>
            </a:pPr>
            <a:endParaRPr lang="en-US" altLang="en-US" dirty="0"/>
          </a:p>
          <a:p>
            <a:pPr marL="0" indent="0" eaLnBrk="1" hangingPunct="1">
              <a:buNone/>
            </a:pPr>
            <a:r>
              <a:rPr lang="en-US" altLang="en-US" dirty="0"/>
              <a:t> Is the service in the student’s IEP/IFSP?</a:t>
            </a:r>
          </a:p>
          <a:p>
            <a:pPr marL="0" indent="0" eaLnBrk="1" hangingPunct="1">
              <a:buNone/>
            </a:pPr>
            <a:endParaRPr lang="en-US" altLang="en-US" dirty="0"/>
          </a:p>
          <a:p>
            <a:pPr marL="0" indent="0" eaLnBrk="1" hangingPunct="1">
              <a:buNone/>
            </a:pPr>
            <a:r>
              <a:rPr lang="en-US" altLang="en-US" dirty="0"/>
              <a:t> Are the hours of service appropriate?</a:t>
            </a:r>
          </a:p>
          <a:p>
            <a:pPr eaLnBrk="1" hangingPunct="1"/>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z="2800" dirty="0"/>
              <a:t>Disputing Claims</a:t>
            </a:r>
          </a:p>
        </p:txBody>
      </p:sp>
      <p:sp>
        <p:nvSpPr>
          <p:cNvPr id="9219" name="Content Placeholder 2"/>
          <p:cNvSpPr>
            <a:spLocks noGrp="1"/>
          </p:cNvSpPr>
          <p:nvPr>
            <p:ph idx="1"/>
          </p:nvPr>
        </p:nvSpPr>
        <p:spPr/>
        <p:txBody>
          <a:bodyPr/>
          <a:lstStyle/>
          <a:p>
            <a:pPr eaLnBrk="1" hangingPunct="1"/>
            <a:r>
              <a:rPr lang="en-US" altLang="en-US" dirty="0"/>
              <a:t>Sometimes it is necessary to dispute a claim and the reasons may vary.</a:t>
            </a:r>
          </a:p>
          <a:p>
            <a:pPr eaLnBrk="1" hangingPunct="1"/>
            <a:endParaRPr lang="en-US" altLang="en-US" dirty="0"/>
          </a:p>
          <a:p>
            <a:pPr eaLnBrk="1" hangingPunct="1"/>
            <a:r>
              <a:rPr lang="en-US" altLang="en-US" dirty="0"/>
              <a:t>If you believe that a claim on your MaineCare report is not the SAU’s responsibility, an email to </a:t>
            </a:r>
            <a:r>
              <a:rPr lang="en-US" altLang="en-US" dirty="0">
                <a:hlinkClick r:id="rId2"/>
              </a:rPr>
              <a:t>Stephanie.Clark@maine.gov</a:t>
            </a:r>
            <a:r>
              <a:rPr lang="en-US" altLang="en-US" dirty="0"/>
              <a:t>  would be required with the following information.</a:t>
            </a:r>
          </a:p>
          <a:p>
            <a:pPr eaLnBrk="1" hangingPunct="1"/>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4976" y="1306286"/>
            <a:ext cx="8229600" cy="838200"/>
          </a:xfrm>
        </p:spPr>
        <p:txBody>
          <a:bodyPr/>
          <a:lstStyle/>
          <a:p>
            <a:pPr algn="ctr" eaLnBrk="1" hangingPunct="1"/>
            <a:br>
              <a:rPr lang="en-US" altLang="en-US" dirty="0"/>
            </a:br>
            <a:r>
              <a:rPr lang="en-US" altLang="en-US" sz="2800" dirty="0"/>
              <a:t>Please include the following in an email to dispute a claim</a:t>
            </a:r>
            <a:br>
              <a:rPr lang="en-US" altLang="en-US" sz="2800" dirty="0"/>
            </a:br>
            <a:endParaRPr lang="en-US" altLang="en-US" sz="2800" dirty="0"/>
          </a:p>
        </p:txBody>
      </p:sp>
      <p:sp>
        <p:nvSpPr>
          <p:cNvPr id="3" name="Content Placeholder 2"/>
          <p:cNvSpPr>
            <a:spLocks noGrp="1"/>
          </p:cNvSpPr>
          <p:nvPr>
            <p:ph idx="1"/>
          </p:nvPr>
        </p:nvSpPr>
        <p:spPr>
          <a:xfrm>
            <a:off x="464976" y="2362200"/>
            <a:ext cx="8229600" cy="3581400"/>
          </a:xfrm>
        </p:spPr>
        <p:txBody>
          <a:bodyPr/>
          <a:lstStyle/>
          <a:p>
            <a:pPr>
              <a:defRPr/>
            </a:pPr>
            <a:r>
              <a:rPr lang="en-US" dirty="0"/>
              <a:t>State Student ID</a:t>
            </a:r>
          </a:p>
          <a:p>
            <a:pPr>
              <a:defRPr/>
            </a:pPr>
            <a:r>
              <a:rPr lang="en-US" dirty="0"/>
              <a:t>Quarter in which the claims are located</a:t>
            </a:r>
          </a:p>
          <a:p>
            <a:pPr>
              <a:defRPr/>
            </a:pPr>
            <a:r>
              <a:rPr lang="en-US" dirty="0"/>
              <a:t>The reason you disagree</a:t>
            </a:r>
          </a:p>
          <a:p>
            <a:pPr>
              <a:defRPr/>
            </a:pPr>
            <a:r>
              <a:rPr lang="en-US" dirty="0"/>
              <a:t>Identify the type of report: public or private</a:t>
            </a:r>
          </a:p>
          <a:p>
            <a:pPr>
              <a:defRPr/>
            </a:pPr>
            <a:r>
              <a:rPr lang="en-US" dirty="0"/>
              <a:t>Service provided dates: (from - to)</a:t>
            </a:r>
          </a:p>
          <a:p>
            <a:pPr>
              <a:defRPr/>
            </a:pPr>
            <a:r>
              <a:rPr lang="en-US" dirty="0"/>
              <a:t>Total amount of Seed being disputed </a:t>
            </a:r>
          </a:p>
        </p:txBody>
      </p:sp>
    </p:spTree>
  </p:cSld>
  <p:clrMapOvr>
    <a:masterClrMapping/>
  </p:clrMapOvr>
</p:sld>
</file>

<file path=ppt/theme/theme1.xml><?xml version="1.0" encoding="utf-8"?>
<a:theme xmlns:a="http://schemas.openxmlformats.org/drawingml/2006/main" name="MDOE 20">
  <a:themeElements>
    <a:clrScheme name="Office Theme 13">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8A2E13"/>
      </a:hlink>
      <a:folHlink>
        <a:srgbClr val="735627"/>
      </a:folHlink>
    </a:clrScheme>
    <a:fontScheme name="Office Them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00000"/>
        </a:dk2>
        <a:lt2>
          <a:srgbClr val="808080"/>
        </a:lt2>
        <a:accent1>
          <a:srgbClr val="A6906D"/>
        </a:accent1>
        <a:accent2>
          <a:srgbClr val="2B5880"/>
        </a:accent2>
        <a:accent3>
          <a:srgbClr val="FFFFFF"/>
        </a:accent3>
        <a:accent4>
          <a:srgbClr val="000000"/>
        </a:accent4>
        <a:accent5>
          <a:srgbClr val="D0C6BA"/>
        </a:accent5>
        <a:accent6>
          <a:srgbClr val="264F73"/>
        </a:accent6>
        <a:hlink>
          <a:srgbClr val="8A2E13"/>
        </a:hlink>
        <a:folHlink>
          <a:srgbClr val="73562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MDOE 20</Template>
  <TotalTime>239</TotalTime>
  <Words>645</Words>
  <Application>Microsoft Office PowerPoint</Application>
  <PresentationFormat>On-screen Show (4:3)</PresentationFormat>
  <Paragraphs>62</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Century Gothic</vt:lpstr>
      <vt:lpstr>MDOE 20</vt:lpstr>
      <vt:lpstr>MaineCare Seed</vt:lpstr>
      <vt:lpstr>What is MaineCare Seed?</vt:lpstr>
      <vt:lpstr>Who is responsible for MaineCare Seed?</vt:lpstr>
      <vt:lpstr>How do School Administrative Units pay Seed?</vt:lpstr>
      <vt:lpstr>  There are two types of MaineCare reports: </vt:lpstr>
      <vt:lpstr>PowerPoint Presentation</vt:lpstr>
      <vt:lpstr> When reviewing MaineCare reports, ask yourself these questions…</vt:lpstr>
      <vt:lpstr>Disputing Claims</vt:lpstr>
      <vt:lpstr> Please include the following in an email to dispute a claim </vt:lpstr>
      <vt:lpstr>Maine DOE MaineCare Seed payment webpage</vt:lpstr>
      <vt:lpstr>Cumulative Seed Adjustment Spreadsheet</vt:lpstr>
      <vt:lpstr>MaineCare Issues???</vt:lpstr>
      <vt:lpstr>Exceptions to Seed……</vt:lpstr>
      <vt:lpstr>     MaineCare in Education: School-Based Services  </vt:lpstr>
      <vt:lpstr>Questions?</vt:lpstr>
    </vt:vector>
  </TitlesOfParts>
  <Company>State of Maine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MaineCare Seed</dc:title>
  <dc:creator>denise towers</dc:creator>
  <cp:lastModifiedBy>Clark, Stephanie</cp:lastModifiedBy>
  <cp:revision>23</cp:revision>
  <cp:lastPrinted>2017-05-16T19:26:16Z</cp:lastPrinted>
  <dcterms:created xsi:type="dcterms:W3CDTF">2017-05-16T16:10:38Z</dcterms:created>
  <dcterms:modified xsi:type="dcterms:W3CDTF">2021-07-19T14:50:03Z</dcterms:modified>
</cp:coreProperties>
</file>