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8"/>
  </p:notesMasterIdLst>
  <p:sldIdLst>
    <p:sldId id="256" r:id="rId2"/>
    <p:sldId id="294" r:id="rId3"/>
    <p:sldId id="313" r:id="rId4"/>
    <p:sldId id="295" r:id="rId5"/>
    <p:sldId id="263" r:id="rId6"/>
    <p:sldId id="285" r:id="rId7"/>
    <p:sldId id="278" r:id="rId8"/>
    <p:sldId id="281" r:id="rId9"/>
    <p:sldId id="283" r:id="rId10"/>
    <p:sldId id="282" r:id="rId11"/>
    <p:sldId id="284" r:id="rId12"/>
    <p:sldId id="268" r:id="rId13"/>
    <p:sldId id="279" r:id="rId14"/>
    <p:sldId id="287" r:id="rId15"/>
    <p:sldId id="272" r:id="rId16"/>
    <p:sldId id="258" r:id="rId17"/>
    <p:sldId id="269" r:id="rId18"/>
    <p:sldId id="270" r:id="rId19"/>
    <p:sldId id="288" r:id="rId20"/>
    <p:sldId id="257" r:id="rId21"/>
    <p:sldId id="275" r:id="rId22"/>
    <p:sldId id="291" r:id="rId23"/>
    <p:sldId id="292" r:id="rId24"/>
    <p:sldId id="289" r:id="rId25"/>
    <p:sldId id="262" r:id="rId26"/>
    <p:sldId id="312" r:id="rId27"/>
    <p:sldId id="315" r:id="rId28"/>
    <p:sldId id="264" r:id="rId29"/>
    <p:sldId id="265" r:id="rId30"/>
    <p:sldId id="266" r:id="rId31"/>
    <p:sldId id="290" r:id="rId32"/>
    <p:sldId id="261" r:id="rId33"/>
    <p:sldId id="314" r:id="rId34"/>
    <p:sldId id="271" r:id="rId35"/>
    <p:sldId id="274" r:id="rId36"/>
    <p:sldId id="316"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50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FD70426-2E8A-41D4-AC5B-1ED041FDDC81}" type="datetimeFigureOut">
              <a:rPr lang="en-US" smtClean="0"/>
              <a:t>5/1/2020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915E1C1-4AFE-485B-8230-ACF1431CAEF2}" type="slidenum">
              <a:rPr lang="en-US" smtClean="0"/>
              <a:t>‹#›</a:t>
            </a:fld>
            <a:endParaRPr lang="en-US"/>
          </a:p>
        </p:txBody>
      </p:sp>
    </p:spTree>
    <p:extLst>
      <p:ext uri="{BB962C8B-B14F-4D97-AF65-F5344CB8AC3E}">
        <p14:creationId xmlns:p14="http://schemas.microsoft.com/office/powerpoint/2010/main" val="1516530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Hill considers the stages of Missouri’s designation as a territory</a:t>
            </a:r>
            <a:r>
              <a:rPr lang="en-US" baseline="0" dirty="0"/>
              <a:t> in 1805, 1812, improvements made to land by slaveholding farmers</a:t>
            </a:r>
            <a:endParaRPr lang="en-US" dirty="0"/>
          </a:p>
        </p:txBody>
      </p:sp>
      <p:sp>
        <p:nvSpPr>
          <p:cNvPr id="4" name="Slide Number Placeholder 3"/>
          <p:cNvSpPr>
            <a:spLocks noGrp="1"/>
          </p:cNvSpPr>
          <p:nvPr>
            <p:ph type="sldNum" sz="quarter" idx="10"/>
          </p:nvPr>
        </p:nvSpPr>
        <p:spPr/>
        <p:txBody>
          <a:bodyPr/>
          <a:lstStyle/>
          <a:p>
            <a:fld id="{D915E1C1-4AFE-485B-8230-ACF1431CAEF2}" type="slidenum">
              <a:rPr lang="en-US" smtClean="0"/>
              <a:t>9</a:t>
            </a:fld>
            <a:endParaRPr lang="en-US"/>
          </a:p>
        </p:txBody>
      </p:sp>
    </p:spTree>
    <p:extLst>
      <p:ext uri="{BB962C8B-B14F-4D97-AF65-F5344CB8AC3E}">
        <p14:creationId xmlns:p14="http://schemas.microsoft.com/office/powerpoint/2010/main" val="2952325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 Constitution</a:t>
            </a:r>
            <a:r>
              <a:rPr lang="en-US" baseline="0" dirty="0"/>
              <a:t> 3/5 of a person, no resolution to slavery</a:t>
            </a:r>
            <a:endParaRPr lang="en-US" dirty="0"/>
          </a:p>
        </p:txBody>
      </p:sp>
      <p:sp>
        <p:nvSpPr>
          <p:cNvPr id="4" name="Slide Number Placeholder 3"/>
          <p:cNvSpPr>
            <a:spLocks noGrp="1"/>
          </p:cNvSpPr>
          <p:nvPr>
            <p:ph type="sldNum" sz="quarter" idx="10"/>
          </p:nvPr>
        </p:nvSpPr>
        <p:spPr/>
        <p:txBody>
          <a:bodyPr/>
          <a:lstStyle/>
          <a:p>
            <a:fld id="{D915E1C1-4AFE-485B-8230-ACF1431CAEF2}" type="slidenum">
              <a:rPr lang="en-US" smtClean="0"/>
              <a:t>10</a:t>
            </a:fld>
            <a:endParaRPr lang="en-US"/>
          </a:p>
        </p:txBody>
      </p:sp>
    </p:spTree>
    <p:extLst>
      <p:ext uri="{BB962C8B-B14F-4D97-AF65-F5344CB8AC3E}">
        <p14:creationId xmlns:p14="http://schemas.microsoft.com/office/powerpoint/2010/main" val="3200775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Benjamin Porter, brother-in-law, Bowdoin Treasurer; Benjamin Orr, </a:t>
            </a:r>
            <a:r>
              <a:rPr lang="en-US"/>
              <a:t>Bowdoin President</a:t>
            </a:r>
            <a:endParaRPr lang="en-US" dirty="0"/>
          </a:p>
        </p:txBody>
      </p:sp>
      <p:sp>
        <p:nvSpPr>
          <p:cNvPr id="4" name="Slide Number Placeholder 3"/>
          <p:cNvSpPr>
            <a:spLocks noGrp="1"/>
          </p:cNvSpPr>
          <p:nvPr>
            <p:ph type="sldNum" sz="quarter" idx="10"/>
          </p:nvPr>
        </p:nvSpPr>
        <p:spPr/>
        <p:txBody>
          <a:bodyPr/>
          <a:lstStyle/>
          <a:p>
            <a:fld id="{D915E1C1-4AFE-485B-8230-ACF1431CAEF2}" type="slidenum">
              <a:rPr lang="en-US" smtClean="0"/>
              <a:t>16</a:t>
            </a:fld>
            <a:endParaRPr lang="en-US"/>
          </a:p>
        </p:txBody>
      </p:sp>
    </p:spTree>
    <p:extLst>
      <p:ext uri="{BB962C8B-B14F-4D97-AF65-F5344CB8AC3E}">
        <p14:creationId xmlns:p14="http://schemas.microsoft.com/office/powerpoint/2010/main" val="2168333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15E1C1-4AFE-485B-8230-ACF1431CAEF2}" type="slidenum">
              <a:rPr lang="en-US" smtClean="0"/>
              <a:t>17</a:t>
            </a:fld>
            <a:endParaRPr lang="en-US"/>
          </a:p>
        </p:txBody>
      </p:sp>
    </p:spTree>
    <p:extLst>
      <p:ext uri="{BB962C8B-B14F-4D97-AF65-F5344CB8AC3E}">
        <p14:creationId xmlns:p14="http://schemas.microsoft.com/office/powerpoint/2010/main" val="2150522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81B5B5-D525-4BF2-A18E-36901786A8D0}"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3635A-ECA3-4A21-9889-39277ECE97B4}"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81B5B5-D525-4BF2-A18E-36901786A8D0}"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3635A-ECA3-4A21-9889-39277ECE97B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81B5B5-D525-4BF2-A18E-36901786A8D0}"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3635A-ECA3-4A21-9889-39277ECE97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81B5B5-D525-4BF2-A18E-36901786A8D0}"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3635A-ECA3-4A21-9889-39277ECE97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81B5B5-D525-4BF2-A18E-36901786A8D0}"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3635A-ECA3-4A21-9889-39277ECE97B4}"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81B5B5-D525-4BF2-A18E-36901786A8D0}" type="datetimeFigureOut">
              <a:rPr lang="en-US" smtClean="0"/>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83635A-ECA3-4A21-9889-39277ECE97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81B5B5-D525-4BF2-A18E-36901786A8D0}" type="datetimeFigureOut">
              <a:rPr lang="en-US" smtClean="0"/>
              <a:t>5/1/2020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83635A-ECA3-4A21-9889-39277ECE97B4}"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81B5B5-D525-4BF2-A18E-36901786A8D0}" type="datetimeFigureOut">
              <a:rPr lang="en-US" smtClean="0"/>
              <a:t>5/1/2020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83635A-ECA3-4A21-9889-39277ECE97B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81B5B5-D525-4BF2-A18E-36901786A8D0}" type="datetimeFigureOut">
              <a:rPr lang="en-US" smtClean="0"/>
              <a:t>5/1/2020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83635A-ECA3-4A21-9889-39277ECE97B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81B5B5-D525-4BF2-A18E-36901786A8D0}" type="datetimeFigureOut">
              <a:rPr lang="en-US" smtClean="0"/>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83635A-ECA3-4A21-9889-39277ECE97B4}"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81B5B5-D525-4BF2-A18E-36901786A8D0}" type="datetimeFigureOut">
              <a:rPr lang="en-US" smtClean="0"/>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83635A-ECA3-4A21-9889-39277ECE97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2E81B5B5-D525-4BF2-A18E-36901786A8D0}" type="datetimeFigureOut">
              <a:rPr lang="en-US" smtClean="0"/>
              <a:t>5/1/2020</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7183635A-ECA3-4A21-9889-39277ECE97B4}"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igitalmaine.com/revolutionary_war_me_land_office/"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digitalmaine.com/revolutionary_war_me_land_office/1017"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maine.gov/sos/arc/sesquicent/civilwarwk.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solidFill>
                  <a:srgbClr val="C00000"/>
                </a:solidFill>
                <a:effectLst>
                  <a:outerShdw blurRad="38100" dist="38100" dir="2700000" algn="tl">
                    <a:srgbClr val="000000">
                      <a:alpha val="43137"/>
                    </a:srgbClr>
                  </a:outerShdw>
                </a:effectLst>
                <a:latin typeface="Bookman Old Style" panose="02050604050505020204" pitchFamily="18" charset="0"/>
              </a:rPr>
              <a:t>Ready Or Not</a:t>
            </a:r>
          </a:p>
        </p:txBody>
      </p:sp>
      <p:sp>
        <p:nvSpPr>
          <p:cNvPr id="3" name="Subtitle 2"/>
          <p:cNvSpPr>
            <a:spLocks noGrp="1"/>
          </p:cNvSpPr>
          <p:nvPr>
            <p:ph type="subTitle" idx="1"/>
          </p:nvPr>
        </p:nvSpPr>
        <p:spPr/>
        <p:txBody>
          <a:bodyPr>
            <a:normAutofit fontScale="85000" lnSpcReduction="10000"/>
          </a:bodyPr>
          <a:lstStyle/>
          <a:p>
            <a:r>
              <a:rPr lang="en-US" sz="4400" dirty="0">
                <a:solidFill>
                  <a:srgbClr val="002060"/>
                </a:solidFill>
                <a:effectLst>
                  <a:outerShdw blurRad="38100" dist="38100" dir="2700000" algn="tl">
                    <a:srgbClr val="000000">
                      <a:alpha val="43137"/>
                    </a:srgbClr>
                  </a:outerShdw>
                </a:effectLst>
                <a:latin typeface="Bookman Old Style" panose="02050604050505020204" pitchFamily="18" charset="0"/>
              </a:rPr>
              <a:t>Statehood comes to Maine</a:t>
            </a:r>
          </a:p>
        </p:txBody>
      </p:sp>
    </p:spTree>
    <p:extLst>
      <p:ext uri="{BB962C8B-B14F-4D97-AF65-F5344CB8AC3E}">
        <p14:creationId xmlns:p14="http://schemas.microsoft.com/office/powerpoint/2010/main" val="4034578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86400"/>
            <a:ext cx="7543800" cy="685800"/>
          </a:xfrm>
        </p:spPr>
        <p:txBody>
          <a:bodyPr>
            <a:normAutofit/>
          </a:bodyPr>
          <a:lstStyle/>
          <a:p>
            <a:pPr algn="r"/>
            <a:r>
              <a:rPr lang="en-US" sz="3600" dirty="0">
                <a:latin typeface="Bookman Old Style" panose="02050604050505020204" pitchFamily="18" charset="0"/>
              </a:rPr>
              <a:t>Deal, with a warning</a:t>
            </a:r>
          </a:p>
        </p:txBody>
      </p:sp>
      <p:sp>
        <p:nvSpPr>
          <p:cNvPr id="3" name="Content Placeholder 2"/>
          <p:cNvSpPr>
            <a:spLocks noGrp="1"/>
          </p:cNvSpPr>
          <p:nvPr>
            <p:ph idx="1"/>
          </p:nvPr>
        </p:nvSpPr>
        <p:spPr>
          <a:xfrm>
            <a:off x="762000" y="685800"/>
            <a:ext cx="7543800" cy="4800600"/>
          </a:xfrm>
        </p:spPr>
        <p:txBody>
          <a:bodyPr/>
          <a:lstStyle/>
          <a:p>
            <a:pPr marL="0" indent="0">
              <a:buNone/>
            </a:pPr>
            <a:r>
              <a:rPr lang="en-US" sz="2800" dirty="0">
                <a:latin typeface="Bookman Old Style" panose="02050604050505020204" pitchFamily="18" charset="0"/>
              </a:rPr>
              <a:t>“…but his momentous question, like a fireball in the night, awakened and filled me with terror. I considered it as once the knell of the Union. It is hushed, indeed, for the moment, but this is a reprieve only, not a final sentence….”</a:t>
            </a:r>
          </a:p>
          <a:p>
            <a:pPr marL="0" indent="0">
              <a:buNone/>
            </a:pPr>
            <a:endParaRPr lang="en-US" dirty="0">
              <a:latin typeface="Bookman Old Style" panose="02050604050505020204" pitchFamily="18" charset="0"/>
            </a:endParaRPr>
          </a:p>
          <a:p>
            <a:pPr marL="0" indent="0">
              <a:buNone/>
            </a:pPr>
            <a:r>
              <a:rPr lang="en-US" dirty="0">
                <a:latin typeface="Bookman Old Style" panose="02050604050505020204" pitchFamily="18" charset="0"/>
              </a:rPr>
              <a:t>			~~ Thomas Jefferson, letter</a:t>
            </a:r>
          </a:p>
          <a:p>
            <a:pPr marL="0" indent="0">
              <a:buNone/>
            </a:pPr>
            <a:r>
              <a:rPr lang="en-US" dirty="0">
                <a:latin typeface="Bookman Old Style" panose="02050604050505020204" pitchFamily="18" charset="0"/>
              </a:rPr>
              <a:t>	to Maine Rep. John Holmes, of Alfred</a:t>
            </a:r>
          </a:p>
          <a:p>
            <a:pPr marL="0" indent="0">
              <a:buNone/>
            </a:pPr>
            <a:endParaRPr lang="en-US" dirty="0">
              <a:latin typeface="Bookman Old Style" panose="02050604050505020204" pitchFamily="18" charset="0"/>
            </a:endParaRPr>
          </a:p>
        </p:txBody>
      </p:sp>
    </p:spTree>
    <p:extLst>
      <p:ext uri="{BB962C8B-B14F-4D97-AF65-F5344CB8AC3E}">
        <p14:creationId xmlns:p14="http://schemas.microsoft.com/office/powerpoint/2010/main" val="42185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10200"/>
            <a:ext cx="7543800" cy="762000"/>
          </a:xfrm>
        </p:spPr>
        <p:txBody>
          <a:bodyPr>
            <a:normAutofit/>
          </a:bodyPr>
          <a:lstStyle/>
          <a:p>
            <a:pPr algn="r"/>
            <a:r>
              <a:rPr lang="en-US" sz="3600" dirty="0">
                <a:latin typeface="Bookman Old Style" panose="02050604050505020204" pitchFamily="18" charset="0"/>
              </a:rPr>
              <a:t>Grappling With Slavery</a:t>
            </a:r>
          </a:p>
        </p:txBody>
      </p:sp>
      <p:sp>
        <p:nvSpPr>
          <p:cNvPr id="3" name="Content Placeholder 2"/>
          <p:cNvSpPr>
            <a:spLocks noGrp="1"/>
          </p:cNvSpPr>
          <p:nvPr>
            <p:ph idx="1"/>
          </p:nvPr>
        </p:nvSpPr>
        <p:spPr/>
        <p:txBody>
          <a:bodyPr>
            <a:normAutofit/>
          </a:bodyPr>
          <a:lstStyle/>
          <a:p>
            <a:pPr marL="0" indent="0">
              <a:buNone/>
            </a:pPr>
            <a:r>
              <a:rPr lang="en-US" sz="2800" dirty="0">
                <a:latin typeface="Bookman Old Style" panose="02050604050505020204" pitchFamily="18" charset="0"/>
              </a:rPr>
              <a:t>“...as it is, we have the wolf by the ear, and we can neither hold him, nor safely let him go. Justice is in one scale, self-preservation in the other.”</a:t>
            </a:r>
          </a:p>
          <a:p>
            <a:pPr marL="0" indent="0">
              <a:buNone/>
            </a:pPr>
            <a:endParaRPr lang="en-US" sz="2800" dirty="0">
              <a:latin typeface="Bookman Old Style" panose="02050604050505020204" pitchFamily="18" charset="0"/>
            </a:endParaRPr>
          </a:p>
          <a:p>
            <a:pPr marL="0" indent="0">
              <a:buNone/>
            </a:pPr>
            <a:r>
              <a:rPr lang="en-US" sz="2800" dirty="0">
                <a:latin typeface="Bookman Old Style" panose="02050604050505020204" pitchFamily="18" charset="0"/>
              </a:rPr>
              <a:t>		</a:t>
            </a:r>
            <a:r>
              <a:rPr lang="en-US" dirty="0">
                <a:latin typeface="Bookman Old Style" panose="02050604050505020204" pitchFamily="18" charset="0"/>
              </a:rPr>
              <a:t>~~ Thomas Jefferson, letter </a:t>
            </a:r>
          </a:p>
          <a:p>
            <a:pPr marL="0" indent="0">
              <a:buNone/>
            </a:pPr>
            <a:r>
              <a:rPr lang="en-US" dirty="0">
                <a:latin typeface="Bookman Old Style" panose="02050604050505020204" pitchFamily="18" charset="0"/>
              </a:rPr>
              <a:t>		to Rep. John Holmes, 1819</a:t>
            </a:r>
            <a:endParaRPr lang="en-US" sz="2800" dirty="0">
              <a:latin typeface="Bookman Old Style" panose="02050604050505020204" pitchFamily="18" charset="0"/>
            </a:endParaRPr>
          </a:p>
        </p:txBody>
      </p:sp>
    </p:spTree>
    <p:extLst>
      <p:ext uri="{BB962C8B-B14F-4D97-AF65-F5344CB8AC3E}">
        <p14:creationId xmlns:p14="http://schemas.microsoft.com/office/powerpoint/2010/main" val="251820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10200"/>
            <a:ext cx="7543800" cy="762000"/>
          </a:xfrm>
        </p:spPr>
        <p:txBody>
          <a:bodyPr>
            <a:normAutofit/>
          </a:bodyPr>
          <a:lstStyle/>
          <a:p>
            <a:pPr algn="r"/>
            <a:r>
              <a:rPr lang="en-US" sz="3600" dirty="0">
                <a:latin typeface="Bookman Old Style" panose="02050604050505020204" pitchFamily="18" charset="0"/>
              </a:rPr>
              <a:t>1819 Discussion Time</a:t>
            </a:r>
          </a:p>
        </p:txBody>
      </p:sp>
      <p:sp>
        <p:nvSpPr>
          <p:cNvPr id="3" name="Content Placeholder 2"/>
          <p:cNvSpPr>
            <a:spLocks noGrp="1"/>
          </p:cNvSpPr>
          <p:nvPr>
            <p:ph idx="1"/>
          </p:nvPr>
        </p:nvSpPr>
        <p:spPr/>
        <p:txBody>
          <a:bodyPr/>
          <a:lstStyle/>
          <a:p>
            <a:pPr marL="0" indent="0">
              <a:buNone/>
            </a:pPr>
            <a:r>
              <a:rPr lang="en-US" dirty="0">
                <a:solidFill>
                  <a:srgbClr val="000000"/>
                </a:solidFill>
                <a:latin typeface="cochin"/>
              </a:rPr>
              <a:t> </a:t>
            </a:r>
            <a:br>
              <a:rPr lang="en-US" dirty="0"/>
            </a:b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71500"/>
            <a:ext cx="9144000"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8351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62600"/>
            <a:ext cx="7543800" cy="609600"/>
          </a:xfrm>
        </p:spPr>
        <p:txBody>
          <a:bodyPr>
            <a:normAutofit fontScale="90000"/>
          </a:bodyPr>
          <a:lstStyle/>
          <a:p>
            <a:pPr algn="r"/>
            <a:r>
              <a:rPr lang="en-US" sz="3600" dirty="0">
                <a:latin typeface="Bookman Old Style" panose="02050604050505020204" pitchFamily="18" charset="0"/>
              </a:rPr>
              <a:t>Watch ME Grow</a:t>
            </a:r>
          </a:p>
        </p:txBody>
      </p:sp>
      <p:sp>
        <p:nvSpPr>
          <p:cNvPr id="7" name="Content Placeholder 6"/>
          <p:cNvSpPr>
            <a:spLocks noGrp="1"/>
          </p:cNvSpPr>
          <p:nvPr>
            <p:ph idx="1"/>
          </p:nvPr>
        </p:nvSpPr>
        <p:spPr>
          <a:xfrm>
            <a:off x="762000" y="762000"/>
            <a:ext cx="7543800" cy="4495800"/>
          </a:xfrm>
        </p:spPr>
        <p:txBody>
          <a:bodyPr>
            <a:normAutofit fontScale="92500" lnSpcReduction="10000"/>
          </a:bodyPr>
          <a:lstStyle/>
          <a:p>
            <a:pPr marL="0" indent="0">
              <a:buNone/>
            </a:pPr>
            <a:r>
              <a:rPr lang="en-US" dirty="0"/>
              <a:t>	</a:t>
            </a:r>
          </a:p>
          <a:p>
            <a:pPr marL="0" indent="0">
              <a:buNone/>
            </a:pPr>
            <a:r>
              <a:rPr lang="en-US" dirty="0"/>
              <a:t>	</a:t>
            </a:r>
            <a:r>
              <a:rPr lang="en-US" u="sng" dirty="0">
                <a:latin typeface="Bookman Old Style" panose="02050604050505020204" pitchFamily="18" charset="0"/>
              </a:rPr>
              <a:t>YEAR</a:t>
            </a:r>
            <a:r>
              <a:rPr lang="en-US" dirty="0">
                <a:latin typeface="Bookman Old Style" panose="02050604050505020204" pitchFamily="18" charset="0"/>
              </a:rPr>
              <a:t>				</a:t>
            </a:r>
            <a:r>
              <a:rPr lang="en-US" u="sng" dirty="0">
                <a:latin typeface="Bookman Old Style" panose="02050604050505020204" pitchFamily="18" charset="0"/>
              </a:rPr>
              <a:t>POPULATION</a:t>
            </a:r>
          </a:p>
          <a:p>
            <a:pPr marL="0" indent="0">
              <a:buNone/>
            </a:pPr>
            <a:r>
              <a:rPr lang="en-US" dirty="0">
                <a:latin typeface="Bookman Old Style" panose="02050604050505020204" pitchFamily="18" charset="0"/>
              </a:rPr>
              <a:t>	</a:t>
            </a:r>
            <a:r>
              <a:rPr lang="en-US" sz="2200" dirty="0">
                <a:latin typeface="Bookman Old Style" panose="02050604050505020204" pitchFamily="18" charset="0"/>
              </a:rPr>
              <a:t>1760				   20,000 (estimate)</a:t>
            </a:r>
          </a:p>
          <a:p>
            <a:pPr marL="0" indent="0">
              <a:buNone/>
            </a:pPr>
            <a:r>
              <a:rPr lang="en-US" sz="2200" dirty="0">
                <a:latin typeface="Bookman Old Style" panose="02050604050505020204" pitchFamily="18" charset="0"/>
              </a:rPr>
              <a:t>	1770				   31,257</a:t>
            </a:r>
          </a:p>
          <a:p>
            <a:pPr marL="0" indent="0">
              <a:buNone/>
            </a:pPr>
            <a:r>
              <a:rPr lang="en-US" sz="2200" dirty="0">
                <a:latin typeface="Bookman Old Style" panose="02050604050505020204" pitchFamily="18" charset="0"/>
              </a:rPr>
              <a:t>	1780				   65,000 (est.)</a:t>
            </a:r>
          </a:p>
          <a:p>
            <a:pPr marL="0" indent="0">
              <a:buNone/>
            </a:pPr>
            <a:r>
              <a:rPr lang="en-US" sz="2200" dirty="0">
                <a:latin typeface="Bookman Old Style" panose="02050604050505020204" pitchFamily="18" charset="0"/>
              </a:rPr>
              <a:t>	1790				   96,540</a:t>
            </a:r>
          </a:p>
          <a:p>
            <a:pPr marL="0" indent="0">
              <a:buNone/>
            </a:pPr>
            <a:r>
              <a:rPr lang="en-US" sz="2200" dirty="0">
                <a:latin typeface="Bookman Old Style" panose="02050604050505020204" pitchFamily="18" charset="0"/>
              </a:rPr>
              <a:t>	1800				 151,719</a:t>
            </a:r>
          </a:p>
          <a:p>
            <a:pPr marL="0" indent="0">
              <a:buNone/>
            </a:pPr>
            <a:r>
              <a:rPr lang="en-US" sz="2200" dirty="0">
                <a:latin typeface="Bookman Old Style" panose="02050604050505020204" pitchFamily="18" charset="0"/>
              </a:rPr>
              <a:t>	1810				 228,705</a:t>
            </a:r>
          </a:p>
          <a:p>
            <a:pPr marL="0" indent="0">
              <a:buNone/>
            </a:pPr>
            <a:r>
              <a:rPr lang="en-US" sz="2200" dirty="0">
                <a:latin typeface="Bookman Old Style" panose="02050604050505020204" pitchFamily="18" charset="0"/>
              </a:rPr>
              <a:t>	1820				 298,335</a:t>
            </a:r>
          </a:p>
          <a:p>
            <a:pPr marL="0" indent="0">
              <a:buNone/>
            </a:pPr>
            <a:r>
              <a:rPr lang="en-US" sz="2200" dirty="0">
                <a:latin typeface="Bookman Old Style" panose="02050604050505020204" pitchFamily="18" charset="0"/>
              </a:rPr>
              <a:t>	1830				 399,455</a:t>
            </a:r>
          </a:p>
          <a:p>
            <a:pPr marL="0" indent="0">
              <a:buNone/>
            </a:pPr>
            <a:r>
              <a:rPr lang="en-US" sz="2200" dirty="0">
                <a:latin typeface="Bookman Old Style" panose="02050604050505020204" pitchFamily="18" charset="0"/>
              </a:rPr>
              <a:t>	1840				 501,793</a:t>
            </a:r>
          </a:p>
          <a:p>
            <a:pPr marL="0" indent="0">
              <a:buNone/>
            </a:pPr>
            <a:r>
              <a:rPr lang="en-US" sz="2200" dirty="0">
                <a:latin typeface="Bookman Old Style" panose="02050604050505020204" pitchFamily="18" charset="0"/>
              </a:rPr>
              <a:t>	1850				 583,169</a:t>
            </a:r>
          </a:p>
          <a:p>
            <a:pPr marL="0" indent="0">
              <a:buNone/>
            </a:pPr>
            <a:r>
              <a:rPr lang="en-US" sz="2200" dirty="0">
                <a:latin typeface="Bookman Old Style" panose="02050604050505020204" pitchFamily="18" charset="0"/>
              </a:rPr>
              <a:t>	1860				 628,279</a:t>
            </a:r>
          </a:p>
          <a:p>
            <a:pPr marL="0" indent="0">
              <a:buNone/>
            </a:pPr>
            <a:endParaRPr lang="en-US" dirty="0"/>
          </a:p>
        </p:txBody>
      </p:sp>
    </p:spTree>
    <p:extLst>
      <p:ext uri="{BB962C8B-B14F-4D97-AF65-F5344CB8AC3E}">
        <p14:creationId xmlns:p14="http://schemas.microsoft.com/office/powerpoint/2010/main" val="3917793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86400"/>
            <a:ext cx="7391400" cy="685800"/>
          </a:xfrm>
        </p:spPr>
        <p:txBody>
          <a:bodyPr>
            <a:normAutofit/>
          </a:bodyPr>
          <a:lstStyle/>
          <a:p>
            <a:pPr algn="r"/>
            <a:r>
              <a:rPr lang="en-US" sz="3600" dirty="0">
                <a:latin typeface="Bookman Old Style" panose="02050604050505020204" pitchFamily="18" charset="0"/>
              </a:rPr>
              <a:t>Down to Business</a:t>
            </a:r>
          </a:p>
        </p:txBody>
      </p:sp>
      <p:sp>
        <p:nvSpPr>
          <p:cNvPr id="3" name="Content Placeholder 2"/>
          <p:cNvSpPr>
            <a:spLocks noGrp="1"/>
          </p:cNvSpPr>
          <p:nvPr>
            <p:ph idx="1"/>
          </p:nvPr>
        </p:nvSpPr>
        <p:spPr>
          <a:xfrm>
            <a:off x="762000" y="685800"/>
            <a:ext cx="7543800" cy="4800600"/>
          </a:xfrm>
        </p:spPr>
        <p:txBody>
          <a:bodyPr>
            <a:normAutofit/>
          </a:bodyPr>
          <a:lstStyle/>
          <a:p>
            <a:pPr marL="0" indent="0">
              <a:buNone/>
            </a:pPr>
            <a:r>
              <a:rPr lang="en-US" sz="2000" dirty="0">
                <a:latin typeface="Bookman Old Style" panose="02050604050505020204" pitchFamily="18" charset="0"/>
              </a:rPr>
              <a:t>Legislature convenes:		May 31, 1820</a:t>
            </a:r>
          </a:p>
          <a:p>
            <a:pPr marL="0" indent="0">
              <a:buNone/>
            </a:pPr>
            <a:r>
              <a:rPr lang="en-US" sz="2000" dirty="0">
                <a:latin typeface="Bookman Old Style" panose="02050604050505020204" pitchFamily="18" charset="0"/>
              </a:rPr>
              <a:t>Money on hand:		$60,486</a:t>
            </a:r>
          </a:p>
          <a:p>
            <a:pPr marL="0" indent="0">
              <a:buNone/>
            </a:pPr>
            <a:r>
              <a:rPr lang="en-US" sz="2000" dirty="0">
                <a:latin typeface="Bookman Old Style" panose="02050604050505020204" pitchFamily="18" charset="0"/>
              </a:rPr>
              <a:t>Governor’s salary set:		$  1,500</a:t>
            </a:r>
          </a:p>
          <a:p>
            <a:pPr marL="0" indent="0">
              <a:buNone/>
            </a:pPr>
            <a:r>
              <a:rPr lang="en-US" sz="2000" dirty="0">
                <a:latin typeface="Bookman Old Style" panose="02050604050505020204" pitchFamily="18" charset="0"/>
              </a:rPr>
              <a:t>State Seal created</a:t>
            </a:r>
          </a:p>
          <a:p>
            <a:pPr marL="0" indent="0">
              <a:buNone/>
            </a:pPr>
            <a:r>
              <a:rPr lang="en-US" sz="2000" dirty="0">
                <a:latin typeface="Bookman Old Style" panose="02050604050505020204" pitchFamily="18" charset="0"/>
              </a:rPr>
              <a:t>Town of Kennebunk approved to split from Wells</a:t>
            </a:r>
          </a:p>
          <a:p>
            <a:pPr marL="0" indent="0">
              <a:buNone/>
            </a:pPr>
            <a:r>
              <a:rPr lang="en-US" sz="2000" dirty="0">
                <a:latin typeface="Bookman Old Style" panose="02050604050505020204" pitchFamily="18" charset="0"/>
              </a:rPr>
              <a:t>Lawmaker </a:t>
            </a:r>
            <a:r>
              <a:rPr lang="en-US" sz="2000" i="1" dirty="0">
                <a:latin typeface="Bookman Old Style" panose="02050604050505020204" pitchFamily="18" charset="0"/>
              </a:rPr>
              <a:t>per diem:	</a:t>
            </a:r>
            <a:r>
              <a:rPr lang="en-US" sz="2000" dirty="0">
                <a:latin typeface="Bookman Old Style" panose="02050604050505020204" pitchFamily="18" charset="0"/>
              </a:rPr>
              <a:t>$2, and $2 </a:t>
            </a:r>
            <a:r>
              <a:rPr lang="en-US" sz="2000" i="1" dirty="0">
                <a:latin typeface="Bookman Old Style" panose="02050604050505020204" pitchFamily="18" charset="0"/>
              </a:rPr>
              <a:t>per </a:t>
            </a:r>
            <a:r>
              <a:rPr lang="en-US" sz="2000" dirty="0">
                <a:latin typeface="Bookman Old Style" panose="02050604050505020204" pitchFamily="18" charset="0"/>
              </a:rPr>
              <a:t>10 miles traveled</a:t>
            </a:r>
          </a:p>
          <a:p>
            <a:pPr marL="0" indent="0">
              <a:buNone/>
            </a:pPr>
            <a:endParaRPr lang="en-US" sz="2000" dirty="0">
              <a:latin typeface="Bookman Old Style" panose="02050604050505020204" pitchFamily="18" charset="0"/>
            </a:endParaRPr>
          </a:p>
          <a:p>
            <a:pPr marL="0" indent="0">
              <a:buNone/>
            </a:pPr>
            <a:r>
              <a:rPr lang="en-US" sz="2000" dirty="0">
                <a:latin typeface="Bookman Old Style" panose="02050604050505020204" pitchFamily="18" charset="0"/>
              </a:rPr>
              <a:t>“An Act to modify and limit the terms and conditions of the Act of Separation relative to Bowdoin College and encourage Literature and the Arts and Sciences”</a:t>
            </a:r>
          </a:p>
          <a:p>
            <a:pPr marL="0" indent="0">
              <a:buNone/>
            </a:pPr>
            <a:endParaRPr lang="en-US" sz="2000" dirty="0">
              <a:latin typeface="Bookman Old Style" panose="02050604050505020204" pitchFamily="18" charset="0"/>
            </a:endParaRPr>
          </a:p>
          <a:p>
            <a:endParaRPr lang="en-US" sz="2000" dirty="0">
              <a:latin typeface="Bookman Old Style" panose="02050604050505020204" pitchFamily="18" charset="0"/>
            </a:endParaRPr>
          </a:p>
        </p:txBody>
      </p:sp>
    </p:spTree>
    <p:extLst>
      <p:ext uri="{BB962C8B-B14F-4D97-AF65-F5344CB8AC3E}">
        <p14:creationId xmlns:p14="http://schemas.microsoft.com/office/powerpoint/2010/main" val="3995477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62600"/>
            <a:ext cx="7543800" cy="609600"/>
          </a:xfrm>
        </p:spPr>
        <p:txBody>
          <a:bodyPr>
            <a:normAutofit fontScale="90000"/>
          </a:bodyPr>
          <a:lstStyle/>
          <a:p>
            <a:pPr algn="r"/>
            <a:r>
              <a:rPr lang="en-US" sz="3600" dirty="0">
                <a:latin typeface="Bookman Old Style" panose="02050604050505020204" pitchFamily="18" charset="0"/>
              </a:rPr>
              <a:t>Protestants denominate</a:t>
            </a:r>
          </a:p>
        </p:txBody>
      </p:sp>
      <p:sp>
        <p:nvSpPr>
          <p:cNvPr id="3" name="Content Placeholder 2"/>
          <p:cNvSpPr>
            <a:spLocks noGrp="1"/>
          </p:cNvSpPr>
          <p:nvPr>
            <p:ph idx="1"/>
          </p:nvPr>
        </p:nvSpPr>
        <p:spPr>
          <a:xfrm>
            <a:off x="762000" y="685800"/>
            <a:ext cx="7543800" cy="4800600"/>
          </a:xfrm>
        </p:spPr>
        <p:txBody>
          <a:bodyPr/>
          <a:lstStyle/>
          <a:p>
            <a:pPr marL="0" indent="0" algn="ctr">
              <a:buNone/>
            </a:pPr>
            <a:r>
              <a:rPr lang="en-US" sz="3200" dirty="0">
                <a:latin typeface="Bookman Old Style" panose="02050604050505020204" pitchFamily="18" charset="0"/>
              </a:rPr>
              <a:t>District of Maine</a:t>
            </a:r>
            <a:endParaRPr lang="en-US" dirty="0">
              <a:latin typeface="Bookman Old Style" panose="02050604050505020204" pitchFamily="18" charset="0"/>
            </a:endParaRPr>
          </a:p>
          <a:p>
            <a:pPr marL="0" indent="0" algn="ctr">
              <a:buNone/>
            </a:pPr>
            <a:endParaRPr lang="en-US" sz="3200" dirty="0">
              <a:latin typeface="Bookman Old Style" panose="02050604050505020204" pitchFamily="18" charset="0"/>
            </a:endParaRPr>
          </a:p>
          <a:p>
            <a:pPr marL="0" indent="0">
              <a:buNone/>
            </a:pPr>
            <a:r>
              <a:rPr lang="en-US" dirty="0">
                <a:latin typeface="Bookman Old Style" panose="02050604050505020204" pitchFamily="18" charset="0"/>
              </a:rPr>
              <a:t>Baptist population	Methodist population</a:t>
            </a:r>
          </a:p>
          <a:p>
            <a:pPr marL="0" indent="0">
              <a:buNone/>
            </a:pPr>
            <a:r>
              <a:rPr lang="en-US" dirty="0">
                <a:latin typeface="Bookman Old Style" panose="02050604050505020204" pitchFamily="18" charset="0"/>
              </a:rPr>
              <a:t>1787 –    183		1790 – 0</a:t>
            </a:r>
          </a:p>
          <a:p>
            <a:pPr marL="0" indent="0">
              <a:buNone/>
            </a:pPr>
            <a:r>
              <a:rPr lang="en-US" dirty="0">
                <a:latin typeface="Bookman Old Style" panose="02050604050505020204" pitchFamily="18" charset="0"/>
              </a:rPr>
              <a:t>1800 – 1,600</a:t>
            </a:r>
          </a:p>
          <a:p>
            <a:pPr marL="0" indent="0">
              <a:buNone/>
            </a:pPr>
            <a:r>
              <a:rPr lang="en-US" dirty="0">
                <a:latin typeface="Bookman Old Style" panose="02050604050505020204" pitchFamily="18" charset="0"/>
              </a:rPr>
              <a:t>1810 – 5,144</a:t>
            </a:r>
          </a:p>
          <a:p>
            <a:pPr marL="0" indent="0">
              <a:buNone/>
            </a:pPr>
            <a:r>
              <a:rPr lang="en-US" dirty="0">
                <a:latin typeface="Bookman Old Style" panose="02050604050505020204" pitchFamily="18" charset="0"/>
              </a:rPr>
              <a:t>1820 – 9,328		1820 – 6,000</a:t>
            </a:r>
          </a:p>
          <a:p>
            <a:pPr marL="0" indent="0">
              <a:buNone/>
            </a:pPr>
            <a:endParaRPr lang="en-US" dirty="0">
              <a:latin typeface="Bookman Old Style" panose="02050604050505020204" pitchFamily="18" charset="0"/>
            </a:endParaRPr>
          </a:p>
          <a:p>
            <a:pPr marL="0" indent="0">
              <a:buNone/>
            </a:pPr>
            <a:endParaRPr lang="en-US" sz="1400" dirty="0">
              <a:latin typeface="Bookman Old Style" panose="02050604050505020204" pitchFamily="18" charset="0"/>
            </a:endParaRPr>
          </a:p>
        </p:txBody>
      </p:sp>
    </p:spTree>
    <p:extLst>
      <p:ext uri="{BB962C8B-B14F-4D97-AF65-F5344CB8AC3E}">
        <p14:creationId xmlns:p14="http://schemas.microsoft.com/office/powerpoint/2010/main" val="1678315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5486400"/>
            <a:ext cx="7543799" cy="685800"/>
          </a:xfrm>
        </p:spPr>
        <p:txBody>
          <a:bodyPr>
            <a:normAutofit/>
          </a:bodyPr>
          <a:lstStyle/>
          <a:p>
            <a:pPr algn="r"/>
            <a:r>
              <a:rPr lang="en-US" sz="3600" dirty="0">
                <a:latin typeface="Bookman Old Style" panose="02050604050505020204" pitchFamily="18" charset="0"/>
              </a:rPr>
              <a:t>Taking a Bath</a:t>
            </a:r>
          </a:p>
        </p:txBody>
      </p:sp>
      <p:sp>
        <p:nvSpPr>
          <p:cNvPr id="6" name="TextBox 5"/>
          <p:cNvSpPr txBox="1"/>
          <p:nvPr/>
        </p:nvSpPr>
        <p:spPr>
          <a:xfrm>
            <a:off x="4800600" y="4813904"/>
            <a:ext cx="3276600" cy="369332"/>
          </a:xfrm>
          <a:prstGeom prst="rect">
            <a:avLst/>
          </a:prstGeom>
          <a:noFill/>
        </p:spPr>
        <p:txBody>
          <a:bodyPr wrap="square" rtlCol="0">
            <a:spAutoFit/>
          </a:bodyPr>
          <a:lstStyle/>
          <a:p>
            <a:r>
              <a:rPr lang="en-US" dirty="0">
                <a:latin typeface="Bookman Old Style" panose="02050604050505020204" pitchFamily="18" charset="0"/>
              </a:rPr>
              <a:t>Governor William King</a:t>
            </a:r>
          </a:p>
        </p:txBody>
      </p:sp>
      <p:sp>
        <p:nvSpPr>
          <p:cNvPr id="3" name="Content Placeholder 2"/>
          <p:cNvSpPr>
            <a:spLocks noGrp="1"/>
          </p:cNvSpPr>
          <p:nvPr>
            <p:ph idx="1"/>
          </p:nvPr>
        </p:nvSpPr>
        <p:spPr>
          <a:xfrm>
            <a:off x="762000" y="457200"/>
            <a:ext cx="7543800" cy="4800600"/>
          </a:xfrm>
        </p:spPr>
        <p:txBody>
          <a:bodyPr/>
          <a:lstStyle/>
          <a:p>
            <a:pPr marL="0" indent="0">
              <a:buNone/>
            </a:pPr>
            <a:r>
              <a:rPr lang="en-US" dirty="0"/>
              <a:t>Maine’s first Governor</a:t>
            </a:r>
          </a:p>
          <a:p>
            <a:pPr marL="0" indent="0">
              <a:buNone/>
            </a:pPr>
            <a:r>
              <a:rPr lang="en-US" dirty="0"/>
              <a:t>Elected with 96% of vote</a:t>
            </a:r>
          </a:p>
          <a:p>
            <a:pPr marL="0" indent="0">
              <a:buNone/>
            </a:pPr>
            <a:r>
              <a:rPr lang="en-US" dirty="0"/>
              <a:t>Bath businessman</a:t>
            </a:r>
          </a:p>
          <a:p>
            <a:pPr marL="0" indent="0">
              <a:buNone/>
            </a:pPr>
            <a:r>
              <a:rPr lang="en-US" dirty="0"/>
              <a:t>Bowdoin College overseer</a:t>
            </a:r>
          </a:p>
          <a:p>
            <a:pPr marL="0" indent="0">
              <a:buNone/>
            </a:pPr>
            <a:r>
              <a:rPr lang="en-US" dirty="0"/>
              <a:t>Military experience</a:t>
            </a:r>
          </a:p>
          <a:p>
            <a:pPr marL="0" indent="0">
              <a:buNone/>
            </a:pPr>
            <a:r>
              <a:rPr lang="en-US" dirty="0"/>
              <a:t>Statehood booster</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198" y="478591"/>
            <a:ext cx="3990975" cy="4245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4341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4532312"/>
            <a:ext cx="6781800" cy="1600200"/>
          </a:xfrm>
        </p:spPr>
        <p:txBody>
          <a:bodyPr>
            <a:normAutofit/>
          </a:bodyPr>
          <a:lstStyle/>
          <a:p>
            <a:br>
              <a:rPr lang="en-US" sz="3600" dirty="0">
                <a:latin typeface="Times New Roman"/>
                <a:ea typeface="Calibri"/>
              </a:rPr>
            </a:br>
            <a:endParaRPr lang="en-US" sz="3600" dirty="0">
              <a:latin typeface="Bookman Old Style" panose="02050604050505020204" pitchFamily="18" charset="0"/>
            </a:endParaRPr>
          </a:p>
        </p:txBody>
      </p:sp>
      <p:sp>
        <p:nvSpPr>
          <p:cNvPr id="4" name="TextBox 3"/>
          <p:cNvSpPr txBox="1"/>
          <p:nvPr/>
        </p:nvSpPr>
        <p:spPr>
          <a:xfrm>
            <a:off x="914400" y="5486400"/>
            <a:ext cx="7162800" cy="646331"/>
          </a:xfrm>
          <a:prstGeom prst="rect">
            <a:avLst/>
          </a:prstGeom>
          <a:noFill/>
        </p:spPr>
        <p:txBody>
          <a:bodyPr wrap="square" rtlCol="0">
            <a:spAutoFit/>
          </a:bodyPr>
          <a:lstStyle/>
          <a:p>
            <a:pPr algn="r"/>
            <a:r>
              <a:rPr lang="en-US" sz="3600" dirty="0"/>
              <a:t>Article 8</a:t>
            </a:r>
          </a:p>
        </p:txBody>
      </p:sp>
      <p:sp>
        <p:nvSpPr>
          <p:cNvPr id="3" name="Rectangle 1"/>
          <p:cNvSpPr>
            <a:spLocks noChangeArrowheads="1"/>
          </p:cNvSpPr>
          <p:nvPr/>
        </p:nvSpPr>
        <p:spPr bwMode="auto">
          <a:xfrm>
            <a:off x="773289" y="951130"/>
            <a:ext cx="7543800"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i="0" u="none" strike="noStrike" cap="none" normalizeH="0" baseline="0" dirty="0">
                <a:ln>
                  <a:noFill/>
                </a:ln>
                <a:solidFill>
                  <a:schemeClr val="tx1"/>
                </a:solidFill>
                <a:effectLst/>
                <a:cs typeface="Arial" pitchFamily="34" charset="0"/>
              </a:rPr>
              <a:t>“Article VIII. Part First. Education. Section 1.</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i="0" u="none" strike="noStrike" cap="none" normalizeH="0" baseline="0" dirty="0">
              <a:ln>
                <a:noFill/>
              </a:ln>
              <a:solidFill>
                <a:schemeClr val="tx1"/>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i="0" u="none" strike="noStrike" cap="none" normalizeH="0" baseline="0" dirty="0">
                <a:ln>
                  <a:noFill/>
                </a:ln>
                <a:solidFill>
                  <a:schemeClr val="tx1"/>
                </a:solidFill>
                <a:effectLst/>
                <a:cs typeface="Arial" pitchFamily="34" charset="0"/>
              </a:rPr>
              <a:t>Legislature shall require towns municipalities to support public schools; duty of Legislature. </a:t>
            </a:r>
          </a:p>
          <a:p>
            <a:pPr marL="0" marR="0" lvl="0" indent="0" algn="l" defTabSz="914400" rtl="0" eaLnBrk="1" fontAlgn="base" latinLnBrk="0" hangingPunct="1">
              <a:lnSpc>
                <a:spcPct val="100000"/>
              </a:lnSpc>
              <a:spcBef>
                <a:spcPct val="0"/>
              </a:spcBef>
              <a:spcAft>
                <a:spcPct val="0"/>
              </a:spcAft>
              <a:buClrTx/>
              <a:buSzTx/>
              <a:buFontTx/>
              <a:buNone/>
              <a:tabLst/>
            </a:pPr>
            <a:endParaRPr lang="en-US" altLang="en-US" sz="2400" dirty="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i="0" u="none" strike="noStrike" cap="none" normalizeH="0" baseline="0" dirty="0">
                <a:ln>
                  <a:noFill/>
                </a:ln>
                <a:solidFill>
                  <a:schemeClr val="tx1"/>
                </a:solidFill>
                <a:effectLst/>
                <a:cs typeface="Arial" pitchFamily="34" charset="0"/>
              </a:rPr>
              <a:t>A general diffusion of the advantages of education being essential to the preservation of the rights and liberties of the people; to promote this important object, the Legislature are authorized, and it shall be their duty to require, the several towns to make suitable provision, at their own expense, for the support and maintenance of public schools… </a:t>
            </a:r>
            <a:endParaRPr kumimoji="0" lang="en-US" altLang="en-US" sz="24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61676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86400"/>
            <a:ext cx="7543800" cy="685800"/>
          </a:xfrm>
        </p:spPr>
        <p:txBody>
          <a:bodyPr>
            <a:normAutofit/>
          </a:bodyPr>
          <a:lstStyle/>
          <a:p>
            <a:pPr algn="r"/>
            <a:r>
              <a:rPr lang="en-US" sz="3600" dirty="0">
                <a:latin typeface="Bookman Old Style" panose="02050604050505020204" pitchFamily="18" charset="0"/>
              </a:rPr>
              <a:t>Article 8 – the hidden story</a:t>
            </a:r>
          </a:p>
        </p:txBody>
      </p:sp>
      <p:sp>
        <p:nvSpPr>
          <p:cNvPr id="3" name="Content Placeholder 2"/>
          <p:cNvSpPr>
            <a:spLocks noGrp="1"/>
          </p:cNvSpPr>
          <p:nvPr>
            <p:ph idx="1"/>
          </p:nvPr>
        </p:nvSpPr>
        <p:spPr>
          <a:xfrm>
            <a:off x="762000" y="762000"/>
            <a:ext cx="7543800" cy="4648200"/>
          </a:xfrm>
        </p:spPr>
        <p:txBody>
          <a:bodyPr/>
          <a:lstStyle/>
          <a:p>
            <a:pPr marL="0" lvl="0" indent="0">
              <a:buNone/>
            </a:pPr>
            <a:r>
              <a:rPr lang="en-US" dirty="0"/>
              <a:t>“….</a:t>
            </a:r>
            <a:r>
              <a:rPr lang="en-US" altLang="en-US" dirty="0">
                <a:solidFill>
                  <a:schemeClr val="tx1"/>
                </a:solidFill>
                <a:cs typeface="Arial" pitchFamily="34" charset="0"/>
              </a:rPr>
              <a:t> and it shall further be their duty to encourage and suitably endow, from time to time, as the circumstances of the people may authorize, all academies, colleges and seminaries of learning within the State; provided, that no donation, grant or endowment shall at any time be made by the Legislature to any literary institution now established, or which may hereafter be established, unless, at the time of making such endowment, the Legislature of the State shall have the right to grant any further powers to alter, limit or restrain any of the powers vested in any such literary institution, as shall be judged necessary to promote the best interests thereof.</a:t>
            </a:r>
            <a:endParaRPr lang="en-US" altLang="en-US" dirty="0">
              <a:solidFill>
                <a:schemeClr val="tx1"/>
              </a:solidFill>
              <a:latin typeface="Arial" pitchFamily="34" charset="0"/>
              <a:cs typeface="Arial" pitchFamily="34" charset="0"/>
            </a:endParaRPr>
          </a:p>
          <a:p>
            <a:pPr marL="0" indent="0">
              <a:buNone/>
            </a:pPr>
            <a:endParaRPr lang="en-US" dirty="0"/>
          </a:p>
        </p:txBody>
      </p:sp>
    </p:spTree>
    <p:extLst>
      <p:ext uri="{BB962C8B-B14F-4D97-AF65-F5344CB8AC3E}">
        <p14:creationId xmlns:p14="http://schemas.microsoft.com/office/powerpoint/2010/main" val="1691775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6BAF4-2F4B-4AE5-8CEB-2306A1AD67B1}"/>
              </a:ext>
            </a:extLst>
          </p:cNvPr>
          <p:cNvSpPr>
            <a:spLocks noGrp="1"/>
          </p:cNvSpPr>
          <p:nvPr>
            <p:ph type="title"/>
          </p:nvPr>
        </p:nvSpPr>
        <p:spPr>
          <a:xfrm>
            <a:off x="762000" y="5486400"/>
            <a:ext cx="6781800" cy="685800"/>
          </a:xfrm>
        </p:spPr>
        <p:txBody>
          <a:bodyPr>
            <a:normAutofit/>
          </a:bodyPr>
          <a:lstStyle/>
          <a:p>
            <a:pPr algn="r"/>
            <a:r>
              <a:rPr lang="en-US" sz="3600" dirty="0">
                <a:latin typeface="Bookman Old Style" panose="02050604050505020204" pitchFamily="18" charset="0"/>
              </a:rPr>
              <a:t>No idea</a:t>
            </a:r>
          </a:p>
        </p:txBody>
      </p:sp>
      <p:sp>
        <p:nvSpPr>
          <p:cNvPr id="3" name="Content Placeholder 2">
            <a:extLst>
              <a:ext uri="{FF2B5EF4-FFF2-40B4-BE49-F238E27FC236}">
                <a16:creationId xmlns:a16="http://schemas.microsoft.com/office/drawing/2014/main" id="{7C771400-8E17-4E0A-A585-5480DA509364}"/>
              </a:ext>
            </a:extLst>
          </p:cNvPr>
          <p:cNvSpPr>
            <a:spLocks noGrp="1"/>
          </p:cNvSpPr>
          <p:nvPr>
            <p:ph idx="1"/>
          </p:nvPr>
        </p:nvSpPr>
        <p:spPr>
          <a:xfrm>
            <a:off x="762000" y="533400"/>
            <a:ext cx="7543800" cy="4495800"/>
          </a:xfrm>
        </p:spPr>
        <p:txBody>
          <a:bodyPr>
            <a:normAutofit/>
          </a:bodyPr>
          <a:lstStyle/>
          <a:p>
            <a:pPr marL="0" indent="0">
              <a:buNone/>
            </a:pPr>
            <a:r>
              <a:rPr lang="en-US" dirty="0">
                <a:latin typeface="Bookman Old Style" panose="02050604050505020204" pitchFamily="18" charset="0"/>
              </a:rPr>
              <a:t>	Gov. William King sends Major Joseph Treat to explore the area of the Penobscot and St. John Rivers – beyond the frontier.</a:t>
            </a:r>
          </a:p>
          <a:p>
            <a:pPr marL="0" indent="0">
              <a:buNone/>
            </a:pPr>
            <a:endParaRPr lang="en-US" dirty="0">
              <a:latin typeface="Bookman Old Style" panose="02050604050505020204" pitchFamily="18" charset="0"/>
            </a:endParaRPr>
          </a:p>
          <a:p>
            <a:pPr marL="0" indent="0">
              <a:buNone/>
            </a:pPr>
            <a:r>
              <a:rPr lang="en-US" dirty="0">
                <a:latin typeface="Bookman Old Style" panose="02050604050505020204" pitchFamily="18" charset="0"/>
              </a:rPr>
              <a:t>	Treat works with Penobscot Tribe Lieutenant Governor John Neptune.</a:t>
            </a:r>
          </a:p>
          <a:p>
            <a:pPr marL="0" indent="0">
              <a:buNone/>
            </a:pPr>
            <a:endParaRPr lang="en-US" dirty="0">
              <a:latin typeface="Bookman Old Style" panose="02050604050505020204" pitchFamily="18" charset="0"/>
            </a:endParaRPr>
          </a:p>
          <a:p>
            <a:pPr marL="0" indent="0">
              <a:buNone/>
            </a:pPr>
            <a:r>
              <a:rPr lang="en-US" dirty="0">
                <a:latin typeface="Bookman Old Style" panose="02050604050505020204" pitchFamily="18" charset="0"/>
              </a:rPr>
              <a:t>	Treat compiles a journal of maps, myths, and descriptions of central, eastern, and northern Maine.</a:t>
            </a:r>
          </a:p>
          <a:p>
            <a:pPr marL="0" indent="0">
              <a:buNone/>
            </a:pPr>
            <a:endParaRPr lang="en-US" dirty="0"/>
          </a:p>
        </p:txBody>
      </p:sp>
    </p:spTree>
    <p:extLst>
      <p:ext uri="{BB962C8B-B14F-4D97-AF65-F5344CB8AC3E}">
        <p14:creationId xmlns:p14="http://schemas.microsoft.com/office/powerpoint/2010/main" val="418924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78DF16-4F0B-4492-A535-E7588B4F3D6A}"/>
              </a:ext>
            </a:extLst>
          </p:cNvPr>
          <p:cNvSpPr txBox="1"/>
          <p:nvPr/>
        </p:nvSpPr>
        <p:spPr>
          <a:xfrm>
            <a:off x="990600" y="990600"/>
            <a:ext cx="7467600" cy="3693319"/>
          </a:xfrm>
          <a:prstGeom prst="rect">
            <a:avLst/>
          </a:prstGeom>
          <a:noFill/>
        </p:spPr>
        <p:txBody>
          <a:bodyPr wrap="square" rtlCol="0">
            <a:spAutoFit/>
          </a:bodyPr>
          <a:lstStyle/>
          <a:p>
            <a:r>
              <a:rPr lang="en-US" sz="2400" dirty="0">
                <a:latin typeface="Bookman Old Style" panose="02050604050505020204" pitchFamily="18" charset="0"/>
              </a:rPr>
              <a:t>Present concepts through people,</a:t>
            </a:r>
          </a:p>
          <a:p>
            <a:r>
              <a:rPr lang="en-US" sz="2400" dirty="0">
                <a:latin typeface="Bookman Old Style" panose="02050604050505020204" pitchFamily="18" charset="0"/>
              </a:rPr>
              <a:t>the more local the people, the better.</a:t>
            </a:r>
          </a:p>
          <a:p>
            <a:endParaRPr lang="en-US" sz="2400" dirty="0">
              <a:latin typeface="Bookman Old Style" panose="02050604050505020204" pitchFamily="18" charset="0"/>
            </a:endParaRPr>
          </a:p>
          <a:p>
            <a:r>
              <a:rPr lang="en-US" sz="2400" dirty="0">
                <a:latin typeface="Bookman Old Style" panose="02050604050505020204" pitchFamily="18" charset="0"/>
              </a:rPr>
              <a:t>Maine remains a medium-sized small town;</a:t>
            </a:r>
          </a:p>
          <a:p>
            <a:r>
              <a:rPr lang="en-US" sz="2400" dirty="0">
                <a:latin typeface="Bookman Old Style" panose="02050604050505020204" pitchFamily="18" charset="0"/>
              </a:rPr>
              <a:t>people know other people.</a:t>
            </a:r>
          </a:p>
          <a:p>
            <a:endParaRPr lang="en-US" sz="2400" dirty="0">
              <a:latin typeface="Bookman Old Style" panose="02050604050505020204" pitchFamily="18" charset="0"/>
            </a:endParaRPr>
          </a:p>
          <a:p>
            <a:r>
              <a:rPr lang="en-US" sz="2400" dirty="0">
                <a:latin typeface="Bookman Old Style" panose="02050604050505020204" pitchFamily="18" charset="0"/>
              </a:rPr>
              <a:t>The core of the story remains the same;</a:t>
            </a:r>
          </a:p>
          <a:p>
            <a:r>
              <a:rPr lang="en-US" sz="2400" dirty="0">
                <a:latin typeface="Bookman Old Style" panose="02050604050505020204" pitchFamily="18" charset="0"/>
              </a:rPr>
              <a:t>local details provide immediacy.</a:t>
            </a:r>
          </a:p>
          <a:p>
            <a:endParaRPr lang="en-US" sz="2400" dirty="0">
              <a:latin typeface="Bookman Old Style" panose="02050604050505020204" pitchFamily="18" charset="0"/>
            </a:endParaRPr>
          </a:p>
          <a:p>
            <a:endParaRPr lang="en-US" dirty="0"/>
          </a:p>
        </p:txBody>
      </p:sp>
    </p:spTree>
    <p:extLst>
      <p:ext uri="{BB962C8B-B14F-4D97-AF65-F5344CB8AC3E}">
        <p14:creationId xmlns:p14="http://schemas.microsoft.com/office/powerpoint/2010/main" val="207106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10200"/>
            <a:ext cx="7543800" cy="762000"/>
          </a:xfrm>
        </p:spPr>
        <p:txBody>
          <a:bodyPr>
            <a:normAutofit/>
          </a:bodyPr>
          <a:lstStyle/>
          <a:p>
            <a:pPr algn="r"/>
            <a:r>
              <a:rPr lang="en-US" sz="3600" dirty="0">
                <a:latin typeface="Bookman Old Style" panose="02050604050505020204" pitchFamily="18" charset="0"/>
              </a:rPr>
              <a:t>Portland, 1820</a:t>
            </a:r>
          </a:p>
        </p:txBody>
      </p:sp>
      <p:sp>
        <p:nvSpPr>
          <p:cNvPr id="3" name="Content Placeholder 2"/>
          <p:cNvSpPr>
            <a:spLocks noGrp="1"/>
          </p:cNvSpPr>
          <p:nvPr>
            <p:ph idx="1"/>
          </p:nvPr>
        </p:nvSpPr>
        <p:spPr>
          <a:xfrm>
            <a:off x="762000" y="685800"/>
            <a:ext cx="7620000" cy="4724400"/>
          </a:xfrm>
        </p:spPr>
        <p:txBody>
          <a:bodyPr>
            <a:normAutofit/>
          </a:bodyPr>
          <a:lstStyle/>
          <a:p>
            <a:pPr marL="0" indent="0">
              <a:buNone/>
            </a:pPr>
            <a:r>
              <a:rPr lang="en-US" sz="2800" dirty="0">
                <a:latin typeface="Bookman Old Style" panose="02050604050505020204" pitchFamily="18" charset="0"/>
              </a:rPr>
              <a:t>Incorporated 1786</a:t>
            </a:r>
          </a:p>
          <a:p>
            <a:pPr marL="0" indent="0">
              <a:buNone/>
            </a:pPr>
            <a:r>
              <a:rPr lang="en-US" sz="2800" dirty="0">
                <a:latin typeface="Bookman Old Style" panose="02050604050505020204" pitchFamily="18" charset="0"/>
              </a:rPr>
              <a:t>Year round seaport</a:t>
            </a:r>
          </a:p>
          <a:p>
            <a:pPr marL="0" indent="0">
              <a:buNone/>
            </a:pPr>
            <a:r>
              <a:rPr lang="en-US" sz="2800" dirty="0">
                <a:latin typeface="Bookman Old Style" panose="02050604050505020204" pitchFamily="18" charset="0"/>
              </a:rPr>
              <a:t>Population, 8,581</a:t>
            </a:r>
          </a:p>
          <a:p>
            <a:pPr marL="0" indent="0">
              <a:buNone/>
            </a:pPr>
            <a:r>
              <a:rPr lang="en-US" sz="2800" dirty="0">
                <a:latin typeface="Bookman Old Style" panose="02050604050505020204" pitchFamily="18" charset="0"/>
              </a:rPr>
              <a:t>Maine’s first capital</a:t>
            </a:r>
          </a:p>
        </p:txBody>
      </p:sp>
      <p:pic>
        <p:nvPicPr>
          <p:cNvPr id="1025" name="Picture 1" descr="Munjoy-Hill-Portland">
            <a:extLst>
              <a:ext uri="{FF2B5EF4-FFF2-40B4-BE49-F238E27FC236}">
                <a16:creationId xmlns:a16="http://schemas.microsoft.com/office/drawing/2014/main" id="{8CF848A8-A688-4A68-B316-874924A0EB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066800"/>
            <a:ext cx="36576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057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410200"/>
            <a:ext cx="6781800" cy="838200"/>
          </a:xfrm>
        </p:spPr>
        <p:txBody>
          <a:bodyPr>
            <a:normAutofit/>
          </a:bodyPr>
          <a:lstStyle/>
          <a:p>
            <a:pPr algn="r"/>
            <a:r>
              <a:rPr lang="en-US" sz="3600" dirty="0">
                <a:latin typeface="+mn-lt"/>
              </a:rPr>
              <a:t>At the ready</a:t>
            </a:r>
          </a:p>
        </p:txBody>
      </p:sp>
      <p:sp>
        <p:nvSpPr>
          <p:cNvPr id="3" name="Content Placeholder 2"/>
          <p:cNvSpPr>
            <a:spLocks noGrp="1"/>
          </p:cNvSpPr>
          <p:nvPr>
            <p:ph idx="1"/>
          </p:nvPr>
        </p:nvSpPr>
        <p:spPr>
          <a:xfrm>
            <a:off x="762000" y="762000"/>
            <a:ext cx="7543800" cy="4267200"/>
          </a:xfrm>
        </p:spPr>
        <p:txBody>
          <a:bodyPr>
            <a:normAutofit/>
          </a:bodyPr>
          <a:lstStyle/>
          <a:p>
            <a:pPr marL="0" indent="0">
              <a:buNone/>
            </a:pPr>
            <a:r>
              <a:rPr lang="en-US" sz="3600" dirty="0">
                <a:latin typeface="Bookman Old Style" panose="02050604050505020204" pitchFamily="18" charset="0"/>
              </a:rPr>
              <a:t>Portland Militia Companies</a:t>
            </a:r>
          </a:p>
          <a:p>
            <a:pPr marL="0" indent="0">
              <a:buNone/>
            </a:pPr>
            <a:endParaRPr lang="en-US" sz="2600">
              <a:latin typeface="Bookman Old Style" panose="02050604050505020204" pitchFamily="18" charset="0"/>
            </a:endParaRPr>
          </a:p>
          <a:p>
            <a:pPr marL="0" indent="0">
              <a:buNone/>
            </a:pPr>
            <a:r>
              <a:rPr lang="en-US" sz="2600">
                <a:latin typeface="Bookman Old Style" panose="02050604050505020204" pitchFamily="18" charset="0"/>
              </a:rPr>
              <a:t>Portland </a:t>
            </a:r>
            <a:r>
              <a:rPr lang="en-US" sz="2600" dirty="0">
                <a:latin typeface="Bookman Old Style" panose="02050604050505020204" pitchFamily="18" charset="0"/>
              </a:rPr>
              <a:t>Light Infantry</a:t>
            </a:r>
          </a:p>
          <a:p>
            <a:pPr marL="0" indent="0">
              <a:buNone/>
            </a:pPr>
            <a:r>
              <a:rPr lang="en-US" sz="2600" dirty="0">
                <a:latin typeface="Bookman Old Style" panose="02050604050505020204" pitchFamily="18" charset="0"/>
              </a:rPr>
              <a:t>Portland Light Guard, </a:t>
            </a:r>
          </a:p>
          <a:p>
            <a:pPr marL="0" indent="0">
              <a:buNone/>
            </a:pPr>
            <a:r>
              <a:rPr lang="en-US" sz="2600" dirty="0">
                <a:latin typeface="Bookman Old Style" panose="02050604050505020204" pitchFamily="18" charset="0"/>
              </a:rPr>
              <a:t>Portland Rifle Corps</a:t>
            </a:r>
          </a:p>
          <a:p>
            <a:pPr marL="0" indent="0">
              <a:buNone/>
            </a:pPr>
            <a:r>
              <a:rPr lang="en-US" sz="2600" dirty="0">
                <a:latin typeface="Bookman Old Style" panose="02050604050505020204" pitchFamily="18" charset="0"/>
              </a:rPr>
              <a:t>Portland Rifle Guard (2)</a:t>
            </a:r>
          </a:p>
          <a:p>
            <a:pPr marL="0" indent="0">
              <a:buNone/>
            </a:pPr>
            <a:endParaRPr lang="en-US" sz="1800" dirty="0"/>
          </a:p>
        </p:txBody>
      </p:sp>
    </p:spTree>
    <p:extLst>
      <p:ext uri="{BB962C8B-B14F-4D97-AF65-F5344CB8AC3E}">
        <p14:creationId xmlns:p14="http://schemas.microsoft.com/office/powerpoint/2010/main" val="1263759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6B9AA-4937-4BFC-BF25-413A0B1CCDB3}"/>
              </a:ext>
            </a:extLst>
          </p:cNvPr>
          <p:cNvSpPr>
            <a:spLocks noGrp="1"/>
          </p:cNvSpPr>
          <p:nvPr>
            <p:ph type="title"/>
          </p:nvPr>
        </p:nvSpPr>
        <p:spPr>
          <a:xfrm>
            <a:off x="762000" y="5410200"/>
            <a:ext cx="7620000" cy="762000"/>
          </a:xfrm>
        </p:spPr>
        <p:txBody>
          <a:bodyPr>
            <a:normAutofit/>
          </a:bodyPr>
          <a:lstStyle/>
          <a:p>
            <a:pPr algn="r"/>
            <a:r>
              <a:rPr lang="en-US" sz="3600" dirty="0">
                <a:latin typeface="Bookman Old Style" panose="02050604050505020204" pitchFamily="18" charset="0"/>
              </a:rPr>
              <a:t>Homeless, not helpless</a:t>
            </a:r>
          </a:p>
        </p:txBody>
      </p:sp>
      <p:sp>
        <p:nvSpPr>
          <p:cNvPr id="3" name="Content Placeholder 2">
            <a:extLst>
              <a:ext uri="{FF2B5EF4-FFF2-40B4-BE49-F238E27FC236}">
                <a16:creationId xmlns:a16="http://schemas.microsoft.com/office/drawing/2014/main" id="{33107C7E-A5C6-4180-94BD-BEC330B9DDD4}"/>
              </a:ext>
            </a:extLst>
          </p:cNvPr>
          <p:cNvSpPr>
            <a:spLocks noGrp="1"/>
          </p:cNvSpPr>
          <p:nvPr>
            <p:ph idx="1"/>
          </p:nvPr>
        </p:nvSpPr>
        <p:spPr/>
        <p:txBody>
          <a:bodyPr/>
          <a:lstStyle/>
          <a:p>
            <a:pPr marL="0" indent="0">
              <a:buNone/>
            </a:pPr>
            <a:r>
              <a:rPr lang="en-US" dirty="0">
                <a:latin typeface="Bookman Old Style" panose="02050604050505020204" pitchFamily="18" charset="0"/>
              </a:rPr>
              <a:t>1835: Maine Legislature recognizes </a:t>
            </a:r>
          </a:p>
          <a:p>
            <a:pPr marL="0" indent="0">
              <a:buNone/>
            </a:pPr>
            <a:r>
              <a:rPr lang="en-US" dirty="0">
                <a:latin typeface="Bookman Old Style" panose="02050604050505020204" pitchFamily="18" charset="0"/>
              </a:rPr>
              <a:t>	Revolutionary War veterans </a:t>
            </a:r>
          </a:p>
          <a:p>
            <a:pPr marL="0" indent="0">
              <a:buNone/>
            </a:pPr>
            <a:r>
              <a:rPr lang="en-US" dirty="0">
                <a:latin typeface="Bookman Old Style" panose="02050604050505020204" pitchFamily="18" charset="0"/>
              </a:rPr>
              <a:t>	passes Maine Land Bounty Act</a:t>
            </a:r>
          </a:p>
          <a:p>
            <a:pPr marL="0" indent="0">
              <a:buNone/>
            </a:pPr>
            <a:endParaRPr lang="en-US" dirty="0">
              <a:latin typeface="Bookman Old Style" panose="02050604050505020204" pitchFamily="18" charset="0"/>
            </a:endParaRPr>
          </a:p>
          <a:p>
            <a:pPr marL="0" indent="0">
              <a:buNone/>
            </a:pPr>
            <a:endParaRPr lang="en-US" dirty="0">
              <a:latin typeface="Bookman Old Style" panose="02050604050505020204" pitchFamily="18" charset="0"/>
            </a:endParaRPr>
          </a:p>
          <a:p>
            <a:pPr marL="0" indent="0">
              <a:buNone/>
            </a:pPr>
            <a:endParaRPr lang="en-US" dirty="0">
              <a:latin typeface="Bookman Old Style" panose="02050604050505020204" pitchFamily="18" charset="0"/>
            </a:endParaRPr>
          </a:p>
          <a:p>
            <a:pPr marL="0" indent="0">
              <a:buNone/>
            </a:pPr>
            <a:endParaRPr lang="en-US" dirty="0">
              <a:latin typeface="Bookman Old Style" panose="02050604050505020204" pitchFamily="18" charset="0"/>
            </a:endParaRPr>
          </a:p>
          <a:p>
            <a:pPr marL="0" indent="0">
              <a:buNone/>
            </a:pPr>
            <a:endParaRPr lang="en-US" dirty="0">
              <a:latin typeface="Bookman Old Style" panose="02050604050505020204" pitchFamily="18" charset="0"/>
            </a:endParaRPr>
          </a:p>
          <a:p>
            <a:pPr marL="0" indent="0">
              <a:buNone/>
            </a:pPr>
            <a:endParaRPr lang="en-US" dirty="0">
              <a:latin typeface="Bookman Old Style" panose="0205060405050502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9666" y="2628900"/>
            <a:ext cx="3217868" cy="2935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90600" y="2164191"/>
            <a:ext cx="6096000" cy="369332"/>
          </a:xfrm>
          <a:prstGeom prst="rect">
            <a:avLst/>
          </a:prstGeom>
          <a:noFill/>
        </p:spPr>
        <p:txBody>
          <a:bodyPr wrap="square" rtlCol="0">
            <a:spAutoFit/>
          </a:bodyPr>
          <a:lstStyle/>
          <a:p>
            <a:r>
              <a:rPr lang="en-US" dirty="0">
                <a:hlinkClick r:id="rId3"/>
              </a:rPr>
              <a:t>https://digitalmaine.com/revolutionary_war_me_land_office/</a:t>
            </a:r>
            <a:endParaRPr lang="en-US" dirty="0"/>
          </a:p>
        </p:txBody>
      </p:sp>
      <p:sp>
        <p:nvSpPr>
          <p:cNvPr id="4" name="Rectangle 1">
            <a:extLst>
              <a:ext uri="{FF2B5EF4-FFF2-40B4-BE49-F238E27FC236}">
                <a16:creationId xmlns:a16="http://schemas.microsoft.com/office/drawing/2014/main" id="{441414DB-4208-4D36-B10D-B67FD5FB177E}"/>
              </a:ext>
            </a:extLst>
          </p:cNvPr>
          <p:cNvSpPr>
            <a:spLocks noChangeArrowheads="1"/>
          </p:cNvSpPr>
          <p:nvPr/>
        </p:nvSpPr>
        <p:spPr bwMode="auto">
          <a:xfrm>
            <a:off x="0" y="-184666"/>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479371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669DC-191F-4864-87CC-F6A759C0EDBE}"/>
              </a:ext>
            </a:extLst>
          </p:cNvPr>
          <p:cNvSpPr>
            <a:spLocks noGrp="1"/>
          </p:cNvSpPr>
          <p:nvPr>
            <p:ph type="title"/>
          </p:nvPr>
        </p:nvSpPr>
        <p:spPr>
          <a:xfrm>
            <a:off x="762000" y="5334000"/>
            <a:ext cx="7543800" cy="838200"/>
          </a:xfrm>
        </p:spPr>
        <p:txBody>
          <a:bodyPr>
            <a:normAutofit/>
          </a:bodyPr>
          <a:lstStyle/>
          <a:p>
            <a:pPr algn="r"/>
            <a:r>
              <a:rPr lang="en-US" sz="3600" dirty="0">
                <a:latin typeface="Bookman Old Style" panose="02050604050505020204" pitchFamily="18" charset="0"/>
              </a:rPr>
              <a:t>Where’s Waldo</a:t>
            </a:r>
          </a:p>
        </p:txBody>
      </p:sp>
      <p:sp>
        <p:nvSpPr>
          <p:cNvPr id="3" name="Content Placeholder 2">
            <a:extLst>
              <a:ext uri="{FF2B5EF4-FFF2-40B4-BE49-F238E27FC236}">
                <a16:creationId xmlns:a16="http://schemas.microsoft.com/office/drawing/2014/main" id="{1F58301F-E157-47EC-84B4-6CCEB9C2CF36}"/>
              </a:ext>
            </a:extLst>
          </p:cNvPr>
          <p:cNvSpPr>
            <a:spLocks noGrp="1"/>
          </p:cNvSpPr>
          <p:nvPr>
            <p:ph idx="1"/>
          </p:nvPr>
        </p:nvSpPr>
        <p:spPr>
          <a:xfrm>
            <a:off x="800100" y="609600"/>
            <a:ext cx="7543800" cy="3886200"/>
          </a:xfrm>
        </p:spPr>
        <p:txBody>
          <a:bodyPr/>
          <a:lstStyle/>
          <a:p>
            <a:pPr marL="0" indent="0">
              <a:buNone/>
            </a:pPr>
            <a:r>
              <a:rPr lang="en-US" dirty="0">
                <a:latin typeface="Bookman Old Style" panose="02050604050505020204" pitchFamily="18" charset="0"/>
              </a:rPr>
              <a:t>Veterans provide affidavits to State</a:t>
            </a:r>
          </a:p>
          <a:p>
            <a:pPr marL="0" indent="0">
              <a:buNone/>
            </a:pPr>
            <a:r>
              <a:rPr lang="en-US" dirty="0">
                <a:latin typeface="Bookman Old Style" panose="02050604050505020204" pitchFamily="18" charset="0"/>
              </a:rPr>
              <a:t>State provides land to veterans</a:t>
            </a:r>
          </a:p>
          <a:p>
            <a:pPr marL="0" indent="0">
              <a:buNone/>
            </a:pPr>
            <a:endParaRPr lang="en-US" dirty="0">
              <a:latin typeface="Bookman Old Style" panose="02050604050505020204" pitchFamily="18" charset="0"/>
            </a:endParaRPr>
          </a:p>
          <a:p>
            <a:pPr marL="0" indent="0">
              <a:buNone/>
            </a:pPr>
            <a:r>
              <a:rPr lang="en-US" dirty="0">
                <a:latin typeface="Bookman Old Style" panose="02050604050505020204" pitchFamily="18" charset="0"/>
              </a:rPr>
              <a:t>Only record of Maine men’s service</a:t>
            </a:r>
          </a:p>
          <a:p>
            <a:pPr marL="0" indent="0">
              <a:buNone/>
            </a:pPr>
            <a:endParaRPr lang="en-US" dirty="0">
              <a:latin typeface="Bookman Old Style" panose="02050604050505020204" pitchFamily="18" charset="0"/>
            </a:endParaRPr>
          </a:p>
          <a:p>
            <a:pPr marL="0" indent="0">
              <a:buNone/>
            </a:pPr>
            <a:r>
              <a:rPr lang="en-US" sz="2000" dirty="0"/>
              <a:t>Maine Land Office, "Certificate Receipts" (2017). </a:t>
            </a:r>
          </a:p>
          <a:p>
            <a:pPr marL="0" indent="0">
              <a:buNone/>
            </a:pPr>
            <a:r>
              <a:rPr lang="en-US" sz="2000" i="1" dirty="0"/>
              <a:t>Maine Land Office</a:t>
            </a:r>
            <a:r>
              <a:rPr lang="en-US" sz="2000" dirty="0"/>
              <a:t>. 1017. </a:t>
            </a:r>
            <a:br>
              <a:rPr lang="en-US" sz="2000" dirty="0"/>
            </a:br>
            <a:r>
              <a:rPr lang="en-US" sz="2000" dirty="0">
                <a:hlinkClick r:id="rId2"/>
              </a:rPr>
              <a:t>https://digitalmaine.com/revolutionary_war_me_land_office/1017</a:t>
            </a:r>
            <a:r>
              <a:rPr lang="en-US" sz="2000" dirty="0"/>
              <a:t>  </a:t>
            </a:r>
          </a:p>
          <a:p>
            <a:pPr marL="0" indent="0">
              <a:buNone/>
            </a:pPr>
            <a:endParaRPr lang="en-US" dirty="0">
              <a:latin typeface="Bookman Old Style" panose="02050604050505020204" pitchFamily="18" charset="0"/>
            </a:endParaRPr>
          </a:p>
        </p:txBody>
      </p:sp>
    </p:spTree>
    <p:extLst>
      <p:ext uri="{BB962C8B-B14F-4D97-AF65-F5344CB8AC3E}">
        <p14:creationId xmlns:p14="http://schemas.microsoft.com/office/powerpoint/2010/main" val="1595971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923F9-55DB-4F3C-8D69-48446634E369}"/>
              </a:ext>
            </a:extLst>
          </p:cNvPr>
          <p:cNvSpPr>
            <a:spLocks noGrp="1"/>
          </p:cNvSpPr>
          <p:nvPr>
            <p:ph type="title"/>
          </p:nvPr>
        </p:nvSpPr>
        <p:spPr>
          <a:xfrm>
            <a:off x="765312" y="5410200"/>
            <a:ext cx="7540487" cy="762000"/>
          </a:xfrm>
        </p:spPr>
        <p:txBody>
          <a:bodyPr>
            <a:normAutofit/>
          </a:bodyPr>
          <a:lstStyle/>
          <a:p>
            <a:pPr algn="r"/>
            <a:r>
              <a:rPr lang="en-US" sz="3600" dirty="0">
                <a:latin typeface="Bookman Old Style" panose="02050604050505020204" pitchFamily="18" charset="0"/>
              </a:rPr>
              <a:t>Great Aroostook War</a:t>
            </a:r>
          </a:p>
        </p:txBody>
      </p:sp>
      <p:sp>
        <p:nvSpPr>
          <p:cNvPr id="3" name="Content Placeholder 2">
            <a:extLst>
              <a:ext uri="{FF2B5EF4-FFF2-40B4-BE49-F238E27FC236}">
                <a16:creationId xmlns:a16="http://schemas.microsoft.com/office/drawing/2014/main" id="{5AF4EE98-77C9-4ACB-B85F-D156E6533EFB}"/>
              </a:ext>
            </a:extLst>
          </p:cNvPr>
          <p:cNvSpPr>
            <a:spLocks noGrp="1"/>
          </p:cNvSpPr>
          <p:nvPr>
            <p:ph idx="1"/>
          </p:nvPr>
        </p:nvSpPr>
        <p:spPr>
          <a:xfrm>
            <a:off x="762000" y="685800"/>
            <a:ext cx="7620000" cy="5029200"/>
          </a:xfrm>
        </p:spPr>
        <p:txBody>
          <a:bodyPr>
            <a:normAutofit/>
          </a:bodyPr>
          <a:lstStyle/>
          <a:p>
            <a:pPr marL="0" indent="0">
              <a:buNone/>
            </a:pPr>
            <a:r>
              <a:rPr lang="en-US" dirty="0"/>
              <a:t>1838: 	Northern boundary dispute with British North America.</a:t>
            </a:r>
          </a:p>
          <a:p>
            <a:pPr marL="0" indent="0">
              <a:buNone/>
            </a:pPr>
            <a:endParaRPr lang="en-US" dirty="0"/>
          </a:p>
          <a:p>
            <a:pPr marL="0" indent="0">
              <a:buNone/>
            </a:pPr>
            <a:r>
              <a:rPr lang="en-US" dirty="0"/>
              <a:t>	British Army and U.S. militia from several states square off  in Aroostook County. No shots fired.</a:t>
            </a:r>
          </a:p>
          <a:p>
            <a:pPr marL="0" indent="0">
              <a:buNone/>
            </a:pPr>
            <a:endParaRPr lang="en-US" dirty="0"/>
          </a:p>
          <a:p>
            <a:pPr marL="0" indent="0">
              <a:buNone/>
            </a:pPr>
            <a:r>
              <a:rPr lang="en-US" dirty="0"/>
              <a:t>	Daniel Webster and Alexander Baring (Lord Ashburton) negotiate northern border – 1843, Webster-Ashburton Treaty</a:t>
            </a:r>
          </a:p>
          <a:p>
            <a:pPr marL="0" indent="0">
              <a:buNone/>
            </a:pPr>
            <a:endParaRPr lang="en-US" dirty="0"/>
          </a:p>
          <a:p>
            <a:pPr marL="0" indent="0">
              <a:buNone/>
            </a:pPr>
            <a:r>
              <a:rPr lang="en-US" dirty="0"/>
              <a:t>	Extradition oversight creates legal path to freedom</a:t>
            </a:r>
          </a:p>
          <a:p>
            <a:pPr marL="0" indent="0">
              <a:buNone/>
            </a:pPr>
            <a:endParaRPr lang="en-US" dirty="0"/>
          </a:p>
        </p:txBody>
      </p:sp>
    </p:spTree>
    <p:extLst>
      <p:ext uri="{BB962C8B-B14F-4D97-AF65-F5344CB8AC3E}">
        <p14:creationId xmlns:p14="http://schemas.microsoft.com/office/powerpoint/2010/main" val="1234308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5486400"/>
            <a:ext cx="7485077" cy="685800"/>
          </a:xfrm>
        </p:spPr>
        <p:txBody>
          <a:bodyPr>
            <a:normAutofit/>
          </a:bodyPr>
          <a:lstStyle/>
          <a:p>
            <a:pPr algn="r"/>
            <a:r>
              <a:rPr lang="en-US" sz="3600" dirty="0">
                <a:latin typeface="Bookman Old Style" panose="02050604050505020204" pitchFamily="18" charset="0"/>
              </a:rPr>
              <a:t>Portland dry dock</a:t>
            </a:r>
          </a:p>
        </p:txBody>
      </p:sp>
      <p:sp>
        <p:nvSpPr>
          <p:cNvPr id="5" name="TextBox 4"/>
          <p:cNvSpPr txBox="1"/>
          <p:nvPr/>
        </p:nvSpPr>
        <p:spPr>
          <a:xfrm>
            <a:off x="6477000" y="4284292"/>
            <a:ext cx="1676400" cy="1477328"/>
          </a:xfrm>
          <a:prstGeom prst="rect">
            <a:avLst/>
          </a:prstGeom>
          <a:noFill/>
        </p:spPr>
        <p:txBody>
          <a:bodyPr wrap="square" rtlCol="0">
            <a:spAutoFit/>
          </a:bodyPr>
          <a:lstStyle/>
          <a:p>
            <a:r>
              <a:rPr lang="en-US" dirty="0">
                <a:latin typeface="Bookman Old Style" panose="02050604050505020204" pitchFamily="18" charset="0"/>
              </a:rPr>
              <a:t>Neal Dow				</a:t>
            </a:r>
          </a:p>
        </p:txBody>
      </p:sp>
      <p:pic>
        <p:nvPicPr>
          <p:cNvPr id="1026" name="Picture 2" descr="V:\JPEGs for web\Adj.Gen. photo\13th ME Vols\Photo-Adj.Gen.-#698 Dow, Neal Brig. Gen., 13th ME Vols.-260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3477" y="1011608"/>
            <a:ext cx="2133600" cy="32726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E9EFACD-2BA6-4CC8-A026-836C9A4DB063}"/>
              </a:ext>
            </a:extLst>
          </p:cNvPr>
          <p:cNvSpPr txBox="1"/>
          <p:nvPr/>
        </p:nvSpPr>
        <p:spPr>
          <a:xfrm>
            <a:off x="1295400" y="1011608"/>
            <a:ext cx="4038600" cy="3693319"/>
          </a:xfrm>
          <a:prstGeom prst="rect">
            <a:avLst/>
          </a:prstGeom>
          <a:noFill/>
        </p:spPr>
        <p:txBody>
          <a:bodyPr wrap="square" rtlCol="0">
            <a:spAutoFit/>
          </a:bodyPr>
          <a:lstStyle/>
          <a:p>
            <a:r>
              <a:rPr lang="en-US" dirty="0"/>
              <a:t>Neal Dow, elected Portland Mayor, 1855, pushes Abstinence Order for City.</a:t>
            </a:r>
          </a:p>
          <a:p>
            <a:endParaRPr lang="en-US" dirty="0"/>
          </a:p>
          <a:p>
            <a:r>
              <a:rPr lang="en-US" dirty="0"/>
              <a:t>Dockworkers, distillers, learn Dow signed for purchase of $1,600 in “medicinal alcohol.”</a:t>
            </a:r>
          </a:p>
          <a:p>
            <a:endParaRPr lang="en-US" dirty="0"/>
          </a:p>
          <a:p>
            <a:r>
              <a:rPr lang="en-US" dirty="0"/>
              <a:t>Small protest grows to angry mob. </a:t>
            </a:r>
          </a:p>
          <a:p>
            <a:r>
              <a:rPr lang="en-US" dirty="0"/>
              <a:t>Dow summons two militia companies to maintain order. One protester is killed.</a:t>
            </a:r>
          </a:p>
          <a:p>
            <a:endParaRPr lang="en-US" dirty="0"/>
          </a:p>
          <a:p>
            <a:r>
              <a:rPr lang="en-US" dirty="0"/>
              <a:t>Portland’s “Rum Riot” kills Dow’s political ambitions.</a:t>
            </a:r>
          </a:p>
        </p:txBody>
      </p:sp>
    </p:spTree>
    <p:extLst>
      <p:ext uri="{BB962C8B-B14F-4D97-AF65-F5344CB8AC3E}">
        <p14:creationId xmlns:p14="http://schemas.microsoft.com/office/powerpoint/2010/main" val="1522341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62600"/>
            <a:ext cx="7543800" cy="646331"/>
          </a:xfrm>
        </p:spPr>
        <p:txBody>
          <a:bodyPr>
            <a:normAutofit/>
          </a:bodyPr>
          <a:lstStyle/>
          <a:p>
            <a:pPr algn="r"/>
            <a:r>
              <a:rPr lang="en-US" sz="3600" dirty="0">
                <a:latin typeface="Bookman Old Style" panose="02050604050505020204" pitchFamily="18" charset="0"/>
              </a:rPr>
              <a:t>All Aboard</a:t>
            </a:r>
          </a:p>
        </p:txBody>
      </p:sp>
      <p:sp>
        <p:nvSpPr>
          <p:cNvPr id="5" name="TextBox 4"/>
          <p:cNvSpPr txBox="1"/>
          <p:nvPr/>
        </p:nvSpPr>
        <p:spPr>
          <a:xfrm>
            <a:off x="5867399" y="4343400"/>
            <a:ext cx="2487613" cy="646331"/>
          </a:xfrm>
          <a:prstGeom prst="rect">
            <a:avLst/>
          </a:prstGeom>
          <a:noFill/>
        </p:spPr>
        <p:txBody>
          <a:bodyPr wrap="square" rtlCol="0">
            <a:spAutoFit/>
          </a:bodyPr>
          <a:lstStyle/>
          <a:p>
            <a:r>
              <a:rPr lang="en-US" dirty="0">
                <a:latin typeface="Bookman Old Style" panose="02050604050505020204" pitchFamily="18" charset="0"/>
              </a:rPr>
              <a:t>			John Poor</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875229"/>
            <a:ext cx="2487613" cy="3163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CF5232D0-369E-4AA5-8EF9-1AE905B6B77E}"/>
              </a:ext>
            </a:extLst>
          </p:cNvPr>
          <p:cNvSpPr txBox="1"/>
          <p:nvPr/>
        </p:nvSpPr>
        <p:spPr>
          <a:xfrm>
            <a:off x="914750" y="875229"/>
            <a:ext cx="4571650" cy="3970318"/>
          </a:xfrm>
          <a:prstGeom prst="rect">
            <a:avLst/>
          </a:prstGeom>
          <a:noFill/>
        </p:spPr>
        <p:txBody>
          <a:bodyPr wrap="square" rtlCol="0">
            <a:spAutoFit/>
          </a:bodyPr>
          <a:lstStyle/>
          <a:p>
            <a:r>
              <a:rPr lang="en-US" dirty="0"/>
              <a:t>John Poor, teacher, businessman,</a:t>
            </a:r>
          </a:p>
          <a:p>
            <a:r>
              <a:rPr lang="en-US" dirty="0"/>
              <a:t>attorney, editor, railroad booster, </a:t>
            </a:r>
          </a:p>
          <a:p>
            <a:r>
              <a:rPr lang="en-US" dirty="0"/>
              <a:t>takes sleigh ride in winter, 1845; </a:t>
            </a:r>
          </a:p>
          <a:p>
            <a:r>
              <a:rPr lang="en-US" dirty="0"/>
              <a:t>proves Montreal-Portland a quicker route than Montreal-Boston. </a:t>
            </a:r>
          </a:p>
          <a:p>
            <a:endParaRPr lang="en-US" dirty="0"/>
          </a:p>
          <a:p>
            <a:r>
              <a:rPr lang="en-US" dirty="0"/>
              <a:t>St. Lawrence-Atlantic Railroad constructed.</a:t>
            </a:r>
          </a:p>
          <a:p>
            <a:endParaRPr lang="en-US" dirty="0"/>
          </a:p>
          <a:p>
            <a:r>
              <a:rPr lang="en-US" dirty="0"/>
              <a:t>Poor forms Portland Company on city’s waterfront. </a:t>
            </a:r>
          </a:p>
          <a:p>
            <a:endParaRPr lang="en-US" dirty="0"/>
          </a:p>
          <a:p>
            <a:r>
              <a:rPr lang="en-US" dirty="0"/>
              <a:t>Asked by Governor Israel Washburn to serve on three-person commission to assay Portland’s value at Civil War outbreak.</a:t>
            </a:r>
          </a:p>
        </p:txBody>
      </p:sp>
    </p:spTree>
    <p:extLst>
      <p:ext uri="{BB962C8B-B14F-4D97-AF65-F5344CB8AC3E}">
        <p14:creationId xmlns:p14="http://schemas.microsoft.com/office/powerpoint/2010/main" val="4083919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0"/>
            <a:ext cx="7543800" cy="838200"/>
          </a:xfrm>
        </p:spPr>
        <p:txBody>
          <a:bodyPr>
            <a:normAutofit/>
          </a:bodyPr>
          <a:lstStyle/>
          <a:p>
            <a:pPr algn="r"/>
            <a:r>
              <a:rPr lang="en-US" sz="3600" dirty="0">
                <a:latin typeface="Bookman Old Style" panose="02050604050505020204" pitchFamily="18" charset="0"/>
              </a:rPr>
              <a:t>Exit, Stage left</a:t>
            </a:r>
          </a:p>
        </p:txBody>
      </p:sp>
      <p:sp>
        <p:nvSpPr>
          <p:cNvPr id="3" name="Content Placeholder 2"/>
          <p:cNvSpPr>
            <a:spLocks noGrp="1"/>
          </p:cNvSpPr>
          <p:nvPr>
            <p:ph idx="1"/>
          </p:nvPr>
        </p:nvSpPr>
        <p:spPr>
          <a:xfrm>
            <a:off x="762000" y="685800"/>
            <a:ext cx="7620000" cy="4648200"/>
          </a:xfrm>
        </p:spPr>
        <p:txBody>
          <a:bodyPr>
            <a:normAutofit/>
          </a:bodyPr>
          <a:lstStyle/>
          <a:p>
            <a:pPr marL="0" indent="0">
              <a:buNone/>
            </a:pPr>
            <a:r>
              <a:rPr lang="en-US" sz="1800" i="1" dirty="0">
                <a:latin typeface="Bookman Old Style" panose="02050604050505020204" pitchFamily="18" charset="0"/>
              </a:rPr>
              <a:t>	</a:t>
            </a:r>
            <a:r>
              <a:rPr lang="en-US" i="1" dirty="0">
                <a:latin typeface="Bookman Old Style" panose="02050604050505020204" pitchFamily="18" charset="0"/>
              </a:rPr>
              <a:t>John Wilkes Booth performs </a:t>
            </a:r>
            <a:r>
              <a:rPr lang="en-US" dirty="0">
                <a:latin typeface="Bookman Old Style" panose="02050604050505020204" pitchFamily="18" charset="0"/>
              </a:rPr>
              <a:t>“Richard III”</a:t>
            </a:r>
            <a:r>
              <a:rPr lang="en-US" i="1" dirty="0">
                <a:latin typeface="Bookman Old Style" panose="02050604050505020204" pitchFamily="18" charset="0"/>
              </a:rPr>
              <a:t> </a:t>
            </a:r>
            <a:r>
              <a:rPr lang="en-US" dirty="0">
                <a:latin typeface="Bookman Old Style" panose="02050604050505020204" pitchFamily="18" charset="0"/>
              </a:rPr>
              <a:t>and “The Corsican Brothers” during his stay In Portland in March and April, 1861.</a:t>
            </a:r>
          </a:p>
          <a:p>
            <a:pPr marL="0" indent="0">
              <a:buNone/>
            </a:pPr>
            <a:r>
              <a:rPr lang="en-US" dirty="0">
                <a:latin typeface="Bookman Old Style" panose="02050604050505020204" pitchFamily="18" charset="0"/>
              </a:rPr>
              <a:t>	Upon learning of the firing upon Fort Sumter on April 13, Booth flees the city – leaving behind unpaid hotel bills.</a:t>
            </a:r>
          </a:p>
          <a:p>
            <a:pPr marL="0" indent="0">
              <a:spcBef>
                <a:spcPts val="0"/>
              </a:spcBef>
              <a:buNone/>
            </a:pPr>
            <a:r>
              <a:rPr lang="en-US" sz="1800" dirty="0">
                <a:latin typeface="Bookman Old Style" panose="02050604050505020204" pitchFamily="18" charset="0"/>
              </a:rPr>
              <a:t>		 </a:t>
            </a:r>
          </a:p>
        </p:txBody>
      </p:sp>
    </p:spTree>
    <p:extLst>
      <p:ext uri="{BB962C8B-B14F-4D97-AF65-F5344CB8AC3E}">
        <p14:creationId xmlns:p14="http://schemas.microsoft.com/office/powerpoint/2010/main" val="4221958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10200"/>
            <a:ext cx="7543800" cy="762000"/>
          </a:xfrm>
        </p:spPr>
        <p:txBody>
          <a:bodyPr>
            <a:normAutofit/>
          </a:bodyPr>
          <a:lstStyle/>
          <a:p>
            <a:pPr algn="r"/>
            <a:r>
              <a:rPr lang="en-US" sz="3600" dirty="0">
                <a:latin typeface="Bookman Old Style" panose="02050604050505020204" pitchFamily="18" charset="0"/>
              </a:rPr>
              <a:t>Say what?</a:t>
            </a:r>
          </a:p>
        </p:txBody>
      </p:sp>
      <p:sp>
        <p:nvSpPr>
          <p:cNvPr id="3" name="Content Placeholder 2"/>
          <p:cNvSpPr>
            <a:spLocks noGrp="1"/>
          </p:cNvSpPr>
          <p:nvPr>
            <p:ph idx="1"/>
          </p:nvPr>
        </p:nvSpPr>
        <p:spPr>
          <a:xfrm>
            <a:off x="800100" y="520720"/>
            <a:ext cx="7543800" cy="4343400"/>
          </a:xfrm>
        </p:spPr>
        <p:txBody>
          <a:bodyPr>
            <a:normAutofit/>
          </a:bodyPr>
          <a:lstStyle/>
          <a:p>
            <a:pPr marL="0" indent="0">
              <a:buNone/>
            </a:pPr>
            <a:endParaRPr lang="en-US" sz="2000" dirty="0">
              <a:latin typeface="Bookman Old Style" panose="02050604050505020204" pitchFamily="18" charset="0"/>
            </a:endParaRPr>
          </a:p>
          <a:p>
            <a:pPr marL="0" indent="0">
              <a:spcBef>
                <a:spcPts val="0"/>
              </a:spcBef>
              <a:buNone/>
            </a:pPr>
            <a:endParaRPr lang="en-US" sz="1800" dirty="0">
              <a:solidFill>
                <a:srgbClr val="0070C0"/>
              </a:solidFill>
              <a:latin typeface="Bookman Old Style" panose="02050604050505020204" pitchFamily="18" charset="0"/>
            </a:endParaRPr>
          </a:p>
          <a:p>
            <a:pPr marL="0" indent="0">
              <a:spcBef>
                <a:spcPts val="0"/>
              </a:spcBef>
              <a:buNone/>
            </a:pPr>
            <a:r>
              <a:rPr lang="en-US" sz="1800" dirty="0">
                <a:latin typeface="Bookman Old Style" panose="02050604050505020204" pitchFamily="18" charset="0"/>
              </a:rPr>
              <a:t>		 </a:t>
            </a:r>
          </a:p>
          <a:p>
            <a:pPr marL="0" indent="0">
              <a:buNone/>
            </a:pPr>
            <a:endParaRPr lang="en-US" sz="1800" dirty="0">
              <a:latin typeface="Bookman Old Style" panose="02050604050505020204" pitchFamily="18" charset="0"/>
            </a:endParaRPr>
          </a:p>
        </p:txBody>
      </p:sp>
      <p:sp>
        <p:nvSpPr>
          <p:cNvPr id="4" name="Rectangle 3"/>
          <p:cNvSpPr/>
          <p:nvPr/>
        </p:nvSpPr>
        <p:spPr>
          <a:xfrm>
            <a:off x="1371600" y="1070550"/>
            <a:ext cx="6934200" cy="4339650"/>
          </a:xfrm>
          <a:prstGeom prst="rect">
            <a:avLst/>
          </a:prstGeom>
        </p:spPr>
        <p:txBody>
          <a:bodyPr wrap="square">
            <a:spAutoFit/>
          </a:bodyPr>
          <a:lstStyle/>
          <a:p>
            <a:r>
              <a:rPr lang="en-US" sz="2400" i="1" dirty="0"/>
              <a:t>	</a:t>
            </a:r>
            <a:r>
              <a:rPr lang="en-US" sz="2800" i="1" dirty="0"/>
              <a:t>“An enemy in possession of Portland would find it to be the terminus of the longest line of railroad in the world. The Grand Trunk railway of Canada embraces a line of 1,131 miles, of which 1,096 miles are in actual operation… </a:t>
            </a:r>
          </a:p>
          <a:p>
            <a:r>
              <a:rPr lang="en-US" sz="2800" i="1" dirty="0"/>
              <a:t>	“This line has the capacity to move 10,000 troops between Portland and Quebec or Toronto and Detroit in a single day."</a:t>
            </a:r>
            <a:r>
              <a:rPr lang="en-US" sz="2400" dirty="0"/>
              <a:t> </a:t>
            </a:r>
          </a:p>
          <a:p>
            <a:endParaRPr lang="en-US" sz="2400" dirty="0"/>
          </a:p>
        </p:txBody>
      </p:sp>
    </p:spTree>
    <p:extLst>
      <p:ext uri="{BB962C8B-B14F-4D97-AF65-F5344CB8AC3E}">
        <p14:creationId xmlns:p14="http://schemas.microsoft.com/office/powerpoint/2010/main" val="198784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0"/>
            <a:ext cx="7543800" cy="838200"/>
          </a:xfrm>
        </p:spPr>
        <p:txBody>
          <a:bodyPr>
            <a:normAutofit/>
          </a:bodyPr>
          <a:lstStyle/>
          <a:p>
            <a:pPr algn="r"/>
            <a:r>
              <a:rPr lang="en-US" sz="3600" dirty="0">
                <a:latin typeface="Bookman Old Style" panose="02050604050505020204" pitchFamily="18" charset="0"/>
              </a:rPr>
              <a:t>Exceptional Portland</a:t>
            </a:r>
          </a:p>
        </p:txBody>
      </p:sp>
      <p:sp>
        <p:nvSpPr>
          <p:cNvPr id="6" name="Rectangle 5"/>
          <p:cNvSpPr/>
          <p:nvPr/>
        </p:nvSpPr>
        <p:spPr>
          <a:xfrm>
            <a:off x="829377" y="533400"/>
            <a:ext cx="7315200" cy="4524315"/>
          </a:xfrm>
          <a:prstGeom prst="rect">
            <a:avLst/>
          </a:prstGeom>
        </p:spPr>
        <p:txBody>
          <a:bodyPr wrap="square">
            <a:spAutoFit/>
          </a:bodyPr>
          <a:lstStyle/>
          <a:p>
            <a:r>
              <a:rPr lang="en-US" dirty="0"/>
              <a:t>	</a:t>
            </a:r>
            <a:r>
              <a:rPr lang="en-US" sz="2400" i="1" dirty="0"/>
              <a:t>“The highest military authorities would undoubtedly concur in the opinion that Portland should be made the great naval depot of the United States on the Atlantic ocean…Its geographical position commands Canada on the north, and the lower provinces on the east, if properly fortified, as lines of railway, completed or in the process of construction, radiate from it to Quebec and Montreal, and to St. John and Halifax.</a:t>
            </a:r>
          </a:p>
          <a:p>
            <a:r>
              <a:rPr lang="en-US" sz="2400" i="1" dirty="0"/>
              <a:t>	“The harbor is one of the finest on the Atlantic ocean, or in the world, and can easily be so fortified as to be as impregnable as Gibraltar, and far stronger than Quebec, Sebastopol, or Cherbourg</a:t>
            </a:r>
            <a:r>
              <a:rPr lang="en-US" sz="2400" dirty="0"/>
              <a:t>.”</a:t>
            </a:r>
          </a:p>
        </p:txBody>
      </p:sp>
    </p:spTree>
    <p:extLst>
      <p:ext uri="{BB962C8B-B14F-4D97-AF65-F5344CB8AC3E}">
        <p14:creationId xmlns:p14="http://schemas.microsoft.com/office/powerpoint/2010/main" val="2157732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4D76BA-5EE7-47C1-92AC-2D13D2DC789C}"/>
              </a:ext>
            </a:extLst>
          </p:cNvPr>
          <p:cNvSpPr txBox="1"/>
          <p:nvPr/>
        </p:nvSpPr>
        <p:spPr>
          <a:xfrm>
            <a:off x="762000" y="914400"/>
            <a:ext cx="7543800" cy="4893647"/>
          </a:xfrm>
          <a:prstGeom prst="rect">
            <a:avLst/>
          </a:prstGeom>
          <a:noFill/>
        </p:spPr>
        <p:txBody>
          <a:bodyPr wrap="square" rtlCol="0">
            <a:spAutoFit/>
          </a:bodyPr>
          <a:lstStyle/>
          <a:p>
            <a:r>
              <a:rPr lang="en-US" sz="2400" dirty="0">
                <a:latin typeface="Bookman Old Style" panose="02050604050505020204" pitchFamily="18" charset="0"/>
              </a:rPr>
              <a:t>Source material available:</a:t>
            </a:r>
          </a:p>
          <a:p>
            <a:endParaRPr lang="en-US" sz="2400" dirty="0">
              <a:latin typeface="Bookman Old Style" panose="02050604050505020204" pitchFamily="18" charset="0"/>
            </a:endParaRPr>
          </a:p>
          <a:p>
            <a:r>
              <a:rPr lang="en-US" sz="2400" dirty="0">
                <a:latin typeface="Bookman Old Style" panose="02050604050505020204" pitchFamily="18" charset="0"/>
              </a:rPr>
              <a:t>Local historical societies/libraries </a:t>
            </a:r>
          </a:p>
          <a:p>
            <a:r>
              <a:rPr lang="en-US" sz="2400" dirty="0">
                <a:latin typeface="Bookman Old Style" panose="02050604050505020204" pitchFamily="18" charset="0"/>
              </a:rPr>
              <a:t>State Library </a:t>
            </a:r>
          </a:p>
          <a:p>
            <a:r>
              <a:rPr lang="en-US" sz="2400" dirty="0">
                <a:latin typeface="Bookman Old Style" panose="02050604050505020204" pitchFamily="18" charset="0"/>
              </a:rPr>
              <a:t>Digital Maine </a:t>
            </a:r>
          </a:p>
          <a:p>
            <a:r>
              <a:rPr lang="en-US" sz="2400" dirty="0">
                <a:latin typeface="Bookman Old Style" panose="02050604050505020204" pitchFamily="18" charset="0"/>
              </a:rPr>
              <a:t>State Archives</a:t>
            </a:r>
          </a:p>
          <a:p>
            <a:r>
              <a:rPr lang="en-US" sz="2400" dirty="0">
                <a:latin typeface="Bookman Old Style" panose="02050604050505020204" pitchFamily="18" charset="0"/>
              </a:rPr>
              <a:t>State Museum </a:t>
            </a:r>
          </a:p>
          <a:p>
            <a:r>
              <a:rPr lang="en-US" sz="2400" dirty="0">
                <a:latin typeface="Bookman Old Style" panose="02050604050505020204" pitchFamily="18" charset="0"/>
              </a:rPr>
              <a:t>Maine Historical Society</a:t>
            </a:r>
          </a:p>
          <a:p>
            <a:r>
              <a:rPr lang="en-US" sz="2400" dirty="0">
                <a:latin typeface="Bookman Old Style" panose="02050604050505020204" pitchFamily="18" charset="0"/>
              </a:rPr>
              <a:t>Maine200.org</a:t>
            </a:r>
          </a:p>
          <a:p>
            <a:r>
              <a:rPr lang="en-US" sz="2400" dirty="0">
                <a:latin typeface="Bookman Old Style" panose="02050604050505020204" pitchFamily="18" charset="0"/>
              </a:rPr>
              <a:t>Maine Public</a:t>
            </a:r>
          </a:p>
          <a:p>
            <a:r>
              <a:rPr lang="en-US" sz="2400" dirty="0">
                <a:latin typeface="Bookman Old Style" panose="02050604050505020204" pitchFamily="18" charset="0"/>
              </a:rPr>
              <a:t>Masthead Maine</a:t>
            </a:r>
          </a:p>
          <a:p>
            <a:endParaRPr lang="en-US" sz="2400" dirty="0">
              <a:latin typeface="Bookman Old Style" panose="02050604050505020204" pitchFamily="18" charset="0"/>
            </a:endParaRPr>
          </a:p>
          <a:p>
            <a:r>
              <a:rPr lang="en-US" sz="2400" dirty="0">
                <a:latin typeface="Bookman Old Style" panose="02050604050505020204" pitchFamily="18" charset="0"/>
              </a:rPr>
              <a:t>with people willing to help.</a:t>
            </a:r>
          </a:p>
        </p:txBody>
      </p:sp>
    </p:spTree>
    <p:extLst>
      <p:ext uri="{BB962C8B-B14F-4D97-AF65-F5344CB8AC3E}">
        <p14:creationId xmlns:p14="http://schemas.microsoft.com/office/powerpoint/2010/main" val="890617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86400"/>
            <a:ext cx="7543800" cy="685800"/>
          </a:xfrm>
        </p:spPr>
        <p:txBody>
          <a:bodyPr>
            <a:normAutofit/>
          </a:bodyPr>
          <a:lstStyle/>
          <a:p>
            <a:pPr algn="r"/>
            <a:r>
              <a:rPr lang="en-US" sz="3600" dirty="0">
                <a:latin typeface="Bookman Old Style" panose="02050604050505020204" pitchFamily="18" charset="0"/>
              </a:rPr>
              <a:t>Can You See?</a:t>
            </a:r>
            <a:endParaRPr lang="en-US" sz="3600" dirty="0"/>
          </a:p>
        </p:txBody>
      </p:sp>
      <p:sp>
        <p:nvSpPr>
          <p:cNvPr id="3" name="Content Placeholder 2"/>
          <p:cNvSpPr>
            <a:spLocks noGrp="1"/>
          </p:cNvSpPr>
          <p:nvPr>
            <p:ph idx="1"/>
          </p:nvPr>
        </p:nvSpPr>
        <p:spPr>
          <a:xfrm>
            <a:off x="762000" y="914400"/>
            <a:ext cx="7696200" cy="4572000"/>
          </a:xfrm>
        </p:spPr>
        <p:txBody>
          <a:bodyPr>
            <a:normAutofit lnSpcReduction="10000"/>
          </a:bodyPr>
          <a:lstStyle/>
          <a:p>
            <a:pPr marL="0" indent="0">
              <a:buNone/>
            </a:pPr>
            <a:r>
              <a:rPr lang="en-US" dirty="0"/>
              <a:t>	</a:t>
            </a:r>
            <a:r>
              <a:rPr lang="en-US" i="1" dirty="0"/>
              <a:t>“As a harbor of refuge, that of Portland is unrivaled, and the approach of a storm is foreshadowed by a movement of vessels in that direction. Between five and six hundred sail have been known to enter Portland harbor for shelter in a single night, and six hundred sail can often be counted, on a clear morning, standing out to sea after an easterly storm. 	“The first intimation of trouble with any leading foreign power would be the entrance of a hostile fleet into Portland harbor.”</a:t>
            </a:r>
          </a:p>
          <a:p>
            <a:pPr marL="0" indent="0">
              <a:buNone/>
            </a:pPr>
            <a:endParaRPr lang="en-US" i="1" dirty="0"/>
          </a:p>
          <a:p>
            <a:pPr marL="0" indent="0">
              <a:buNone/>
            </a:pPr>
            <a:r>
              <a:rPr lang="en-US" dirty="0"/>
              <a:t>		~~ Governor Israel Washburn, letter </a:t>
            </a:r>
          </a:p>
          <a:p>
            <a:pPr marL="0" indent="0">
              <a:buNone/>
            </a:pPr>
            <a:r>
              <a:rPr lang="en-US" dirty="0"/>
              <a:t>	to President Abraham Lincoln, October 23, 1861</a:t>
            </a:r>
          </a:p>
          <a:p>
            <a:pPr marL="0" indent="0">
              <a:buNone/>
            </a:pPr>
            <a:endParaRPr lang="en-US" dirty="0"/>
          </a:p>
        </p:txBody>
      </p:sp>
    </p:spTree>
    <p:extLst>
      <p:ext uri="{BB962C8B-B14F-4D97-AF65-F5344CB8AC3E}">
        <p14:creationId xmlns:p14="http://schemas.microsoft.com/office/powerpoint/2010/main" val="34624964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C7A1B-E7E2-40CD-B631-AAEC3DD340F4}"/>
              </a:ext>
            </a:extLst>
          </p:cNvPr>
          <p:cNvSpPr>
            <a:spLocks noGrp="1"/>
          </p:cNvSpPr>
          <p:nvPr>
            <p:ph type="title"/>
          </p:nvPr>
        </p:nvSpPr>
        <p:spPr>
          <a:xfrm>
            <a:off x="762000" y="5486400"/>
            <a:ext cx="7543800" cy="685800"/>
          </a:xfrm>
        </p:spPr>
        <p:txBody>
          <a:bodyPr>
            <a:normAutofit/>
          </a:bodyPr>
          <a:lstStyle/>
          <a:p>
            <a:pPr algn="r"/>
            <a:r>
              <a:rPr lang="en-US" sz="3600" dirty="0">
                <a:latin typeface="Bookman Old Style" panose="02050604050505020204" pitchFamily="18" charset="0"/>
              </a:rPr>
              <a:t>Gun non-placement</a:t>
            </a:r>
          </a:p>
        </p:txBody>
      </p:sp>
      <p:sp>
        <p:nvSpPr>
          <p:cNvPr id="3" name="Content Placeholder 2">
            <a:extLst>
              <a:ext uri="{FF2B5EF4-FFF2-40B4-BE49-F238E27FC236}">
                <a16:creationId xmlns:a16="http://schemas.microsoft.com/office/drawing/2014/main" id="{92D3E073-2EE1-4AAC-990F-E865929F8651}"/>
              </a:ext>
            </a:extLst>
          </p:cNvPr>
          <p:cNvSpPr>
            <a:spLocks noGrp="1"/>
          </p:cNvSpPr>
          <p:nvPr>
            <p:ph idx="1"/>
          </p:nvPr>
        </p:nvSpPr>
        <p:spPr>
          <a:xfrm>
            <a:off x="762000" y="685800"/>
            <a:ext cx="7543800" cy="4800600"/>
          </a:xfrm>
        </p:spPr>
        <p:txBody>
          <a:bodyPr/>
          <a:lstStyle/>
          <a:p>
            <a:pPr marL="0" indent="0">
              <a:buNone/>
            </a:pPr>
            <a:r>
              <a:rPr lang="en-US" dirty="0"/>
              <a:t>President Lincoln, U.S. Congress respond to Maine.</a:t>
            </a:r>
          </a:p>
          <a:p>
            <a:pPr marL="0" indent="0">
              <a:buNone/>
            </a:pPr>
            <a:endParaRPr lang="en-US" dirty="0"/>
          </a:p>
          <a:p>
            <a:pPr marL="0" indent="0">
              <a:buNone/>
            </a:pPr>
            <a:r>
              <a:rPr lang="en-US" dirty="0"/>
              <a:t>$100,000 appropriated to arm Maine forts.</a:t>
            </a:r>
          </a:p>
          <a:p>
            <a:pPr marL="0" indent="0">
              <a:buNone/>
            </a:pPr>
            <a:endParaRPr lang="en-US" dirty="0"/>
          </a:p>
          <a:p>
            <a:pPr marL="0" indent="0">
              <a:buNone/>
            </a:pPr>
            <a:r>
              <a:rPr lang="en-US" dirty="0"/>
              <a:t>Six years later, installations remain unfinished.</a:t>
            </a:r>
          </a:p>
          <a:p>
            <a:pPr marL="0" indent="0">
              <a:buNone/>
            </a:pPr>
            <a:endParaRPr lang="en-US" dirty="0"/>
          </a:p>
        </p:txBody>
      </p:sp>
    </p:spTree>
    <p:extLst>
      <p:ext uri="{BB962C8B-B14F-4D97-AF65-F5344CB8AC3E}">
        <p14:creationId xmlns:p14="http://schemas.microsoft.com/office/powerpoint/2010/main" val="69272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10200"/>
            <a:ext cx="7620000" cy="762000"/>
          </a:xfrm>
        </p:spPr>
        <p:txBody>
          <a:bodyPr>
            <a:normAutofit/>
          </a:bodyPr>
          <a:lstStyle/>
          <a:p>
            <a:pPr algn="r"/>
            <a:r>
              <a:rPr lang="en-US" sz="3600" dirty="0">
                <a:latin typeface="Bookman Old Style" panose="02050604050505020204" pitchFamily="18" charset="0"/>
              </a:rPr>
              <a:t>New Administration</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22074" y="544623"/>
            <a:ext cx="3124200" cy="3874977"/>
          </a:xfrm>
        </p:spPr>
      </p:pic>
      <p:sp>
        <p:nvSpPr>
          <p:cNvPr id="5" name="TextBox 4"/>
          <p:cNvSpPr txBox="1"/>
          <p:nvPr/>
        </p:nvSpPr>
        <p:spPr>
          <a:xfrm>
            <a:off x="1295400" y="4495800"/>
            <a:ext cx="2133600" cy="646331"/>
          </a:xfrm>
          <a:prstGeom prst="rect">
            <a:avLst/>
          </a:prstGeom>
          <a:noFill/>
        </p:spPr>
        <p:txBody>
          <a:bodyPr wrap="square" rtlCol="0">
            <a:spAutoFit/>
          </a:bodyPr>
          <a:lstStyle/>
          <a:p>
            <a:r>
              <a:rPr lang="en-US" dirty="0">
                <a:latin typeface="Bookman Old Style" panose="02050604050505020204" pitchFamily="18" charset="0"/>
              </a:rPr>
              <a:t>Israel Washburn</a:t>
            </a:r>
          </a:p>
          <a:p>
            <a:r>
              <a:rPr lang="en-US" dirty="0">
                <a:latin typeface="Bookman Old Style" panose="02050604050505020204" pitchFamily="18" charset="0"/>
              </a:rPr>
              <a:t>Governor</a:t>
            </a:r>
          </a:p>
        </p:txBody>
      </p:sp>
      <p:pic>
        <p:nvPicPr>
          <p:cNvPr id="1026" name="Picture 2" descr="John Hodsd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627" y="609600"/>
            <a:ext cx="2823618" cy="3810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715002" y="4495799"/>
            <a:ext cx="2133598" cy="646331"/>
          </a:xfrm>
          <a:prstGeom prst="rect">
            <a:avLst/>
          </a:prstGeom>
          <a:noFill/>
        </p:spPr>
        <p:txBody>
          <a:bodyPr wrap="square" rtlCol="0">
            <a:spAutoFit/>
          </a:bodyPr>
          <a:lstStyle/>
          <a:p>
            <a:r>
              <a:rPr lang="en-US" dirty="0">
                <a:latin typeface="Bookman Old Style" panose="02050604050505020204" pitchFamily="18" charset="0"/>
              </a:rPr>
              <a:t>John </a:t>
            </a:r>
            <a:r>
              <a:rPr lang="en-US" dirty="0" err="1">
                <a:latin typeface="Bookman Old Style" panose="02050604050505020204" pitchFamily="18" charset="0"/>
              </a:rPr>
              <a:t>Hodsdon</a:t>
            </a:r>
            <a:endParaRPr lang="en-US" dirty="0">
              <a:latin typeface="Bookman Old Style" panose="02050604050505020204" pitchFamily="18" charset="0"/>
            </a:endParaRPr>
          </a:p>
          <a:p>
            <a:r>
              <a:rPr lang="en-US" dirty="0">
                <a:latin typeface="Bookman Old Style" panose="02050604050505020204" pitchFamily="18" charset="0"/>
              </a:rPr>
              <a:t>Adjutant General</a:t>
            </a:r>
          </a:p>
        </p:txBody>
      </p:sp>
    </p:spTree>
    <p:extLst>
      <p:ext uri="{BB962C8B-B14F-4D97-AF65-F5344CB8AC3E}">
        <p14:creationId xmlns:p14="http://schemas.microsoft.com/office/powerpoint/2010/main" val="3959852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952A2-FA02-4E25-B29A-C7B2F04182D9}"/>
              </a:ext>
            </a:extLst>
          </p:cNvPr>
          <p:cNvSpPr>
            <a:spLocks noGrp="1"/>
          </p:cNvSpPr>
          <p:nvPr>
            <p:ph type="title"/>
          </p:nvPr>
        </p:nvSpPr>
        <p:spPr>
          <a:xfrm>
            <a:off x="762000" y="5486400"/>
            <a:ext cx="7543800" cy="685800"/>
          </a:xfrm>
        </p:spPr>
        <p:txBody>
          <a:bodyPr>
            <a:normAutofit/>
          </a:bodyPr>
          <a:lstStyle/>
          <a:p>
            <a:pPr algn="r"/>
            <a:r>
              <a:rPr lang="en-US" sz="3600" dirty="0">
                <a:latin typeface="Bookman Old Style" panose="02050604050505020204" pitchFamily="18" charset="0"/>
              </a:rPr>
              <a:t>Generally Speaking</a:t>
            </a:r>
          </a:p>
        </p:txBody>
      </p:sp>
      <p:sp>
        <p:nvSpPr>
          <p:cNvPr id="3" name="Content Placeholder 2">
            <a:extLst>
              <a:ext uri="{FF2B5EF4-FFF2-40B4-BE49-F238E27FC236}">
                <a16:creationId xmlns:a16="http://schemas.microsoft.com/office/drawing/2014/main" id="{BF4F5A26-B5BB-46A1-A75C-C5D6DEBB0AAE}"/>
              </a:ext>
            </a:extLst>
          </p:cNvPr>
          <p:cNvSpPr>
            <a:spLocks noGrp="1"/>
          </p:cNvSpPr>
          <p:nvPr>
            <p:ph idx="1"/>
          </p:nvPr>
        </p:nvSpPr>
        <p:spPr>
          <a:xfrm>
            <a:off x="762000" y="685800"/>
            <a:ext cx="7543800" cy="4724400"/>
          </a:xfrm>
        </p:spPr>
        <p:txBody>
          <a:bodyPr/>
          <a:lstStyle/>
          <a:p>
            <a:pPr marL="0" indent="0">
              <a:buNone/>
            </a:pPr>
            <a:r>
              <a:rPr lang="en-US" dirty="0">
                <a:latin typeface="Bookman Old Style" panose="02050604050505020204" pitchFamily="18" charset="0"/>
              </a:rPr>
              <a:t>Maine State Archives Civil War stories:</a:t>
            </a:r>
          </a:p>
          <a:p>
            <a:pPr marL="0" indent="0">
              <a:buNone/>
            </a:pPr>
            <a:r>
              <a:rPr lang="en-US" sz="1800" dirty="0">
                <a:latin typeface="Bookman Old Style" panose="02050604050505020204" pitchFamily="18" charset="0"/>
                <a:hlinkClick r:id="rId2"/>
              </a:rPr>
              <a:t>https://www.maine.gov/sos/arc/sesquicent/civilwarwk.html</a:t>
            </a:r>
            <a:endParaRPr lang="en-US" sz="1800" dirty="0">
              <a:latin typeface="Bookman Old Style" panose="02050604050505020204" pitchFamily="18" charset="0"/>
            </a:endParaRPr>
          </a:p>
          <a:p>
            <a:pPr marL="0" indent="0">
              <a:buNone/>
            </a:pPr>
            <a:endParaRPr lang="en-US" sz="1800" dirty="0">
              <a:latin typeface="Bookman Old Style" panose="02050604050505020204" pitchFamily="18" charset="0"/>
            </a:endParaRPr>
          </a:p>
          <a:p>
            <a:pPr marL="0" indent="0">
              <a:buNone/>
            </a:pPr>
            <a:r>
              <a:rPr lang="en-US" sz="2800" i="1" dirty="0"/>
              <a:t>	"To the soldiers who so nobly volunteered for the defense of the country, language affords but a tame expression of what is due to them, and I refer to the records of this office as my best tribute to their worth."</a:t>
            </a:r>
            <a:endParaRPr lang="en-US" sz="2800" dirty="0">
              <a:latin typeface="Bookman Old Style" panose="02050604050505020204" pitchFamily="18" charset="0"/>
            </a:endParaRPr>
          </a:p>
          <a:p>
            <a:pPr marL="0" indent="0">
              <a:buNone/>
            </a:pPr>
            <a:r>
              <a:rPr lang="en-US" sz="1800" dirty="0">
                <a:latin typeface="Bookman Old Style" panose="02050604050505020204" pitchFamily="18" charset="0"/>
              </a:rPr>
              <a:t>	</a:t>
            </a:r>
            <a:r>
              <a:rPr lang="en-US" dirty="0">
                <a:latin typeface="Bookman Old Style" panose="02050604050505020204" pitchFamily="18" charset="0"/>
              </a:rPr>
              <a:t>``John </a:t>
            </a:r>
            <a:r>
              <a:rPr lang="en-US" dirty="0" err="1">
                <a:latin typeface="Bookman Old Style" panose="02050604050505020204" pitchFamily="18" charset="0"/>
              </a:rPr>
              <a:t>Hodsdon</a:t>
            </a:r>
            <a:r>
              <a:rPr lang="en-US" dirty="0">
                <a:latin typeface="Bookman Old Style" panose="02050604050505020204" pitchFamily="18" charset="0"/>
              </a:rPr>
              <a:t>, Maine Adjutant General</a:t>
            </a:r>
          </a:p>
          <a:p>
            <a:pPr marL="0" indent="0">
              <a:buNone/>
            </a:pPr>
            <a:r>
              <a:rPr lang="en-US" dirty="0">
                <a:latin typeface="Bookman Old Style" panose="02050604050505020204" pitchFamily="18" charset="0"/>
              </a:rPr>
              <a:t>	retirement letter, 1867 </a:t>
            </a:r>
          </a:p>
          <a:p>
            <a:pPr marL="0" indent="0">
              <a:buNone/>
            </a:pPr>
            <a:endParaRPr lang="en-US" sz="1800" dirty="0">
              <a:latin typeface="Bookman Old Style" panose="02050604050505020204" pitchFamily="18" charset="0"/>
            </a:endParaRPr>
          </a:p>
        </p:txBody>
      </p:sp>
    </p:spTree>
    <p:extLst>
      <p:ext uri="{BB962C8B-B14F-4D97-AF65-F5344CB8AC3E}">
        <p14:creationId xmlns:p14="http://schemas.microsoft.com/office/powerpoint/2010/main" val="36631611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0" y="5634514"/>
            <a:ext cx="7543800" cy="537686"/>
          </a:xfrm>
        </p:spPr>
        <p:txBody>
          <a:bodyPr>
            <a:normAutofit fontScale="90000"/>
          </a:bodyPr>
          <a:lstStyle/>
          <a:p>
            <a:pPr algn="r"/>
            <a:r>
              <a:rPr lang="en-US" sz="3600" dirty="0">
                <a:latin typeface="Bookman Old Style" panose="02050604050505020204" pitchFamily="18" charset="0"/>
              </a:rPr>
              <a:t>Full measure</a:t>
            </a:r>
          </a:p>
        </p:txBody>
      </p:sp>
      <p:sp>
        <p:nvSpPr>
          <p:cNvPr id="4" name="Rectangle 1"/>
          <p:cNvSpPr>
            <a:spLocks noChangeArrowheads="1"/>
          </p:cNvSpPr>
          <p:nvPr/>
        </p:nvSpPr>
        <p:spPr bwMode="auto">
          <a:xfrm>
            <a:off x="838200" y="-4953000"/>
            <a:ext cx="7315200" cy="10587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2860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22860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228600" algn="l" defTabSz="914400" rtl="0" eaLnBrk="1" fontAlgn="base" latinLnBrk="0" hangingPunct="1">
              <a:lnSpc>
                <a:spcPct val="100000"/>
              </a:lnSpc>
              <a:spcBef>
                <a:spcPct val="0"/>
              </a:spcBef>
              <a:spcAft>
                <a:spcPct val="0"/>
              </a:spcAft>
              <a:buClrTx/>
              <a:buSzTx/>
              <a:buFontTx/>
              <a:buNone/>
              <a:tabLst/>
            </a:pPr>
            <a:endParaRPr lang="en-US" altLang="en-US" dirty="0">
              <a:ea typeface="Times New Roman" pitchFamily="18" charset="0"/>
            </a:endParaRPr>
          </a:p>
          <a:p>
            <a:pPr marL="0" marR="0" lvl="0" indent="22860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228600" algn="l" defTabSz="914400" rtl="0" eaLnBrk="1" fontAlgn="base" latinLnBrk="0" hangingPunct="1">
              <a:lnSpc>
                <a:spcPct val="100000"/>
              </a:lnSpc>
              <a:spcBef>
                <a:spcPct val="0"/>
              </a:spcBef>
              <a:spcAft>
                <a:spcPct val="0"/>
              </a:spcAft>
              <a:buClrTx/>
              <a:buSzTx/>
              <a:buFontTx/>
              <a:buNone/>
              <a:tabLst/>
            </a:pPr>
            <a:endParaRPr lang="en-US" altLang="en-US" dirty="0">
              <a:ea typeface="Times New Roman" pitchFamily="18" charset="0"/>
            </a:endParaRPr>
          </a:p>
          <a:p>
            <a:pPr marL="0" marR="0" lvl="0" indent="22860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228600" algn="l" defTabSz="914400" rtl="0" eaLnBrk="1" fontAlgn="base" latinLnBrk="0" hangingPunct="1">
              <a:lnSpc>
                <a:spcPct val="100000"/>
              </a:lnSpc>
              <a:spcBef>
                <a:spcPct val="0"/>
              </a:spcBef>
              <a:spcAft>
                <a:spcPct val="0"/>
              </a:spcAft>
              <a:buClrTx/>
              <a:buSzTx/>
              <a:buFontTx/>
              <a:buNone/>
              <a:tabLst/>
            </a:pPr>
            <a:endParaRPr lang="en-US" altLang="en-US" dirty="0">
              <a:ea typeface="Times New Roman" pitchFamily="18" charset="0"/>
            </a:endParaRPr>
          </a:p>
          <a:p>
            <a:pPr marL="0" marR="0" lvl="0" indent="22860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228600" algn="l" defTabSz="914400" rtl="0" eaLnBrk="1" fontAlgn="base" latinLnBrk="0" hangingPunct="1">
              <a:lnSpc>
                <a:spcPct val="100000"/>
              </a:lnSpc>
              <a:spcBef>
                <a:spcPct val="0"/>
              </a:spcBef>
              <a:spcAft>
                <a:spcPct val="0"/>
              </a:spcAft>
              <a:buClrTx/>
              <a:buSzTx/>
              <a:buFontTx/>
              <a:buNone/>
              <a:tabLst/>
            </a:pPr>
            <a:endParaRPr lang="en-US" altLang="en-US" dirty="0">
              <a:ea typeface="Times New Roman" pitchFamily="18" charset="0"/>
            </a:endParaRPr>
          </a:p>
          <a:p>
            <a:pPr marL="0" marR="0" lvl="0" indent="22860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228600" algn="l" defTabSz="914400" rtl="0" eaLnBrk="1" fontAlgn="base" latinLnBrk="0" hangingPunct="1">
              <a:lnSpc>
                <a:spcPct val="100000"/>
              </a:lnSpc>
              <a:spcBef>
                <a:spcPct val="0"/>
              </a:spcBef>
              <a:spcAft>
                <a:spcPct val="0"/>
              </a:spcAft>
              <a:buClrTx/>
              <a:buSzTx/>
              <a:buFontTx/>
              <a:buNone/>
              <a:tabLst/>
            </a:pPr>
            <a:endParaRPr lang="en-US" altLang="en-US" dirty="0">
              <a:ea typeface="Times New Roman" pitchFamily="18" charset="0"/>
            </a:endParaRPr>
          </a:p>
          <a:p>
            <a:pPr marL="0" marR="0" lvl="0" indent="22860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228600" algn="l" defTabSz="914400" rtl="0" eaLnBrk="1" fontAlgn="base" latinLnBrk="0" hangingPunct="1">
              <a:lnSpc>
                <a:spcPct val="100000"/>
              </a:lnSpc>
              <a:spcBef>
                <a:spcPct val="0"/>
              </a:spcBef>
              <a:spcAft>
                <a:spcPct val="0"/>
              </a:spcAft>
              <a:buClrTx/>
              <a:buSzTx/>
              <a:buFontTx/>
              <a:buNone/>
              <a:tabLst/>
            </a:pPr>
            <a:endParaRPr lang="en-US" altLang="en-US" dirty="0">
              <a:ea typeface="Times New Roman" pitchFamily="18" charset="0"/>
            </a:endParaRPr>
          </a:p>
          <a:p>
            <a:pPr marL="0" marR="0" lvl="0" indent="22860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228600" algn="l" defTabSz="914400" rtl="0" eaLnBrk="1" fontAlgn="base" latinLnBrk="0" hangingPunct="1">
              <a:lnSpc>
                <a:spcPct val="100000"/>
              </a:lnSpc>
              <a:spcBef>
                <a:spcPct val="0"/>
              </a:spcBef>
              <a:spcAft>
                <a:spcPct val="0"/>
              </a:spcAft>
              <a:buClrTx/>
              <a:buSzTx/>
              <a:buFontTx/>
              <a:buNone/>
              <a:tabLst/>
            </a:pPr>
            <a:endParaRPr lang="en-US" altLang="en-US" dirty="0">
              <a:ea typeface="Times New Roman" pitchFamily="18" charset="0"/>
            </a:endParaRPr>
          </a:p>
          <a:p>
            <a:pPr marL="0" marR="0" lvl="0" indent="22860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228600" algn="l" defTabSz="914400" rtl="0" eaLnBrk="1" fontAlgn="base" latinLnBrk="0" hangingPunct="1">
              <a:lnSpc>
                <a:spcPct val="100000"/>
              </a:lnSpc>
              <a:spcBef>
                <a:spcPct val="0"/>
              </a:spcBef>
              <a:spcAft>
                <a:spcPct val="0"/>
              </a:spcAft>
              <a:buClrTx/>
              <a:buSzTx/>
              <a:buFontTx/>
              <a:buNone/>
              <a:tabLst/>
            </a:pPr>
            <a:endParaRPr lang="en-US" altLang="en-US" dirty="0">
              <a:ea typeface="Times New Roman" pitchFamily="18" charset="0"/>
            </a:endParaRPr>
          </a:p>
          <a:p>
            <a:pPr marL="0" marR="0" lvl="0" indent="22860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228600" algn="l" defTabSz="914400" rtl="0" eaLnBrk="1" fontAlgn="base" latinLnBrk="0" hangingPunct="1">
              <a:lnSpc>
                <a:spcPct val="100000"/>
              </a:lnSpc>
              <a:spcBef>
                <a:spcPct val="0"/>
              </a:spcBef>
              <a:spcAft>
                <a:spcPct val="0"/>
              </a:spcAft>
              <a:buClrTx/>
              <a:buSzTx/>
              <a:buFontTx/>
              <a:buNone/>
              <a:tabLst/>
            </a:pPr>
            <a:endParaRPr lang="en-US" altLang="en-US" dirty="0">
              <a:ea typeface="Times New Roman" pitchFamily="18" charset="0"/>
            </a:endParaRPr>
          </a:p>
          <a:p>
            <a:pPr marL="0" marR="0" lvl="0" indent="22860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228600" algn="l" defTabSz="914400" rtl="0" eaLnBrk="1" fontAlgn="base" latinLnBrk="0" hangingPunct="1">
              <a:lnSpc>
                <a:spcPct val="100000"/>
              </a:lnSpc>
              <a:spcBef>
                <a:spcPct val="0"/>
              </a:spcBef>
              <a:spcAft>
                <a:spcPct val="0"/>
              </a:spcAft>
              <a:buClrTx/>
              <a:buSzTx/>
              <a:buFontTx/>
              <a:buNone/>
              <a:tabLst/>
            </a:pPr>
            <a:endParaRPr lang="en-US" altLang="en-US" dirty="0">
              <a:ea typeface="Times New Roman" pitchFamily="18" charset="0"/>
            </a:endParaRPr>
          </a:p>
          <a:p>
            <a:pPr marL="0" marR="0" lvl="0" indent="22860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Bookman Old Style" panose="02050604050505020204" pitchFamily="18" charset="0"/>
                <a:ea typeface="Times New Roman" pitchFamily="18" charset="0"/>
              </a:rPr>
              <a:t>Maine Civil War statistics </a:t>
            </a:r>
            <a:endParaRPr kumimoji="0" lang="en-US" altLang="en-US" sz="600" b="0" i="0" u="none" strike="noStrike" cap="none" normalizeH="0" baseline="0" dirty="0">
              <a:ln>
                <a:noFill/>
              </a:ln>
              <a:solidFill>
                <a:schemeClr val="tx1"/>
              </a:solidFill>
              <a:effectLst/>
              <a:latin typeface="Bookman Old Style" panose="020506040505050202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Bookman Old Style" panose="02050604050505020204" pitchFamily="18" charset="0"/>
                <a:ea typeface="Times New Roman" pitchFamily="18" charset="0"/>
              </a:rPr>
              <a:t>Population in 1860				628,279 </a:t>
            </a:r>
            <a:endParaRPr kumimoji="0" lang="en-US" altLang="en-US" sz="600" b="0" i="0" u="none" strike="noStrike" cap="none" normalizeH="0" baseline="0" dirty="0">
              <a:ln>
                <a:noFill/>
              </a:ln>
              <a:solidFill>
                <a:schemeClr val="tx1"/>
              </a:solidFill>
              <a:effectLst/>
              <a:latin typeface="Bookman Old Style" panose="020506040505050202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Bookman Old Style" panose="02050604050505020204" pitchFamily="18" charset="0"/>
                <a:ea typeface="Times New Roman" pitchFamily="18" charset="0"/>
              </a:rPr>
              <a:t>Number of Maine men 17-40:                  		112,466</a:t>
            </a:r>
            <a:endParaRPr kumimoji="0" lang="en-US" altLang="en-US" sz="600" b="0" i="0" u="none" strike="noStrike" cap="none" normalizeH="0" baseline="0" dirty="0">
              <a:ln>
                <a:noFill/>
              </a:ln>
              <a:solidFill>
                <a:schemeClr val="tx1"/>
              </a:solidFill>
              <a:effectLst/>
              <a:latin typeface="Bookman Old Style" panose="020506040505050202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Bookman Old Style" panose="02050604050505020204" pitchFamily="18" charset="0"/>
                <a:ea typeface="Times New Roman" pitchFamily="18" charset="0"/>
              </a:rPr>
              <a:t>Number who served in army/navy		 	  72,945</a:t>
            </a:r>
            <a:endParaRPr kumimoji="0" lang="en-US" altLang="en-US" sz="600" b="0" i="0" u="none" strike="noStrike" cap="none" normalizeH="0" baseline="0" dirty="0">
              <a:ln>
                <a:noFill/>
              </a:ln>
              <a:solidFill>
                <a:schemeClr val="tx1"/>
              </a:solidFill>
              <a:effectLst/>
              <a:latin typeface="Bookman Old Style" panose="020506040505050202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Bookman Old Style" panose="02050604050505020204" pitchFamily="18" charset="0"/>
                <a:ea typeface="Times New Roman" pitchFamily="18" charset="0"/>
              </a:rPr>
              <a:t>Average size: 				      5’7.5”  145 lbs.</a:t>
            </a:r>
            <a:endParaRPr kumimoji="0" lang="en-US" altLang="en-US" sz="600" b="0" i="0" u="none" strike="noStrike" cap="none" normalizeH="0" baseline="0" dirty="0">
              <a:ln>
                <a:noFill/>
              </a:ln>
              <a:solidFill>
                <a:schemeClr val="tx1"/>
              </a:solidFill>
              <a:effectLst/>
              <a:latin typeface="Bookman Old Style" panose="020506040505050202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Bookman Old Style" panose="02050604050505020204" pitchFamily="18" charset="0"/>
                <a:ea typeface="Times New Roman" pitchFamily="18" charset="0"/>
              </a:rPr>
              <a:t>Age of majority:				    18 years, 6 mos.</a:t>
            </a:r>
            <a:endParaRPr kumimoji="0" lang="en-US" altLang="en-US" sz="600" b="0" i="0" u="none" strike="noStrike" cap="none" normalizeH="0" baseline="0" dirty="0">
              <a:ln>
                <a:noFill/>
              </a:ln>
              <a:solidFill>
                <a:schemeClr val="tx1"/>
              </a:solidFill>
              <a:effectLst/>
              <a:latin typeface="Bookman Old Style" panose="020506040505050202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Bookman Old Style" panose="02050604050505020204" pitchFamily="18" charset="0"/>
                <a:ea typeface="Times New Roman" pitchFamily="18" charset="0"/>
              </a:rPr>
              <a:t>Average age:				               23 years</a:t>
            </a:r>
            <a:endParaRPr kumimoji="0" lang="en-US" altLang="en-US" sz="600" b="0" i="0" u="none" strike="noStrike" cap="none" normalizeH="0" baseline="0" dirty="0">
              <a:ln>
                <a:noFill/>
              </a:ln>
              <a:solidFill>
                <a:schemeClr val="tx1"/>
              </a:solidFill>
              <a:effectLst/>
              <a:latin typeface="Bookman Old Style" panose="020506040505050202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Bookman Old Style" panose="02050604050505020204" pitchFamily="18" charset="0"/>
                <a:ea typeface="Times New Roman" pitchFamily="18" charset="0"/>
              </a:rPr>
              <a:t>Principal</a:t>
            </a:r>
            <a:r>
              <a:rPr kumimoji="0" lang="en-US" altLang="en-US" sz="1400" b="0" i="0" u="none" strike="noStrike" cap="none" normalizeH="0" dirty="0">
                <a:ln>
                  <a:noFill/>
                </a:ln>
                <a:solidFill>
                  <a:schemeClr val="tx1"/>
                </a:solidFill>
                <a:effectLst/>
                <a:latin typeface="Bookman Old Style" panose="02050604050505020204" pitchFamily="18" charset="0"/>
                <a:ea typeface="Times New Roman" pitchFamily="18" charset="0"/>
              </a:rPr>
              <a:t> </a:t>
            </a:r>
            <a:r>
              <a:rPr kumimoji="0" lang="en-US" altLang="en-US" sz="1400" b="0" i="0" u="none" strike="noStrike" cap="none" normalizeH="0" baseline="0" dirty="0">
                <a:ln>
                  <a:noFill/>
                </a:ln>
                <a:solidFill>
                  <a:schemeClr val="tx1"/>
                </a:solidFill>
                <a:effectLst/>
                <a:latin typeface="Bookman Old Style" panose="02050604050505020204" pitchFamily="18" charset="0"/>
                <a:ea typeface="Times New Roman" pitchFamily="18" charset="0"/>
              </a:rPr>
              <a:t>occupation:			        farming,</a:t>
            </a:r>
            <a:r>
              <a:rPr kumimoji="0" lang="en-US" altLang="en-US" sz="1400" b="0" i="0" u="none" strike="noStrike" cap="none" normalizeH="0" dirty="0">
                <a:ln>
                  <a:noFill/>
                </a:ln>
                <a:solidFill>
                  <a:schemeClr val="tx1"/>
                </a:solidFill>
                <a:effectLst/>
                <a:latin typeface="Bookman Old Style" panose="02050604050505020204" pitchFamily="18" charset="0"/>
                <a:ea typeface="Times New Roman" pitchFamily="18" charset="0"/>
              </a:rPr>
              <a:t> </a:t>
            </a:r>
            <a:r>
              <a:rPr kumimoji="0" lang="en-US" altLang="en-US" sz="1400" b="0" i="0" u="none" strike="noStrike" cap="none" normalizeH="0" baseline="0" dirty="0">
                <a:ln>
                  <a:noFill/>
                </a:ln>
                <a:solidFill>
                  <a:schemeClr val="tx1"/>
                </a:solidFill>
                <a:effectLst/>
                <a:latin typeface="Bookman Old Style" panose="02050604050505020204" pitchFamily="18" charset="0"/>
                <a:ea typeface="Times New Roman" pitchFamily="18" charset="0"/>
              </a:rPr>
              <a:t>48 %</a:t>
            </a:r>
            <a:endParaRPr kumimoji="0" lang="en-US" altLang="en-US" sz="600" b="0" i="0" u="none" strike="noStrike" cap="none" normalizeH="0" baseline="0" dirty="0">
              <a:ln>
                <a:noFill/>
              </a:ln>
              <a:solidFill>
                <a:schemeClr val="tx1"/>
              </a:solidFill>
              <a:effectLst/>
              <a:latin typeface="Bookman Old Style" panose="020506040505050202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Bookman Old Style" panose="02050604050505020204" pitchFamily="18" charset="0"/>
                <a:ea typeface="Times New Roman" pitchFamily="18" charset="0"/>
              </a:rPr>
              <a:t>Military service:	Army	</a:t>
            </a:r>
            <a:r>
              <a:rPr lang="en-US" altLang="en-US" sz="1400" dirty="0">
                <a:latin typeface="Bookman Old Style" panose="02050604050505020204" pitchFamily="18" charset="0"/>
                <a:ea typeface="Times New Roman" pitchFamily="18" charset="0"/>
              </a:rPr>
              <a:t>			  </a:t>
            </a:r>
            <a:r>
              <a:rPr kumimoji="0" lang="en-US" altLang="en-US" sz="1400" b="0" i="0" u="none" strike="noStrike" cap="none" normalizeH="0" baseline="0" dirty="0">
                <a:ln>
                  <a:noFill/>
                </a:ln>
                <a:solidFill>
                  <a:schemeClr val="tx1"/>
                </a:solidFill>
                <a:effectLst/>
                <a:latin typeface="Bookman Old Style" panose="02050604050505020204" pitchFamily="18" charset="0"/>
                <a:ea typeface="Times New Roman" pitchFamily="18" charset="0"/>
              </a:rPr>
              <a:t>56,000</a:t>
            </a:r>
            <a:endParaRPr kumimoji="0" lang="en-US" altLang="en-US" sz="600" b="0" i="0" u="none" strike="noStrike" cap="none" normalizeH="0" baseline="0" dirty="0">
              <a:ln>
                <a:noFill/>
              </a:ln>
              <a:solidFill>
                <a:schemeClr val="tx1"/>
              </a:solidFill>
              <a:effectLst/>
              <a:latin typeface="Bookman Old Style" panose="020506040505050202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Bookman Old Style" panose="02050604050505020204" pitchFamily="18" charset="0"/>
                <a:ea typeface="Times New Roman" pitchFamily="18" charset="0"/>
              </a:rPr>
              <a:t>		Navy				  14,000</a:t>
            </a:r>
            <a:endParaRPr kumimoji="0" lang="en-US" altLang="en-US" sz="600" b="0" i="0" u="none" strike="noStrike" cap="none" normalizeH="0" baseline="0" dirty="0">
              <a:ln>
                <a:noFill/>
              </a:ln>
              <a:solidFill>
                <a:schemeClr val="tx1"/>
              </a:solidFill>
              <a:effectLst/>
              <a:latin typeface="Bookman Old Style" panose="020506040505050202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Bookman Old Style" panose="02050604050505020204" pitchFamily="18" charset="0"/>
                <a:ea typeface="Times New Roman" pitchFamily="18" charset="0"/>
              </a:rPr>
              <a:t>Maine Civil War deaths:		  		</a:t>
            </a:r>
            <a:r>
              <a:rPr kumimoji="0" lang="en-US" altLang="en-US" sz="1400" b="0" i="0" u="none" strike="noStrike" cap="none" normalizeH="0" dirty="0">
                <a:ln>
                  <a:noFill/>
                </a:ln>
                <a:solidFill>
                  <a:schemeClr val="tx1"/>
                </a:solidFill>
                <a:effectLst/>
                <a:latin typeface="Bookman Old Style" panose="02050604050505020204" pitchFamily="18" charset="0"/>
                <a:ea typeface="Times New Roman" pitchFamily="18" charset="0"/>
              </a:rPr>
              <a:t>    </a:t>
            </a:r>
            <a:r>
              <a:rPr kumimoji="0" lang="en-US" altLang="en-US" sz="1400" b="0" i="0" u="none" strike="noStrike" cap="none" normalizeH="0" baseline="0" dirty="0">
                <a:ln>
                  <a:noFill/>
                </a:ln>
                <a:solidFill>
                  <a:schemeClr val="tx1"/>
                </a:solidFill>
                <a:effectLst/>
                <a:latin typeface="Bookman Old Style" panose="02050604050505020204" pitchFamily="18" charset="0"/>
                <a:ea typeface="Times New Roman" pitchFamily="18" charset="0"/>
              </a:rPr>
              <a:t>9,398</a:t>
            </a:r>
            <a:endParaRPr kumimoji="0" lang="en-US" altLang="en-US" sz="600" b="0" i="0" u="none" strike="noStrike" cap="none" normalizeH="0" baseline="0" dirty="0">
              <a:ln>
                <a:noFill/>
              </a:ln>
              <a:solidFill>
                <a:schemeClr val="tx1"/>
              </a:solidFill>
              <a:effectLst/>
              <a:latin typeface="Bookman Old Style" panose="020506040505050202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Bookman Old Style" panose="02050604050505020204" pitchFamily="18" charset="0"/>
                <a:ea typeface="Times New Roman" pitchFamily="18" charset="0"/>
              </a:rPr>
              <a:t>	Battle					    3,184</a:t>
            </a:r>
            <a:endParaRPr kumimoji="0" lang="en-US" altLang="en-US" sz="600" b="0" i="0" u="none" strike="noStrike" cap="none" normalizeH="0" baseline="0" dirty="0">
              <a:ln>
                <a:noFill/>
              </a:ln>
              <a:solidFill>
                <a:schemeClr val="tx1"/>
              </a:solidFill>
              <a:effectLst/>
              <a:latin typeface="Bookman Old Style" panose="020506040505050202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Bookman Old Style" panose="02050604050505020204" pitchFamily="18" charset="0"/>
                <a:ea typeface="Times New Roman" pitchFamily="18" charset="0"/>
              </a:rPr>
              <a:t>	Disease					    5,592</a:t>
            </a:r>
            <a:endParaRPr kumimoji="0" lang="en-US" altLang="en-US" sz="600" b="0" i="0" u="none" strike="noStrike" cap="none" normalizeH="0" baseline="0" dirty="0">
              <a:ln>
                <a:noFill/>
              </a:ln>
              <a:solidFill>
                <a:schemeClr val="tx1"/>
              </a:solidFill>
              <a:effectLst/>
              <a:latin typeface="Bookman Old Style" panose="020506040505050202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Bookman Old Style" panose="02050604050505020204" pitchFamily="18" charset="0"/>
                <a:ea typeface="Times New Roman" pitchFamily="18" charset="0"/>
              </a:rPr>
              <a:t>	Confederate Prison				       541</a:t>
            </a:r>
            <a:endParaRPr kumimoji="0" lang="en-US" altLang="en-US" sz="600" b="0" i="0" u="none" strike="noStrike" cap="none" normalizeH="0" baseline="0" dirty="0">
              <a:ln>
                <a:noFill/>
              </a:ln>
              <a:solidFill>
                <a:schemeClr val="tx1"/>
              </a:solidFill>
              <a:effectLst/>
              <a:latin typeface="Bookman Old Style" panose="020506040505050202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Bookman Old Style" panose="02050604050505020204" pitchFamily="18" charset="0"/>
                <a:ea typeface="Times New Roman" pitchFamily="18" charset="0"/>
              </a:rPr>
              <a:t>	Drowning					       118</a:t>
            </a:r>
            <a:endParaRPr kumimoji="0" lang="en-US" altLang="en-US" sz="600" b="0" i="0" u="none" strike="noStrike" cap="none" normalizeH="0" baseline="0" dirty="0">
              <a:ln>
                <a:noFill/>
              </a:ln>
              <a:solidFill>
                <a:schemeClr val="tx1"/>
              </a:solidFill>
              <a:effectLst/>
              <a:latin typeface="Bookman Old Style" panose="020506040505050202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Bookman Old Style" panose="02050604050505020204" pitchFamily="18" charset="0"/>
                <a:ea typeface="Times New Roman" pitchFamily="18" charset="0"/>
              </a:rPr>
              <a:t>	Murdered					         13</a:t>
            </a:r>
            <a:endParaRPr kumimoji="0" lang="en-US" altLang="en-US" sz="600" b="0" i="0" u="none" strike="noStrike" cap="none" normalizeH="0" baseline="0" dirty="0">
              <a:ln>
                <a:noFill/>
              </a:ln>
              <a:solidFill>
                <a:schemeClr val="tx1"/>
              </a:solidFill>
              <a:effectLst/>
              <a:latin typeface="Bookman Old Style" panose="020506040505050202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Bookman Old Style" panose="02050604050505020204" pitchFamily="18" charset="0"/>
                <a:ea typeface="Times New Roman" pitchFamily="18" charset="0"/>
              </a:rPr>
              <a:t>	Sunstroke					         16</a:t>
            </a:r>
            <a:endParaRPr kumimoji="0" lang="en-US" altLang="en-US" sz="600" b="0" i="0" u="none" strike="noStrike" cap="none" normalizeH="0" baseline="0" dirty="0">
              <a:ln>
                <a:noFill/>
              </a:ln>
              <a:solidFill>
                <a:schemeClr val="tx1"/>
              </a:solidFill>
              <a:effectLst/>
              <a:latin typeface="Bookman Old Style" panose="020506040505050202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Bookman Old Style" panose="02050604050505020204" pitchFamily="18" charset="0"/>
                <a:ea typeface="Times New Roman" pitchFamily="18" charset="0"/>
              </a:rPr>
              <a:t>	Suicides					           5</a:t>
            </a:r>
            <a:endParaRPr kumimoji="0" lang="en-US" altLang="en-US" sz="600" b="0" i="0" u="none" strike="noStrike" cap="none" normalizeH="0" baseline="0" dirty="0">
              <a:ln>
                <a:noFill/>
              </a:ln>
              <a:solidFill>
                <a:schemeClr val="tx1"/>
              </a:solidFill>
              <a:effectLst/>
              <a:latin typeface="Bookman Old Style" panose="020506040505050202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Bookman Old Style" panose="02050604050505020204" pitchFamily="18" charset="0"/>
                <a:ea typeface="Times New Roman" pitchFamily="18" charset="0"/>
              </a:rPr>
              <a:t>	Executions				           5</a:t>
            </a:r>
            <a:endParaRPr kumimoji="0" lang="en-US" altLang="en-US" sz="600" b="0" i="0" u="none" strike="noStrike" cap="none" normalizeH="0" baseline="0" dirty="0">
              <a:ln>
                <a:noFill/>
              </a:ln>
              <a:solidFill>
                <a:schemeClr val="tx1"/>
              </a:solidFill>
              <a:effectLst/>
              <a:latin typeface="Bookman Old Style" panose="020506040505050202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Bookman Old Style" panose="02050604050505020204" pitchFamily="18" charset="0"/>
                <a:ea typeface="Times New Roman" pitchFamily="18" charset="0"/>
              </a:rPr>
              <a:t>      Missing in action				       616</a:t>
            </a:r>
            <a:endParaRPr kumimoji="0" lang="en-US" altLang="en-US" sz="600" b="0" i="0" u="none" strike="noStrike" cap="none" normalizeH="0" baseline="0" dirty="0">
              <a:ln>
                <a:noFill/>
              </a:ln>
              <a:solidFill>
                <a:schemeClr val="tx1"/>
              </a:solidFill>
              <a:effectLst/>
              <a:latin typeface="Bookman Old Style" panose="020506040505050202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Bookman Old Style" panose="02050604050505020204" pitchFamily="18" charset="0"/>
                <a:ea typeface="Times New Roman" pitchFamily="18" charset="0"/>
              </a:rPr>
              <a:t>      Disabled by injury/illness			   11,309</a:t>
            </a:r>
            <a:endParaRPr kumimoji="0" lang="en-US" altLang="en-US" sz="600" b="0" i="0" u="none" strike="noStrike" cap="none" normalizeH="0" baseline="0" dirty="0">
              <a:ln>
                <a:noFill/>
              </a:ln>
              <a:solidFill>
                <a:schemeClr val="tx1"/>
              </a:solidFill>
              <a:effectLst/>
              <a:latin typeface="Bookman Old Style" panose="020506040505050202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Bookman Old Style" panose="02050604050505020204" pitchFamily="18" charset="0"/>
                <a:ea typeface="Times New Roman" pitchFamily="18" charset="0"/>
              </a:rPr>
              <a:t>Civil War veterans buried in Maine	    		</a:t>
            </a:r>
            <a:r>
              <a:rPr kumimoji="0" lang="en-US" altLang="en-US" sz="1400" b="0" i="0" u="none" strike="noStrike" cap="none" normalizeH="0" dirty="0">
                <a:ln>
                  <a:noFill/>
                </a:ln>
                <a:solidFill>
                  <a:schemeClr val="tx1"/>
                </a:solidFill>
                <a:effectLst/>
                <a:latin typeface="Bookman Old Style" panose="02050604050505020204" pitchFamily="18" charset="0"/>
                <a:ea typeface="Times New Roman" pitchFamily="18" charset="0"/>
              </a:rPr>
              <a:t>   </a:t>
            </a:r>
            <a:r>
              <a:rPr kumimoji="0" lang="en-US" altLang="en-US" sz="1400" b="0" i="0" u="none" strike="noStrike" cap="none" normalizeH="0" baseline="0" dirty="0">
                <a:ln>
                  <a:noFill/>
                </a:ln>
                <a:solidFill>
                  <a:schemeClr val="tx1"/>
                </a:solidFill>
                <a:effectLst/>
                <a:latin typeface="Bookman Old Style" panose="02050604050505020204" pitchFamily="18" charset="0"/>
                <a:ea typeface="Times New Roman" pitchFamily="18" charset="0"/>
              </a:rPr>
              <a:t>38,000</a:t>
            </a:r>
            <a:endParaRPr kumimoji="0" lang="en-US" altLang="en-US" sz="600" b="0" i="0" u="none" strike="noStrike" cap="none" normalizeH="0" baseline="0" dirty="0">
              <a:ln>
                <a:noFill/>
              </a:ln>
              <a:solidFill>
                <a:schemeClr val="tx1"/>
              </a:solidFill>
              <a:effectLst/>
              <a:latin typeface="Bookman Old Style" panose="020506040505050202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Bookman Old Style" panose="02050604050505020204" pitchFamily="18" charset="0"/>
                <a:ea typeface="Times New Roman" pitchFamily="18" charset="0"/>
              </a:rPr>
              <a:t>		(Maine Adjutant General’s Reports, cumulative, 1861-1866)</a:t>
            </a:r>
            <a:endParaRPr kumimoji="0" lang="en-US" altLang="en-US" sz="1800" b="0" i="0" u="none" strike="noStrike" cap="none" normalizeH="0" baseline="0" dirty="0">
              <a:ln>
                <a:noFill/>
              </a:ln>
              <a:solidFill>
                <a:schemeClr val="tx1"/>
              </a:solidFill>
              <a:effectLst/>
              <a:latin typeface="Bookman Old Style" panose="02050604050505020204" pitchFamily="18" charset="0"/>
            </a:endParaRPr>
          </a:p>
        </p:txBody>
      </p:sp>
    </p:spTree>
    <p:extLst>
      <p:ext uri="{BB962C8B-B14F-4D97-AF65-F5344CB8AC3E}">
        <p14:creationId xmlns:p14="http://schemas.microsoft.com/office/powerpoint/2010/main" val="3391935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66291"/>
            <a:ext cx="7543800" cy="605908"/>
          </a:xfrm>
        </p:spPr>
        <p:txBody>
          <a:bodyPr>
            <a:normAutofit fontScale="90000"/>
          </a:bodyPr>
          <a:lstStyle/>
          <a:p>
            <a:pPr algn="r"/>
            <a:r>
              <a:rPr lang="en-US" sz="3600" dirty="0">
                <a:latin typeface="Bookman Old Style" panose="02050604050505020204" pitchFamily="18" charset="0"/>
              </a:rPr>
              <a:t>Government Program</a:t>
            </a:r>
          </a:p>
        </p:txBody>
      </p:sp>
      <p:sp>
        <p:nvSpPr>
          <p:cNvPr id="3" name="TextBox 2"/>
          <p:cNvSpPr txBox="1"/>
          <p:nvPr/>
        </p:nvSpPr>
        <p:spPr>
          <a:xfrm>
            <a:off x="838200" y="457200"/>
            <a:ext cx="7391400" cy="5109091"/>
          </a:xfrm>
          <a:prstGeom prst="rect">
            <a:avLst/>
          </a:prstGeom>
          <a:noFill/>
        </p:spPr>
        <p:txBody>
          <a:bodyPr wrap="square" rtlCol="0">
            <a:spAutoFit/>
          </a:bodyPr>
          <a:lstStyle/>
          <a:p>
            <a:r>
              <a:rPr lang="en-US" sz="2000" dirty="0"/>
              <a:t>Maine Conscription (Draft) Civil War</a:t>
            </a:r>
          </a:p>
          <a:p>
            <a:r>
              <a:rPr lang="en-US" dirty="0"/>
              <a:t> Total drafted:</a:t>
            </a:r>
            <a:r>
              <a:rPr lang="en-US" sz="1600" dirty="0"/>
              <a:t>				</a:t>
            </a:r>
            <a:r>
              <a:rPr lang="en-US" u="sng" dirty="0"/>
              <a:t>16,087</a:t>
            </a:r>
            <a:endParaRPr lang="en-US" dirty="0"/>
          </a:p>
          <a:p>
            <a:r>
              <a:rPr lang="en-US" sz="1400" dirty="0"/>
              <a:t> 	</a:t>
            </a:r>
            <a:r>
              <a:rPr lang="en-US" sz="1600" dirty="0"/>
              <a:t>Furnished substitutes			  1,737</a:t>
            </a:r>
          </a:p>
          <a:p>
            <a:r>
              <a:rPr lang="en-US" sz="1600" dirty="0"/>
              <a:t>	Paid commutation			  1,937</a:t>
            </a:r>
          </a:p>
          <a:p>
            <a:r>
              <a:rPr lang="en-US" sz="1600" dirty="0"/>
              <a:t> 	Exempted: 	Physical disability	  6,115</a:t>
            </a:r>
          </a:p>
          <a:p>
            <a:r>
              <a:rPr lang="en-US" sz="1600" dirty="0"/>
              <a:t>			Alienage		     292</a:t>
            </a:r>
          </a:p>
          <a:p>
            <a:r>
              <a:rPr lang="en-US" sz="1600" dirty="0"/>
              <a:t>			Non-residence	     396</a:t>
            </a:r>
          </a:p>
          <a:p>
            <a:r>
              <a:rPr lang="en-US" sz="1600" dirty="0"/>
              <a:t>			Unsuitable age	     653</a:t>
            </a:r>
          </a:p>
          <a:p>
            <a:r>
              <a:rPr lang="en-US" sz="1600" dirty="0"/>
              <a:t>			Sect. 2, Enrolment Act  1,780</a:t>
            </a:r>
          </a:p>
          <a:p>
            <a:r>
              <a:rPr lang="en-US" sz="1600" dirty="0"/>
              <a:t>			Uncertain identity	</a:t>
            </a:r>
            <a:r>
              <a:rPr lang="en-US" sz="1600"/>
              <a:t>        11</a:t>
            </a:r>
            <a:endParaRPr lang="en-US" sz="1600" dirty="0"/>
          </a:p>
          <a:p>
            <a:r>
              <a:rPr lang="en-US" sz="1600" dirty="0"/>
              <a:t>			Promotion		         4</a:t>
            </a:r>
          </a:p>
          <a:p>
            <a:r>
              <a:rPr lang="en-US" sz="1600" dirty="0"/>
              <a:t>			Felony conviction	         1</a:t>
            </a:r>
          </a:p>
          <a:p>
            <a:r>
              <a:rPr lang="en-US" sz="1600" dirty="0"/>
              <a:t>In Service, March 3, 1863			     374</a:t>
            </a:r>
          </a:p>
          <a:p>
            <a:r>
              <a:rPr lang="en-US" sz="1600" dirty="0"/>
              <a:t>Drafted twice				       25</a:t>
            </a:r>
          </a:p>
          <a:p>
            <a:r>
              <a:rPr lang="en-US" sz="1600" dirty="0"/>
              <a:t>Illegally drafted				         2</a:t>
            </a:r>
          </a:p>
          <a:p>
            <a:r>
              <a:rPr lang="en-US" sz="1600" dirty="0"/>
              <a:t>Permitted to remain home till further orders 	        	         5</a:t>
            </a:r>
          </a:p>
          <a:p>
            <a:r>
              <a:rPr lang="en-US" sz="1600" dirty="0"/>
              <a:t>Died since drafted				       34</a:t>
            </a:r>
          </a:p>
          <a:p>
            <a:r>
              <a:rPr lang="en-US" sz="1600" dirty="0"/>
              <a:t>Failed to report				  1,913</a:t>
            </a:r>
          </a:p>
          <a:p>
            <a:r>
              <a:rPr lang="en-US" sz="1400" dirty="0"/>
              <a:t> </a:t>
            </a:r>
          </a:p>
          <a:p>
            <a:r>
              <a:rPr lang="en-US" dirty="0"/>
              <a:t>Drafted and entered service</a:t>
            </a:r>
            <a:r>
              <a:rPr lang="en-US" sz="1600" dirty="0"/>
              <a:t>			</a:t>
            </a:r>
            <a:r>
              <a:rPr lang="en-US" dirty="0"/>
              <a:t>     </a:t>
            </a:r>
            <a:r>
              <a:rPr lang="en-US" u="sng" dirty="0"/>
              <a:t>808</a:t>
            </a:r>
            <a:endParaRPr lang="en-US" dirty="0"/>
          </a:p>
        </p:txBody>
      </p:sp>
    </p:spTree>
    <p:extLst>
      <p:ext uri="{BB962C8B-B14F-4D97-AF65-F5344CB8AC3E}">
        <p14:creationId xmlns:p14="http://schemas.microsoft.com/office/powerpoint/2010/main" val="12812983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62600"/>
            <a:ext cx="7543800" cy="609600"/>
          </a:xfrm>
        </p:spPr>
        <p:txBody>
          <a:bodyPr>
            <a:normAutofit fontScale="90000"/>
          </a:bodyPr>
          <a:lstStyle/>
          <a:p>
            <a:pPr algn="r"/>
            <a:r>
              <a:rPr lang="en-US" sz="3600" dirty="0">
                <a:latin typeface="Bookman Old Style" panose="02050604050505020204" pitchFamily="18" charset="0"/>
              </a:rPr>
              <a:t>Home Help</a:t>
            </a:r>
          </a:p>
        </p:txBody>
      </p:sp>
      <p:sp>
        <p:nvSpPr>
          <p:cNvPr id="3" name="Content Placeholder 2"/>
          <p:cNvSpPr>
            <a:spLocks noGrp="1"/>
          </p:cNvSpPr>
          <p:nvPr>
            <p:ph idx="1"/>
          </p:nvPr>
        </p:nvSpPr>
        <p:spPr>
          <a:xfrm>
            <a:off x="762000" y="685800"/>
            <a:ext cx="7543800" cy="4343400"/>
          </a:xfrm>
        </p:spPr>
        <p:txBody>
          <a:bodyPr>
            <a:normAutofit/>
          </a:bodyPr>
          <a:lstStyle/>
          <a:p>
            <a:pPr marL="0" indent="0">
              <a:buNone/>
            </a:pPr>
            <a:r>
              <a:rPr lang="en-US" dirty="0"/>
              <a:t> </a:t>
            </a:r>
            <a:r>
              <a:rPr lang="en-US" sz="2600" dirty="0">
                <a:latin typeface="Bookman Old Style" panose="02050604050505020204" pitchFamily="18" charset="0"/>
              </a:rPr>
              <a:t>Maine State Aid to Wartime Families</a:t>
            </a:r>
          </a:p>
          <a:p>
            <a:pPr marL="0" indent="0">
              <a:buNone/>
            </a:pPr>
            <a:r>
              <a:rPr lang="en-US" dirty="0">
                <a:latin typeface="Bookman Old Style" panose="02050604050505020204" pitchFamily="18" charset="0"/>
              </a:rPr>
              <a:t> </a:t>
            </a:r>
          </a:p>
          <a:p>
            <a:pPr marL="0" indent="0">
              <a:buNone/>
            </a:pPr>
            <a:r>
              <a:rPr lang="en-US" dirty="0">
                <a:latin typeface="Bookman Old Style" panose="02050604050505020204" pitchFamily="18" charset="0"/>
              </a:rPr>
              <a:t>	Number of families 	            46,034</a:t>
            </a:r>
          </a:p>
          <a:p>
            <a:pPr marL="0" indent="0">
              <a:buNone/>
            </a:pPr>
            <a:r>
              <a:rPr lang="en-US" dirty="0">
                <a:latin typeface="Bookman Old Style" panose="02050604050505020204" pitchFamily="18" charset="0"/>
              </a:rPr>
              <a:t>	Number of family members	122,183</a:t>
            </a:r>
          </a:p>
          <a:p>
            <a:pPr marL="0" indent="0">
              <a:buNone/>
            </a:pPr>
            <a:r>
              <a:rPr lang="en-US" dirty="0">
                <a:latin typeface="Bookman Old Style" panose="02050604050505020204" pitchFamily="18" charset="0"/>
              </a:rPr>
              <a:t>     	Aid amount 1862- 66	$1,960,801.99</a:t>
            </a:r>
          </a:p>
          <a:p>
            <a:pPr marL="0" indent="0">
              <a:buNone/>
            </a:pPr>
            <a:endParaRPr lang="en-US" dirty="0">
              <a:latin typeface="Bookman Old Style" panose="02050604050505020204" pitchFamily="18" charset="0"/>
            </a:endParaRPr>
          </a:p>
          <a:p>
            <a:pPr marL="0" indent="0">
              <a:buNone/>
            </a:pPr>
            <a:r>
              <a:rPr lang="en-US" sz="1700" dirty="0">
                <a:latin typeface="Bookman Old Style" panose="02050604050505020204" pitchFamily="18" charset="0"/>
              </a:rPr>
              <a:t>(“Maine in the War For the Union – A History of the part borne by Maine Troops in the Suppression of the American Rebellion”</a:t>
            </a:r>
          </a:p>
          <a:p>
            <a:pPr marL="0" indent="0">
              <a:buNone/>
            </a:pPr>
            <a:r>
              <a:rPr lang="en-US" sz="1700" dirty="0">
                <a:latin typeface="Bookman Old Style" panose="02050604050505020204" pitchFamily="18" charset="0"/>
              </a:rPr>
              <a:t>William Whitman, Charles True, 1865, Dingley Pub., Lewiston)</a:t>
            </a:r>
          </a:p>
          <a:p>
            <a:pPr marL="0" indent="0">
              <a:buNone/>
            </a:pPr>
            <a:r>
              <a:rPr lang="en-US" dirty="0"/>
              <a:t> </a:t>
            </a:r>
          </a:p>
        </p:txBody>
      </p:sp>
    </p:spTree>
    <p:extLst>
      <p:ext uri="{BB962C8B-B14F-4D97-AF65-F5344CB8AC3E}">
        <p14:creationId xmlns:p14="http://schemas.microsoft.com/office/powerpoint/2010/main" val="3748993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12F37-694F-4787-B5AC-26FC34709C95}"/>
              </a:ext>
            </a:extLst>
          </p:cNvPr>
          <p:cNvSpPr>
            <a:spLocks noGrp="1"/>
          </p:cNvSpPr>
          <p:nvPr>
            <p:ph type="title"/>
          </p:nvPr>
        </p:nvSpPr>
        <p:spPr>
          <a:xfrm>
            <a:off x="762000" y="5562600"/>
            <a:ext cx="7543800" cy="609600"/>
          </a:xfrm>
        </p:spPr>
        <p:txBody>
          <a:bodyPr>
            <a:normAutofit fontScale="90000"/>
          </a:bodyPr>
          <a:lstStyle/>
          <a:p>
            <a:pPr algn="r"/>
            <a:r>
              <a:rPr lang="en-US" sz="3600" dirty="0">
                <a:latin typeface="Bookman Old Style" panose="02050604050505020204" pitchFamily="18" charset="0"/>
              </a:rPr>
              <a:t>Light Reading</a:t>
            </a:r>
          </a:p>
        </p:txBody>
      </p:sp>
      <p:sp>
        <p:nvSpPr>
          <p:cNvPr id="4" name="TextBox 3">
            <a:extLst>
              <a:ext uri="{FF2B5EF4-FFF2-40B4-BE49-F238E27FC236}">
                <a16:creationId xmlns:a16="http://schemas.microsoft.com/office/drawing/2014/main" id="{E0855789-F43D-4CC0-834D-6D6E5C27321B}"/>
              </a:ext>
            </a:extLst>
          </p:cNvPr>
          <p:cNvSpPr txBox="1"/>
          <p:nvPr/>
        </p:nvSpPr>
        <p:spPr>
          <a:xfrm>
            <a:off x="228600" y="685800"/>
            <a:ext cx="8534400" cy="5016758"/>
          </a:xfrm>
          <a:prstGeom prst="rect">
            <a:avLst/>
          </a:prstGeom>
          <a:noFill/>
        </p:spPr>
        <p:txBody>
          <a:bodyPr wrap="square" rtlCol="0">
            <a:spAutoFit/>
          </a:bodyPr>
          <a:lstStyle/>
          <a:p>
            <a:r>
              <a:rPr lang="en-US" sz="2000" dirty="0">
                <a:latin typeface="Bookman Old Style" panose="02050604050505020204" pitchFamily="18" charset="0"/>
              </a:rPr>
              <a:t>Maine Becomes a State - 			Ron Banks</a:t>
            </a:r>
          </a:p>
          <a:p>
            <a:endParaRPr lang="en-US" sz="2000" dirty="0">
              <a:latin typeface="Bookman Old Style" panose="02050604050505020204" pitchFamily="18" charset="0"/>
            </a:endParaRPr>
          </a:p>
          <a:p>
            <a:r>
              <a:rPr lang="en-US" sz="2000" dirty="0">
                <a:latin typeface="Bookman Old Style" panose="02050604050505020204" pitchFamily="18" charset="0"/>
              </a:rPr>
              <a:t>Maine: a Narrative History -			Neil </a:t>
            </a:r>
            <a:r>
              <a:rPr lang="en-US" sz="2000" dirty="0" err="1">
                <a:latin typeface="Bookman Old Style" panose="02050604050505020204" pitchFamily="18" charset="0"/>
              </a:rPr>
              <a:t>Rolde</a:t>
            </a:r>
            <a:endParaRPr lang="en-US" sz="2000" dirty="0">
              <a:latin typeface="Bookman Old Style" panose="02050604050505020204" pitchFamily="18" charset="0"/>
            </a:endParaRPr>
          </a:p>
          <a:p>
            <a:endParaRPr lang="en-US" sz="2000" dirty="0">
              <a:latin typeface="Bookman Old Style" panose="02050604050505020204" pitchFamily="18" charset="0"/>
            </a:endParaRPr>
          </a:p>
          <a:p>
            <a:r>
              <a:rPr lang="en-US" sz="2000" dirty="0">
                <a:latin typeface="Bookman Old Style" panose="02050604050505020204" pitchFamily="18" charset="0"/>
              </a:rPr>
              <a:t>Wabanaki Homeland and </a:t>
            </a:r>
          </a:p>
          <a:p>
            <a:r>
              <a:rPr lang="en-US" sz="2000" dirty="0">
                <a:latin typeface="Bookman Old Style" panose="02050604050505020204" pitchFamily="18" charset="0"/>
              </a:rPr>
              <a:t>   the New State of Maine -			Micah Pawling</a:t>
            </a:r>
          </a:p>
          <a:p>
            <a:endParaRPr lang="en-US" sz="2000" dirty="0">
              <a:latin typeface="Bookman Old Style" panose="02050604050505020204" pitchFamily="18" charset="0"/>
            </a:endParaRPr>
          </a:p>
          <a:p>
            <a:r>
              <a:rPr lang="en-US" sz="2000" dirty="0">
                <a:latin typeface="Bookman Old Style" panose="02050604050505020204" pitchFamily="18" charset="0"/>
              </a:rPr>
              <a:t>Maine Adjutant General Reports -		John </a:t>
            </a:r>
            <a:r>
              <a:rPr lang="en-US" sz="2000" dirty="0" err="1">
                <a:latin typeface="Bookman Old Style" panose="02050604050505020204" pitchFamily="18" charset="0"/>
              </a:rPr>
              <a:t>Hodsdon</a:t>
            </a:r>
            <a:endParaRPr lang="en-US" sz="2000" dirty="0">
              <a:latin typeface="Bookman Old Style" panose="02050604050505020204" pitchFamily="18" charset="0"/>
            </a:endParaRPr>
          </a:p>
          <a:p>
            <a:endParaRPr lang="en-US" sz="2000" dirty="0">
              <a:latin typeface="Bookman Old Style" panose="02050604050505020204" pitchFamily="18" charset="0"/>
            </a:endParaRPr>
          </a:p>
          <a:p>
            <a:r>
              <a:rPr lang="en-US" sz="2000" dirty="0">
                <a:latin typeface="Bookman Old Style" panose="02050604050505020204" pitchFamily="18" charset="0"/>
              </a:rPr>
              <a:t>A Story of Maine in 112 Objects -		Bernard Fishman</a:t>
            </a:r>
          </a:p>
          <a:p>
            <a:endParaRPr lang="en-US" sz="2000" dirty="0">
              <a:latin typeface="Bookman Old Style" panose="02050604050505020204" pitchFamily="18" charset="0"/>
            </a:endParaRPr>
          </a:p>
          <a:p>
            <a:r>
              <a:rPr lang="en-US" sz="2000" dirty="0">
                <a:latin typeface="Bookman Old Style" panose="02050604050505020204" pitchFamily="18" charset="0"/>
              </a:rPr>
              <a:t>Eminent Mainers - 				Douglas Stover</a:t>
            </a:r>
          </a:p>
          <a:p>
            <a:r>
              <a:rPr lang="en-US" sz="2000" dirty="0">
                <a:latin typeface="Bookman Old Style" panose="02050604050505020204" pitchFamily="18" charset="0"/>
              </a:rPr>
              <a:t>Maine – The Pine Tree State</a:t>
            </a:r>
          </a:p>
          <a:p>
            <a:r>
              <a:rPr lang="en-US" sz="2000" dirty="0">
                <a:latin typeface="Bookman Old Style" panose="02050604050505020204" pitchFamily="18" charset="0"/>
              </a:rPr>
              <a:t>   From Prehistory to the Present- 		Ed Churchill</a:t>
            </a:r>
          </a:p>
          <a:p>
            <a:endParaRPr lang="en-US" sz="2000" dirty="0">
              <a:latin typeface="Bookman Old Style" panose="02050604050505020204" pitchFamily="18" charset="0"/>
            </a:endParaRPr>
          </a:p>
          <a:p>
            <a:r>
              <a:rPr lang="en-US" sz="2000" dirty="0">
                <a:latin typeface="Bookman Old Style" panose="02050604050505020204" pitchFamily="18" charset="0"/>
              </a:rPr>
              <a:t>History of the State of Maine -		William Williamson</a:t>
            </a:r>
          </a:p>
        </p:txBody>
      </p:sp>
    </p:spTree>
    <p:extLst>
      <p:ext uri="{BB962C8B-B14F-4D97-AF65-F5344CB8AC3E}">
        <p14:creationId xmlns:p14="http://schemas.microsoft.com/office/powerpoint/2010/main" val="3958672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715000"/>
            <a:ext cx="7543800" cy="457200"/>
          </a:xfrm>
        </p:spPr>
        <p:txBody>
          <a:bodyPr>
            <a:normAutofit fontScale="90000"/>
          </a:bodyPr>
          <a:lstStyle/>
          <a:p>
            <a:pPr algn="ctr"/>
            <a:r>
              <a:rPr lang="en-US" sz="3600" dirty="0">
                <a:latin typeface="Bookman Old Style" panose="02050604050505020204" pitchFamily="18" charset="0"/>
              </a:rPr>
              <a:t>Maine: America’s Eastern Frontier</a:t>
            </a:r>
          </a:p>
        </p:txBody>
      </p:sp>
      <p:sp>
        <p:nvSpPr>
          <p:cNvPr id="3" name="Content Placeholder 2"/>
          <p:cNvSpPr>
            <a:spLocks noGrp="1"/>
          </p:cNvSpPr>
          <p:nvPr>
            <p:ph idx="1"/>
          </p:nvPr>
        </p:nvSpPr>
        <p:spPr>
          <a:xfrm>
            <a:off x="2285998" y="381000"/>
            <a:ext cx="4648201" cy="5257800"/>
          </a:xfrm>
        </p:spPr>
        <p:txBody>
          <a:bodyPr>
            <a:normAutofit/>
          </a:bodyPr>
          <a:lstStyle/>
          <a:p>
            <a:pPr marL="0" indent="0">
              <a:buNone/>
            </a:pPr>
            <a:r>
              <a:rPr lang="en-US" sz="1800" i="1" dirty="0">
                <a:latin typeface="Bookman Old Style" panose="02050604050505020204" pitchFamily="18" charset="0"/>
              </a:rPr>
              <a:t>	</a:t>
            </a:r>
            <a:endParaRPr lang="en-US" sz="1800" dirty="0">
              <a:latin typeface="Bookman Old Style" panose="02050604050505020204" pitchFamily="18"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381000"/>
            <a:ext cx="40386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1309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486400"/>
            <a:ext cx="7391400" cy="685800"/>
          </a:xfrm>
        </p:spPr>
        <p:txBody>
          <a:bodyPr>
            <a:normAutofit/>
          </a:bodyPr>
          <a:lstStyle/>
          <a:p>
            <a:pPr algn="r"/>
            <a:r>
              <a:rPr lang="en-US" sz="3600" dirty="0">
                <a:latin typeface="Bookman Old Style" panose="02050604050505020204" pitchFamily="18" charset="0"/>
              </a:rPr>
              <a:t>Voting Issue</a:t>
            </a:r>
          </a:p>
        </p:txBody>
      </p:sp>
      <p:sp>
        <p:nvSpPr>
          <p:cNvPr id="3" name="Content Placeholder 2"/>
          <p:cNvSpPr>
            <a:spLocks noGrp="1"/>
          </p:cNvSpPr>
          <p:nvPr>
            <p:ph idx="1"/>
          </p:nvPr>
        </p:nvSpPr>
        <p:spPr>
          <a:xfrm>
            <a:off x="762000" y="685800"/>
            <a:ext cx="7543800" cy="4648200"/>
          </a:xfrm>
        </p:spPr>
        <p:txBody>
          <a:bodyPr>
            <a:normAutofit/>
          </a:bodyPr>
          <a:lstStyle/>
          <a:p>
            <a:pPr marL="0" indent="0" algn="ctr">
              <a:buNone/>
            </a:pPr>
            <a:r>
              <a:rPr lang="en-US" sz="4800" b="1" dirty="0">
                <a:latin typeface="Goudy Old Style" panose="02020502050305020303" pitchFamily="18" charset="0"/>
              </a:rPr>
              <a:t>INDEPENDENCE!!</a:t>
            </a:r>
          </a:p>
          <a:p>
            <a:pPr marL="0" indent="0" algn="ctr">
              <a:buNone/>
            </a:pPr>
            <a:r>
              <a:rPr lang="en-US" sz="2800" b="1" dirty="0">
                <a:latin typeface="Goudy Old Style" panose="02020502050305020303" pitchFamily="18" charset="0"/>
              </a:rPr>
              <a:t>July 26</a:t>
            </a:r>
            <a:r>
              <a:rPr lang="en-US" sz="2800" b="1" baseline="30000" dirty="0">
                <a:latin typeface="Goudy Old Style" panose="02020502050305020303" pitchFamily="18" charset="0"/>
              </a:rPr>
              <a:t>th</a:t>
            </a:r>
            <a:r>
              <a:rPr lang="en-US" sz="2800" b="1" dirty="0">
                <a:latin typeface="Goudy Old Style" panose="02020502050305020303" pitchFamily="18" charset="0"/>
              </a:rPr>
              <a:t>, 1819</a:t>
            </a:r>
          </a:p>
          <a:p>
            <a:pPr marL="0" indent="0">
              <a:buNone/>
            </a:pPr>
            <a:r>
              <a:rPr lang="en-US" sz="1600" dirty="0">
                <a:latin typeface="Goudy Old Style" panose="02020502050305020303" pitchFamily="18" charset="0"/>
              </a:rPr>
              <a:t>CITIZENS OF MAINE</a:t>
            </a:r>
          </a:p>
          <a:p>
            <a:pPr marL="0" indent="0">
              <a:buNone/>
            </a:pPr>
            <a:r>
              <a:rPr lang="en-US" sz="1600" dirty="0">
                <a:latin typeface="Goudy Old Style" panose="02020502050305020303" pitchFamily="18" charset="0"/>
              </a:rPr>
              <a:t>	</a:t>
            </a:r>
            <a:r>
              <a:rPr lang="en-US" sz="2000" b="1" dirty="0">
                <a:latin typeface="Goudy Old Style" panose="02020502050305020303" pitchFamily="18" charset="0"/>
              </a:rPr>
              <a:t>Shall Maine be a free, sovereign and and independent State…</a:t>
            </a:r>
          </a:p>
          <a:p>
            <a:pPr marL="0" indent="0">
              <a:buNone/>
            </a:pPr>
            <a:endParaRPr lang="en-US" sz="2000" b="1" dirty="0">
              <a:latin typeface="Goudy Old Style" panose="02020502050305020303" pitchFamily="18" charset="0"/>
            </a:endParaRPr>
          </a:p>
          <a:p>
            <a:pPr marL="0" indent="0">
              <a:buNone/>
            </a:pPr>
            <a:r>
              <a:rPr lang="en-US" sz="2000" dirty="0">
                <a:latin typeface="Goudy Old Style" panose="02020502050305020303" pitchFamily="18" charset="0"/>
              </a:rPr>
              <a:t>….What shall we lose by separation? The privilege of being governed by Massachusetts. What shall we gain? The right of governing ourselves.</a:t>
            </a:r>
          </a:p>
          <a:p>
            <a:pPr marL="0" indent="0">
              <a:buNone/>
            </a:pPr>
            <a:endParaRPr lang="en-US" sz="2000" dirty="0">
              <a:latin typeface="Goudy Old Style" panose="02020502050305020303" pitchFamily="18" charset="0"/>
            </a:endParaRPr>
          </a:p>
          <a:p>
            <a:pPr marL="0" indent="0">
              <a:buNone/>
            </a:pPr>
            <a:endParaRPr lang="en-US" sz="2000" dirty="0">
              <a:latin typeface="Goudy Old Style" panose="02020502050305020303" pitchFamily="18" charset="0"/>
            </a:endParaRPr>
          </a:p>
          <a:p>
            <a:pPr marL="0" indent="0">
              <a:buNone/>
            </a:pPr>
            <a:r>
              <a:rPr lang="en-US" sz="2000" dirty="0">
                <a:latin typeface="Goudy Old Style" panose="02020502050305020303" pitchFamily="18" charset="0"/>
              </a:rPr>
              <a:t>		</a:t>
            </a:r>
            <a:r>
              <a:rPr lang="en-US" sz="2000" dirty="0">
                <a:latin typeface="Bookman Old Style" panose="02050604050505020204" pitchFamily="18" charset="0"/>
              </a:rPr>
              <a:t>~~ From broadside election flyer, </a:t>
            </a:r>
          </a:p>
          <a:p>
            <a:pPr marL="0" indent="0">
              <a:buNone/>
            </a:pPr>
            <a:r>
              <a:rPr lang="en-US" sz="2000" b="1" dirty="0">
                <a:latin typeface="Bookman Old Style" panose="02050604050505020204" pitchFamily="18" charset="0"/>
              </a:rPr>
              <a:t>	</a:t>
            </a:r>
            <a:r>
              <a:rPr lang="en-US" sz="2000" dirty="0">
                <a:latin typeface="Bookman Old Style" panose="02050604050505020204" pitchFamily="18" charset="0"/>
              </a:rPr>
              <a:t>		July 21, 1819</a:t>
            </a:r>
            <a:endParaRPr lang="en-US" sz="2000" dirty="0">
              <a:latin typeface="Goudy Old Style" panose="02020502050305020303" pitchFamily="18" charset="0"/>
            </a:endParaRPr>
          </a:p>
        </p:txBody>
      </p:sp>
    </p:spTree>
    <p:extLst>
      <p:ext uri="{BB962C8B-B14F-4D97-AF65-F5344CB8AC3E}">
        <p14:creationId xmlns:p14="http://schemas.microsoft.com/office/powerpoint/2010/main" val="1066415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10200"/>
            <a:ext cx="7543800" cy="762000"/>
          </a:xfrm>
        </p:spPr>
        <p:txBody>
          <a:bodyPr>
            <a:normAutofit/>
          </a:bodyPr>
          <a:lstStyle/>
          <a:p>
            <a:pPr algn="r"/>
            <a:r>
              <a:rPr lang="en-US" sz="3600" dirty="0">
                <a:latin typeface="Bookman Old Style" panose="02050604050505020204" pitchFamily="18" charset="0"/>
              </a:rPr>
              <a:t>Voter’s pleasure</a:t>
            </a:r>
            <a:endParaRPr lang="en-US" sz="3600" dirty="0"/>
          </a:p>
        </p:txBody>
      </p:sp>
      <p:sp>
        <p:nvSpPr>
          <p:cNvPr id="3" name="Content Placeholder 2"/>
          <p:cNvSpPr>
            <a:spLocks noGrp="1"/>
          </p:cNvSpPr>
          <p:nvPr>
            <p:ph idx="1"/>
          </p:nvPr>
        </p:nvSpPr>
        <p:spPr>
          <a:xfrm>
            <a:off x="762000" y="685800"/>
            <a:ext cx="7543800" cy="4724400"/>
          </a:xfrm>
        </p:spPr>
        <p:txBody>
          <a:bodyPr>
            <a:normAutofit/>
          </a:bodyPr>
          <a:lstStyle/>
          <a:p>
            <a:pPr marL="0" indent="0" algn="ctr">
              <a:buNone/>
            </a:pPr>
            <a:r>
              <a:rPr lang="en-US" dirty="0"/>
              <a:t>Separation vote: July 26, 1819</a:t>
            </a:r>
          </a:p>
          <a:p>
            <a:pPr marL="0" indent="0" algn="ctr">
              <a:buNone/>
            </a:pPr>
            <a:endParaRPr lang="en-US" dirty="0"/>
          </a:p>
          <a:p>
            <a:pPr marL="0" indent="0">
              <a:buNone/>
            </a:pPr>
            <a:r>
              <a:rPr lang="en-US" sz="1800" dirty="0"/>
              <a:t>				</a:t>
            </a:r>
            <a:r>
              <a:rPr lang="en-US" sz="2000" dirty="0"/>
              <a:t>Yeas 		Nays</a:t>
            </a:r>
          </a:p>
          <a:p>
            <a:pPr marL="0" indent="0">
              <a:buNone/>
            </a:pPr>
            <a:r>
              <a:rPr lang="en-US" sz="1800" dirty="0"/>
              <a:t>York				2086		1646</a:t>
            </a:r>
          </a:p>
          <a:p>
            <a:pPr marL="0" indent="0">
              <a:buNone/>
            </a:pPr>
            <a:r>
              <a:rPr lang="en-US" sz="1800" dirty="0"/>
              <a:t>Cumberland			3315		1394</a:t>
            </a:r>
          </a:p>
          <a:p>
            <a:pPr marL="0" indent="0">
              <a:buNone/>
            </a:pPr>
            <a:r>
              <a:rPr lang="en-US" sz="1800" dirty="0"/>
              <a:t>Lincoln				2523		1534</a:t>
            </a:r>
          </a:p>
          <a:p>
            <a:pPr marL="0" indent="0">
              <a:buNone/>
            </a:pPr>
            <a:r>
              <a:rPr lang="en-US" sz="1800" dirty="0"/>
              <a:t>Hancock				  820		   761</a:t>
            </a:r>
          </a:p>
          <a:p>
            <a:pPr marL="0" indent="0">
              <a:buNone/>
            </a:pPr>
            <a:r>
              <a:rPr lang="en-US" sz="1800" dirty="0"/>
              <a:t>Kennebec			3950		   641</a:t>
            </a:r>
          </a:p>
          <a:p>
            <a:pPr marL="0" indent="0">
              <a:buNone/>
            </a:pPr>
            <a:r>
              <a:rPr lang="en-US" sz="1800" dirty="0"/>
              <a:t>Oxford				1893		   550</a:t>
            </a:r>
          </a:p>
          <a:p>
            <a:pPr marL="0" indent="0">
              <a:buNone/>
            </a:pPr>
            <a:r>
              <a:rPr lang="en-US" sz="1800" dirty="0"/>
              <a:t>Somerset				1440		   237</a:t>
            </a:r>
          </a:p>
          <a:p>
            <a:pPr marL="0" indent="0">
              <a:buNone/>
            </a:pPr>
            <a:r>
              <a:rPr lang="en-US" sz="1800" dirty="0"/>
              <a:t>Washington			  480		   138</a:t>
            </a:r>
          </a:p>
          <a:p>
            <a:pPr marL="0" indent="0">
              <a:buNone/>
            </a:pPr>
            <a:r>
              <a:rPr lang="en-US" sz="1800" u="sng" dirty="0"/>
              <a:t>Penobscot</a:t>
            </a:r>
            <a:r>
              <a:rPr lang="en-US" sz="1800" dirty="0"/>
              <a:t>			  </a:t>
            </a:r>
            <a:r>
              <a:rPr lang="en-US" sz="1800" u="sng" dirty="0"/>
              <a:t>584		   231</a:t>
            </a:r>
          </a:p>
          <a:p>
            <a:pPr marL="0" indent="0">
              <a:buNone/>
            </a:pPr>
            <a:r>
              <a:rPr lang="en-US" sz="1800" dirty="0"/>
              <a:t>TOTALS				17091		 7132</a:t>
            </a:r>
            <a:endParaRPr lang="en-US" dirty="0"/>
          </a:p>
        </p:txBody>
      </p:sp>
    </p:spTree>
    <p:extLst>
      <p:ext uri="{BB962C8B-B14F-4D97-AF65-F5344CB8AC3E}">
        <p14:creationId xmlns:p14="http://schemas.microsoft.com/office/powerpoint/2010/main" val="2719196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62600"/>
            <a:ext cx="7467600" cy="609600"/>
          </a:xfrm>
        </p:spPr>
        <p:txBody>
          <a:bodyPr>
            <a:normAutofit fontScale="90000"/>
          </a:bodyPr>
          <a:lstStyle/>
          <a:p>
            <a:pPr algn="r"/>
            <a:r>
              <a:rPr lang="en-US" sz="3600" dirty="0">
                <a:latin typeface="Bookman Old Style" panose="02050604050505020204" pitchFamily="18" charset="0"/>
              </a:rPr>
              <a:t>Call of Duty</a:t>
            </a:r>
          </a:p>
        </p:txBody>
      </p:sp>
      <p:sp>
        <p:nvSpPr>
          <p:cNvPr id="3" name="Content Placeholder 2"/>
          <p:cNvSpPr>
            <a:spLocks noGrp="1"/>
          </p:cNvSpPr>
          <p:nvPr>
            <p:ph idx="1"/>
          </p:nvPr>
        </p:nvSpPr>
        <p:spPr>
          <a:xfrm>
            <a:off x="762000" y="685800"/>
            <a:ext cx="7543800" cy="4800600"/>
          </a:xfrm>
        </p:spPr>
        <p:txBody>
          <a:bodyPr>
            <a:normAutofit/>
          </a:bodyPr>
          <a:lstStyle/>
          <a:p>
            <a:pPr marL="0" indent="0">
              <a:buNone/>
            </a:pPr>
            <a:r>
              <a:rPr lang="en-US" sz="2800" dirty="0">
                <a:latin typeface="Bookman Old Style" panose="02050604050505020204" pitchFamily="18" charset="0"/>
              </a:rPr>
              <a:t>Rufus King</a:t>
            </a:r>
          </a:p>
          <a:p>
            <a:r>
              <a:rPr lang="en-US" dirty="0">
                <a:latin typeface="Bookman Old Style" panose="02050604050505020204" pitchFamily="18" charset="0"/>
              </a:rPr>
              <a:t>U.S. Senator from New York</a:t>
            </a:r>
          </a:p>
          <a:p>
            <a:r>
              <a:rPr lang="en-US" dirty="0">
                <a:latin typeface="Bookman Old Style" panose="02050604050505020204" pitchFamily="18" charset="0"/>
              </a:rPr>
              <a:t>George Washington’s Minister to Great Britain</a:t>
            </a:r>
          </a:p>
          <a:p>
            <a:r>
              <a:rPr lang="en-US" dirty="0">
                <a:latin typeface="Bookman Old Style" panose="02050604050505020204" pitchFamily="18" charset="0"/>
              </a:rPr>
              <a:t>1816 Federalist Party presidential nominee</a:t>
            </a:r>
          </a:p>
          <a:p>
            <a:r>
              <a:rPr lang="en-US" dirty="0">
                <a:latin typeface="Bookman Old Style" panose="02050604050505020204" pitchFamily="18" charset="0"/>
              </a:rPr>
              <a:t>Half-brother to Maine’s William King</a:t>
            </a:r>
          </a:p>
          <a:p>
            <a:r>
              <a:rPr lang="en-US" dirty="0">
                <a:latin typeface="Bookman Old Style" panose="02050604050505020204" pitchFamily="18" charset="0"/>
              </a:rPr>
              <a:t>William recruits Rufus to repeal “Coasting Law” that requires Maine merchants to pay duties to ship cargo beyond New Hampshire</a:t>
            </a:r>
          </a:p>
          <a:p>
            <a:r>
              <a:rPr lang="en-US" dirty="0">
                <a:latin typeface="Bookman Old Style" panose="02050604050505020204" pitchFamily="18" charset="0"/>
              </a:rPr>
              <a:t>March 1819 revision removes major obstacle to businessmen supporting statehood </a:t>
            </a:r>
          </a:p>
        </p:txBody>
      </p:sp>
    </p:spTree>
    <p:extLst>
      <p:ext uri="{BB962C8B-B14F-4D97-AF65-F5344CB8AC3E}">
        <p14:creationId xmlns:p14="http://schemas.microsoft.com/office/powerpoint/2010/main" val="748907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10200"/>
            <a:ext cx="7543800" cy="762000"/>
          </a:xfrm>
        </p:spPr>
        <p:txBody>
          <a:bodyPr>
            <a:normAutofit/>
          </a:bodyPr>
          <a:lstStyle/>
          <a:p>
            <a:pPr algn="r"/>
            <a:r>
              <a:rPr lang="en-US" sz="3600" dirty="0">
                <a:latin typeface="Bookman Old Style" panose="02050604050505020204" pitchFamily="18" charset="0"/>
              </a:rPr>
              <a:t>Show Me Missouri</a:t>
            </a:r>
          </a:p>
        </p:txBody>
      </p:sp>
      <p:sp>
        <p:nvSpPr>
          <p:cNvPr id="3" name="Content Placeholder 2"/>
          <p:cNvSpPr>
            <a:spLocks noGrp="1"/>
          </p:cNvSpPr>
          <p:nvPr>
            <p:ph idx="1"/>
          </p:nvPr>
        </p:nvSpPr>
        <p:spPr>
          <a:xfrm>
            <a:off x="762000" y="533400"/>
            <a:ext cx="7543800" cy="4876800"/>
          </a:xfrm>
        </p:spPr>
        <p:txBody>
          <a:bodyPr/>
          <a:lstStyle/>
          <a:p>
            <a:pPr marL="0" indent="0">
              <a:buNone/>
            </a:pPr>
            <a:r>
              <a:rPr lang="en-US" sz="2800" dirty="0">
                <a:latin typeface="Bookman Old Style" panose="02050604050505020204" pitchFamily="18" charset="0"/>
              </a:rPr>
              <a:t>“..if the law restricting Missouri was passed, it never could be carried into effect against her will, without a resort to force, which would have produced civil war, and probably disunion.”</a:t>
            </a:r>
          </a:p>
          <a:p>
            <a:pPr marL="0" indent="0">
              <a:buNone/>
            </a:pPr>
            <a:endParaRPr lang="en-US" sz="2800" dirty="0">
              <a:latin typeface="Bookman Old Style" panose="02050604050505020204" pitchFamily="18" charset="0"/>
            </a:endParaRPr>
          </a:p>
          <a:p>
            <a:pPr marL="0" indent="0">
              <a:buNone/>
            </a:pPr>
            <a:endParaRPr lang="en-US" sz="2800" dirty="0">
              <a:latin typeface="Bookman Old Style" panose="02050604050505020204" pitchFamily="18" charset="0"/>
            </a:endParaRPr>
          </a:p>
          <a:p>
            <a:pPr marL="0" indent="0">
              <a:buNone/>
            </a:pPr>
            <a:r>
              <a:rPr lang="en-US" dirty="0">
                <a:latin typeface="Bookman Old Style" panose="02050604050505020204" pitchFamily="18" charset="0"/>
              </a:rPr>
              <a:t>	~~ Maine Representative Mark L. Hill,       	of Phippsburg, letter to Citizens of Maine, </a:t>
            </a:r>
          </a:p>
          <a:p>
            <a:pPr marL="0" indent="0">
              <a:buNone/>
            </a:pPr>
            <a:r>
              <a:rPr lang="en-US" dirty="0">
                <a:latin typeface="Bookman Old Style" panose="02050604050505020204" pitchFamily="18" charset="0"/>
              </a:rPr>
              <a:t>	March 31,1820</a:t>
            </a:r>
          </a:p>
          <a:p>
            <a:pPr marL="0" indent="0">
              <a:buNone/>
            </a:pPr>
            <a:endParaRPr lang="en-US" dirty="0">
              <a:latin typeface="Bookman Old Style" panose="02050604050505020204" pitchFamily="18" charset="0"/>
            </a:endParaRPr>
          </a:p>
        </p:txBody>
      </p:sp>
    </p:spTree>
    <p:extLst>
      <p:ext uri="{BB962C8B-B14F-4D97-AF65-F5344CB8AC3E}">
        <p14:creationId xmlns:p14="http://schemas.microsoft.com/office/powerpoint/2010/main" val="11263179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Custom 1">
      <a:dk1>
        <a:sysClr val="windowText" lastClr="000000"/>
      </a:dk1>
      <a:lt1>
        <a:sysClr val="window" lastClr="FFFFFF"/>
      </a:lt1>
      <a:dk2>
        <a:srgbClr val="303030"/>
      </a:dk2>
      <a:lt2>
        <a:srgbClr val="DEDEE0"/>
      </a:lt2>
      <a:accent1>
        <a:srgbClr val="810000"/>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54348</TotalTime>
  <Words>962</Words>
  <Application>Microsoft Office PowerPoint</Application>
  <PresentationFormat>On-screen Show (4:3)</PresentationFormat>
  <Paragraphs>325</Paragraphs>
  <Slides>36</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Bookman Old Style</vt:lpstr>
      <vt:lpstr>Calibri</vt:lpstr>
      <vt:lpstr>cochin</vt:lpstr>
      <vt:lpstr>Goudy Old Style</vt:lpstr>
      <vt:lpstr>Impact</vt:lpstr>
      <vt:lpstr>Times New Roman</vt:lpstr>
      <vt:lpstr>NewsPrint</vt:lpstr>
      <vt:lpstr>Ready Or Not</vt:lpstr>
      <vt:lpstr>PowerPoint Presentation</vt:lpstr>
      <vt:lpstr>PowerPoint Presentation</vt:lpstr>
      <vt:lpstr>Light Reading</vt:lpstr>
      <vt:lpstr>Maine: America’s Eastern Frontier</vt:lpstr>
      <vt:lpstr>Voting Issue</vt:lpstr>
      <vt:lpstr>Voter’s pleasure</vt:lpstr>
      <vt:lpstr>Call of Duty</vt:lpstr>
      <vt:lpstr>Show Me Missouri</vt:lpstr>
      <vt:lpstr>Deal, with a warning</vt:lpstr>
      <vt:lpstr>Grappling With Slavery</vt:lpstr>
      <vt:lpstr>1819 Discussion Time</vt:lpstr>
      <vt:lpstr>Watch ME Grow</vt:lpstr>
      <vt:lpstr>Down to Business</vt:lpstr>
      <vt:lpstr>Protestants denominate</vt:lpstr>
      <vt:lpstr>Taking a Bath</vt:lpstr>
      <vt:lpstr> </vt:lpstr>
      <vt:lpstr>Article 8 – the hidden story</vt:lpstr>
      <vt:lpstr>No idea</vt:lpstr>
      <vt:lpstr>Portland, 1820</vt:lpstr>
      <vt:lpstr>At the ready</vt:lpstr>
      <vt:lpstr>Homeless, not helpless</vt:lpstr>
      <vt:lpstr>Where’s Waldo</vt:lpstr>
      <vt:lpstr>Great Aroostook War</vt:lpstr>
      <vt:lpstr>Portland dry dock</vt:lpstr>
      <vt:lpstr>All Aboard</vt:lpstr>
      <vt:lpstr>Exit, Stage left</vt:lpstr>
      <vt:lpstr>Say what?</vt:lpstr>
      <vt:lpstr>Exceptional Portland</vt:lpstr>
      <vt:lpstr>Can You See?</vt:lpstr>
      <vt:lpstr>Gun non-placement</vt:lpstr>
      <vt:lpstr>New Administration</vt:lpstr>
      <vt:lpstr>Generally Speaking</vt:lpstr>
      <vt:lpstr>Full measure</vt:lpstr>
      <vt:lpstr>Government Program</vt:lpstr>
      <vt:lpstr>Home Help</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Ready Or Not</dc:title>
  <dc:creator>Cheever, David</dc:creator>
  <cp:lastModifiedBy>Cheever, David R</cp:lastModifiedBy>
  <cp:revision>156</cp:revision>
  <cp:lastPrinted>2017-07-20T15:15:57Z</cp:lastPrinted>
  <dcterms:created xsi:type="dcterms:W3CDTF">2017-07-18T19:17:27Z</dcterms:created>
  <dcterms:modified xsi:type="dcterms:W3CDTF">2020-05-05T16:16:34Z</dcterms:modified>
</cp:coreProperties>
</file>