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79" r:id="rId6"/>
    <p:sldId id="265" r:id="rId7"/>
    <p:sldId id="264" r:id="rId8"/>
    <p:sldId id="281" r:id="rId9"/>
    <p:sldId id="284" r:id="rId10"/>
    <p:sldId id="282" r:id="rId11"/>
    <p:sldId id="283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8E2"/>
    <a:srgbClr val="8A2E13"/>
    <a:srgbClr val="EFF2F5"/>
    <a:srgbClr val="162C40"/>
    <a:srgbClr val="EAEEF2"/>
    <a:srgbClr val="E0E6EC"/>
    <a:srgbClr val="EEE6DF"/>
    <a:srgbClr val="548DBF"/>
    <a:srgbClr val="2B5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7DF0D9-86E0-4575-92C8-D742152576D2}" v="25" dt="2019-10-18T13:26:20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8226" autoAdjust="0"/>
  </p:normalViewPr>
  <p:slideViewPr>
    <p:cSldViewPr>
      <p:cViewPr varScale="1">
        <p:scale>
          <a:sx n="52" d="100"/>
          <a:sy n="52" d="100"/>
        </p:scale>
        <p:origin x="172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315F9-E84F-43A3-87D2-9BD46BF10AD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C2760-B2A0-447C-A6F6-D8B2E7641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1% of the senior class earning the Seal in the first year of implementation is aligned with the national average</a:t>
            </a:r>
          </a:p>
          <a:p>
            <a:r>
              <a:rPr lang="en-US" dirty="0"/>
              <a:t>The national average for English Language Learners earning the Seal is about 2%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C2760-B2A0-447C-A6F6-D8B2E7641E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9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627662C-1758-43E5-8094-0A7499AA219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  <a:extLst>
            <a:ext uri="{91240B29-F687-4F45-9708-019B960494DF}">
              <a14:hiddenLine xmlns:a14="http://schemas.microsoft.com/office/drawing/2010/main" w="38100" cap="rnd">
                <a:solidFill>
                  <a:srgbClr val="274F73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b" anchorCtr="1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873DC65-53AC-4EA8-95F4-C59997C791F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2B5880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47C03EB-29EF-419D-92AF-A13279BB41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C43A8EC-85EF-4DB4-AE64-D2B7D7ED09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A97BD28-ABA6-46C6-9CB3-B10CC1B9FB0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090" name="Picture 18" descr="starline">
            <a:extLst>
              <a:ext uri="{FF2B5EF4-FFF2-40B4-BE49-F238E27FC236}">
                <a16:creationId xmlns:a16="http://schemas.microsoft.com/office/drawing/2014/main" id="{6D33527F-AD0E-4556-9E51-DFEC05ECC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24200"/>
            <a:ext cx="7310438" cy="17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E3D57-50C8-495F-9E21-EE84A9932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C91ED-FDDA-4E4F-B28B-071B88790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10F05-9C2C-4108-9C8B-20AB33FDAE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A8093-6A19-404F-8D3B-1464B6C9D4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725D7C-4E99-4A26-9CE0-4BD47F54D2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532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442137-8A4A-43B3-9A4E-16312ED13F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837FF-6FA7-4913-A1B8-77CA76DAD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403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E6133-F11F-4B31-AD2C-CD29FE70F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BB0CF-F83F-45F9-8C9B-CFBA2657BA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880F0F-6194-4A3A-94A8-F24FC50A1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22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4A6B9-2FDB-4877-826E-0978A3C02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9A099-716C-463E-9E1C-7EF279BA4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3B792D-21CA-4719-8C22-E92AC6B5FA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ABE57-59BA-4A6D-8E5A-14B4994832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BF986E-33EA-4C82-9761-D8756AC0FA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16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6474F-A890-4A8C-B0D8-E47E468CC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5B815-08F3-4596-B37D-156FD4BC4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53B51-8192-4F43-BD4A-FB28E30EFB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B4130-C823-4848-8D5B-E89C57EB9A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FA4784-AAEA-4182-B69A-1AE9DEB6E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726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9EDF-D356-4A4A-A783-F091AB193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4F874-235B-42F1-B7BE-597794031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BF7BB-2340-4AB3-B114-E6604EBAA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57798-2EC1-45F1-8916-F11BE9526D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BA327-85C9-44BE-8253-D4835D3419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ABCD82-D1AB-4EA1-A3AA-02928BA36E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27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A1223-A535-46BB-8648-0A7990A45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B25E-20C8-4E8D-9051-831C4CA98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84CF7-17EC-4B15-B547-8BE974651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13361D-8F17-499F-98AB-21704119A7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0BBADC-5083-4AE6-8E69-904FE22F3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09AAEF3-501A-449E-8D3C-C5B425DB1A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90D2FA-7421-429F-8EF3-2F7149B98E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F23F0B-7569-44FE-B424-CB6D750F86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4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FB54-27FE-4D45-BB4A-29563ABA8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85F251-508A-4910-B50C-7A5A7B9837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16E245-26DE-4572-9830-D8D71C6E8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C8D946-D5CC-443B-AD63-7B0BC76319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767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A3FDEB-F17F-4319-9236-E79734CB7B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BDD7B5-0078-4B7C-91B2-1B1E975A18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BB026B-780B-4BE2-9B79-BFBE1C7F6E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95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20F65-C84D-4C4E-9025-25E2A5F4F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426EB-3B5F-4599-B20E-9A146CC83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79DACA-0214-4D9A-8DE1-DA782E2FB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620B0-DA68-4042-855E-3B58D5AAD6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AC0DF-7627-478E-9A3F-0306F4F7D3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8B6E8-1EE6-4688-AB35-39A6E30AD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69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4C5D0-4C31-46CA-BEA4-90F147A5E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61933D-F204-48E6-A9B2-685E07A59F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5EF20-5A47-4560-BC45-04987871B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4C70D-9299-45CE-BB4F-F09C66D058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E3C78-556A-429C-A3A4-1D68DE67AE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AABAA3-86D9-43DE-839C-25EA97E6EC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33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8A2480E-26A7-4F80-A85A-F883BE1F1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4F18E9-4FFC-487A-9D2A-ED9A716A0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6D93AB-79C3-4032-B250-F4ADAA3EA1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BD0A346-CAFC-4B6C-AE53-625123A1BD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45CE64-75B9-4594-9820-ED36F5D92B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2B588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CFD96F4-177D-4511-BB0C-44BFC966AE8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Maine Seal of Biliteracy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743F55-FCAF-40AD-B0DC-8D1275263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Data Points</a:t>
            </a:r>
          </a:p>
          <a:p>
            <a:r>
              <a:rPr lang="en-US" dirty="0"/>
              <a:t>2018-2019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46101-E069-4885-8D5B-A49B2F556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dirty="0"/>
              <a:t>Maine Seal of Biliteracy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AD1B8-372A-46E4-8CEA-F2176A56F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648200"/>
          </a:xfrm>
        </p:spPr>
        <p:txBody>
          <a:bodyPr/>
          <a:lstStyle/>
          <a:p>
            <a:r>
              <a:rPr lang="en-US" sz="2400" b="1" dirty="0"/>
              <a:t>183</a:t>
            </a:r>
            <a:r>
              <a:rPr lang="en-US" sz="2400" dirty="0"/>
              <a:t> Maine Seal of Biliteracy awarded</a:t>
            </a:r>
          </a:p>
          <a:p>
            <a:r>
              <a:rPr lang="en-US" sz="2400" dirty="0"/>
              <a:t>in </a:t>
            </a:r>
            <a:r>
              <a:rPr lang="en-US" sz="2400" b="1" dirty="0"/>
              <a:t>24</a:t>
            </a:r>
            <a:r>
              <a:rPr lang="en-US" sz="2400" dirty="0"/>
              <a:t> different schools</a:t>
            </a:r>
          </a:p>
          <a:p>
            <a:r>
              <a:rPr lang="en-US" sz="2400" dirty="0"/>
              <a:t>in </a:t>
            </a:r>
            <a:r>
              <a:rPr lang="en-US" sz="2400" b="1" dirty="0"/>
              <a:t>9</a:t>
            </a:r>
            <a:r>
              <a:rPr lang="en-US" sz="2400" dirty="0"/>
              <a:t> counties</a:t>
            </a:r>
          </a:p>
          <a:p>
            <a:r>
              <a:rPr lang="en-US" sz="2400" dirty="0"/>
              <a:t>in </a:t>
            </a:r>
            <a:r>
              <a:rPr lang="en-US" sz="2400" b="1" dirty="0"/>
              <a:t>17</a:t>
            </a:r>
            <a:r>
              <a:rPr lang="en-US" sz="2400" dirty="0"/>
              <a:t> different languages</a:t>
            </a:r>
          </a:p>
          <a:p>
            <a:r>
              <a:rPr lang="en-US" sz="2400" b="1" dirty="0"/>
              <a:t>5</a:t>
            </a:r>
            <a:r>
              <a:rPr lang="en-US" sz="2400" dirty="0"/>
              <a:t> students earned the Seal in more than two languages</a:t>
            </a:r>
          </a:p>
          <a:p>
            <a:r>
              <a:rPr lang="en-US" sz="2400" b="1" dirty="0"/>
              <a:t>30</a:t>
            </a:r>
            <a:r>
              <a:rPr lang="en-US" sz="2400" dirty="0"/>
              <a:t>% self-identified English Learners earning the Maine Seal of Biliteracy</a:t>
            </a:r>
          </a:p>
          <a:p>
            <a:r>
              <a:rPr lang="en-US" sz="2400" b="1" dirty="0"/>
              <a:t>32</a:t>
            </a:r>
            <a:r>
              <a:rPr lang="en-US" sz="2400" dirty="0"/>
              <a:t>% exceeding the minimum proficiency of Intermediate-Mid</a:t>
            </a:r>
          </a:p>
          <a:p>
            <a:r>
              <a:rPr lang="en-US" sz="2400" dirty="0"/>
              <a:t>&lt;</a:t>
            </a:r>
            <a:r>
              <a:rPr lang="en-US" sz="2400" b="1" dirty="0"/>
              <a:t>1</a:t>
            </a:r>
            <a:r>
              <a:rPr lang="en-US" sz="2400" dirty="0"/>
              <a:t>% exercised an exemption</a:t>
            </a:r>
          </a:p>
          <a:p>
            <a:r>
              <a:rPr lang="en-US" sz="2400" b="1" dirty="0"/>
              <a:t>1</a:t>
            </a:r>
            <a:r>
              <a:rPr lang="en-US" sz="2400" dirty="0"/>
              <a:t>% of the Class of 2019 earned the Maine Seal of Biliteracy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DB4505-1F04-4FD9-8560-1CDECD1D8BE4}"/>
              </a:ext>
            </a:extLst>
          </p:cNvPr>
          <p:cNvSpPr txBox="1"/>
          <p:nvPr/>
        </p:nvSpPr>
        <p:spPr>
          <a:xfrm>
            <a:off x="2971800" y="61722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Maine Department of Education, August 2019</a:t>
            </a:r>
          </a:p>
        </p:txBody>
      </p:sp>
    </p:spTree>
    <p:extLst>
      <p:ext uri="{BB962C8B-B14F-4D97-AF65-F5344CB8AC3E}">
        <p14:creationId xmlns:p14="http://schemas.microsoft.com/office/powerpoint/2010/main" val="191629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91C52D-5F38-4DFB-8A7F-58EF56832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Data: Languages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997D15-8625-4E46-89B1-847E33456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8625" y="1219200"/>
            <a:ext cx="4038600" cy="4114800"/>
          </a:xfrm>
        </p:spPr>
        <p:txBody>
          <a:bodyPr/>
          <a:lstStyle/>
          <a:p>
            <a:r>
              <a:rPr lang="en-US" dirty="0"/>
              <a:t>Arabic: 21</a:t>
            </a:r>
          </a:p>
          <a:p>
            <a:r>
              <a:rPr lang="en-US" dirty="0"/>
              <a:t>Chinese: 6</a:t>
            </a:r>
          </a:p>
          <a:p>
            <a:r>
              <a:rPr lang="en-US" dirty="0"/>
              <a:t>Dari: 2</a:t>
            </a:r>
          </a:p>
          <a:p>
            <a:r>
              <a:rPr lang="en-US" dirty="0"/>
              <a:t>English: 183</a:t>
            </a:r>
          </a:p>
          <a:p>
            <a:r>
              <a:rPr lang="en-US" dirty="0"/>
              <a:t>French: 66</a:t>
            </a:r>
          </a:p>
          <a:p>
            <a:r>
              <a:rPr lang="en-US" dirty="0"/>
              <a:t>German: 2</a:t>
            </a:r>
          </a:p>
          <a:p>
            <a:r>
              <a:rPr lang="en-US" dirty="0"/>
              <a:t>Japanese: 1</a:t>
            </a:r>
          </a:p>
          <a:p>
            <a:r>
              <a:rPr lang="en-US" dirty="0"/>
              <a:t>Kirundi: 1</a:t>
            </a:r>
          </a:p>
          <a:p>
            <a:r>
              <a:rPr lang="en-US" dirty="0"/>
              <a:t>Korean: 1</a:t>
            </a:r>
          </a:p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DD87B4-43C6-4A74-BB4C-21A2BBB87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114800"/>
          </a:xfrm>
        </p:spPr>
        <p:txBody>
          <a:bodyPr/>
          <a:lstStyle/>
          <a:p>
            <a:r>
              <a:rPr lang="en-US" dirty="0"/>
              <a:t>Latin: 8</a:t>
            </a:r>
          </a:p>
          <a:p>
            <a:r>
              <a:rPr lang="en-US" dirty="0"/>
              <a:t>Nyanja: 1</a:t>
            </a:r>
          </a:p>
          <a:p>
            <a:r>
              <a:rPr lang="en-US" dirty="0"/>
              <a:t>Portuguese: 9</a:t>
            </a:r>
          </a:p>
          <a:p>
            <a:r>
              <a:rPr lang="en-US" dirty="0"/>
              <a:t>Russian: 1</a:t>
            </a:r>
          </a:p>
          <a:p>
            <a:r>
              <a:rPr lang="en-US" dirty="0"/>
              <a:t>Serbian: 1</a:t>
            </a:r>
          </a:p>
          <a:p>
            <a:r>
              <a:rPr lang="en-US" dirty="0"/>
              <a:t>Somali: 5</a:t>
            </a:r>
          </a:p>
          <a:p>
            <a:r>
              <a:rPr lang="en-US" dirty="0"/>
              <a:t>Spanish: 62</a:t>
            </a:r>
          </a:p>
          <a:p>
            <a:r>
              <a:rPr lang="en-US" dirty="0"/>
              <a:t>Vietnamese: 1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DF4074-26C8-4963-83E0-14676C39D15F}"/>
              </a:ext>
            </a:extLst>
          </p:cNvPr>
          <p:cNvSpPr txBox="1"/>
          <p:nvPr/>
        </p:nvSpPr>
        <p:spPr>
          <a:xfrm>
            <a:off x="2971800" y="61722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Maine Department of Education, August 2019</a:t>
            </a:r>
          </a:p>
        </p:txBody>
      </p:sp>
    </p:spTree>
    <p:extLst>
      <p:ext uri="{BB962C8B-B14F-4D97-AF65-F5344CB8AC3E}">
        <p14:creationId xmlns:p14="http://schemas.microsoft.com/office/powerpoint/2010/main" val="44918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91C52D-5F38-4DFB-8A7F-58EF56832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89"/>
            <a:ext cx="7886700" cy="1325563"/>
          </a:xfrm>
        </p:spPr>
        <p:txBody>
          <a:bodyPr/>
          <a:lstStyle/>
          <a:p>
            <a:r>
              <a:rPr lang="en-US" dirty="0"/>
              <a:t>Data: Counties/Schools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997D15-8625-4E46-89B1-847E33456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066800"/>
            <a:ext cx="4498975" cy="4800601"/>
          </a:xfrm>
        </p:spPr>
        <p:txBody>
          <a:bodyPr/>
          <a:lstStyle/>
          <a:p>
            <a:r>
              <a:rPr lang="en-US" sz="1400" b="1" dirty="0"/>
              <a:t>Androscoggin</a:t>
            </a:r>
          </a:p>
          <a:p>
            <a:pPr lvl="1"/>
            <a:r>
              <a:rPr lang="en-US" sz="1400" b="1" dirty="0"/>
              <a:t>Saint Dominic Academy</a:t>
            </a:r>
          </a:p>
          <a:p>
            <a:r>
              <a:rPr lang="en-US" sz="1400" b="1" dirty="0"/>
              <a:t>Aroostook</a:t>
            </a:r>
          </a:p>
          <a:p>
            <a:pPr lvl="1"/>
            <a:r>
              <a:rPr lang="en-US" sz="1400" b="1" dirty="0"/>
              <a:t>Caribou HS</a:t>
            </a:r>
          </a:p>
          <a:p>
            <a:pPr lvl="1"/>
            <a:r>
              <a:rPr lang="en-US" sz="1400" b="1" dirty="0"/>
              <a:t>Central Aroostook Jr/Sr HS</a:t>
            </a:r>
          </a:p>
          <a:p>
            <a:pPr lvl="1"/>
            <a:r>
              <a:rPr lang="en-US" sz="1400" b="1" dirty="0"/>
              <a:t>Houlton HS</a:t>
            </a:r>
          </a:p>
          <a:p>
            <a:pPr lvl="1"/>
            <a:r>
              <a:rPr lang="en-US" sz="1400" b="1" dirty="0"/>
              <a:t>Maine School of Science and Mathematics</a:t>
            </a:r>
          </a:p>
          <a:p>
            <a:pPr lvl="1"/>
            <a:r>
              <a:rPr lang="en-US" sz="1400" b="1" dirty="0"/>
              <a:t>Presque Isle HS</a:t>
            </a:r>
          </a:p>
          <a:p>
            <a:r>
              <a:rPr lang="en-US" sz="1400" b="1" dirty="0"/>
              <a:t>Cumberland</a:t>
            </a:r>
          </a:p>
          <a:p>
            <a:pPr lvl="1"/>
            <a:r>
              <a:rPr lang="en-US" sz="1400" b="1" dirty="0"/>
              <a:t>Baxter Academy</a:t>
            </a:r>
          </a:p>
          <a:p>
            <a:pPr lvl="1"/>
            <a:r>
              <a:rPr lang="en-US" sz="1400" b="1" dirty="0"/>
              <a:t>Casco Bay HS</a:t>
            </a:r>
          </a:p>
          <a:p>
            <a:pPr lvl="1"/>
            <a:r>
              <a:rPr lang="en-US" sz="1400" b="1" dirty="0"/>
              <a:t>Deering HS</a:t>
            </a:r>
          </a:p>
          <a:p>
            <a:pPr lvl="1"/>
            <a:r>
              <a:rPr lang="en-US" sz="1400" b="1" dirty="0"/>
              <a:t>Gorham HS</a:t>
            </a:r>
          </a:p>
          <a:p>
            <a:pPr lvl="1"/>
            <a:r>
              <a:rPr lang="en-US" sz="1400" b="1" dirty="0"/>
              <a:t>Gray-New Gloucester HS</a:t>
            </a:r>
          </a:p>
          <a:p>
            <a:pPr lvl="1"/>
            <a:r>
              <a:rPr lang="en-US" sz="1400" b="1" dirty="0"/>
              <a:t>North Yarmouth Academy</a:t>
            </a:r>
          </a:p>
          <a:p>
            <a:pPr lvl="1"/>
            <a:r>
              <a:rPr lang="en-US" sz="1400" b="1" dirty="0"/>
              <a:t>Portland HS</a:t>
            </a:r>
          </a:p>
          <a:p>
            <a:pPr lvl="1"/>
            <a:r>
              <a:rPr lang="en-US" sz="1400" b="1" dirty="0"/>
              <a:t>South Portland HS</a:t>
            </a:r>
          </a:p>
          <a:p>
            <a:pPr lvl="1"/>
            <a:r>
              <a:rPr lang="en-US" sz="1400" b="1" dirty="0"/>
              <a:t>Westbrook HS</a:t>
            </a:r>
          </a:p>
          <a:p>
            <a:endParaRPr lang="en-US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8883D-5C09-4676-8C76-B4A04F2D99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104900"/>
            <a:ext cx="4514850" cy="5122863"/>
          </a:xfrm>
        </p:spPr>
        <p:txBody>
          <a:bodyPr/>
          <a:lstStyle/>
          <a:p>
            <a:r>
              <a:rPr lang="en-US" sz="1400" b="1" dirty="0"/>
              <a:t>Franklin</a:t>
            </a:r>
          </a:p>
          <a:p>
            <a:pPr lvl="1"/>
            <a:r>
              <a:rPr lang="en-US" sz="1400" b="1" dirty="0"/>
              <a:t>Mt. Blue HS</a:t>
            </a:r>
          </a:p>
          <a:p>
            <a:r>
              <a:rPr lang="en-US" sz="1400" b="1" dirty="0"/>
              <a:t>Kennebec</a:t>
            </a:r>
          </a:p>
          <a:p>
            <a:pPr lvl="1"/>
            <a:r>
              <a:rPr lang="en-US" sz="1400" b="1" dirty="0"/>
              <a:t>Cony HS</a:t>
            </a:r>
          </a:p>
          <a:p>
            <a:r>
              <a:rPr lang="en-US" sz="1400" b="1" dirty="0"/>
              <a:t>Knox</a:t>
            </a:r>
          </a:p>
          <a:p>
            <a:pPr lvl="1"/>
            <a:r>
              <a:rPr lang="en-US" sz="1400" b="1" dirty="0"/>
              <a:t>Camden Hills Regional HS</a:t>
            </a:r>
          </a:p>
          <a:p>
            <a:r>
              <a:rPr lang="en-US" sz="1400" b="1" dirty="0"/>
              <a:t>Penobscot</a:t>
            </a:r>
          </a:p>
          <a:p>
            <a:pPr lvl="1"/>
            <a:r>
              <a:rPr lang="en-US" sz="1400" b="1" dirty="0"/>
              <a:t>Brewer HS</a:t>
            </a:r>
          </a:p>
          <a:p>
            <a:pPr lvl="1"/>
            <a:r>
              <a:rPr lang="en-US" sz="1400" b="1" dirty="0"/>
              <a:t>Hampden Academy</a:t>
            </a:r>
          </a:p>
          <a:p>
            <a:pPr lvl="1"/>
            <a:r>
              <a:rPr lang="en-US" sz="1400" b="1" dirty="0"/>
              <a:t>Orono HS</a:t>
            </a:r>
          </a:p>
          <a:p>
            <a:pPr lvl="1"/>
            <a:r>
              <a:rPr lang="en-US" sz="1400" b="1" dirty="0"/>
              <a:t>Stearns Jr/Sr HS</a:t>
            </a:r>
          </a:p>
          <a:p>
            <a:r>
              <a:rPr lang="en-US" sz="1400" b="1" dirty="0"/>
              <a:t>Sagadahoc</a:t>
            </a:r>
          </a:p>
          <a:p>
            <a:pPr lvl="1"/>
            <a:r>
              <a:rPr lang="en-US" sz="1400" b="1" dirty="0"/>
              <a:t>Morse HS</a:t>
            </a:r>
          </a:p>
          <a:p>
            <a:r>
              <a:rPr lang="en-US" sz="1400" b="1" dirty="0"/>
              <a:t>York</a:t>
            </a:r>
          </a:p>
          <a:p>
            <a:pPr lvl="1"/>
            <a:r>
              <a:rPr lang="en-US" sz="1400" b="1" dirty="0"/>
              <a:t>Kennebunk High School</a:t>
            </a:r>
          </a:p>
          <a:p>
            <a:endParaRPr lang="en-US" sz="2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9968B3-CDA0-4A6A-A7A6-A20595BF6D01}"/>
              </a:ext>
            </a:extLst>
          </p:cNvPr>
          <p:cNvSpPr txBox="1"/>
          <p:nvPr/>
        </p:nvSpPr>
        <p:spPr>
          <a:xfrm>
            <a:off x="2971800" y="61722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Maine Department of Education, August 2019</a:t>
            </a:r>
          </a:p>
        </p:txBody>
      </p:sp>
    </p:spTree>
    <p:extLst>
      <p:ext uri="{BB962C8B-B14F-4D97-AF65-F5344CB8AC3E}">
        <p14:creationId xmlns:p14="http://schemas.microsoft.com/office/powerpoint/2010/main" val="1574620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7F448-1A03-4217-B8AB-B8E6C0DEB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64992-E31E-4F05-B2B7-18BBB28000BF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9897843">
            <a:off x="1016804" y="2317672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1500" b="1" dirty="0"/>
              <a:t>SO WHAT?</a:t>
            </a:r>
          </a:p>
        </p:txBody>
      </p:sp>
    </p:spTree>
    <p:extLst>
      <p:ext uri="{BB962C8B-B14F-4D97-AF65-F5344CB8AC3E}">
        <p14:creationId xmlns:p14="http://schemas.microsoft.com/office/powerpoint/2010/main" val="2489905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88D64-AAFD-4778-B38E-4D59DB159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Research shows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66828-2BED-42F3-B4D4-DBDFAA3B3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38" y="1676400"/>
            <a:ext cx="8229600" cy="4876800"/>
          </a:xfrm>
        </p:spPr>
        <p:txBody>
          <a:bodyPr/>
          <a:lstStyle/>
          <a:p>
            <a:pPr fontAlgn="ctr"/>
            <a:r>
              <a:rPr lang="en-US" dirty="0"/>
              <a:t>Students value bilingualism regardless of first language</a:t>
            </a:r>
          </a:p>
          <a:p>
            <a:pPr fontAlgn="ctr"/>
            <a:r>
              <a:rPr lang="en-US" dirty="0"/>
              <a:t>Students find Seal of Biliteracy beneficial and provides them with more opportunities </a:t>
            </a:r>
          </a:p>
          <a:p>
            <a:pPr lvl="1" fontAlgn="ctr"/>
            <a:r>
              <a:rPr lang="en-US" dirty="0"/>
              <a:t>college credits, scholarships, better qualifications for jobs</a:t>
            </a:r>
          </a:p>
          <a:p>
            <a:pPr fontAlgn="ctr"/>
            <a:r>
              <a:rPr lang="en-US" dirty="0"/>
              <a:t>Students are more motivated after taking test to use non-English language more often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AEB5DB-BAE5-4D75-8EA1-6575BBBEFA3F}"/>
              </a:ext>
            </a:extLst>
          </p:cNvPr>
          <p:cNvSpPr txBox="1"/>
          <p:nvPr/>
        </p:nvSpPr>
        <p:spPr>
          <a:xfrm>
            <a:off x="2930611" y="60198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i="1" dirty="0"/>
              <a:t>The Seal of Biliteracy: Adding students’ voices to the conversation,</a:t>
            </a:r>
            <a:r>
              <a:rPr lang="en-US" dirty="0"/>
              <a:t> Bilingual Research Journal (2018) </a:t>
            </a:r>
          </a:p>
        </p:txBody>
      </p:sp>
    </p:spTree>
    <p:extLst>
      <p:ext uri="{BB962C8B-B14F-4D97-AF65-F5344CB8AC3E}">
        <p14:creationId xmlns:p14="http://schemas.microsoft.com/office/powerpoint/2010/main" val="92445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88D64-AAFD-4778-B38E-4D59DB15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our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66828-2BED-42F3-B4D4-DBDFAA3B3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Aligns with academic and workplace terminology around language proficiency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credential of language proficiency</a:t>
            </a:r>
          </a:p>
          <a:p>
            <a:pPr lvl="1"/>
            <a:r>
              <a:rPr lang="en-US" dirty="0"/>
              <a:t>Guarantees 6-12 credits at all University of Maine Campuses</a:t>
            </a:r>
          </a:p>
          <a:p>
            <a:pPr lvl="1"/>
            <a:r>
              <a:rPr lang="en-US" dirty="0"/>
              <a:t>Tangible evidence of what language proficiency means for employers</a:t>
            </a:r>
          </a:p>
          <a:p>
            <a:r>
              <a:rPr lang="en-US" dirty="0"/>
              <a:t>Recognizes the whole child</a:t>
            </a:r>
          </a:p>
        </p:txBody>
      </p:sp>
    </p:spTree>
    <p:extLst>
      <p:ext uri="{BB962C8B-B14F-4D97-AF65-F5344CB8AC3E}">
        <p14:creationId xmlns:p14="http://schemas.microsoft.com/office/powerpoint/2010/main" val="353341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88D64-AAFD-4778-B38E-4D59DB15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our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66828-2BED-42F3-B4D4-DBDFAA3B3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Recognition of our </a:t>
            </a:r>
            <a:r>
              <a:rPr lang="en-US" b="1" u="sng" dirty="0"/>
              <a:t>amazing</a:t>
            </a:r>
            <a:r>
              <a:rPr lang="en-US" dirty="0"/>
              <a:t> work</a:t>
            </a:r>
          </a:p>
          <a:p>
            <a:r>
              <a:rPr lang="en-US" dirty="0"/>
              <a:t>Advocacy Tool</a:t>
            </a:r>
          </a:p>
          <a:p>
            <a:r>
              <a:rPr lang="en-US" dirty="0"/>
              <a:t>Another moment for reflection</a:t>
            </a:r>
          </a:p>
        </p:txBody>
      </p:sp>
    </p:spTree>
    <p:extLst>
      <p:ext uri="{BB962C8B-B14F-4D97-AF65-F5344CB8AC3E}">
        <p14:creationId xmlns:p14="http://schemas.microsoft.com/office/powerpoint/2010/main" val="175968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162C40"/>
      </a:dk2>
      <a:lt2>
        <a:srgbClr val="274F73"/>
      </a:lt2>
      <a:accent1>
        <a:srgbClr val="BBE0E3"/>
      </a:accent1>
      <a:accent2>
        <a:srgbClr val="162C40"/>
      </a:accent2>
      <a:accent3>
        <a:srgbClr val="FFFFFF"/>
      </a:accent3>
      <a:accent4>
        <a:srgbClr val="000000"/>
      </a:accent4>
      <a:accent5>
        <a:srgbClr val="DAEDEF"/>
      </a:accent5>
      <a:accent6>
        <a:srgbClr val="132739"/>
      </a:accent6>
      <a:hlink>
        <a:srgbClr val="274F73"/>
      </a:hlink>
      <a:folHlink>
        <a:srgbClr val="8A2E1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162C40"/>
        </a:dk2>
        <a:lt2>
          <a:srgbClr val="274F73"/>
        </a:lt2>
        <a:accent1>
          <a:srgbClr val="BBE0E3"/>
        </a:accent1>
        <a:accent2>
          <a:srgbClr val="162C4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132739"/>
        </a:accent6>
        <a:hlink>
          <a:srgbClr val="274F73"/>
        </a:hlink>
        <a:folHlink>
          <a:srgbClr val="8A2E1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D051388F4C8347A442BD4E523BF3F2" ma:contentTypeVersion="10" ma:contentTypeDescription="Create a new document." ma:contentTypeScope="" ma:versionID="fa7a2f9ab7190dc10a696b8906da7466">
  <xsd:schema xmlns:xsd="http://www.w3.org/2001/XMLSchema" xmlns:xs="http://www.w3.org/2001/XMLSchema" xmlns:p="http://schemas.microsoft.com/office/2006/metadata/properties" xmlns:ns3="f29306f4-09c1-4c2e-ac72-df531d0ce347" xmlns:ns4="c7b4977b-59b7-4e10-9d51-346aaa97b699" targetNamespace="http://schemas.microsoft.com/office/2006/metadata/properties" ma:root="true" ma:fieldsID="21b1a7644d1ab6815cb441c72e59aaac" ns3:_="" ns4:_="">
    <xsd:import namespace="f29306f4-09c1-4c2e-ac72-df531d0ce347"/>
    <xsd:import namespace="c7b4977b-59b7-4e10-9d51-346aaa97b6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306f4-09c1-4c2e-ac72-df531d0ce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b4977b-59b7-4e10-9d51-346aaa97b69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828B8D-39BB-4402-80F6-90DA007107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306f4-09c1-4c2e-ac72-df531d0ce347"/>
    <ds:schemaRef ds:uri="c7b4977b-59b7-4e10-9d51-346aaa97b6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4F675C-FA13-48DB-B49F-18A139401589}">
  <ds:schemaRefs>
    <ds:schemaRef ds:uri="http://purl.org/dc/terms/"/>
    <ds:schemaRef ds:uri="http://schemas.openxmlformats.org/package/2006/metadata/core-properties"/>
    <ds:schemaRef ds:uri="http://purl.org/dc/dcmitype/"/>
    <ds:schemaRef ds:uri="f29306f4-09c1-4c2e-ac72-df531d0ce347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7b4977b-59b7-4e10-9d51-346aaa97b69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348F4B-898A-4F2C-808C-B9D6A14231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397</Words>
  <Application>Microsoft Office PowerPoint</Application>
  <PresentationFormat>On-screen Show (4:3)</PresentationFormat>
  <Paragraphs>88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Default Design</vt:lpstr>
      <vt:lpstr>Maine Seal of Biliteracy</vt:lpstr>
      <vt:lpstr>Maine Seal of Biliteracy</vt:lpstr>
      <vt:lpstr>Data: Languages</vt:lpstr>
      <vt:lpstr>Data: Counties/Schools</vt:lpstr>
      <vt:lpstr>PowerPoint Presentation</vt:lpstr>
      <vt:lpstr>Research shows</vt:lpstr>
      <vt:lpstr>For our students</vt:lpstr>
      <vt:lpstr>For our programs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Biliteracy in Maine</dc:title>
  <dc:creator>Rogers, Lavinia M</dc:creator>
  <cp:lastModifiedBy>Rogers, Lavinia M</cp:lastModifiedBy>
  <cp:revision>11</cp:revision>
  <dcterms:created xsi:type="dcterms:W3CDTF">2019-07-25T20:19:25Z</dcterms:created>
  <dcterms:modified xsi:type="dcterms:W3CDTF">2019-10-18T13:31:35Z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0x01010094D051388F4C8347A442BD4E523BF3F2</vt:lpwstr>
  </property>
</Properties>
</file>