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0" r:id="rId1"/>
  </p:sldMasterIdLst>
  <p:notesMasterIdLst>
    <p:notesMasterId r:id="rId74"/>
  </p:notesMasterIdLst>
  <p:handoutMasterIdLst>
    <p:handoutMasterId r:id="rId75"/>
  </p:handoutMasterIdLst>
  <p:sldIdLst>
    <p:sldId id="259" r:id="rId2"/>
    <p:sldId id="329" r:id="rId3"/>
    <p:sldId id="305" r:id="rId4"/>
    <p:sldId id="348" r:id="rId5"/>
    <p:sldId id="308" r:id="rId6"/>
    <p:sldId id="309" r:id="rId7"/>
    <p:sldId id="330" r:id="rId8"/>
    <p:sldId id="345" r:id="rId9"/>
    <p:sldId id="258" r:id="rId10"/>
    <p:sldId id="311" r:id="rId11"/>
    <p:sldId id="349" r:id="rId12"/>
    <p:sldId id="781" r:id="rId13"/>
    <p:sldId id="347" r:id="rId14"/>
    <p:sldId id="312" r:id="rId15"/>
    <p:sldId id="331" r:id="rId16"/>
    <p:sldId id="782" r:id="rId17"/>
    <p:sldId id="350" r:id="rId18"/>
    <p:sldId id="314" r:id="rId19"/>
    <p:sldId id="313" r:id="rId20"/>
    <p:sldId id="332" r:id="rId21"/>
    <p:sldId id="316" r:id="rId22"/>
    <p:sldId id="315" r:id="rId23"/>
    <p:sldId id="271" r:id="rId24"/>
    <p:sldId id="272" r:id="rId25"/>
    <p:sldId id="274" r:id="rId26"/>
    <p:sldId id="273" r:id="rId27"/>
    <p:sldId id="351" r:id="rId28"/>
    <p:sldId id="317" r:id="rId29"/>
    <p:sldId id="318" r:id="rId30"/>
    <p:sldId id="319" r:id="rId31"/>
    <p:sldId id="320" r:id="rId32"/>
    <p:sldId id="334" r:id="rId33"/>
    <p:sldId id="352" r:id="rId34"/>
    <p:sldId id="262" r:id="rId35"/>
    <p:sldId id="304" r:id="rId36"/>
    <p:sldId id="322" r:id="rId37"/>
    <p:sldId id="333" r:id="rId38"/>
    <p:sldId id="323" r:id="rId39"/>
    <p:sldId id="353" r:id="rId40"/>
    <p:sldId id="324" r:id="rId41"/>
    <p:sldId id="284" r:id="rId42"/>
    <p:sldId id="335" r:id="rId43"/>
    <p:sldId id="336" r:id="rId44"/>
    <p:sldId id="354" r:id="rId45"/>
    <p:sldId id="276" r:id="rId46"/>
    <p:sldId id="294" r:id="rId47"/>
    <p:sldId id="321" r:id="rId48"/>
    <p:sldId id="306" r:id="rId49"/>
    <p:sldId id="355" r:id="rId50"/>
    <p:sldId id="280" r:id="rId51"/>
    <p:sldId id="325" r:id="rId52"/>
    <p:sldId id="326" r:id="rId53"/>
    <p:sldId id="283" r:id="rId54"/>
    <p:sldId id="327" r:id="rId55"/>
    <p:sldId id="337" r:id="rId56"/>
    <p:sldId id="356" r:id="rId57"/>
    <p:sldId id="264" r:id="rId58"/>
    <p:sldId id="265" r:id="rId59"/>
    <p:sldId id="338" r:id="rId60"/>
    <p:sldId id="357" r:id="rId61"/>
    <p:sldId id="339" r:id="rId62"/>
    <p:sldId id="340" r:id="rId63"/>
    <p:sldId id="341" r:id="rId64"/>
    <p:sldId id="358" r:id="rId65"/>
    <p:sldId id="342" r:id="rId66"/>
    <p:sldId id="328" r:id="rId67"/>
    <p:sldId id="343" r:id="rId68"/>
    <p:sldId id="278" r:id="rId69"/>
    <p:sldId id="279" r:id="rId70"/>
    <p:sldId id="303" r:id="rId71"/>
    <p:sldId id="359" r:id="rId72"/>
    <p:sldId id="344" r:id="rId7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3" autoAdjust="0"/>
    <p:restoredTop sz="96405"/>
  </p:normalViewPr>
  <p:slideViewPr>
    <p:cSldViewPr snapToGrid="0">
      <p:cViewPr varScale="1">
        <p:scale>
          <a:sx n="80" d="100"/>
          <a:sy n="80" d="100"/>
        </p:scale>
        <p:origin x="948" y="44"/>
      </p:cViewPr>
      <p:guideLst/>
    </p:cSldViewPr>
  </p:slideViewPr>
  <p:notesTextViewPr>
    <p:cViewPr>
      <p:scale>
        <a:sx n="1" d="1"/>
        <a:sy n="1" d="1"/>
      </p:scale>
      <p:origin x="0" y="0"/>
    </p:cViewPr>
  </p:notesTextViewPr>
  <p:notesViewPr>
    <p:cSldViewPr snapToGrid="0">
      <p:cViewPr varScale="1">
        <p:scale>
          <a:sx n="50" d="100"/>
          <a:sy n="50" d="100"/>
        </p:scale>
        <p:origin x="264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0E69F8-0378-49FB-9D5F-C9BBBD4410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ED9D66E2-908D-4C7C-B77D-A67EB491D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50943C-FD17-456F-9186-93C637EBEE19}" type="datetimeFigureOut">
              <a:rPr lang="en-ID" smtClean="0"/>
              <a:t>29/02/2024</a:t>
            </a:fld>
            <a:endParaRPr lang="en-ID"/>
          </a:p>
        </p:txBody>
      </p:sp>
      <p:sp>
        <p:nvSpPr>
          <p:cNvPr id="4" name="Footer Placeholder 3">
            <a:extLst>
              <a:ext uri="{FF2B5EF4-FFF2-40B4-BE49-F238E27FC236}">
                <a16:creationId xmlns:a16="http://schemas.microsoft.com/office/drawing/2014/main" id="{AC237C81-476A-49AC-AA51-FCBC1E79C8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EB329A36-632E-48BF-83DD-078A438E81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C85283-85A0-4983-89F3-459199E55DF5}" type="slidenum">
              <a:rPr lang="en-ID" smtClean="0"/>
              <a:t>‹#›</a:t>
            </a:fld>
            <a:endParaRPr lang="en-ID"/>
          </a:p>
        </p:txBody>
      </p:sp>
    </p:spTree>
    <p:extLst>
      <p:ext uri="{BB962C8B-B14F-4D97-AF65-F5344CB8AC3E}">
        <p14:creationId xmlns:p14="http://schemas.microsoft.com/office/powerpoint/2010/main" val="683195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F9FC38-530E-234F-B7F7-8AADFABE22DD}"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5EFD3-45C9-274E-AC0C-A1CE6E7E43BC}" type="slidenum">
              <a:rPr lang="en-US" smtClean="0"/>
              <a:t>‹#›</a:t>
            </a:fld>
            <a:endParaRPr lang="en-US"/>
          </a:p>
        </p:txBody>
      </p:sp>
    </p:spTree>
    <p:extLst>
      <p:ext uri="{BB962C8B-B14F-4D97-AF65-F5344CB8AC3E}">
        <p14:creationId xmlns:p14="http://schemas.microsoft.com/office/powerpoint/2010/main" val="2859721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 </a:t>
            </a:r>
          </a:p>
        </p:txBody>
      </p:sp>
      <p:sp>
        <p:nvSpPr>
          <p:cNvPr id="4" name="Slide Number Placeholder 3"/>
          <p:cNvSpPr>
            <a:spLocks noGrp="1"/>
          </p:cNvSpPr>
          <p:nvPr>
            <p:ph type="sldNum" sz="quarter" idx="5"/>
          </p:nvPr>
        </p:nvSpPr>
        <p:spPr/>
        <p:txBody>
          <a:bodyPr/>
          <a:lstStyle/>
          <a:p>
            <a:fld id="{2163AF2E-04CA-4CB9-930F-808C1EBAB124}" type="slidenum">
              <a:rPr lang="en-US" smtClean="0"/>
              <a:t>11</a:t>
            </a:fld>
            <a:endParaRPr lang="en-US" dirty="0"/>
          </a:p>
        </p:txBody>
      </p:sp>
    </p:spTree>
    <p:extLst>
      <p:ext uri="{BB962C8B-B14F-4D97-AF65-F5344CB8AC3E}">
        <p14:creationId xmlns:p14="http://schemas.microsoft.com/office/powerpoint/2010/main" val="3225332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For example, many SFAs contract with Food Service Management Companies (FMSC). The SFA is responsible for ensuring the FSMC is in compliance with civil rights requirements. </a:t>
            </a:r>
          </a:p>
          <a:p>
            <a:endParaRPr lang="en-US" dirty="0"/>
          </a:p>
        </p:txBody>
      </p:sp>
      <p:sp>
        <p:nvSpPr>
          <p:cNvPr id="4" name="Slide Number Placeholder 3"/>
          <p:cNvSpPr>
            <a:spLocks noGrp="1"/>
          </p:cNvSpPr>
          <p:nvPr>
            <p:ph type="sldNum" sz="quarter" idx="10"/>
          </p:nvPr>
        </p:nvSpPr>
        <p:spPr/>
        <p:txBody>
          <a:bodyPr/>
          <a:lstStyle/>
          <a:p>
            <a:fld id="{2821ECFE-2F87-4B57-9F68-AC8CFD346843}" type="slidenum">
              <a:rPr lang="en-US" smtClean="0"/>
              <a:t>13</a:t>
            </a:fld>
            <a:endParaRPr lang="en-US" dirty="0"/>
          </a:p>
        </p:txBody>
      </p:sp>
    </p:spTree>
    <p:extLst>
      <p:ext uri="{BB962C8B-B14F-4D97-AF65-F5344CB8AC3E}">
        <p14:creationId xmlns:p14="http://schemas.microsoft.com/office/powerpoint/2010/main" val="91795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21ECFE-2F87-4B57-9F68-AC8CFD346843}" type="slidenum">
              <a:rPr lang="en-US" smtClean="0"/>
              <a:t>20</a:t>
            </a:fld>
            <a:endParaRPr lang="en-US" dirty="0"/>
          </a:p>
        </p:txBody>
      </p:sp>
    </p:spTree>
    <p:extLst>
      <p:ext uri="{BB962C8B-B14F-4D97-AF65-F5344CB8AC3E}">
        <p14:creationId xmlns:p14="http://schemas.microsoft.com/office/powerpoint/2010/main" val="240392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*The Free and Reduced Meal Application Materials and the Verification Materials with the correct nondiscrimination statement are provided annually on the agency websites </a:t>
            </a:r>
          </a:p>
          <a:p>
            <a:endParaRPr lang="en-US" dirty="0"/>
          </a:p>
        </p:txBody>
      </p:sp>
      <p:sp>
        <p:nvSpPr>
          <p:cNvPr id="4" name="Slide Number Placeholder 3"/>
          <p:cNvSpPr>
            <a:spLocks noGrp="1"/>
          </p:cNvSpPr>
          <p:nvPr>
            <p:ph type="sldNum" sz="quarter" idx="10"/>
          </p:nvPr>
        </p:nvSpPr>
        <p:spPr/>
        <p:txBody>
          <a:bodyPr/>
          <a:lstStyle/>
          <a:p>
            <a:fld id="{2821ECFE-2F87-4B57-9F68-AC8CFD346843}" type="slidenum">
              <a:rPr lang="en-US" smtClean="0"/>
              <a:t>21</a:t>
            </a:fld>
            <a:endParaRPr lang="en-US" dirty="0"/>
          </a:p>
        </p:txBody>
      </p:sp>
    </p:spTree>
    <p:extLst>
      <p:ext uri="{BB962C8B-B14F-4D97-AF65-F5344CB8AC3E}">
        <p14:creationId xmlns:p14="http://schemas.microsoft.com/office/powerpoint/2010/main" val="101307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2DA2BF"/>
              </a:buClr>
              <a:buFont typeface="Wingdings 3" pitchFamily="16" charset="2"/>
              <a:buChar char=""/>
            </a:pPr>
            <a:r>
              <a:rPr lang="en-US" sz="1200" dirty="0"/>
              <a:t>May be used where the longer statement does not fit</a:t>
            </a:r>
          </a:p>
          <a:p>
            <a:pPr marL="0" indent="0">
              <a:buClr>
                <a:srgbClr val="2DA2BF"/>
              </a:buClr>
              <a:buNone/>
            </a:pPr>
            <a:endParaRPr lang="en-US" sz="1200" dirty="0"/>
          </a:p>
          <a:p>
            <a:pPr marL="0" indent="0">
              <a:buClr>
                <a:srgbClr val="2DA2BF"/>
              </a:buClr>
              <a:buFont typeface="Wingdings 3" pitchFamily="16" charset="2"/>
              <a:buChar char=""/>
            </a:pPr>
            <a:r>
              <a:rPr lang="en-US" sz="1200" dirty="0"/>
              <a:t>Must be in font size no smaller than font size used in rest of publication</a:t>
            </a:r>
          </a:p>
          <a:p>
            <a:pPr marL="0" indent="0">
              <a:buClr>
                <a:srgbClr val="2DA2BF"/>
              </a:buClr>
              <a:buNone/>
            </a:pPr>
            <a:endParaRPr lang="en-US" sz="1200" dirty="0"/>
          </a:p>
          <a:p>
            <a:pPr marL="0" indent="0">
              <a:buClr>
                <a:srgbClr val="2DA2BF"/>
              </a:buClr>
              <a:buFont typeface="Wingdings 3" pitchFamily="16" charset="2"/>
              <a:buChar char=""/>
            </a:pPr>
            <a:r>
              <a:rPr lang="en-US" sz="1200" dirty="0"/>
              <a:t>It is required to maintain a file with samples of pamphlets or fliers showing the non-discrimination statement</a:t>
            </a:r>
          </a:p>
          <a:p>
            <a:endParaRPr lang="en-US" dirty="0"/>
          </a:p>
        </p:txBody>
      </p:sp>
      <p:sp>
        <p:nvSpPr>
          <p:cNvPr id="4" name="Slide Number Placeholder 3"/>
          <p:cNvSpPr>
            <a:spLocks noGrp="1"/>
          </p:cNvSpPr>
          <p:nvPr>
            <p:ph type="sldNum" sz="quarter" idx="10"/>
          </p:nvPr>
        </p:nvSpPr>
        <p:spPr/>
        <p:txBody>
          <a:bodyPr/>
          <a:lstStyle/>
          <a:p>
            <a:fld id="{94B80B1A-11E9-4F0B-ACA6-612698CB1C8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83342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21ECFE-2F87-4B57-9F68-AC8CFD346843}" type="slidenum">
              <a:rPr lang="en-US" smtClean="0"/>
              <a:t>41</a:t>
            </a:fld>
            <a:endParaRPr lang="en-US"/>
          </a:p>
        </p:txBody>
      </p:sp>
    </p:spTree>
    <p:extLst>
      <p:ext uri="{BB962C8B-B14F-4D97-AF65-F5344CB8AC3E}">
        <p14:creationId xmlns:p14="http://schemas.microsoft.com/office/powerpoint/2010/main" val="447942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21ECFE-2F87-4B57-9F68-AC8CFD346843}" type="slidenum">
              <a:rPr lang="en-US" smtClean="0"/>
              <a:t>71</a:t>
            </a:fld>
            <a:endParaRPr lang="en-US"/>
          </a:p>
        </p:txBody>
      </p:sp>
    </p:spTree>
    <p:extLst>
      <p:ext uri="{BB962C8B-B14F-4D97-AF65-F5344CB8AC3E}">
        <p14:creationId xmlns:p14="http://schemas.microsoft.com/office/powerpoint/2010/main" val="195119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7E105AC0-6A11-984D-8903-28B8AC302B66}"/>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CF31F6A-B53A-824B-B4A4-382219BF7960}"/>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CE88ABC1-ACE8-B34D-9FF1-B08FF0B8C0F6}"/>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0" name="Picture 9">
            <a:extLst>
              <a:ext uri="{FF2B5EF4-FFF2-40B4-BE49-F238E27FC236}">
                <a16:creationId xmlns:a16="http://schemas.microsoft.com/office/drawing/2014/main" id="{463C2911-808A-ED48-A527-CA02957925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03778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FC3E5EBD-6A05-6D4F-93BA-5F06BC34119D}"/>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FBA0CF7-1390-4849-A70B-B4164FBA2BC4}"/>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82AAC62B-2657-8743-8AEA-DAD3F5AE0F48}"/>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0" name="Picture 9">
            <a:extLst>
              <a:ext uri="{FF2B5EF4-FFF2-40B4-BE49-F238E27FC236}">
                <a16:creationId xmlns:a16="http://schemas.microsoft.com/office/drawing/2014/main" id="{F86E548D-74DE-3948-AC22-F9FAFFE97B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84078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F9B78D95-C0CC-164D-9B6A-61B6129A8061}"/>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AF7529C-F608-0F45-AEE4-ECA82B77A3A1}"/>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D82E9085-2CAB-1440-95D4-FC7228F8199B}"/>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0" name="Picture 9">
            <a:extLst>
              <a:ext uri="{FF2B5EF4-FFF2-40B4-BE49-F238E27FC236}">
                <a16:creationId xmlns:a16="http://schemas.microsoft.com/office/drawing/2014/main" id="{F0C25B81-B386-AD47-94E3-5AB41FB27B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516256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E77EAB-8151-4F81-B645-236E967BA9FB}"/>
              </a:ext>
            </a:extLst>
          </p:cNvPr>
          <p:cNvSpPr>
            <a:spLocks noGrp="1"/>
          </p:cNvSpPr>
          <p:nvPr>
            <p:ph type="pic" sz="quarter" idx="10"/>
          </p:nvPr>
        </p:nvSpPr>
        <p:spPr>
          <a:xfrm>
            <a:off x="536377" y="495300"/>
            <a:ext cx="3368873" cy="4648200"/>
          </a:xfrm>
          <a:custGeom>
            <a:avLst/>
            <a:gdLst>
              <a:gd name="connsiteX0" fmla="*/ 0 w 4491831"/>
              <a:gd name="connsiteY0" fmla="*/ 0 h 6197600"/>
              <a:gd name="connsiteX1" fmla="*/ 4491831 w 4491831"/>
              <a:gd name="connsiteY1" fmla="*/ 0 h 6197600"/>
              <a:gd name="connsiteX2" fmla="*/ 4491831 w 4491831"/>
              <a:gd name="connsiteY2" fmla="*/ 6197600 h 6197600"/>
              <a:gd name="connsiteX3" fmla="*/ 0 w 4491831"/>
              <a:gd name="connsiteY3" fmla="*/ 6197600 h 6197600"/>
            </a:gdLst>
            <a:ahLst/>
            <a:cxnLst>
              <a:cxn ang="0">
                <a:pos x="connsiteX0" y="connsiteY0"/>
              </a:cxn>
              <a:cxn ang="0">
                <a:pos x="connsiteX1" y="connsiteY1"/>
              </a:cxn>
              <a:cxn ang="0">
                <a:pos x="connsiteX2" y="connsiteY2"/>
              </a:cxn>
              <a:cxn ang="0">
                <a:pos x="connsiteX3" y="connsiteY3"/>
              </a:cxn>
            </a:cxnLst>
            <a:rect l="l" t="t" r="r" b="b"/>
            <a:pathLst>
              <a:path w="4491831" h="6197600">
                <a:moveTo>
                  <a:pt x="0" y="0"/>
                </a:moveTo>
                <a:lnTo>
                  <a:pt x="4491831" y="0"/>
                </a:lnTo>
                <a:lnTo>
                  <a:pt x="4491831" y="6197600"/>
                </a:lnTo>
                <a:lnTo>
                  <a:pt x="0" y="6197600"/>
                </a:lnTo>
                <a:close/>
              </a:path>
            </a:pathLst>
          </a:custGeom>
          <a:ln w="57150">
            <a:noFill/>
          </a:ln>
          <a:effectLst/>
        </p:spPr>
        <p:txBody>
          <a:bodyPr wrap="square">
            <a:noAutofit/>
          </a:bodyPr>
          <a:lstStyle/>
          <a:p>
            <a:endParaRPr lang="en-ID"/>
          </a:p>
        </p:txBody>
      </p:sp>
      <p:sp>
        <p:nvSpPr>
          <p:cNvPr id="3" name="Rectangle 2">
            <a:extLst>
              <a:ext uri="{FF2B5EF4-FFF2-40B4-BE49-F238E27FC236}">
                <a16:creationId xmlns:a16="http://schemas.microsoft.com/office/drawing/2014/main" id="{6BF71889-426A-FB42-89EA-73188B8D0093}"/>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CF1F308-DCC3-8F45-842C-8208463AE2B9}"/>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0">
            <a:extLst>
              <a:ext uri="{FF2B5EF4-FFF2-40B4-BE49-F238E27FC236}">
                <a16:creationId xmlns:a16="http://schemas.microsoft.com/office/drawing/2014/main" id="{9CC98A58-5054-4B41-A615-08C4DFF89987}"/>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dirty="0"/>
          </a:p>
        </p:txBody>
      </p:sp>
    </p:spTree>
    <p:extLst>
      <p:ext uri="{BB962C8B-B14F-4D97-AF65-F5344CB8AC3E}">
        <p14:creationId xmlns:p14="http://schemas.microsoft.com/office/powerpoint/2010/main" val="56131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075339-9FC7-AF4C-8F94-76CE35500EC7}"/>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FFF21C5-E5EB-214F-8369-91DC075CC14C}"/>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0">
            <a:extLst>
              <a:ext uri="{FF2B5EF4-FFF2-40B4-BE49-F238E27FC236}">
                <a16:creationId xmlns:a16="http://schemas.microsoft.com/office/drawing/2014/main" id="{AE920C69-67B7-9A47-97E3-21167E74A124}"/>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dirty="0"/>
          </a:p>
        </p:txBody>
      </p:sp>
      <p:pic>
        <p:nvPicPr>
          <p:cNvPr id="5" name="Picture 4">
            <a:extLst>
              <a:ext uri="{FF2B5EF4-FFF2-40B4-BE49-F238E27FC236}">
                <a16:creationId xmlns:a16="http://schemas.microsoft.com/office/drawing/2014/main" id="{4987294F-8CBE-3643-88A8-DB3938706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359942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A2AAF435-1BC4-C647-81AB-8D27F3A99D6C}"/>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8799014-0F19-3C43-B45F-7038E474B83C}"/>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FC8C7A40-059E-DB4D-80B1-0A8C6929715C}"/>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0" name="Picture 9">
            <a:extLst>
              <a:ext uri="{FF2B5EF4-FFF2-40B4-BE49-F238E27FC236}">
                <a16:creationId xmlns:a16="http://schemas.microsoft.com/office/drawing/2014/main" id="{9E0FBA0F-7B15-664F-913C-9050040E2D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68834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E8FB0147-65E1-F742-99E9-FDD3737645C9}"/>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5FBE8A0-4587-7548-BB24-C548F3F62C76}"/>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AFD375C8-D501-1946-9A00-98B14611EE53}"/>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0" name="Picture 9">
            <a:extLst>
              <a:ext uri="{FF2B5EF4-FFF2-40B4-BE49-F238E27FC236}">
                <a16:creationId xmlns:a16="http://schemas.microsoft.com/office/drawing/2014/main" id="{7CDBA76B-BC26-D84C-9810-15EEBAF1CC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80884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C303C5D4-0C69-C142-BCE9-8E0A1A8B1763}"/>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DAACB38-1FA9-9941-9319-D359C4C22686}"/>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E4E0E06E-1531-6845-8998-37CD5F7BF9FE}"/>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1" name="Picture 10">
            <a:extLst>
              <a:ext uri="{FF2B5EF4-FFF2-40B4-BE49-F238E27FC236}">
                <a16:creationId xmlns:a16="http://schemas.microsoft.com/office/drawing/2014/main" id="{162BFB35-8176-5941-A4A9-403D0508D1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77404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9E113F32-3E6D-4F9A-A773-66183D9F62AD}" type="slidenum">
              <a:rPr lang="en-ID" smtClean="0"/>
              <a:t>‹#›</a:t>
            </a:fld>
            <a:endParaRPr lang="en-ID"/>
          </a:p>
        </p:txBody>
      </p:sp>
      <p:sp>
        <p:nvSpPr>
          <p:cNvPr id="10" name="Rectangle 9">
            <a:extLst>
              <a:ext uri="{FF2B5EF4-FFF2-40B4-BE49-F238E27FC236}">
                <a16:creationId xmlns:a16="http://schemas.microsoft.com/office/drawing/2014/main" id="{6FFC4140-AB4E-814C-BCA2-B4DF3BBF940C}"/>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02AFA10-3430-0543-8D83-FF760B631153}"/>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0">
            <a:extLst>
              <a:ext uri="{FF2B5EF4-FFF2-40B4-BE49-F238E27FC236}">
                <a16:creationId xmlns:a16="http://schemas.microsoft.com/office/drawing/2014/main" id="{A4618300-CFF5-C645-B2AE-1CDD1268A7FE}"/>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3" name="Picture 12">
            <a:extLst>
              <a:ext uri="{FF2B5EF4-FFF2-40B4-BE49-F238E27FC236}">
                <a16:creationId xmlns:a16="http://schemas.microsoft.com/office/drawing/2014/main" id="{A3298EB5-B147-634A-9B26-A17529F2D0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15554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9E113F32-3E6D-4F9A-A773-66183D9F62AD}" type="slidenum">
              <a:rPr lang="en-ID" smtClean="0"/>
              <a:t>‹#›</a:t>
            </a:fld>
            <a:endParaRPr lang="en-ID"/>
          </a:p>
        </p:txBody>
      </p:sp>
      <p:sp>
        <p:nvSpPr>
          <p:cNvPr id="6" name="Rectangle 5">
            <a:extLst>
              <a:ext uri="{FF2B5EF4-FFF2-40B4-BE49-F238E27FC236}">
                <a16:creationId xmlns:a16="http://schemas.microsoft.com/office/drawing/2014/main" id="{7F38F12C-87A2-EE4A-80C4-9F7062267240}"/>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6DC0546-3DF4-5D4F-B57F-D0AE13B6F8D9}"/>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0">
            <a:extLst>
              <a:ext uri="{FF2B5EF4-FFF2-40B4-BE49-F238E27FC236}">
                <a16:creationId xmlns:a16="http://schemas.microsoft.com/office/drawing/2014/main" id="{8E39E613-F28F-BA48-B06B-C75E4113AA4C}"/>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9" name="Picture 8">
            <a:extLst>
              <a:ext uri="{FF2B5EF4-FFF2-40B4-BE49-F238E27FC236}">
                <a16:creationId xmlns:a16="http://schemas.microsoft.com/office/drawing/2014/main" id="{3AE85B33-4FCA-4A42-8F5F-90FA159E8B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47444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9E113F32-3E6D-4F9A-A773-66183D9F62AD}" type="slidenum">
              <a:rPr lang="en-ID" smtClean="0"/>
              <a:t>‹#›</a:t>
            </a:fld>
            <a:endParaRPr lang="en-ID"/>
          </a:p>
        </p:txBody>
      </p:sp>
      <p:sp>
        <p:nvSpPr>
          <p:cNvPr id="5" name="Rectangle 4">
            <a:extLst>
              <a:ext uri="{FF2B5EF4-FFF2-40B4-BE49-F238E27FC236}">
                <a16:creationId xmlns:a16="http://schemas.microsoft.com/office/drawing/2014/main" id="{C856BC3E-C597-2342-99E6-62DA8DF47E2B}"/>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8C01C7-5B90-FD45-8AC5-3F15FDFF56CE}"/>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0">
            <a:extLst>
              <a:ext uri="{FF2B5EF4-FFF2-40B4-BE49-F238E27FC236}">
                <a16:creationId xmlns:a16="http://schemas.microsoft.com/office/drawing/2014/main" id="{ABD6DB79-E8DC-D448-B69A-4534EB2E8628}"/>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8" name="Picture 7">
            <a:extLst>
              <a:ext uri="{FF2B5EF4-FFF2-40B4-BE49-F238E27FC236}">
                <a16:creationId xmlns:a16="http://schemas.microsoft.com/office/drawing/2014/main" id="{2A054D09-03A6-CF4F-992C-5E418A954D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78167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5E66A3BE-96CF-5B4F-ABED-BD0082ABAD36}"/>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F140294-0BC4-5146-B342-CE7021DDD224}"/>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88A4FDFD-0066-B94C-A202-4C02F3024D11}"/>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1" name="Picture 10">
            <a:extLst>
              <a:ext uri="{FF2B5EF4-FFF2-40B4-BE49-F238E27FC236}">
                <a16:creationId xmlns:a16="http://schemas.microsoft.com/office/drawing/2014/main" id="{12F17327-59EC-684C-9B6D-D7ADACD6F5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38173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4DD39B48-5148-6943-866E-63FD32FF7E49}"/>
              </a:ext>
            </a:extLst>
          </p:cNvPr>
          <p:cNvSpPr/>
          <p:nvPr userDrawn="1"/>
        </p:nvSpPr>
        <p:spPr>
          <a:xfrm>
            <a:off x="0" y="4747846"/>
            <a:ext cx="9144000" cy="3956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CCC1FB5-65DE-B147-802B-F4BABE1275F1}"/>
              </a:ext>
            </a:extLst>
          </p:cNvPr>
          <p:cNvSpPr/>
          <p:nvPr userDrawn="1"/>
        </p:nvSpPr>
        <p:spPr>
          <a:xfrm>
            <a:off x="0" y="0"/>
            <a:ext cx="9144000" cy="514350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8E322EC1-B9B0-CC47-A0A2-9004ADB87C1A}"/>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1" name="Picture 10">
            <a:extLst>
              <a:ext uri="{FF2B5EF4-FFF2-40B4-BE49-F238E27FC236}">
                <a16:creationId xmlns:a16="http://schemas.microsoft.com/office/drawing/2014/main" id="{A6F50053-EC2C-B34A-BA34-7AC20C3C19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831505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Calibri Regular"/>
              </a:defRPr>
            </a:lvl1pPr>
          </a:lstStyle>
          <a:p>
            <a:endParaRPr lang="en-ID"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Calibri Regular"/>
              </a:defRPr>
            </a:lvl1pPr>
          </a:lstStyle>
          <a:p>
            <a:endParaRPr lang="en-ID"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Calibri Regular"/>
              </a:defRPr>
            </a:lvl1pPr>
          </a:lstStyle>
          <a:p>
            <a:fld id="{9E113F32-3E6D-4F9A-A773-66183D9F62AD}" type="slidenum">
              <a:rPr lang="en-ID" smtClean="0"/>
              <a:pPr/>
              <a:t>‹#›</a:t>
            </a:fld>
            <a:endParaRPr lang="en-ID" dirty="0"/>
          </a:p>
        </p:txBody>
      </p:sp>
    </p:spTree>
    <p:extLst>
      <p:ext uri="{BB962C8B-B14F-4D97-AF65-F5344CB8AC3E}">
        <p14:creationId xmlns:p14="http://schemas.microsoft.com/office/powerpoint/2010/main" val="24625251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22" r:id="rId12"/>
    <p:sldLayoutId id="2147483650" r:id="rId13"/>
  </p:sldLayoutIdLst>
  <p:hf hdr="0" ftr="0" dt="0"/>
  <p:txStyles>
    <p:titleStyle>
      <a:lvl1pPr algn="l" defTabSz="685800" rtl="0" eaLnBrk="1" latinLnBrk="0" hangingPunct="1">
        <a:lnSpc>
          <a:spcPct val="90000"/>
        </a:lnSpc>
        <a:spcBef>
          <a:spcPct val="0"/>
        </a:spcBef>
        <a:buNone/>
        <a:defRPr sz="3300" b="1" i="0" kern="1200">
          <a:solidFill>
            <a:schemeClr val="tx1"/>
          </a:solidFill>
          <a:latin typeface="Montserrat Bold" pitchFamily="2"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Calibri Regular"/>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Calibri Regular"/>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Calibri Regular"/>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hyperlink" Target="mailto:program.intake@usda.gov" TargetMode="External"/><Relationship Id="rId4" Type="http://schemas.openxmlformats.org/officeDocument/2006/relationships/hyperlink" Target="https://gcc02.safelinks.protection.outlook.com/?url=https%3A%2F%2Fwww.usda.gov%2Fsites%2Fdefault%2Ffiles%2Fdocuments%2FUSDA-OASCR%2520P-Complaint-Form-0508-0002-508-11-28-17Fax2Mail.pdf&amp;data=05%7C01%7CPaula.Nadeau%40maine.gov%7C8662eda17df646c3d5ea08da38c8743d%7C413fa8ab207d4b629bcdea1a8f2f864e%7C0%7C0%7C637884730830351761%7CUnknown%7CTWFpbGZsb3d8eyJWIjoiMC4wLjAwMDAiLCJQIjoiV2luMzIiLCJBTiI6Ik1haWwiLCJXVCI6Mn0%3D%7C3000%7C%7C%7C&amp;sdata=OeYhSpIJPVT%2F7gK70PpHBCGkTzr2aFKaZe%2BLnyUR%2FxI%3D&amp;reserved=0"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fns.usda.gov/cr/fns-nondiscrimination-statement" TargetMode="External"/><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hyperlink" Target="https://www.maine.gov/mhrc/file/instructions"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hyperlink" Target="http://www.census.gov/acs/" TargetMode="External"/><Relationship Id="rId4" Type="http://schemas.openxmlformats.org/officeDocument/2006/relationships/hyperlink" Target="https://data.census.gov/cedsci/"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hyperlink" Target="https://www.fns.usda.gov/cn/translated-applications"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hyperlink" Target="https://www.usda.gov/sites/default/files/documents/ad-3027s.pdf" TargetMode="External"/><Relationship Id="rId4" Type="http://schemas.openxmlformats.org/officeDocument/2006/relationships/hyperlink" Target="https://www.usda.gov/sites/default/files/documents/ad-3027.pdf" TargetMode="Externa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3.png"/><Relationship Id="rId4" Type="http://schemas.openxmlformats.org/officeDocument/2006/relationships/hyperlink" Target="http://www.maine.gov/mhrc" TargetMode="Externa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3.png"/><Relationship Id="rId4" Type="http://schemas.openxmlformats.org/officeDocument/2006/relationships/hyperlink" Target="mailto:stephen.miliano@fns.usda.gov"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hyperlink" Target="https://www.maine.gov/mhrc/file-a-complaint/general-intake-form" TargetMode="Externa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hyperlink" Target="https://www.usda.gov/oascr/filing-program-discrimination-complaint-usda-customer" TargetMode="External"/><Relationship Id="rId5" Type="http://schemas.openxmlformats.org/officeDocument/2006/relationships/hyperlink" Target="https://www.fns.usda.gov/cr/civil-rights-laws-regulations" TargetMode="External"/><Relationship Id="rId4" Type="http://schemas.openxmlformats.org/officeDocument/2006/relationships/hyperlink" Target="https://www.maine.gov/doe/schools/nutrition/nondiscrimination" TargetMode="Externa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3.png"/><Relationship Id="rId4" Type="http://schemas.openxmlformats.org/officeDocument/2006/relationships/hyperlink" Target="mailto:adriane.ackroyd@maine.gov"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maine.gov/mhrc/file/instructions" TargetMode="Externa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hyperlink" Target="mailto:program.intake@usda.gov" TargetMode="External"/><Relationship Id="rId5" Type="http://schemas.openxmlformats.org/officeDocument/2006/relationships/hyperlink" Target="https://gcc02.safelinks.protection.outlook.com/?url=https%3A%2F%2Fwww.usda.gov%2Fsites%2Fdefault%2Ffiles%2Fdocuments%2FUSDA-OASCR%2520P-Complaint-Form-0508-0002-508-11-28-17Fax2Mail.pdf&amp;data=05%7C01%7CPaula.Nadeau%40maine.gov%7C8662eda17df646c3d5ea08da38c8743d%7C413fa8ab207d4b629bcdea1a8f2f864e%7C0%7C0%7C637884730830351761%7CUnknown%7CTWFpbGZsb3d8eyJWIjoiMC4wLjAwMDAiLCJQIjoiV2luMzIiLCJBTiI6Ik1haWwiLCJXVCI6Mn0%3D%7C3000%7C%7C%7C&amp;sdata=OeYhSpIJPVT%2F7gK70PpHBCGkTzr2aFKaZe%2BLnyUR%2FxI%3D&amp;reserved=0"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2688" y="981374"/>
            <a:ext cx="5825202" cy="1234727"/>
          </a:xfrm>
        </p:spPr>
        <p:txBody>
          <a:bodyPr/>
          <a:lstStyle/>
          <a:p>
            <a:pPr algn="ctr"/>
            <a:r>
              <a:rPr lang="en-US" sz="6000" dirty="0">
                <a:latin typeface="Trebuchet MS" panose="020B0603020202020204" pitchFamily="34" charset="0"/>
              </a:rPr>
              <a:t>Civil Rights </a:t>
            </a:r>
          </a:p>
        </p:txBody>
      </p:sp>
      <p:sp>
        <p:nvSpPr>
          <p:cNvPr id="3" name="Subtitle 2"/>
          <p:cNvSpPr>
            <a:spLocks noGrp="1"/>
          </p:cNvSpPr>
          <p:nvPr>
            <p:ph type="subTitle" idx="1"/>
          </p:nvPr>
        </p:nvSpPr>
        <p:spPr>
          <a:xfrm>
            <a:off x="1812688" y="2320468"/>
            <a:ext cx="5825202" cy="822674"/>
          </a:xfrm>
        </p:spPr>
        <p:txBody>
          <a:bodyPr>
            <a:noAutofit/>
          </a:bodyPr>
          <a:lstStyle/>
          <a:p>
            <a:pPr algn="ctr"/>
            <a:r>
              <a:rPr lang="en-US" sz="2400" dirty="0">
                <a:latin typeface="Trebuchet MS" panose="020B0603020202020204" pitchFamily="34" charset="0"/>
              </a:rPr>
              <a:t>In</a:t>
            </a:r>
          </a:p>
          <a:p>
            <a:pPr algn="ctr"/>
            <a:r>
              <a:rPr lang="en-US" sz="2400" dirty="0">
                <a:latin typeface="Trebuchet MS" panose="020B0603020202020204" pitchFamily="34" charset="0"/>
              </a:rPr>
              <a:t>Child Nutrition Programs</a:t>
            </a:r>
          </a:p>
        </p:txBody>
      </p:sp>
      <p:pic>
        <p:nvPicPr>
          <p:cNvPr id="9" name="Picture 8"/>
          <p:cNvPicPr>
            <a:picLocks noChangeAspect="1"/>
          </p:cNvPicPr>
          <p:nvPr/>
        </p:nvPicPr>
        <p:blipFill>
          <a:blip r:embed="rId4"/>
          <a:stretch>
            <a:fillRect/>
          </a:stretch>
        </p:blipFill>
        <p:spPr>
          <a:xfrm>
            <a:off x="115888" y="3636470"/>
            <a:ext cx="1539767" cy="1459054"/>
          </a:xfrm>
          <a:prstGeom prst="rect">
            <a:avLst/>
          </a:prstGeom>
        </p:spPr>
      </p:pic>
      <p:pic>
        <p:nvPicPr>
          <p:cNvPr id="13" name="Audio 12">
            <a:hlinkClick r:id="" action="ppaction://media"/>
            <a:extLst>
              <a:ext uri="{FF2B5EF4-FFF2-40B4-BE49-F238E27FC236}">
                <a16:creationId xmlns:a16="http://schemas.microsoft.com/office/drawing/2014/main" id="{F9C1F934-A120-D0C7-D85E-819A91FD35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03417610"/>
      </p:ext>
    </p:extLst>
  </p:cSld>
  <p:clrMapOvr>
    <a:masterClrMapping/>
  </p:clrMapOvr>
  <mc:AlternateContent xmlns:mc="http://schemas.openxmlformats.org/markup-compatibility/2006">
    <mc:Choice xmlns:p14="http://schemas.microsoft.com/office/powerpoint/2010/main" Requires="p14">
      <p:transition spd="slow" p14:dur="2000" advTm="9157"/>
    </mc:Choice>
    <mc:Fallback>
      <p:transition spd="slow" advTm="9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176" y="612479"/>
            <a:ext cx="3214523" cy="3918543"/>
          </a:xfrm>
          <a:prstGeom prst="rect">
            <a:avLst/>
          </a:prstGeom>
        </p:spPr>
        <p:txBody>
          <a:bodyPr vert="horz" lIns="68580" tIns="34290" rIns="68580" bIns="34290" rtlCol="0" anchor="ctr">
            <a:normAutofit/>
          </a:bodyPr>
          <a:lstStyle/>
          <a:p>
            <a:pPr marL="1337310" marR="3810" indent="-1067753" algn="r"/>
            <a:r>
              <a:rPr lang="en-US" sz="2400" dirty="0"/>
              <a:t>Federally Protected Bases</a:t>
            </a:r>
          </a:p>
        </p:txBody>
      </p:sp>
      <p:sp>
        <p:nvSpPr>
          <p:cNvPr id="3" name="object 3"/>
          <p:cNvSpPr txBox="1"/>
          <p:nvPr/>
        </p:nvSpPr>
        <p:spPr>
          <a:xfrm>
            <a:off x="3490721" y="396781"/>
            <a:ext cx="4806113" cy="4349939"/>
          </a:xfrm>
          <a:prstGeom prst="rect">
            <a:avLst/>
          </a:prstGeom>
        </p:spPr>
        <p:txBody>
          <a:bodyPr vert="horz" lIns="68580" tIns="34290" rIns="68580" bIns="34290" rtlCol="0" anchor="ctr">
            <a:normAutofit/>
          </a:bodyPr>
          <a:lstStyle/>
          <a:p>
            <a:pPr marL="9050" marR="3810">
              <a:spcBef>
                <a:spcPts val="750"/>
              </a:spcBef>
              <a:buClr>
                <a:schemeClr val="accent1"/>
              </a:buClr>
              <a:buSzPct val="80000"/>
            </a:pPr>
            <a:r>
              <a:rPr lang="en-US" spc="-4" dirty="0">
                <a:solidFill>
                  <a:schemeClr val="tx1">
                    <a:lumMod val="75000"/>
                    <a:lumOff val="25000"/>
                  </a:schemeClr>
                </a:solidFill>
                <a:latin typeface="Calibri" panose="020F0502020204030204" pitchFamily="34" charset="0"/>
                <a:cs typeface="Calibri" panose="020F0502020204030204" pitchFamily="34" charset="0"/>
              </a:rPr>
              <a:t>For Federal </a:t>
            </a:r>
            <a:r>
              <a:rPr lang="en-US" spc="-8" dirty="0">
                <a:solidFill>
                  <a:schemeClr val="tx1">
                    <a:lumMod val="75000"/>
                    <a:lumOff val="25000"/>
                  </a:schemeClr>
                </a:solidFill>
                <a:latin typeface="Calibri" panose="020F0502020204030204" pitchFamily="34" charset="0"/>
                <a:cs typeface="Calibri" panose="020F0502020204030204" pitchFamily="34" charset="0"/>
              </a:rPr>
              <a:t>Food and Nutrition Service </a:t>
            </a:r>
            <a:r>
              <a:rPr lang="en-US" spc="-4" dirty="0">
                <a:solidFill>
                  <a:schemeClr val="tx1">
                    <a:lumMod val="75000"/>
                    <a:lumOff val="25000"/>
                  </a:schemeClr>
                </a:solidFill>
                <a:latin typeface="Calibri" panose="020F0502020204030204" pitchFamily="34" charset="0"/>
                <a:cs typeface="Calibri" panose="020F0502020204030204" pitchFamily="34" charset="0"/>
              </a:rPr>
              <a:t>programs</a:t>
            </a:r>
            <a:r>
              <a:rPr lang="en-US" spc="-26" dirty="0">
                <a:solidFill>
                  <a:schemeClr val="tx1">
                    <a:lumMod val="75000"/>
                    <a:lumOff val="25000"/>
                  </a:schemeClr>
                </a:solidFill>
                <a:latin typeface="Calibri" panose="020F0502020204030204" pitchFamily="34" charset="0"/>
                <a:cs typeface="Calibri" panose="020F0502020204030204" pitchFamily="34" charset="0"/>
              </a:rPr>
              <a:t>, </a:t>
            </a:r>
            <a:r>
              <a:rPr lang="en-US" spc="-4" dirty="0">
                <a:solidFill>
                  <a:schemeClr val="tx1">
                    <a:lumMod val="75000"/>
                    <a:lumOff val="25000"/>
                  </a:schemeClr>
                </a:solidFill>
                <a:latin typeface="Calibri" panose="020F0502020204030204" pitchFamily="34" charset="0"/>
                <a:cs typeface="Calibri" panose="020F0502020204030204" pitchFamily="34" charset="0"/>
              </a:rPr>
              <a:t>complaints are </a:t>
            </a:r>
            <a:r>
              <a:rPr lang="en-US" dirty="0">
                <a:solidFill>
                  <a:schemeClr val="tx1">
                    <a:lumMod val="75000"/>
                    <a:lumOff val="25000"/>
                  </a:schemeClr>
                </a:solidFill>
                <a:latin typeface="Calibri" panose="020F0502020204030204" pitchFamily="34" charset="0"/>
                <a:cs typeface="Calibri" panose="020F0502020204030204" pitchFamily="34" charset="0"/>
              </a:rPr>
              <a:t>based </a:t>
            </a:r>
            <a:r>
              <a:rPr lang="en-US" spc="-4" dirty="0">
                <a:solidFill>
                  <a:schemeClr val="tx1">
                    <a:lumMod val="75000"/>
                    <a:lumOff val="25000"/>
                  </a:schemeClr>
                </a:solidFill>
                <a:latin typeface="Calibri" panose="020F0502020204030204" pitchFamily="34" charset="0"/>
                <a:cs typeface="Calibri" panose="020F0502020204030204" pitchFamily="34" charset="0"/>
              </a:rPr>
              <a:t>on </a:t>
            </a:r>
            <a:r>
              <a:rPr lang="en-US" dirty="0">
                <a:solidFill>
                  <a:schemeClr val="tx1">
                    <a:lumMod val="75000"/>
                    <a:lumOff val="25000"/>
                  </a:schemeClr>
                </a:solidFill>
                <a:latin typeface="Calibri" panose="020F0502020204030204" pitchFamily="34" charset="0"/>
                <a:cs typeface="Calibri" panose="020F0502020204030204" pitchFamily="34" charset="0"/>
              </a:rPr>
              <a:t>one or </a:t>
            </a:r>
            <a:r>
              <a:rPr lang="en-US" spc="-4" dirty="0">
                <a:solidFill>
                  <a:schemeClr val="tx1">
                    <a:lumMod val="75000"/>
                    <a:lumOff val="25000"/>
                  </a:schemeClr>
                </a:solidFill>
                <a:latin typeface="Calibri" panose="020F0502020204030204" pitchFamily="34" charset="0"/>
                <a:cs typeface="Calibri" panose="020F0502020204030204" pitchFamily="34" charset="0"/>
              </a:rPr>
              <a:t>more </a:t>
            </a:r>
            <a:r>
              <a:rPr lang="en-US" dirty="0">
                <a:solidFill>
                  <a:schemeClr val="tx1">
                    <a:lumMod val="75000"/>
                    <a:lumOff val="25000"/>
                  </a:schemeClr>
                </a:solidFill>
                <a:latin typeface="Calibri" panose="020F0502020204030204" pitchFamily="34" charset="0"/>
                <a:cs typeface="Calibri" panose="020F0502020204030204" pitchFamily="34" charset="0"/>
              </a:rPr>
              <a:t>of </a:t>
            </a:r>
            <a:r>
              <a:rPr lang="en-US" spc="-4" dirty="0">
                <a:solidFill>
                  <a:schemeClr val="tx1">
                    <a:lumMod val="75000"/>
                    <a:lumOff val="25000"/>
                  </a:schemeClr>
                </a:solidFill>
                <a:latin typeface="Calibri" panose="020F0502020204030204" pitchFamily="34" charset="0"/>
                <a:cs typeface="Calibri" panose="020F0502020204030204" pitchFamily="34" charset="0"/>
              </a:rPr>
              <a:t>the six Federally </a:t>
            </a:r>
            <a:r>
              <a:rPr lang="en-US" dirty="0">
                <a:solidFill>
                  <a:schemeClr val="tx1">
                    <a:lumMod val="75000"/>
                    <a:lumOff val="25000"/>
                  </a:schemeClr>
                </a:solidFill>
                <a:latin typeface="Calibri" panose="020F0502020204030204" pitchFamily="34" charset="0"/>
                <a:cs typeface="Calibri" panose="020F0502020204030204" pitchFamily="34" charset="0"/>
              </a:rPr>
              <a:t>protected  bases:</a:t>
            </a:r>
          </a:p>
          <a:p>
            <a:pPr marL="532924" indent="-314801">
              <a:spcBef>
                <a:spcPts val="750"/>
              </a:spcBef>
              <a:buClr>
                <a:schemeClr val="accent1"/>
              </a:buClr>
              <a:buSzPct val="80000"/>
              <a:buFont typeface="Wingdings 3" charset="2"/>
              <a:buChar char=""/>
              <a:tabLst>
                <a:tab pos="532448" algn="l"/>
                <a:tab pos="533400" algn="l"/>
              </a:tabLst>
            </a:pPr>
            <a:r>
              <a:rPr lang="en-US" dirty="0">
                <a:solidFill>
                  <a:schemeClr val="tx1">
                    <a:lumMod val="75000"/>
                    <a:lumOff val="25000"/>
                  </a:schemeClr>
                </a:solidFill>
                <a:latin typeface="Calibri" panose="020F0502020204030204" pitchFamily="34" charset="0"/>
                <a:cs typeface="Calibri" panose="020F0502020204030204" pitchFamily="34" charset="0"/>
              </a:rPr>
              <a:t>Race</a:t>
            </a:r>
          </a:p>
          <a:p>
            <a:pPr marL="532924" indent="-314325">
              <a:spcBef>
                <a:spcPts val="750"/>
              </a:spcBef>
              <a:buClr>
                <a:schemeClr val="accent1"/>
              </a:buClr>
              <a:buSzPct val="80000"/>
              <a:buFont typeface="Wingdings 3" charset="2"/>
              <a:buChar char=""/>
              <a:tabLst>
                <a:tab pos="532924" algn="l"/>
                <a:tab pos="533400" algn="l"/>
              </a:tabLst>
            </a:pPr>
            <a:r>
              <a:rPr lang="en-US" spc="-15" dirty="0">
                <a:solidFill>
                  <a:schemeClr val="tx1">
                    <a:lumMod val="75000"/>
                    <a:lumOff val="25000"/>
                  </a:schemeClr>
                </a:solidFill>
                <a:latin typeface="Calibri" panose="020F0502020204030204" pitchFamily="34" charset="0"/>
                <a:cs typeface="Calibri" panose="020F0502020204030204" pitchFamily="34" charset="0"/>
              </a:rPr>
              <a:t>Color</a:t>
            </a:r>
            <a:endParaRPr lang="en-US" dirty="0">
              <a:solidFill>
                <a:schemeClr val="tx1">
                  <a:lumMod val="75000"/>
                  <a:lumOff val="25000"/>
                </a:schemeClr>
              </a:solidFill>
              <a:latin typeface="Calibri" panose="020F0502020204030204" pitchFamily="34" charset="0"/>
              <a:cs typeface="Calibri" panose="020F0502020204030204" pitchFamily="34" charset="0"/>
            </a:endParaRPr>
          </a:p>
          <a:p>
            <a:pPr marL="532924" indent="-314325">
              <a:spcBef>
                <a:spcPts val="750"/>
              </a:spcBef>
              <a:buClr>
                <a:schemeClr val="accent1"/>
              </a:buClr>
              <a:buSzPct val="80000"/>
              <a:buFont typeface="Wingdings 3" charset="2"/>
              <a:buChar char=""/>
              <a:tabLst>
                <a:tab pos="532924" algn="l"/>
                <a:tab pos="533400" algn="l"/>
              </a:tabLst>
            </a:pPr>
            <a:r>
              <a:rPr lang="en-US" dirty="0">
                <a:solidFill>
                  <a:schemeClr val="tx1">
                    <a:lumMod val="75000"/>
                    <a:lumOff val="25000"/>
                  </a:schemeClr>
                </a:solidFill>
                <a:latin typeface="Calibri" panose="020F0502020204030204" pitchFamily="34" charset="0"/>
                <a:cs typeface="Calibri" panose="020F0502020204030204" pitchFamily="34" charset="0"/>
              </a:rPr>
              <a:t>National</a:t>
            </a:r>
            <a:r>
              <a:rPr lang="en-US" spc="-86" dirty="0">
                <a:solidFill>
                  <a:schemeClr val="tx1">
                    <a:lumMod val="75000"/>
                    <a:lumOff val="25000"/>
                  </a:schemeClr>
                </a:solidFill>
                <a:latin typeface="Calibri" panose="020F0502020204030204" pitchFamily="34" charset="0"/>
                <a:cs typeface="Calibri" panose="020F0502020204030204" pitchFamily="34" charset="0"/>
              </a:rPr>
              <a:t> </a:t>
            </a:r>
            <a:r>
              <a:rPr lang="en-US" dirty="0">
                <a:solidFill>
                  <a:schemeClr val="tx1">
                    <a:lumMod val="75000"/>
                    <a:lumOff val="25000"/>
                  </a:schemeClr>
                </a:solidFill>
                <a:latin typeface="Calibri" panose="020F0502020204030204" pitchFamily="34" charset="0"/>
                <a:cs typeface="Calibri" panose="020F0502020204030204" pitchFamily="34" charset="0"/>
              </a:rPr>
              <a:t>Origin</a:t>
            </a:r>
          </a:p>
          <a:p>
            <a:pPr marL="532924" indent="-314325">
              <a:spcBef>
                <a:spcPts val="750"/>
              </a:spcBef>
              <a:buClr>
                <a:schemeClr val="accent1"/>
              </a:buClr>
              <a:buSzPct val="80000"/>
              <a:buFont typeface="Wingdings 3" charset="2"/>
              <a:buChar char=""/>
              <a:tabLst>
                <a:tab pos="532924" algn="l"/>
                <a:tab pos="533400" algn="l"/>
              </a:tabLst>
            </a:pPr>
            <a:r>
              <a:rPr lang="en-US" dirty="0">
                <a:solidFill>
                  <a:schemeClr val="tx1">
                    <a:lumMod val="75000"/>
                    <a:lumOff val="25000"/>
                  </a:schemeClr>
                </a:solidFill>
                <a:latin typeface="Calibri" panose="020F0502020204030204" pitchFamily="34" charset="0"/>
                <a:cs typeface="Calibri" panose="020F0502020204030204" pitchFamily="34" charset="0"/>
              </a:rPr>
              <a:t>Age</a:t>
            </a:r>
          </a:p>
          <a:p>
            <a:pPr marL="532924" indent="-314325">
              <a:spcBef>
                <a:spcPts val="750"/>
              </a:spcBef>
              <a:buClr>
                <a:schemeClr val="accent1"/>
              </a:buClr>
              <a:buSzPct val="80000"/>
              <a:buFont typeface="Wingdings 3" charset="2"/>
              <a:buChar char=""/>
              <a:tabLst>
                <a:tab pos="532924" algn="l"/>
                <a:tab pos="533400" algn="l"/>
              </a:tabLst>
            </a:pPr>
            <a:r>
              <a:rPr lang="en-US" spc="-4" dirty="0">
                <a:solidFill>
                  <a:schemeClr val="tx1">
                    <a:lumMod val="75000"/>
                    <a:lumOff val="25000"/>
                  </a:schemeClr>
                </a:solidFill>
                <a:latin typeface="Calibri" panose="020F0502020204030204" pitchFamily="34" charset="0"/>
                <a:cs typeface="Calibri" panose="020F0502020204030204" pitchFamily="34" charset="0"/>
              </a:rPr>
              <a:t>Sex </a:t>
            </a:r>
            <a:r>
              <a:rPr lang="en-US" dirty="0">
                <a:solidFill>
                  <a:srgbClr val="141414"/>
                </a:solidFill>
                <a:latin typeface="Calibri" panose="020F0502020204030204" pitchFamily="34" charset="0"/>
                <a:cs typeface="Calibri" panose="020F0502020204030204" pitchFamily="34" charset="0"/>
              </a:rPr>
              <a:t>(including gender identity and sexual orientation)</a:t>
            </a:r>
            <a:endParaRPr lang="en-US" dirty="0">
              <a:solidFill>
                <a:schemeClr val="tx1">
                  <a:lumMod val="75000"/>
                  <a:lumOff val="25000"/>
                </a:schemeClr>
              </a:solidFill>
              <a:latin typeface="Calibri" panose="020F0502020204030204" pitchFamily="34" charset="0"/>
              <a:cs typeface="Calibri" panose="020F0502020204030204" pitchFamily="34" charset="0"/>
            </a:endParaRPr>
          </a:p>
          <a:p>
            <a:pPr marL="532924" indent="-314325">
              <a:spcBef>
                <a:spcPts val="750"/>
              </a:spcBef>
              <a:buClr>
                <a:schemeClr val="accent1"/>
              </a:buClr>
              <a:buSzPct val="80000"/>
              <a:buFont typeface="Wingdings 3" charset="2"/>
              <a:buChar char=""/>
              <a:tabLst>
                <a:tab pos="532924" algn="l"/>
                <a:tab pos="533400" algn="l"/>
              </a:tabLst>
            </a:pPr>
            <a:r>
              <a:rPr lang="en-US" spc="-11" dirty="0">
                <a:solidFill>
                  <a:schemeClr val="tx1">
                    <a:lumMod val="75000"/>
                    <a:lumOff val="25000"/>
                  </a:schemeClr>
                </a:solidFill>
                <a:latin typeface="Calibri" panose="020F0502020204030204" pitchFamily="34" charset="0"/>
                <a:cs typeface="Calibri" panose="020F0502020204030204" pitchFamily="34" charset="0"/>
              </a:rPr>
              <a:t>Disability</a:t>
            </a:r>
            <a:endParaRPr lang="en-US"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7296EF56-FE6F-A358-C701-03351DEABC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42974391"/>
      </p:ext>
    </p:extLst>
  </p:cSld>
  <p:clrMapOvr>
    <a:masterClrMapping/>
  </p:clrMapOvr>
  <mc:AlternateContent xmlns:mc="http://schemas.openxmlformats.org/markup-compatibility/2006" xmlns:p14="http://schemas.microsoft.com/office/powerpoint/2010/main">
    <mc:Choice Requires="p14">
      <p:transition spd="slow" p14:dur="2000" advTm="23281"/>
    </mc:Choice>
    <mc:Fallback xmlns="">
      <p:transition spd="slow" advTm="2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1" y="612479"/>
            <a:ext cx="2525519" cy="3918543"/>
          </a:xfrm>
        </p:spPr>
        <p:txBody>
          <a:bodyPr anchor="ctr">
            <a:normAutofit/>
          </a:bodyPr>
          <a:lstStyle/>
          <a:p>
            <a:br>
              <a:rPr lang="en-US" b="1" dirty="0"/>
            </a:br>
            <a:r>
              <a:rPr lang="en-US" b="1" dirty="0"/>
              <a:t>Protected Classes Under Maine State Law </a:t>
            </a:r>
          </a:p>
        </p:txBody>
      </p:sp>
      <p:sp>
        <p:nvSpPr>
          <p:cNvPr id="3" name="Content Placeholder 2"/>
          <p:cNvSpPr>
            <a:spLocks noGrp="1"/>
          </p:cNvSpPr>
          <p:nvPr>
            <p:ph idx="1"/>
          </p:nvPr>
        </p:nvSpPr>
        <p:spPr>
          <a:xfrm>
            <a:off x="3490721" y="612479"/>
            <a:ext cx="3464780" cy="3918543"/>
          </a:xfrm>
        </p:spPr>
        <p:txBody>
          <a:bodyPr anchor="ctr">
            <a:normAutofit/>
          </a:bodyPr>
          <a:lstStyle/>
          <a:p>
            <a:r>
              <a:rPr lang="en-US" sz="1800" dirty="0"/>
              <a:t>Adds protections for persons with regard to: </a:t>
            </a:r>
          </a:p>
          <a:p>
            <a:pPr lvl="1"/>
            <a:r>
              <a:rPr lang="en-US" dirty="0"/>
              <a:t>Religion</a:t>
            </a:r>
          </a:p>
          <a:p>
            <a:pPr lvl="1"/>
            <a:r>
              <a:rPr lang="en-US" dirty="0"/>
              <a:t>Ancestry</a:t>
            </a:r>
          </a:p>
          <a:p>
            <a:pPr lvl="1"/>
            <a:r>
              <a:rPr lang="en-US" dirty="0"/>
              <a:t>Genetic Information</a:t>
            </a:r>
          </a:p>
          <a:p>
            <a:pPr lvl="1"/>
            <a:endParaRPr lang="en-US" dirty="0"/>
          </a:p>
          <a:p>
            <a:r>
              <a:rPr lang="en-US" sz="1800" dirty="0"/>
              <a:t>All Federal Child Nutrition Programs operating in public school districts in the State of Maine must adopt both Federal and State protected classes </a:t>
            </a:r>
          </a:p>
          <a:p>
            <a:endParaRPr lang="en-US" dirty="0"/>
          </a:p>
        </p:txBody>
      </p:sp>
      <p:pic>
        <p:nvPicPr>
          <p:cNvPr id="5" name="Audio 4">
            <a:hlinkClick r:id="" action="ppaction://media"/>
            <a:extLst>
              <a:ext uri="{FF2B5EF4-FFF2-40B4-BE49-F238E27FC236}">
                <a16:creationId xmlns:a16="http://schemas.microsoft.com/office/drawing/2014/main" id="{5BEF849E-9EC4-B53B-5157-EA2157CBB7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25124165"/>
      </p:ext>
    </p:extLst>
  </p:cSld>
  <p:clrMapOvr>
    <a:masterClrMapping/>
  </p:clrMapOvr>
  <mc:AlternateContent xmlns:mc="http://schemas.openxmlformats.org/markup-compatibility/2006" xmlns:p14="http://schemas.microsoft.com/office/powerpoint/2010/main">
    <mc:Choice Requires="p14">
      <p:transition spd="slow" p14:dur="2000" advTm="22020"/>
    </mc:Choice>
    <mc:Fallback xmlns="">
      <p:transition spd="slow" advTm="22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B18F-D0EA-4429-8031-5B1F2863AD33}"/>
              </a:ext>
            </a:extLst>
          </p:cNvPr>
          <p:cNvSpPr>
            <a:spLocks noGrp="1"/>
          </p:cNvSpPr>
          <p:nvPr>
            <p:ph type="title"/>
          </p:nvPr>
        </p:nvSpPr>
        <p:spPr>
          <a:xfrm>
            <a:off x="1000127" y="457200"/>
            <a:ext cx="6447501" cy="990600"/>
          </a:xfrm>
        </p:spPr>
        <p:txBody>
          <a:bodyPr>
            <a:normAutofit/>
          </a:bodyPr>
          <a:lstStyle/>
          <a:p>
            <a:r>
              <a:rPr lang="en-US" dirty="0"/>
              <a:t>Civil Rights – Bostock Memo</a:t>
            </a:r>
          </a:p>
        </p:txBody>
      </p:sp>
      <p:sp>
        <p:nvSpPr>
          <p:cNvPr id="3" name="Content Placeholder 2">
            <a:extLst>
              <a:ext uri="{FF2B5EF4-FFF2-40B4-BE49-F238E27FC236}">
                <a16:creationId xmlns:a16="http://schemas.microsoft.com/office/drawing/2014/main" id="{A66A50EB-4908-478E-8E44-B84B77178B65}"/>
              </a:ext>
            </a:extLst>
          </p:cNvPr>
          <p:cNvSpPr>
            <a:spLocks noGrp="1"/>
          </p:cNvSpPr>
          <p:nvPr>
            <p:ph idx="1"/>
          </p:nvPr>
        </p:nvSpPr>
        <p:spPr>
          <a:xfrm>
            <a:off x="1000127" y="1620442"/>
            <a:ext cx="6447501" cy="2910580"/>
          </a:xfrm>
        </p:spPr>
        <p:txBody>
          <a:bodyPr>
            <a:normAutofit fontScale="92500" lnSpcReduction="10000"/>
          </a:bodyPr>
          <a:lstStyle/>
          <a:p>
            <a:pPr marL="0">
              <a:spcBef>
                <a:spcPts val="0"/>
              </a:spcBef>
              <a:spcAft>
                <a:spcPts val="450"/>
              </a:spcAft>
            </a:pPr>
            <a:r>
              <a:rPr lang="en-US" sz="1650" dirty="0">
                <a:latin typeface="Calibri" panose="020F0502020204030204" pitchFamily="34" charset="0"/>
                <a:ea typeface="Calibri" panose="020F0502020204030204" pitchFamily="34" charset="0"/>
                <a:cs typeface="Calibri" panose="020F0502020204030204" pitchFamily="34" charset="0"/>
              </a:rPr>
              <a:t>Discrimination on the basis of sex in programs or activities receiving Federal financial assistance </a:t>
            </a:r>
            <a:r>
              <a:rPr lang="en-US" sz="1650" b="1" dirty="0">
                <a:latin typeface="Calibri" panose="020F0502020204030204" pitchFamily="34" charset="0"/>
                <a:ea typeface="Calibri" panose="020F0502020204030204" pitchFamily="34" charset="0"/>
                <a:cs typeface="Calibri" panose="020F0502020204030204" pitchFamily="34" charset="0"/>
              </a:rPr>
              <a:t>includes</a:t>
            </a:r>
            <a:r>
              <a:rPr lang="en-US" sz="1650" dirty="0">
                <a:latin typeface="Calibri" panose="020F0502020204030204" pitchFamily="34" charset="0"/>
                <a:ea typeface="Calibri" panose="020F0502020204030204" pitchFamily="34" charset="0"/>
                <a:cs typeface="Calibri" panose="020F0502020204030204" pitchFamily="34" charset="0"/>
              </a:rPr>
              <a:t> discrimination on the basis of sexual orientation and discrimination on the basis of gender identity. </a:t>
            </a:r>
          </a:p>
          <a:p>
            <a:pPr marL="0" indent="0">
              <a:spcBef>
                <a:spcPts val="0"/>
              </a:spcBef>
              <a:spcAft>
                <a:spcPts val="450"/>
              </a:spcAft>
              <a:buNone/>
            </a:pPr>
            <a:endParaRPr lang="en-US" sz="1650" dirty="0">
              <a:latin typeface="Calibri" panose="020F0502020204030204" pitchFamily="34" charset="0"/>
              <a:ea typeface="Calibri" panose="020F0502020204030204" pitchFamily="34" charset="0"/>
              <a:cs typeface="Calibri" panose="020F0502020204030204" pitchFamily="34" charset="0"/>
            </a:endParaRPr>
          </a:p>
          <a:p>
            <a:pPr marL="0">
              <a:spcBef>
                <a:spcPts val="0"/>
              </a:spcBef>
              <a:spcAft>
                <a:spcPts val="450"/>
              </a:spcAft>
            </a:pPr>
            <a:r>
              <a:rPr lang="en-US" sz="1650" dirty="0">
                <a:latin typeface="Calibri" panose="020F0502020204030204" pitchFamily="34" charset="0"/>
                <a:ea typeface="Calibri" panose="020F0502020204030204" pitchFamily="34" charset="0"/>
                <a:cs typeface="Calibri" panose="020F0502020204030204" pitchFamily="34" charset="0"/>
              </a:rPr>
              <a:t>This policy update is consistent with the Supreme Court’s decision in </a:t>
            </a:r>
            <a:r>
              <a:rPr lang="en-US" sz="1650" i="1" dirty="0">
                <a:latin typeface="Calibri" panose="020F0502020204030204" pitchFamily="34" charset="0"/>
                <a:ea typeface="Calibri" panose="020F0502020204030204" pitchFamily="34" charset="0"/>
                <a:cs typeface="Calibri" panose="020F0502020204030204" pitchFamily="34" charset="0"/>
              </a:rPr>
              <a:t>Bostock v. Clayton County</a:t>
            </a:r>
            <a:r>
              <a:rPr lang="en-US" sz="1650" dirty="0">
                <a:latin typeface="Calibri" panose="020F0502020204030204" pitchFamily="34" charset="0"/>
                <a:ea typeface="Calibri" panose="020F0502020204030204" pitchFamily="34" charset="0"/>
                <a:cs typeface="Calibri" panose="020F0502020204030204" pitchFamily="34" charset="0"/>
              </a:rPr>
              <a:t>, 140 S. Ct. 1731, 590 U.S. ___ (2020), and applies to prohibitions against discrimination based on sex in all FNS programs.</a:t>
            </a:r>
          </a:p>
          <a:p>
            <a:pPr marL="0">
              <a:spcBef>
                <a:spcPts val="0"/>
              </a:spcBef>
              <a:spcAft>
                <a:spcPts val="450"/>
              </a:spcAft>
            </a:pPr>
            <a:endParaRPr lang="en-US" sz="1650" dirty="0">
              <a:latin typeface="Calibri" panose="020F0502020204030204" pitchFamily="34" charset="0"/>
              <a:ea typeface="Calibri" panose="020F0502020204030204" pitchFamily="34" charset="0"/>
              <a:cs typeface="Calibri" panose="020F0502020204030204" pitchFamily="34" charset="0"/>
            </a:endParaRPr>
          </a:p>
          <a:p>
            <a:pPr marL="0">
              <a:spcBef>
                <a:spcPts val="0"/>
              </a:spcBef>
              <a:spcAft>
                <a:spcPts val="450"/>
              </a:spcAft>
            </a:pPr>
            <a:r>
              <a:rPr lang="en-US" sz="1650" dirty="0">
                <a:latin typeface="Calibri" panose="020F0502020204030204" pitchFamily="34" charset="0"/>
                <a:ea typeface="Calibri" panose="020F0502020204030204" pitchFamily="34" charset="0"/>
                <a:cs typeface="Calibri" panose="020F0502020204030204" pitchFamily="34" charset="0"/>
              </a:rPr>
              <a:t>Updates Federal non-discrimination statement: </a:t>
            </a:r>
            <a:r>
              <a:rPr lang="en-US" sz="1650" dirty="0">
                <a:latin typeface="Calibri" panose="020F0502020204030204" pitchFamily="34" charset="0"/>
                <a:cs typeface="Calibri" panose="020F0502020204030204" pitchFamily="34" charset="0"/>
              </a:rPr>
              <a:t>sex (including gender identity and sexual orientation)</a:t>
            </a:r>
          </a:p>
          <a:p>
            <a:pPr marL="0">
              <a:spcBef>
                <a:spcPts val="0"/>
              </a:spcBef>
              <a:spcAft>
                <a:spcPts val="450"/>
              </a:spcAft>
            </a:pPr>
            <a:endParaRPr lang="en-US" sz="1650" dirty="0">
              <a:latin typeface="Calibri" panose="020F0502020204030204" pitchFamily="34" charset="0"/>
              <a:ea typeface="Calibri" panose="020F0502020204030204" pitchFamily="34" charset="0"/>
              <a:cs typeface="Calibri" panose="020F0502020204030204" pitchFamily="34" charset="0"/>
            </a:endParaRPr>
          </a:p>
          <a:p>
            <a:pPr marL="0">
              <a:spcBef>
                <a:spcPts val="0"/>
              </a:spcBef>
              <a:spcAft>
                <a:spcPts val="450"/>
              </a:spcAft>
            </a:pPr>
            <a:r>
              <a:rPr lang="en-US" sz="1650" dirty="0">
                <a:latin typeface="Calibri" panose="020F0502020204030204" pitchFamily="34" charset="0"/>
                <a:ea typeface="Calibri" panose="020F0502020204030204" pitchFamily="34" charset="0"/>
                <a:cs typeface="Calibri" panose="020F0502020204030204" pitchFamily="34" charset="0"/>
              </a:rPr>
              <a:t>Updated poster will be released </a:t>
            </a:r>
          </a:p>
          <a:p>
            <a:pPr marL="0">
              <a:spcBef>
                <a:spcPts val="0"/>
              </a:spcBef>
              <a:spcAft>
                <a:spcPts val="450"/>
              </a:spcAft>
            </a:pPr>
            <a:endParaRPr lang="en-US" dirty="0">
              <a:effectLst/>
              <a:latin typeface="Times New Roman" panose="02020603050405020304" pitchFamily="18" charset="0"/>
              <a:ea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66199891-6C54-FDAD-679E-F56F9583EE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07663989"/>
      </p:ext>
    </p:extLst>
  </p:cSld>
  <p:clrMapOvr>
    <a:masterClrMapping/>
  </p:clrMapOvr>
  <mc:AlternateContent xmlns:mc="http://schemas.openxmlformats.org/markup-compatibility/2006" xmlns:p14="http://schemas.microsoft.com/office/powerpoint/2010/main">
    <mc:Choice Requires="p14">
      <p:transition spd="slow" p14:dur="2000" advTm="44095"/>
    </mc:Choice>
    <mc:Fallback xmlns="">
      <p:transition spd="slow" advTm="4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dirty="0"/>
              <a:t>Assurances</a:t>
            </a:r>
          </a:p>
        </p:txBody>
      </p:sp>
      <p:sp>
        <p:nvSpPr>
          <p:cNvPr id="3" name="Text Placeholder 2"/>
          <p:cNvSpPr>
            <a:spLocks noGrp="1"/>
          </p:cNvSpPr>
          <p:nvPr>
            <p:ph type="body" idx="1"/>
          </p:nvPr>
        </p:nvSpPr>
        <p:spPr/>
        <p:txBody>
          <a:bodyPr>
            <a:normAutofit/>
          </a:bodyPr>
          <a:lstStyle/>
          <a:p>
            <a:r>
              <a:rPr lang="en-US" dirty="0"/>
              <a:t>Civil Rights</a:t>
            </a:r>
          </a:p>
        </p:txBody>
      </p:sp>
      <p:pic>
        <p:nvPicPr>
          <p:cNvPr id="5" name="Audio 4">
            <a:hlinkClick r:id="" action="ppaction://media"/>
            <a:extLst>
              <a:ext uri="{FF2B5EF4-FFF2-40B4-BE49-F238E27FC236}">
                <a16:creationId xmlns:a16="http://schemas.microsoft.com/office/drawing/2014/main" id="{6CA52694-6FC6-C2A4-85F6-B2C29F3B6C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02929747"/>
      </p:ext>
    </p:extLst>
  </p:cSld>
  <p:clrMapOvr>
    <a:masterClrMapping/>
  </p:clrMapOvr>
  <mc:AlternateContent xmlns:mc="http://schemas.openxmlformats.org/markup-compatibility/2006" xmlns:p14="http://schemas.microsoft.com/office/powerpoint/2010/main">
    <mc:Choice Requires="p14">
      <p:transition spd="slow" p14:dur="2000" advTm="5965"/>
    </mc:Choice>
    <mc:Fallback xmlns="">
      <p:transition spd="slow" advTm="5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Civil Rights Assurances</a:t>
            </a:r>
          </a:p>
        </p:txBody>
      </p:sp>
      <p:sp>
        <p:nvSpPr>
          <p:cNvPr id="3" name="Content Placeholder 2"/>
          <p:cNvSpPr>
            <a:spLocks noGrp="1"/>
          </p:cNvSpPr>
          <p:nvPr>
            <p:ph idx="1"/>
          </p:nvPr>
        </p:nvSpPr>
        <p:spPr>
          <a:xfrm>
            <a:off x="961236" y="1125021"/>
            <a:ext cx="6172200" cy="3961330"/>
          </a:xfrm>
        </p:spPr>
        <p:txBody>
          <a:bodyPr>
            <a:normAutofit fontScale="85000" lnSpcReduction="20000"/>
          </a:bodyPr>
          <a:lstStyle/>
          <a:p>
            <a:r>
              <a:rPr lang="en-US" dirty="0"/>
              <a:t>To qualify for Federal financial assistance, the program application must be accompanied by a written assurance that the program or facility will be operated in compliance with the CR laws and implementing nondiscrimination regulations.</a:t>
            </a:r>
          </a:p>
          <a:p>
            <a:pPr marL="0" indent="0">
              <a:buNone/>
            </a:pPr>
            <a:endParaRPr lang="en-US" dirty="0"/>
          </a:p>
          <a:p>
            <a:r>
              <a:rPr lang="en-US" dirty="0"/>
              <a:t>A civil rights assurance must be incorporated in all agreements between State and local agencies and their subrecipients. </a:t>
            </a:r>
          </a:p>
          <a:p>
            <a:pPr lvl="1"/>
            <a:r>
              <a:rPr lang="en-US" sz="1350" dirty="0"/>
              <a:t>Retailer and vendor agreements must include an assurance of nondiscrimination.</a:t>
            </a:r>
          </a:p>
          <a:p>
            <a:endParaRPr lang="en-US" dirty="0"/>
          </a:p>
          <a:p>
            <a:r>
              <a:rPr lang="en-US" dirty="0"/>
              <a:t>FNS Instruction 113-1, Appendix B contains required assurances language </a:t>
            </a:r>
          </a:p>
          <a:p>
            <a:endParaRPr lang="en-US" dirty="0"/>
          </a:p>
          <a:p>
            <a:r>
              <a:rPr lang="en-US" dirty="0"/>
              <a:t>State agencies, local agencies, and other subrecipients must be in compliance with Civil Rights requirements prior to approval for Federal financial assistance. </a:t>
            </a:r>
          </a:p>
        </p:txBody>
      </p:sp>
      <p:pic>
        <p:nvPicPr>
          <p:cNvPr id="5" name="Audio 4">
            <a:hlinkClick r:id="" action="ppaction://media"/>
            <a:extLst>
              <a:ext uri="{FF2B5EF4-FFF2-40B4-BE49-F238E27FC236}">
                <a16:creationId xmlns:a16="http://schemas.microsoft.com/office/drawing/2014/main" id="{B750FDC0-5B9B-9E38-5AB9-DD2D934587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99268703"/>
      </p:ext>
    </p:extLst>
  </p:cSld>
  <p:clrMapOvr>
    <a:masterClrMapping/>
  </p:clrMapOvr>
  <mc:AlternateContent xmlns:mc="http://schemas.openxmlformats.org/markup-compatibility/2006" xmlns:p14="http://schemas.microsoft.com/office/powerpoint/2010/main">
    <mc:Choice Requires="p14">
      <p:transition spd="slow" p14:dur="2000" advTm="48297"/>
    </mc:Choice>
    <mc:Fallback xmlns="">
      <p:transition spd="slow" advTm="4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Assurances Continued</a:t>
            </a:r>
          </a:p>
        </p:txBody>
      </p:sp>
      <p:sp>
        <p:nvSpPr>
          <p:cNvPr id="3" name="Content Placeholder 2"/>
          <p:cNvSpPr>
            <a:spLocks noGrp="1"/>
          </p:cNvSpPr>
          <p:nvPr>
            <p:ph idx="1"/>
          </p:nvPr>
        </p:nvSpPr>
        <p:spPr>
          <a:xfrm>
            <a:off x="1469810" y="1485900"/>
            <a:ext cx="6172200" cy="3600450"/>
          </a:xfrm>
        </p:spPr>
        <p:txBody>
          <a:bodyPr>
            <a:normAutofit/>
          </a:bodyPr>
          <a:lstStyle/>
          <a:p>
            <a:r>
              <a:rPr lang="en-US" sz="1800" dirty="0"/>
              <a:t>Why are there assurances?</a:t>
            </a:r>
          </a:p>
          <a:p>
            <a:pPr lvl="1"/>
            <a:r>
              <a:rPr lang="en-US" dirty="0"/>
              <a:t>Help clarify expectations</a:t>
            </a:r>
          </a:p>
          <a:p>
            <a:pPr lvl="1"/>
            <a:r>
              <a:rPr lang="en-US" dirty="0"/>
              <a:t>Eliminate discrimination against applicants, participants and beneficiaries</a:t>
            </a:r>
          </a:p>
          <a:p>
            <a:pPr lvl="1"/>
            <a:r>
              <a:rPr lang="en-US" dirty="0"/>
              <a:t>Prevent future discrimination</a:t>
            </a:r>
          </a:p>
          <a:p>
            <a:pPr lvl="1"/>
            <a:r>
              <a:rPr lang="en-US" dirty="0"/>
              <a:t>Address effects of past discrimination</a:t>
            </a:r>
          </a:p>
          <a:p>
            <a:pPr lvl="1"/>
            <a:endParaRPr lang="en-US" dirty="0"/>
          </a:p>
        </p:txBody>
      </p:sp>
      <p:pic>
        <p:nvPicPr>
          <p:cNvPr id="5" name="Audio 4">
            <a:hlinkClick r:id="" action="ppaction://media"/>
            <a:extLst>
              <a:ext uri="{FF2B5EF4-FFF2-40B4-BE49-F238E27FC236}">
                <a16:creationId xmlns:a16="http://schemas.microsoft.com/office/drawing/2014/main" id="{CEEB07A2-26B1-6C5D-2957-09A98AEA5E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482257065"/>
      </p:ext>
    </p:extLst>
  </p:cSld>
  <p:clrMapOvr>
    <a:masterClrMapping/>
  </p:clrMapOvr>
  <mc:AlternateContent xmlns:mc="http://schemas.openxmlformats.org/markup-compatibility/2006" xmlns:p14="http://schemas.microsoft.com/office/powerpoint/2010/main">
    <mc:Choice Requires="p14">
      <p:transition spd="slow" p14:dur="2000" advTm="18500"/>
    </mc:Choice>
    <mc:Fallback xmlns="">
      <p:transition spd="slow" advTm="1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Assurances Continued</a:t>
            </a:r>
          </a:p>
        </p:txBody>
      </p:sp>
      <p:sp>
        <p:nvSpPr>
          <p:cNvPr id="3" name="Content Placeholder 2"/>
          <p:cNvSpPr>
            <a:spLocks noGrp="1"/>
          </p:cNvSpPr>
          <p:nvPr>
            <p:ph idx="1"/>
          </p:nvPr>
        </p:nvSpPr>
        <p:spPr>
          <a:xfrm>
            <a:off x="1157800" y="1104352"/>
            <a:ext cx="6795505" cy="3600450"/>
          </a:xfrm>
        </p:spPr>
        <p:txBody>
          <a:bodyPr>
            <a:noAutofit/>
          </a:bodyPr>
          <a:lstStyle/>
          <a:p>
            <a:pPr marL="342900" lvl="1" indent="0">
              <a:lnSpc>
                <a:spcPct val="100000"/>
              </a:lnSpc>
              <a:buNone/>
            </a:pPr>
            <a:r>
              <a:rPr lang="en-US" sz="800" dirty="0">
                <a:solidFill>
                  <a:srgbClr val="2F5597"/>
                </a:solidFill>
                <a:effectLst/>
                <a:latin typeface="Times New Roman" panose="02020603050405020304" pitchFamily="18" charset="0"/>
                <a:ea typeface="Calibri" panose="020F0502020204030204" pitchFamily="34" charset="0"/>
                <a:cs typeface="Times New Roman" panose="02020603050405020304" pitchFamily="18" charset="0"/>
              </a:rPr>
              <a:t>The State agency hereby agrees that it will comply with: i. Title VI of the Civil Rights Act of 1964 (42 U.S.C. 2000d et seq.); ii. Title IX of the Education Amendments of 1972 (20 U.S.C. 1681 et seq.); iii. Section 504 of the Rehabilitation Act of 1973 (29 U.S.C. 794); iv. Age Discrimination Act of 1975 (42 U.S.C. 6101 et seq.); v. Title II and Title III of the Americans with Disabilities Act (ADA) of 1990 as amended by the ADA Amendment Act of 2008 (42 U.S.C. 12131-12189); vi. Executive Order 13166, "Improving Access to Services for Persons with Limited English Proficiency." (August 11, 2000); vii. All provisions required by the implementing regulations of the Department of Agriculture (USDA) (7 CFR Part 15 et seq.); viii. Department of Justice Enforcement Guidelines (28 CFR Parts 35, 42 and 50.3); ix. Food and Nutrition Service (FNS) directives and guidelines to the effect that, no person shall, on the grounds of race, color, national origin, sex (including gender identity and sexual orientation), age, or disability, be excluded from participation in, be denied the benefits of, or otherwise be subject to discrimination under any program or activity for which the Program applicant receives Federal financial assistance from USDA; and hereby gives assurance that it will immediately take measures necessary to effectuate this Agreement. x. The USDA non-discrimination statement that 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This assurance is given in consideration of and for the purpose of obtaining any and all Federal financial assistance, grants, and loans of Federal funds, reimbursable expenditures, grant, or donation of Federal property and interest in property, the detail of Federal personnel, the sale and lease of, and the permission to use Federal property or interest in such property or the furnishing of services without consideration or at a nominal consideration, or at a consideration that is reduced for the purpose of assisting the recipient, or in recognition of the public interest to be served by such sale, lease, or furnishing of services to the recipient, or any improvements made with Federal financial assistance extended to the Program applicant by USDA. This includes any Federal agreement, arrangement, or other contract that has as one of its purposes the provision of cash assistance for the purchase of food, and cash assistance for purchase or rental of food service equipment or any other financial assistance extended in reliance on the representations and agreements made in this assurance. By accepting this assurance, the State agency agrees to compile data, maintain records, and submit records and reports as required, to permit effective enforcement of nondiscrimination laws and permit authorized USDA personnel during hours of program operation to review and copy such records, books, and accounts, access such facilities and interview such personnel as needed to ascertain compliance with the nondiscrimination laws. If there are any violations of this assurance, the Department of Agriculture, FNS, shall have the right to seek judicial enforcement of this assurance. This assurance is binding on the State agency, its successors, transferees and assignees as long as it receives assistance or retains possession of any assistance from USDA. The person or persons whose signatures appear below are authorized to sign this assurance on behalf of the State agency.</a:t>
            </a:r>
            <a:endParaRPr lang="en-US" sz="800"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A897D745-3492-24C4-6F01-32F97C492D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169958393"/>
      </p:ext>
    </p:extLst>
  </p:cSld>
  <p:clrMapOvr>
    <a:masterClrMapping/>
  </p:clrMapOvr>
  <mc:AlternateContent xmlns:mc="http://schemas.openxmlformats.org/markup-compatibility/2006" xmlns:p14="http://schemas.microsoft.com/office/powerpoint/2010/main">
    <mc:Choice Requires="p14">
      <p:transition spd="slow" p14:dur="2000" advTm="17112"/>
    </mc:Choice>
    <mc:Fallback xmlns="">
      <p:transition spd="slow" advTm="17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dirty="0"/>
              <a:t>Public Notification</a:t>
            </a:r>
          </a:p>
        </p:txBody>
      </p:sp>
      <p:sp>
        <p:nvSpPr>
          <p:cNvPr id="3" name="Text Placeholder 2"/>
          <p:cNvSpPr>
            <a:spLocks noGrp="1"/>
          </p:cNvSpPr>
          <p:nvPr>
            <p:ph type="body" idx="1"/>
          </p:nvPr>
        </p:nvSpPr>
        <p:spPr/>
        <p:txBody>
          <a:bodyPr>
            <a:normAutofit/>
          </a:bodyPr>
          <a:lstStyle/>
          <a:p>
            <a:r>
              <a:rPr lang="en-US" dirty="0"/>
              <a:t>Civil Rights</a:t>
            </a:r>
          </a:p>
        </p:txBody>
      </p:sp>
      <p:pic>
        <p:nvPicPr>
          <p:cNvPr id="5" name="Audio 4">
            <a:hlinkClick r:id="" action="ppaction://media"/>
            <a:extLst>
              <a:ext uri="{FF2B5EF4-FFF2-40B4-BE49-F238E27FC236}">
                <a16:creationId xmlns:a16="http://schemas.microsoft.com/office/drawing/2014/main" id="{AE1977A7-4794-D07E-4DE5-A15BDE2D86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62282318"/>
      </p:ext>
    </p:extLst>
  </p:cSld>
  <p:clrMapOvr>
    <a:masterClrMapping/>
  </p:clrMapOvr>
  <mc:AlternateContent xmlns:mc="http://schemas.openxmlformats.org/markup-compatibility/2006" xmlns:p14="http://schemas.microsoft.com/office/powerpoint/2010/main">
    <mc:Choice Requires="p14">
      <p:transition spd="slow" p14:dur="2000" advTm="5244"/>
    </mc:Choice>
    <mc:Fallback xmlns="">
      <p:transition spd="slow" advTm="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Public Notification</a:t>
            </a:r>
          </a:p>
        </p:txBody>
      </p:sp>
      <p:sp>
        <p:nvSpPr>
          <p:cNvPr id="3" name="Content Placeholder 2"/>
          <p:cNvSpPr>
            <a:spLocks noGrp="1"/>
          </p:cNvSpPr>
          <p:nvPr>
            <p:ph idx="1"/>
          </p:nvPr>
        </p:nvSpPr>
        <p:spPr>
          <a:xfrm>
            <a:off x="1464469" y="1314451"/>
            <a:ext cx="6172200" cy="3565922"/>
          </a:xfrm>
        </p:spPr>
        <p:txBody>
          <a:bodyPr>
            <a:normAutofit/>
          </a:bodyPr>
          <a:lstStyle/>
          <a:p>
            <a:r>
              <a:rPr lang="en-US" sz="1800" b="1" spc="-4" dirty="0"/>
              <a:t>All </a:t>
            </a:r>
            <a:r>
              <a:rPr lang="en-US" sz="1800" b="1" spc="-8" dirty="0"/>
              <a:t>FNS </a:t>
            </a:r>
            <a:r>
              <a:rPr lang="en-US" sz="1800" b="1" spc="-4" dirty="0"/>
              <a:t>assistance programs must include a public  notification</a:t>
            </a:r>
            <a:r>
              <a:rPr lang="en-US" sz="1800" b="1" spc="-34" dirty="0"/>
              <a:t> </a:t>
            </a:r>
            <a:r>
              <a:rPr lang="en-US" sz="1800" b="1" spc="-4" dirty="0"/>
              <a:t>system</a:t>
            </a:r>
            <a:endParaRPr lang="en-US" sz="1800" dirty="0"/>
          </a:p>
          <a:p>
            <a:r>
              <a:rPr lang="en-US" sz="1800" dirty="0"/>
              <a:t>The purpose is to inform persons of:</a:t>
            </a:r>
          </a:p>
          <a:p>
            <a:pPr lvl="1"/>
            <a:r>
              <a:rPr lang="en-US" dirty="0"/>
              <a:t>Program availability</a:t>
            </a:r>
          </a:p>
          <a:p>
            <a:pPr lvl="1"/>
            <a:r>
              <a:rPr lang="en-US" dirty="0"/>
              <a:t>Program rights and responsibilities</a:t>
            </a:r>
          </a:p>
          <a:p>
            <a:pPr lvl="1"/>
            <a:r>
              <a:rPr lang="en-US" dirty="0"/>
              <a:t>The nondiscrimination policy</a:t>
            </a:r>
          </a:p>
          <a:p>
            <a:pPr lvl="1"/>
            <a:r>
              <a:rPr lang="en-US" dirty="0"/>
              <a:t>The procedure for filing a complaint</a:t>
            </a:r>
          </a:p>
        </p:txBody>
      </p:sp>
      <p:pic>
        <p:nvPicPr>
          <p:cNvPr id="5" name="Audio 4">
            <a:hlinkClick r:id="" action="ppaction://media"/>
            <a:extLst>
              <a:ext uri="{FF2B5EF4-FFF2-40B4-BE49-F238E27FC236}">
                <a16:creationId xmlns:a16="http://schemas.microsoft.com/office/drawing/2014/main" id="{B6346B94-D305-7715-0ADD-5C179B6A01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294800447"/>
      </p:ext>
    </p:extLst>
  </p:cSld>
  <p:clrMapOvr>
    <a:masterClrMapping/>
  </p:clrMapOvr>
  <mc:AlternateContent xmlns:mc="http://schemas.openxmlformats.org/markup-compatibility/2006" xmlns:p14="http://schemas.microsoft.com/office/powerpoint/2010/main">
    <mc:Choice Requires="p14">
      <p:transition spd="slow" p14:dur="2000" advTm="19549"/>
    </mc:Choice>
    <mc:Fallback xmlns="">
      <p:transition spd="slow" advTm="19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Public Notification Continued</a:t>
            </a:r>
          </a:p>
        </p:txBody>
      </p:sp>
      <p:sp>
        <p:nvSpPr>
          <p:cNvPr id="3" name="Content Placeholder 2"/>
          <p:cNvSpPr>
            <a:spLocks noGrp="1"/>
          </p:cNvSpPr>
          <p:nvPr>
            <p:ph idx="1"/>
          </p:nvPr>
        </p:nvSpPr>
        <p:spPr>
          <a:xfrm>
            <a:off x="783302" y="1152632"/>
            <a:ext cx="6172200" cy="3714750"/>
          </a:xfrm>
        </p:spPr>
        <p:txBody>
          <a:bodyPr>
            <a:noAutofit/>
          </a:bodyPr>
          <a:lstStyle/>
          <a:p>
            <a:r>
              <a:rPr lang="en-US" sz="1275" b="1" dirty="0"/>
              <a:t>Program Availability </a:t>
            </a:r>
            <a:endParaRPr lang="en-US" sz="1275" dirty="0"/>
          </a:p>
          <a:p>
            <a:pPr marL="342900" lvl="1" indent="0">
              <a:buNone/>
            </a:pPr>
            <a:r>
              <a:rPr lang="en-US" sz="1275" dirty="0"/>
              <a:t>Inform applicants and potentially eligible persons of the availability of the program and the steps necessary for participation. </a:t>
            </a:r>
          </a:p>
          <a:p>
            <a:r>
              <a:rPr lang="en-US" sz="1275" b="1" dirty="0"/>
              <a:t>Rights and Responsibilities </a:t>
            </a:r>
            <a:endParaRPr lang="en-US" sz="1275" dirty="0"/>
          </a:p>
          <a:p>
            <a:pPr marL="342900" lvl="1" indent="0">
              <a:buNone/>
            </a:pPr>
            <a:r>
              <a:rPr lang="en-US" sz="1275" dirty="0"/>
              <a:t>Inform applicants, participants, and potentially eligible persons of their program rights and responsibilities. </a:t>
            </a:r>
          </a:p>
          <a:p>
            <a:r>
              <a:rPr lang="en-US" sz="1275" b="1" dirty="0"/>
              <a:t>Nondiscrimination Statement </a:t>
            </a:r>
            <a:endParaRPr lang="en-US" sz="1275" dirty="0"/>
          </a:p>
          <a:p>
            <a:pPr marL="300038" lvl="1" indent="0">
              <a:buNone/>
            </a:pPr>
            <a:r>
              <a:rPr lang="en-US" sz="1275" dirty="0"/>
              <a:t>All information materials and sources, including websites, used by FNS, State agencies, or other subrecipients to inform the public about FNS programs must contain a nondiscrimination statement. The statement is not required to be included on every page of the program Web site. At a minimum, the nondiscrimination statement or a link to it must be included on the home page of the program information.</a:t>
            </a:r>
            <a:endParaRPr lang="en-US" sz="1275" b="1" dirty="0"/>
          </a:p>
          <a:p>
            <a:r>
              <a:rPr lang="en-US" sz="1275" b="1" dirty="0"/>
              <a:t>Complaint Information </a:t>
            </a:r>
            <a:endParaRPr lang="en-US" sz="1275" dirty="0"/>
          </a:p>
          <a:p>
            <a:pPr marL="342900" lvl="1" indent="0">
              <a:buNone/>
            </a:pPr>
            <a:r>
              <a:rPr lang="en-US" sz="1275" dirty="0"/>
              <a:t>Advise applicants and participants at the service delivery point of their right to file a complaint, how to file a complaint, and the complaint procedures. </a:t>
            </a:r>
          </a:p>
        </p:txBody>
      </p:sp>
      <p:pic>
        <p:nvPicPr>
          <p:cNvPr id="5" name="Audio 4">
            <a:hlinkClick r:id="" action="ppaction://media"/>
            <a:extLst>
              <a:ext uri="{FF2B5EF4-FFF2-40B4-BE49-F238E27FC236}">
                <a16:creationId xmlns:a16="http://schemas.microsoft.com/office/drawing/2014/main" id="{5B629543-78EF-F66C-4561-C5AE4D648A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932097472"/>
      </p:ext>
    </p:extLst>
  </p:cSld>
  <p:clrMapOvr>
    <a:masterClrMapping/>
  </p:clrMapOvr>
  <mc:AlternateContent xmlns:mc="http://schemas.openxmlformats.org/markup-compatibility/2006" xmlns:p14="http://schemas.microsoft.com/office/powerpoint/2010/main">
    <mc:Choice Requires="p14">
      <p:transition spd="slow" p14:dur="2000" advTm="68432"/>
    </mc:Choice>
    <mc:Fallback xmlns="">
      <p:transition spd="slow" advTm="6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1" y="612479"/>
            <a:ext cx="2786038" cy="3918543"/>
          </a:xfrm>
        </p:spPr>
        <p:txBody>
          <a:bodyPr anchor="ctr">
            <a:normAutofit/>
          </a:bodyPr>
          <a:lstStyle/>
          <a:p>
            <a:r>
              <a:rPr lang="en-US" sz="3600" dirty="0"/>
              <a:t>Objectives</a:t>
            </a:r>
          </a:p>
        </p:txBody>
      </p:sp>
      <p:sp>
        <p:nvSpPr>
          <p:cNvPr id="3" name="Content Placeholder 2"/>
          <p:cNvSpPr>
            <a:spLocks noGrp="1"/>
          </p:cNvSpPr>
          <p:nvPr>
            <p:ph idx="1"/>
          </p:nvPr>
        </p:nvSpPr>
        <p:spPr>
          <a:xfrm>
            <a:off x="3490721" y="612479"/>
            <a:ext cx="3464780" cy="3918543"/>
          </a:xfrm>
        </p:spPr>
        <p:txBody>
          <a:bodyPr anchor="ctr">
            <a:normAutofit/>
          </a:bodyPr>
          <a:lstStyle/>
          <a:p>
            <a:pPr marL="0" indent="0">
              <a:buNone/>
            </a:pPr>
            <a:r>
              <a:rPr lang="en-US" sz="1800" dirty="0">
                <a:latin typeface="Calibri" panose="020F0502020204030204" pitchFamily="34" charset="0"/>
                <a:cs typeface="Calibri" panose="020F0502020204030204" pitchFamily="34" charset="0"/>
              </a:rPr>
              <a:t>By the end of this presentation, you will be able to:</a:t>
            </a:r>
          </a:p>
          <a:p>
            <a:r>
              <a:rPr lang="en-US" sz="1800" dirty="0">
                <a:latin typeface="Calibri" panose="020F0502020204030204" pitchFamily="34" charset="0"/>
                <a:cs typeface="Calibri" panose="020F0502020204030204" pitchFamily="34" charset="0"/>
              </a:rPr>
              <a:t>Implement correct Civil Rights procedures</a:t>
            </a:r>
          </a:p>
          <a:p>
            <a:r>
              <a:rPr lang="en-US" sz="1800" dirty="0">
                <a:latin typeface="Calibri" panose="020F0502020204030204" pitchFamily="34" charset="0"/>
                <a:cs typeface="Calibri" panose="020F0502020204030204" pitchFamily="34" charset="0"/>
              </a:rPr>
              <a:t>Provide reasonable modifications to accommodate disabilities for program participants</a:t>
            </a:r>
          </a:p>
          <a:p>
            <a:r>
              <a:rPr lang="en-US" sz="1800" dirty="0">
                <a:latin typeface="Calibri" panose="020F0502020204030204" pitchFamily="34" charset="0"/>
                <a:cs typeface="Calibri" panose="020F0502020204030204" pitchFamily="34" charset="0"/>
              </a:rPr>
              <a:t>Establish a Civil Rights complaint Procedure</a:t>
            </a:r>
          </a:p>
          <a:p>
            <a:r>
              <a:rPr lang="en-US" sz="1800" dirty="0">
                <a:latin typeface="Calibri" panose="020F0502020204030204" pitchFamily="34" charset="0"/>
                <a:cs typeface="Calibri" panose="020F0502020204030204" pitchFamily="34" charset="0"/>
              </a:rPr>
              <a:t>Have completed annual Civil Rights training</a:t>
            </a:r>
          </a:p>
        </p:txBody>
      </p:sp>
      <p:pic>
        <p:nvPicPr>
          <p:cNvPr id="7" name="Audio 6">
            <a:hlinkClick r:id="" action="ppaction://media"/>
            <a:extLst>
              <a:ext uri="{FF2B5EF4-FFF2-40B4-BE49-F238E27FC236}">
                <a16:creationId xmlns:a16="http://schemas.microsoft.com/office/drawing/2014/main" id="{2C0D7E61-2431-6076-2DE7-2A63E08ADD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35109135"/>
      </p:ext>
    </p:extLst>
  </p:cSld>
  <p:clrMapOvr>
    <a:masterClrMapping/>
  </p:clrMapOvr>
  <mc:AlternateContent xmlns:mc="http://schemas.openxmlformats.org/markup-compatibility/2006">
    <mc:Choice xmlns:p14="http://schemas.microsoft.com/office/powerpoint/2010/main" Requires="p14">
      <p:transition spd="slow" p14:dur="2000" advTm="20912"/>
    </mc:Choice>
    <mc:Fallback>
      <p:transition spd="slow" advTm="2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Elements of Public Notification</a:t>
            </a:r>
          </a:p>
        </p:txBody>
      </p:sp>
      <p:sp>
        <p:nvSpPr>
          <p:cNvPr id="3" name="Content Placeholder 2"/>
          <p:cNvSpPr>
            <a:spLocks noGrp="1"/>
          </p:cNvSpPr>
          <p:nvPr>
            <p:ph idx="1"/>
          </p:nvPr>
        </p:nvSpPr>
        <p:spPr>
          <a:xfrm>
            <a:off x="684389" y="1077996"/>
            <a:ext cx="6172200" cy="3565922"/>
          </a:xfrm>
        </p:spPr>
        <p:txBody>
          <a:bodyPr>
            <a:normAutofit/>
          </a:bodyPr>
          <a:lstStyle/>
          <a:p>
            <a:pPr lvl="1"/>
            <a:r>
              <a:rPr lang="en-US" dirty="0"/>
              <a:t>Make program information available to the public upon request; </a:t>
            </a:r>
          </a:p>
          <a:p>
            <a:pPr lvl="1"/>
            <a:r>
              <a:rPr lang="en-US" dirty="0"/>
              <a:t>Prominently display the “And Justice for All” poster; </a:t>
            </a:r>
          </a:p>
          <a:p>
            <a:pPr lvl="1"/>
            <a:r>
              <a:rPr lang="en-US" dirty="0"/>
              <a:t>Inform potentially eligible persons, applicants, participants and grassroots organizations of programs or changes in programs; </a:t>
            </a:r>
          </a:p>
          <a:p>
            <a:pPr lvl="1"/>
            <a:r>
              <a:rPr lang="en-US" dirty="0"/>
              <a:t>Convey the message of equal opportunity in all photos and other graphics that are used to provide program or program-related information; </a:t>
            </a:r>
          </a:p>
          <a:p>
            <a:pPr lvl="1"/>
            <a:r>
              <a:rPr lang="en-US" dirty="0"/>
              <a:t>Provide appropriate information in alternative formats for persons with disabilities and in the appropriate language(s) for LEP persons;</a:t>
            </a:r>
          </a:p>
          <a:p>
            <a:pPr lvl="1"/>
            <a:r>
              <a:rPr lang="en-US" dirty="0"/>
              <a:t>Include the required nondiscrimination statements.</a:t>
            </a:r>
          </a:p>
          <a:p>
            <a:endParaRPr lang="en-US" dirty="0"/>
          </a:p>
        </p:txBody>
      </p:sp>
      <p:pic>
        <p:nvPicPr>
          <p:cNvPr id="5" name="Audio 4">
            <a:hlinkClick r:id="" action="ppaction://media"/>
            <a:extLst>
              <a:ext uri="{FF2B5EF4-FFF2-40B4-BE49-F238E27FC236}">
                <a16:creationId xmlns:a16="http://schemas.microsoft.com/office/drawing/2014/main" id="{92B9EDDA-DB8C-38CA-5135-78E07311FB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177319"/>
      </p:ext>
    </p:extLst>
  </p:cSld>
  <p:clrMapOvr>
    <a:masterClrMapping/>
  </p:clrMapOvr>
  <mc:AlternateContent xmlns:mc="http://schemas.openxmlformats.org/markup-compatibility/2006" xmlns:p14="http://schemas.microsoft.com/office/powerpoint/2010/main">
    <mc:Choice Requires="p14">
      <p:transition spd="slow" p14:dur="2000" advTm="46120"/>
    </mc:Choice>
    <mc:Fallback xmlns="">
      <p:transition spd="slow" advTm="4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“And Justice For All” Poster</a:t>
            </a:r>
          </a:p>
        </p:txBody>
      </p:sp>
      <p:sp>
        <p:nvSpPr>
          <p:cNvPr id="3" name="Content Placeholder 2"/>
          <p:cNvSpPr>
            <a:spLocks noGrp="1"/>
          </p:cNvSpPr>
          <p:nvPr>
            <p:ph idx="1"/>
          </p:nvPr>
        </p:nvSpPr>
        <p:spPr>
          <a:xfrm>
            <a:off x="1464470" y="1485901"/>
            <a:ext cx="2993231" cy="3394472"/>
          </a:xfrm>
        </p:spPr>
        <p:txBody>
          <a:bodyPr>
            <a:normAutofit/>
          </a:bodyPr>
          <a:lstStyle/>
          <a:p>
            <a:r>
              <a:rPr lang="en-US" sz="1800" dirty="0"/>
              <a:t>Display the poster in a prominent location for all to view</a:t>
            </a:r>
            <a:br>
              <a:rPr lang="en-US" sz="1800" dirty="0"/>
            </a:br>
            <a:endParaRPr lang="en-US" sz="1800" dirty="0"/>
          </a:p>
          <a:p>
            <a:r>
              <a:rPr lang="en-US" sz="1800" dirty="0"/>
              <a:t>USDA AD-475A </a:t>
            </a:r>
          </a:p>
          <a:p>
            <a:endParaRPr lang="en-US" sz="1800" dirty="0"/>
          </a:p>
          <a:p>
            <a:r>
              <a:rPr lang="en-US" sz="1800" dirty="0"/>
              <a:t>Order posters through Maine DOE at 624-6842</a:t>
            </a:r>
          </a:p>
        </p:txBody>
      </p:sp>
      <p:pic>
        <p:nvPicPr>
          <p:cNvPr id="10" name="Picture 9">
            <a:extLst>
              <a:ext uri="{FF2B5EF4-FFF2-40B4-BE49-F238E27FC236}">
                <a16:creationId xmlns:a16="http://schemas.microsoft.com/office/drawing/2014/main" id="{5EF87635-957E-89B7-C9ED-FF07497E86B9}"/>
              </a:ext>
            </a:extLst>
          </p:cNvPr>
          <p:cNvPicPr>
            <a:picLocks noChangeAspect="1"/>
          </p:cNvPicPr>
          <p:nvPr/>
        </p:nvPicPr>
        <p:blipFill>
          <a:blip r:embed="rId5"/>
          <a:stretch>
            <a:fillRect/>
          </a:stretch>
        </p:blipFill>
        <p:spPr>
          <a:xfrm>
            <a:off x="5048570" y="972741"/>
            <a:ext cx="2630960" cy="4054183"/>
          </a:xfrm>
          <a:prstGeom prst="rect">
            <a:avLst/>
          </a:prstGeom>
        </p:spPr>
      </p:pic>
      <p:pic>
        <p:nvPicPr>
          <p:cNvPr id="5" name="Audio 4">
            <a:hlinkClick r:id="" action="ppaction://media"/>
            <a:extLst>
              <a:ext uri="{FF2B5EF4-FFF2-40B4-BE49-F238E27FC236}">
                <a16:creationId xmlns:a16="http://schemas.microsoft.com/office/drawing/2014/main" id="{6AC18FA1-351B-DD10-36F4-14B26FF3744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66917451"/>
      </p:ext>
    </p:extLst>
  </p:cSld>
  <p:clrMapOvr>
    <a:masterClrMapping/>
  </p:clrMapOvr>
  <mc:AlternateContent xmlns:mc="http://schemas.openxmlformats.org/markup-compatibility/2006" xmlns:p14="http://schemas.microsoft.com/office/powerpoint/2010/main">
    <mc:Choice Requires="p14">
      <p:transition spd="slow" p14:dur="2000" advTm="17625"/>
    </mc:Choice>
    <mc:Fallback xmlns="">
      <p:transition spd="slow" advTm="1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7028" y="537255"/>
            <a:ext cx="6810935"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700" b="1" dirty="0">
                <a:latin typeface="Montserrat" panose="00000500000000000000" pitchFamily="2" charset="0"/>
                <a:cs typeface="Mongolian Baiti" panose="03000500000000000000" pitchFamily="66" charset="0"/>
              </a:rPr>
              <a:t>Nondiscrimination Statement - Use</a:t>
            </a:r>
            <a:endParaRPr lang="en-US" sz="3300" b="1" dirty="0">
              <a:latin typeface="Montserrat" panose="00000500000000000000" pitchFamily="2" charset="0"/>
              <a:cs typeface="Mongolian Baiti" panose="03000500000000000000" pitchFamily="66" charset="0"/>
            </a:endParaRPr>
          </a:p>
        </p:txBody>
      </p:sp>
      <p:sp>
        <p:nvSpPr>
          <p:cNvPr id="3" name="Rectangle 2"/>
          <p:cNvSpPr/>
          <p:nvPr/>
        </p:nvSpPr>
        <p:spPr>
          <a:xfrm>
            <a:off x="1287556" y="1139011"/>
            <a:ext cx="6286500" cy="3277820"/>
          </a:xfrm>
          <a:prstGeom prst="rect">
            <a:avLst/>
          </a:prstGeom>
        </p:spPr>
        <p:txBody>
          <a:bodyPr wrap="square">
            <a:spAutoFit/>
          </a:bodyPr>
          <a:lstStyle/>
          <a:p>
            <a:pPr marR="19313"/>
            <a:r>
              <a:rPr lang="en-US" dirty="0">
                <a:solidFill>
                  <a:srgbClr val="000000"/>
                </a:solidFill>
                <a:latin typeface="Calibri" panose="020F0502020204030204" pitchFamily="34" charset="0"/>
                <a:cs typeface="Calibri" panose="020F0502020204030204" pitchFamily="34" charset="0"/>
              </a:rPr>
              <a:t>At a minimum, the full Nondiscrimination Statement should be on vital documents, including but not limited to: </a:t>
            </a:r>
          </a:p>
          <a:p>
            <a:pPr marL="214313" indent="-214313">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Application Form(s) </a:t>
            </a:r>
          </a:p>
          <a:p>
            <a:pPr marL="557213" lvl="1" indent="-214313">
              <a:buFont typeface="Arial" panose="020B0604020202020204" pitchFamily="34" charset="0"/>
              <a:buChar char="•"/>
            </a:pPr>
            <a:r>
              <a:rPr lang="en-US" sz="1350" dirty="0">
                <a:latin typeface="Calibri" panose="020F0502020204030204" pitchFamily="34" charset="0"/>
                <a:cs typeface="Calibri" panose="020F0502020204030204" pitchFamily="34" charset="0"/>
              </a:rPr>
              <a:t>Free and Reduced Meal Application </a:t>
            </a:r>
          </a:p>
          <a:p>
            <a:pPr marL="557213" lvl="1" indent="-214313">
              <a:buFont typeface="Arial" panose="020B0604020202020204" pitchFamily="34" charset="0"/>
              <a:buChar char="•"/>
            </a:pPr>
            <a:r>
              <a:rPr lang="en-US" sz="1350" dirty="0">
                <a:latin typeface="Calibri" panose="020F0502020204030204" pitchFamily="34" charset="0"/>
                <a:cs typeface="Calibri" panose="020F0502020204030204" pitchFamily="34" charset="0"/>
              </a:rPr>
              <a:t>Meal Application Cover Letter</a:t>
            </a:r>
          </a:p>
          <a:p>
            <a:pPr marL="557213" lvl="1" indent="-214313">
              <a:buFont typeface="Arial" panose="020B0604020202020204" pitchFamily="34" charset="0"/>
              <a:buChar char="•"/>
            </a:pPr>
            <a:r>
              <a:rPr lang="en-US" sz="1350" dirty="0">
                <a:latin typeface="Calibri" panose="020F0502020204030204" pitchFamily="34" charset="0"/>
                <a:cs typeface="Calibri" panose="020F0502020204030204" pitchFamily="34" charset="0"/>
              </a:rPr>
              <a:t>Notification of Approval or Denial of Meal Benefits </a:t>
            </a:r>
          </a:p>
          <a:p>
            <a:pPr marL="557213" lvl="1" indent="-214313">
              <a:buFont typeface="Arial" panose="020B0604020202020204" pitchFamily="34" charset="0"/>
              <a:buChar char="•"/>
            </a:pPr>
            <a:r>
              <a:rPr lang="en-US" sz="1350" dirty="0">
                <a:latin typeface="Calibri" panose="020F0502020204030204" pitchFamily="34" charset="0"/>
                <a:cs typeface="Calibri" panose="020F0502020204030204" pitchFamily="34" charset="0"/>
              </a:rPr>
              <a:t>Reminder Regarding Expiration of Previous Year Eligibility Benefits</a:t>
            </a:r>
          </a:p>
          <a:p>
            <a:pPr marL="214313" indent="-214313">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Verification Materials</a:t>
            </a:r>
          </a:p>
          <a:p>
            <a:pPr marL="557213" lvl="1" indent="-214313">
              <a:buFont typeface="Arial" panose="020B0604020202020204" pitchFamily="34" charset="0"/>
              <a:buChar char="•"/>
            </a:pPr>
            <a:r>
              <a:rPr lang="en-US" sz="1350" dirty="0">
                <a:solidFill>
                  <a:srgbClr val="000000"/>
                </a:solidFill>
                <a:latin typeface="Calibri" panose="020F0502020204030204" pitchFamily="34" charset="0"/>
                <a:cs typeface="Calibri" panose="020F0502020204030204" pitchFamily="34" charset="0"/>
              </a:rPr>
              <a:t>Verification Notice</a:t>
            </a:r>
          </a:p>
          <a:p>
            <a:pPr marL="557213" lvl="1" indent="-214313">
              <a:buFont typeface="Arial" panose="020B0604020202020204" pitchFamily="34" charset="0"/>
              <a:buChar char="•"/>
            </a:pPr>
            <a:r>
              <a:rPr lang="en-US" sz="1350" dirty="0">
                <a:solidFill>
                  <a:srgbClr val="000000"/>
                </a:solidFill>
                <a:latin typeface="Calibri" panose="020F0502020204030204" pitchFamily="34" charset="0"/>
                <a:cs typeface="Calibri" panose="020F0502020204030204" pitchFamily="34" charset="0"/>
              </a:rPr>
              <a:t>Verification Results Letter</a:t>
            </a:r>
          </a:p>
          <a:p>
            <a:pPr marL="214313" indent="-214313">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Notice of Adverse Action Forms </a:t>
            </a:r>
          </a:p>
          <a:p>
            <a:pPr marL="214313" indent="-214313">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Program (Home) Web Page </a:t>
            </a:r>
          </a:p>
          <a:p>
            <a:pPr marL="214313" indent="-214313">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Public Information, including Program literature </a:t>
            </a:r>
          </a:p>
        </p:txBody>
      </p:sp>
      <p:pic>
        <p:nvPicPr>
          <p:cNvPr id="5" name="Audio 4">
            <a:hlinkClick r:id="" action="ppaction://media"/>
            <a:extLst>
              <a:ext uri="{FF2B5EF4-FFF2-40B4-BE49-F238E27FC236}">
                <a16:creationId xmlns:a16="http://schemas.microsoft.com/office/drawing/2014/main" id="{A086BECC-AF6E-90BD-F25D-DFB5748636E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9263294"/>
      </p:ext>
    </p:extLst>
  </p:cSld>
  <p:clrMapOvr>
    <a:masterClrMapping/>
  </p:clrMapOvr>
  <mc:AlternateContent xmlns:mc="http://schemas.openxmlformats.org/markup-compatibility/2006" xmlns:p14="http://schemas.microsoft.com/office/powerpoint/2010/main">
    <mc:Choice Requires="p14">
      <p:transition spd="slow" p14:dur="2000" advTm="44553"/>
    </mc:Choice>
    <mc:Fallback xmlns="">
      <p:transition spd="slow" advTm="44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25359" y="336608"/>
            <a:ext cx="7475642"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700" b="1" dirty="0">
                <a:latin typeface="Montserrat Bold" panose="00000800000000000000" pitchFamily="2" charset="0"/>
                <a:ea typeface="+mn-ea"/>
                <a:cs typeface="+mn-cs"/>
              </a:rPr>
              <a:t>Nondiscrimination Statement</a:t>
            </a:r>
            <a:endParaRPr lang="en-US" sz="3300" b="1" dirty="0">
              <a:latin typeface="Montserrat Bold" panose="00000800000000000000" pitchFamily="2" charset="0"/>
            </a:endParaRPr>
          </a:p>
        </p:txBody>
      </p:sp>
      <p:sp>
        <p:nvSpPr>
          <p:cNvPr id="6" name="TextBox 5">
            <a:extLst>
              <a:ext uri="{FF2B5EF4-FFF2-40B4-BE49-F238E27FC236}">
                <a16:creationId xmlns:a16="http://schemas.microsoft.com/office/drawing/2014/main" id="{0A87D617-6AB3-4099-AE08-2B9A9866C2DC}"/>
              </a:ext>
            </a:extLst>
          </p:cNvPr>
          <p:cNvSpPr txBox="1"/>
          <p:nvPr/>
        </p:nvSpPr>
        <p:spPr>
          <a:xfrm>
            <a:off x="525359" y="859658"/>
            <a:ext cx="6743700" cy="3947234"/>
          </a:xfrm>
          <a:prstGeom prst="rect">
            <a:avLst/>
          </a:prstGeom>
          <a:noFill/>
        </p:spPr>
        <p:txBody>
          <a:bodyPr wrap="square">
            <a:spAutoFit/>
          </a:bodyPr>
          <a:lstStyle/>
          <a:p>
            <a:pPr algn="l"/>
            <a:r>
              <a:rPr lang="en-US" sz="1000" dirty="0">
                <a:solidFill>
                  <a:srgbClr val="141414"/>
                </a:solidFill>
                <a:latin typeface="Times New Roman" panose="02020603050405020304" pitchFamily="18" charset="0"/>
                <a:cs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algn="l"/>
            <a:endParaRPr lang="en-US" sz="1000" dirty="0">
              <a:solidFill>
                <a:srgbClr val="141414"/>
              </a:solidFill>
              <a:latin typeface="Times New Roman" panose="02020603050405020304" pitchFamily="18" charset="0"/>
              <a:cs typeface="Times New Roman" panose="02020603050405020304" pitchFamily="18" charset="0"/>
            </a:endParaRPr>
          </a:p>
          <a:p>
            <a:pPr algn="l"/>
            <a:r>
              <a:rPr lang="en-US" sz="1000" dirty="0">
                <a:solidFill>
                  <a:srgbClr val="141414"/>
                </a:solidFill>
                <a:latin typeface="Times New Roman" panose="02020603050405020304" pitchFamily="18" charset="0"/>
                <a:cs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algn="l"/>
            <a:endParaRPr lang="en-US" sz="1000" dirty="0">
              <a:solidFill>
                <a:srgbClr val="141414"/>
              </a:solidFill>
              <a:latin typeface="Times New Roman" panose="02020603050405020304" pitchFamily="18" charset="0"/>
              <a:cs typeface="Times New Roman" panose="02020603050405020304" pitchFamily="18" charset="0"/>
            </a:endParaRPr>
          </a:p>
          <a:p>
            <a:pPr algn="l"/>
            <a:r>
              <a:rPr lang="en-US" sz="1000" dirty="0">
                <a:solidFill>
                  <a:srgbClr val="141414"/>
                </a:solidFill>
                <a:latin typeface="Times New Roman" panose="02020603050405020304" pitchFamily="18" charset="0"/>
                <a:cs typeface="Times New Roman" panose="02020603050405020304" pitchFamily="18" charset="0"/>
              </a:rPr>
              <a:t>To file a program discrimination complaint, a Complainant should complete a Form AD-3027, </a:t>
            </a:r>
            <a:r>
              <a:rPr lang="en-US" sz="1000" i="1" dirty="0">
                <a:solidFill>
                  <a:srgbClr val="141414"/>
                </a:solidFill>
                <a:latin typeface="Times New Roman" panose="02020603050405020304" pitchFamily="18" charset="0"/>
                <a:cs typeface="Times New Roman" panose="02020603050405020304" pitchFamily="18" charset="0"/>
              </a:rPr>
              <a:t>USDA Program Discrimination Complaint Form</a:t>
            </a:r>
            <a:r>
              <a:rPr lang="en-US" sz="1000" dirty="0">
                <a:solidFill>
                  <a:srgbClr val="141414"/>
                </a:solidFill>
                <a:latin typeface="Times New Roman" panose="02020603050405020304" pitchFamily="18" charset="0"/>
                <a:cs typeface="Times New Roman" panose="02020603050405020304" pitchFamily="18" charset="0"/>
              </a:rPr>
              <a:t> which can be obtained online at: </a:t>
            </a:r>
            <a:r>
              <a:rPr lang="en-US" sz="1000" u="sng" dirty="0">
                <a:solidFill>
                  <a:srgbClr val="2A53A6"/>
                </a:solidFill>
                <a:latin typeface="Times New Roman" panose="02020603050405020304" pitchFamily="18" charset="0"/>
                <a:cs typeface="Times New Roman" panose="02020603050405020304" pitchFamily="18" charset="0"/>
                <a:hlinkClick r:id="rId4"/>
              </a:rPr>
              <a:t>https://www.usda.gov/sites/default/files/documents/USDA-OASCR%20P-Complaint-Form-0508-0002-508-11-28-17Fax2Mail.pdf</a:t>
            </a:r>
            <a:r>
              <a:rPr lang="en-US" sz="1000" dirty="0">
                <a:solidFill>
                  <a:srgbClr val="141414"/>
                </a:solidFill>
                <a:latin typeface="Times New Roman" panose="02020603050405020304" pitchFamily="18" charset="0"/>
                <a:cs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gn="l"/>
            <a:r>
              <a:rPr lang="en-US" sz="1000" b="1" dirty="0">
                <a:solidFill>
                  <a:srgbClr val="141414"/>
                </a:solidFill>
                <a:latin typeface="Times New Roman" panose="02020603050405020304" pitchFamily="18" charset="0"/>
                <a:cs typeface="Times New Roman" panose="02020603050405020304" pitchFamily="18" charset="0"/>
              </a:rPr>
              <a:t>(1)       mail:</a:t>
            </a:r>
            <a:endParaRPr lang="en-US" sz="1000" dirty="0">
              <a:solidFill>
                <a:srgbClr val="141414"/>
              </a:solidFill>
              <a:latin typeface="Times New Roman" panose="02020603050405020304" pitchFamily="18" charset="0"/>
              <a:cs typeface="Times New Roman" panose="02020603050405020304" pitchFamily="18" charset="0"/>
            </a:endParaRPr>
          </a:p>
          <a:p>
            <a:pPr algn="l"/>
            <a:r>
              <a:rPr lang="en-US" sz="1000" dirty="0">
                <a:solidFill>
                  <a:srgbClr val="141414"/>
                </a:solidFill>
                <a:latin typeface="Times New Roman" panose="02020603050405020304" pitchFamily="18" charset="0"/>
                <a:cs typeface="Times New Roman" panose="02020603050405020304" pitchFamily="18" charset="0"/>
              </a:rPr>
              <a:t>            U.S. Department of Agriculture</a:t>
            </a:r>
            <a:br>
              <a:rPr lang="en-US" sz="1000" dirty="0">
                <a:solidFill>
                  <a:srgbClr val="141414"/>
                </a:solidFill>
                <a:latin typeface="Times New Roman" panose="02020603050405020304" pitchFamily="18" charset="0"/>
                <a:cs typeface="Times New Roman" panose="02020603050405020304" pitchFamily="18" charset="0"/>
              </a:rPr>
            </a:br>
            <a:r>
              <a:rPr lang="en-US" sz="1000" dirty="0">
                <a:solidFill>
                  <a:srgbClr val="141414"/>
                </a:solidFill>
                <a:latin typeface="Times New Roman" panose="02020603050405020304" pitchFamily="18" charset="0"/>
                <a:cs typeface="Times New Roman" panose="02020603050405020304" pitchFamily="18" charset="0"/>
              </a:rPr>
              <a:t>            Office of the Assistant Secretary for Civil Rights</a:t>
            </a:r>
            <a:br>
              <a:rPr lang="en-US" sz="1000" dirty="0">
                <a:solidFill>
                  <a:srgbClr val="141414"/>
                </a:solidFill>
                <a:latin typeface="Times New Roman" panose="02020603050405020304" pitchFamily="18" charset="0"/>
                <a:cs typeface="Times New Roman" panose="02020603050405020304" pitchFamily="18" charset="0"/>
              </a:rPr>
            </a:br>
            <a:r>
              <a:rPr lang="en-US" sz="1000" dirty="0">
                <a:solidFill>
                  <a:srgbClr val="141414"/>
                </a:solidFill>
                <a:latin typeface="Times New Roman" panose="02020603050405020304" pitchFamily="18" charset="0"/>
                <a:cs typeface="Times New Roman" panose="02020603050405020304" pitchFamily="18" charset="0"/>
              </a:rPr>
              <a:t>            1400 Independence Avenue, SW</a:t>
            </a:r>
            <a:br>
              <a:rPr lang="en-US" sz="1000" dirty="0">
                <a:solidFill>
                  <a:srgbClr val="141414"/>
                </a:solidFill>
                <a:latin typeface="Times New Roman" panose="02020603050405020304" pitchFamily="18" charset="0"/>
                <a:cs typeface="Times New Roman" panose="02020603050405020304" pitchFamily="18" charset="0"/>
              </a:rPr>
            </a:br>
            <a:r>
              <a:rPr lang="en-US" sz="1000" dirty="0">
                <a:solidFill>
                  <a:srgbClr val="141414"/>
                </a:solidFill>
                <a:latin typeface="Times New Roman" panose="02020603050405020304" pitchFamily="18" charset="0"/>
                <a:cs typeface="Times New Roman" panose="02020603050405020304" pitchFamily="18" charset="0"/>
              </a:rPr>
              <a:t>            Washington, D.C. 20250-9410; or</a:t>
            </a:r>
          </a:p>
          <a:p>
            <a:pPr algn="l"/>
            <a:r>
              <a:rPr lang="en-US" sz="1000" b="1" dirty="0">
                <a:solidFill>
                  <a:srgbClr val="141414"/>
                </a:solidFill>
                <a:latin typeface="Times New Roman" panose="02020603050405020304" pitchFamily="18" charset="0"/>
                <a:cs typeface="Times New Roman" panose="02020603050405020304" pitchFamily="18" charset="0"/>
              </a:rPr>
              <a:t>(2)       fax:</a:t>
            </a:r>
            <a:endParaRPr lang="en-US" sz="1000" dirty="0">
              <a:solidFill>
                <a:srgbClr val="141414"/>
              </a:solidFill>
              <a:latin typeface="Times New Roman" panose="02020603050405020304" pitchFamily="18" charset="0"/>
              <a:cs typeface="Times New Roman" panose="02020603050405020304" pitchFamily="18" charset="0"/>
            </a:endParaRPr>
          </a:p>
          <a:p>
            <a:pPr algn="l"/>
            <a:r>
              <a:rPr lang="en-US" sz="1000" b="1" dirty="0">
                <a:solidFill>
                  <a:srgbClr val="141414"/>
                </a:solidFill>
                <a:latin typeface="Times New Roman" panose="02020603050405020304" pitchFamily="18" charset="0"/>
                <a:cs typeface="Times New Roman" panose="02020603050405020304" pitchFamily="18" charset="0"/>
              </a:rPr>
              <a:t>           </a:t>
            </a:r>
            <a:r>
              <a:rPr lang="en-US" sz="1000" dirty="0">
                <a:solidFill>
                  <a:srgbClr val="141414"/>
                </a:solidFill>
                <a:latin typeface="Times New Roman" panose="02020603050405020304" pitchFamily="18" charset="0"/>
                <a:cs typeface="Times New Roman" panose="02020603050405020304" pitchFamily="18" charset="0"/>
              </a:rPr>
              <a:t> (833) 256-1665 or (202) 690-7442; or</a:t>
            </a:r>
          </a:p>
          <a:p>
            <a:pPr algn="l"/>
            <a:r>
              <a:rPr lang="en-US" sz="1000" b="1" dirty="0">
                <a:solidFill>
                  <a:srgbClr val="141414"/>
                </a:solidFill>
                <a:latin typeface="Times New Roman" panose="02020603050405020304" pitchFamily="18" charset="0"/>
                <a:cs typeface="Times New Roman" panose="02020603050405020304" pitchFamily="18" charset="0"/>
              </a:rPr>
              <a:t>(3)       email:</a:t>
            </a:r>
            <a:br>
              <a:rPr lang="en-US" sz="1000" dirty="0">
                <a:solidFill>
                  <a:srgbClr val="141414"/>
                </a:solidFill>
                <a:latin typeface="Times New Roman" panose="02020603050405020304" pitchFamily="18" charset="0"/>
                <a:cs typeface="Times New Roman" panose="02020603050405020304" pitchFamily="18" charset="0"/>
              </a:rPr>
            </a:br>
            <a:r>
              <a:rPr lang="en-US" sz="1000" dirty="0">
                <a:solidFill>
                  <a:srgbClr val="141414"/>
                </a:solidFill>
                <a:latin typeface="Times New Roman" panose="02020603050405020304" pitchFamily="18" charset="0"/>
                <a:cs typeface="Times New Roman" panose="02020603050405020304" pitchFamily="18" charset="0"/>
              </a:rPr>
              <a:t>            </a:t>
            </a:r>
            <a:r>
              <a:rPr lang="en-US" sz="1000" u="sng" dirty="0">
                <a:solidFill>
                  <a:srgbClr val="2A53A6"/>
                </a:solidFill>
                <a:latin typeface="Times New Roman" panose="02020603050405020304" pitchFamily="18" charset="0"/>
                <a:cs typeface="Times New Roman" panose="02020603050405020304" pitchFamily="18" charset="0"/>
                <a:hlinkClick r:id="rId5"/>
              </a:rPr>
              <a:t>program.intake@usda.gov</a:t>
            </a:r>
            <a:endParaRPr lang="en-US" sz="1000" dirty="0">
              <a:solidFill>
                <a:srgbClr val="141414"/>
              </a:solidFill>
              <a:latin typeface="Times New Roman" panose="02020603050405020304" pitchFamily="18" charset="0"/>
              <a:cs typeface="Times New Roman" panose="02020603050405020304" pitchFamily="18" charset="0"/>
            </a:endParaRPr>
          </a:p>
          <a:p>
            <a:pPr algn="l"/>
            <a:r>
              <a:rPr lang="en-US" sz="1000" dirty="0">
                <a:solidFill>
                  <a:srgbClr val="141414"/>
                </a:solidFill>
                <a:latin typeface="Times New Roman" panose="02020603050405020304" pitchFamily="18" charset="0"/>
                <a:cs typeface="Times New Roman" panose="02020603050405020304" pitchFamily="18" charset="0"/>
              </a:rPr>
              <a:t>This institution is an equal opportunity provider</a:t>
            </a:r>
            <a:r>
              <a:rPr lang="en-US" sz="1050" dirty="0">
                <a:solidFill>
                  <a:srgbClr val="141414"/>
                </a:solidFill>
                <a:latin typeface="Times New Roman" panose="02020603050405020304" pitchFamily="18" charset="0"/>
                <a:cs typeface="Times New Roman" panose="02020603050405020304" pitchFamily="18" charset="0"/>
              </a:rPr>
              <a:t>.</a:t>
            </a:r>
          </a:p>
        </p:txBody>
      </p:sp>
      <p:pic>
        <p:nvPicPr>
          <p:cNvPr id="3" name="Audio 2">
            <a:hlinkClick r:id="" action="ppaction://media"/>
            <a:extLst>
              <a:ext uri="{FF2B5EF4-FFF2-40B4-BE49-F238E27FC236}">
                <a16:creationId xmlns:a16="http://schemas.microsoft.com/office/drawing/2014/main" id="{EAD91289-E808-32B5-6152-552CFCF2C49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98757765"/>
      </p:ext>
    </p:extLst>
  </p:cSld>
  <p:clrMapOvr>
    <a:masterClrMapping/>
  </p:clrMapOvr>
  <mc:AlternateContent xmlns:mc="http://schemas.openxmlformats.org/markup-compatibility/2006" xmlns:p14="http://schemas.microsoft.com/office/powerpoint/2010/main">
    <mc:Choice Requires="p14">
      <p:transition spd="slow" p14:dur="2000" advTm="6423"/>
    </mc:Choice>
    <mc:Fallback xmlns="">
      <p:transition spd="slow" advTm="6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30752" y="970417"/>
            <a:ext cx="3224750" cy="2436848"/>
          </a:xfrm>
          <a:prstGeom prst="rect">
            <a:avLst/>
          </a:prstGeom>
        </p:spPr>
        <p:txBody>
          <a:bodyPr vert="horz" lIns="68580" tIns="34290" rIns="68580" bIns="3429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342900">
              <a:lnSpc>
                <a:spcPct val="90000"/>
              </a:lnSpc>
              <a:spcAft>
                <a:spcPts val="450"/>
              </a:spcAft>
            </a:pPr>
            <a:endParaRPr lang="en-US" sz="4050" b="1" dirty="0">
              <a:solidFill>
                <a:schemeClr val="accent1"/>
              </a:solidFill>
            </a:endParaRPr>
          </a:p>
        </p:txBody>
      </p:sp>
      <p:pic>
        <p:nvPicPr>
          <p:cNvPr id="9" name="Graphic 8" descr="Subtitles">
            <a:extLst>
              <a:ext uri="{FF2B5EF4-FFF2-40B4-BE49-F238E27FC236}">
                <a16:creationId xmlns:a16="http://schemas.microsoft.com/office/drawing/2014/main" id="{BEB0F9F5-E687-AD4E-05EE-324DFA5F17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453" y="1162604"/>
            <a:ext cx="2824269" cy="2824269"/>
          </a:xfrm>
          <a:prstGeom prst="rect">
            <a:avLst/>
          </a:prstGeom>
        </p:spPr>
      </p:pic>
      <p:sp>
        <p:nvSpPr>
          <p:cNvPr id="52" name="TextBox 51">
            <a:extLst>
              <a:ext uri="{FF2B5EF4-FFF2-40B4-BE49-F238E27FC236}">
                <a16:creationId xmlns:a16="http://schemas.microsoft.com/office/drawing/2014/main" id="{58A5004E-5DBA-452B-B0C5-D596099EC4C1}"/>
              </a:ext>
            </a:extLst>
          </p:cNvPr>
          <p:cNvSpPr txBox="1"/>
          <p:nvPr/>
        </p:nvSpPr>
        <p:spPr>
          <a:xfrm>
            <a:off x="3448328" y="1426629"/>
            <a:ext cx="5151066" cy="1938992"/>
          </a:xfrm>
          <a:prstGeom prst="rect">
            <a:avLst/>
          </a:prstGeom>
          <a:noFill/>
        </p:spPr>
        <p:txBody>
          <a:bodyPr wrap="square">
            <a:spAutoFit/>
          </a:bodyPr>
          <a:lstStyle/>
          <a:p>
            <a:r>
              <a:rPr lang="en-US" sz="2400" b="1" dirty="0"/>
              <a:t>Translated versions of the Non-Discrimination Statement </a:t>
            </a:r>
          </a:p>
          <a:p>
            <a:endParaRPr lang="en-US" sz="2400" dirty="0"/>
          </a:p>
          <a:p>
            <a:r>
              <a:rPr lang="en-US" sz="2400" dirty="0">
                <a:hlinkClick r:id="rId6"/>
              </a:rPr>
              <a:t>https://www.fns.usda.gov/cr/fns-nondiscrimination-statement</a:t>
            </a:r>
            <a:r>
              <a:rPr lang="en-US" sz="2400" dirty="0"/>
              <a:t> </a:t>
            </a:r>
          </a:p>
        </p:txBody>
      </p:sp>
      <p:pic>
        <p:nvPicPr>
          <p:cNvPr id="3" name="Audio 2">
            <a:hlinkClick r:id="" action="ppaction://media"/>
            <a:extLst>
              <a:ext uri="{FF2B5EF4-FFF2-40B4-BE49-F238E27FC236}">
                <a16:creationId xmlns:a16="http://schemas.microsoft.com/office/drawing/2014/main" id="{7EAF7EE2-A34A-08AC-A670-C57B279C267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42651987"/>
      </p:ext>
    </p:extLst>
  </p:cSld>
  <p:clrMapOvr>
    <a:masterClrMapping/>
  </p:clrMapOvr>
  <mc:AlternateContent xmlns:mc="http://schemas.openxmlformats.org/markup-compatibility/2006" xmlns:p14="http://schemas.microsoft.com/office/powerpoint/2010/main">
    <mc:Choice Requires="p14">
      <p:transition spd="slow" p14:dur="2000" advTm="9856"/>
    </mc:Choice>
    <mc:Fallback xmlns="">
      <p:transition spd="slow" advTm="9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895" y="1178720"/>
            <a:ext cx="6379369" cy="3394472"/>
          </a:xfrm>
        </p:spPr>
        <p:txBody>
          <a:bodyPr>
            <a:normAutofit fontScale="92500" lnSpcReduction="10000"/>
          </a:bodyPr>
          <a:lstStyle/>
          <a:p>
            <a:pPr marL="0" indent="0">
              <a:buNone/>
            </a:pPr>
            <a:r>
              <a:rPr lang="en-US" dirty="0"/>
              <a:t>The Maine Human Rights Act prohibits discrimination because of race, color, sex, sexual orientation, age, physical or mental disability, genetic information, religion, ancestry or national origin.</a:t>
            </a:r>
          </a:p>
          <a:p>
            <a:pPr marL="0" indent="0">
              <a:buNone/>
            </a:pPr>
            <a:endParaRPr lang="en-US" dirty="0"/>
          </a:p>
          <a:p>
            <a:pPr marL="0" indent="0">
              <a:buNone/>
            </a:pPr>
            <a:r>
              <a:rPr lang="en-US" dirty="0"/>
              <a:t>Complaints of discrimination must be filed at the office of the Maine Human Rights Commission, 51 State House Station, Augusta, Maine 04333-0051. If you wish to file a discrimination complaint electronically, visit the Human Rights Commission website at </a:t>
            </a:r>
            <a:r>
              <a:rPr lang="en-US" u="sng" dirty="0">
                <a:hlinkClick r:id="rId4"/>
              </a:rPr>
              <a:t>https://www.maine.gov/mhrc/file/instructions</a:t>
            </a:r>
            <a:r>
              <a:rPr lang="en-US" dirty="0"/>
              <a:t> and complete an intake questionnaire. Maine is an equal opportunity provider and employer.</a:t>
            </a:r>
          </a:p>
          <a:p>
            <a:pPr marL="0" indent="0">
              <a:buNone/>
            </a:pPr>
            <a:endParaRPr lang="en-US" dirty="0"/>
          </a:p>
        </p:txBody>
      </p:sp>
      <p:sp>
        <p:nvSpPr>
          <p:cNvPr id="4" name="Title 3"/>
          <p:cNvSpPr>
            <a:spLocks noGrp="1"/>
          </p:cNvSpPr>
          <p:nvPr>
            <p:ph type="title"/>
          </p:nvPr>
        </p:nvSpPr>
        <p:spPr>
          <a:xfrm>
            <a:off x="605911" y="294436"/>
            <a:ext cx="8060718" cy="990600"/>
          </a:xfrm>
        </p:spPr>
        <p:txBody>
          <a:bodyPr>
            <a:normAutofit fontScale="90000"/>
          </a:bodyPr>
          <a:lstStyle/>
          <a:p>
            <a:r>
              <a:rPr lang="en-US" b="1" dirty="0"/>
              <a:t>Maine Nondiscrimination Statement</a:t>
            </a:r>
          </a:p>
        </p:txBody>
      </p:sp>
      <p:pic>
        <p:nvPicPr>
          <p:cNvPr id="5" name="Audio 4">
            <a:hlinkClick r:id="" action="ppaction://media"/>
            <a:extLst>
              <a:ext uri="{FF2B5EF4-FFF2-40B4-BE49-F238E27FC236}">
                <a16:creationId xmlns:a16="http://schemas.microsoft.com/office/drawing/2014/main" id="{B063381E-ECB7-DB7F-C417-C2D7F16C87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95168756"/>
      </p:ext>
    </p:extLst>
  </p:cSld>
  <p:clrMapOvr>
    <a:masterClrMapping/>
  </p:clrMapOvr>
  <mc:AlternateContent xmlns:mc="http://schemas.openxmlformats.org/markup-compatibility/2006" xmlns:p14="http://schemas.microsoft.com/office/powerpoint/2010/main">
    <mc:Choice Requires="p14">
      <p:transition spd="slow" p14:dur="2000" advTm="6229"/>
    </mc:Choice>
    <mc:Fallback xmlns="">
      <p:transition spd="slow" advTm="6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71600" y="1016398"/>
            <a:ext cx="6172200" cy="622093"/>
          </a:xfrm>
          <a:prstGeom prst="rect">
            <a:avLst/>
          </a:prstGeom>
        </p:spPr>
        <p:txBody>
          <a:bodyPr vert="horz" wrap="square" lIns="0" tIns="338328" rIns="0" bIns="0" rtlCol="0" anchor="t">
            <a:spAutoFit/>
          </a:bodyPr>
          <a:lstStyle/>
          <a:p>
            <a:pPr marL="298609"/>
            <a:r>
              <a:rPr sz="2025" dirty="0"/>
              <a:t>USDA </a:t>
            </a:r>
            <a:r>
              <a:rPr sz="2025" spc="-4" dirty="0"/>
              <a:t>Nondiscrimination Statement</a:t>
            </a:r>
            <a:r>
              <a:rPr sz="2025" spc="-120" dirty="0"/>
              <a:t> </a:t>
            </a:r>
            <a:r>
              <a:rPr sz="2025" spc="-8" dirty="0"/>
              <a:t>(NDS)</a:t>
            </a:r>
            <a:endParaRPr sz="2025" dirty="0">
              <a:latin typeface="Wingdings"/>
              <a:cs typeface="Wingdings"/>
            </a:endParaRPr>
          </a:p>
        </p:txBody>
      </p:sp>
      <p:sp>
        <p:nvSpPr>
          <p:cNvPr id="4" name="object 4"/>
          <p:cNvSpPr txBox="1"/>
          <p:nvPr/>
        </p:nvSpPr>
        <p:spPr>
          <a:xfrm>
            <a:off x="1665543" y="1971676"/>
            <a:ext cx="5373529" cy="2977738"/>
          </a:xfrm>
          <a:prstGeom prst="rect">
            <a:avLst/>
          </a:prstGeom>
        </p:spPr>
        <p:txBody>
          <a:bodyPr vert="horz" wrap="square" lIns="0" tIns="0" rIns="0" bIns="0" rtlCol="0">
            <a:spAutoFit/>
          </a:bodyPr>
          <a:lstStyle/>
          <a:p>
            <a:pPr marL="9525"/>
            <a:r>
              <a:rPr lang="en-US" dirty="0">
                <a:solidFill>
                  <a:prstClr val="black"/>
                </a:solidFill>
                <a:latin typeface="Calibri" panose="020F0502020204030204" pitchFamily="34" charset="0"/>
                <a:cs typeface="Calibri" panose="020F0502020204030204" pitchFamily="34" charset="0"/>
              </a:rPr>
              <a:t>Must get State Agency approval prior to use of the s</a:t>
            </a:r>
            <a:r>
              <a:rPr dirty="0">
                <a:solidFill>
                  <a:prstClr val="black"/>
                </a:solidFill>
                <a:latin typeface="Calibri" panose="020F0502020204030204" pitchFamily="34" charset="0"/>
                <a:cs typeface="Calibri" panose="020F0502020204030204" pitchFamily="34" charset="0"/>
              </a:rPr>
              <a:t>hort</a:t>
            </a:r>
            <a:r>
              <a:rPr spc="-71" dirty="0">
                <a:solidFill>
                  <a:prstClr val="black"/>
                </a:solidFill>
                <a:latin typeface="Calibri" panose="020F0502020204030204" pitchFamily="34" charset="0"/>
                <a:cs typeface="Calibri" panose="020F0502020204030204" pitchFamily="34" charset="0"/>
              </a:rPr>
              <a:t> </a:t>
            </a:r>
            <a:r>
              <a:rPr spc="-4" dirty="0">
                <a:solidFill>
                  <a:prstClr val="black"/>
                </a:solidFill>
                <a:latin typeface="Calibri" panose="020F0502020204030204" pitchFamily="34" charset="0"/>
                <a:cs typeface="Calibri" panose="020F0502020204030204" pitchFamily="34" charset="0"/>
              </a:rPr>
              <a:t>version</a:t>
            </a:r>
            <a:r>
              <a:rPr lang="en-US" spc="-4" dirty="0">
                <a:solidFill>
                  <a:prstClr val="black"/>
                </a:solidFill>
                <a:latin typeface="Calibri" panose="020F0502020204030204" pitchFamily="34" charset="0"/>
                <a:cs typeface="Calibri" panose="020F0502020204030204" pitchFamily="34" charset="0"/>
              </a:rPr>
              <a:t>.</a:t>
            </a:r>
          </a:p>
          <a:p>
            <a:pPr marL="9525"/>
            <a:endParaRPr dirty="0">
              <a:solidFill>
                <a:prstClr val="black"/>
              </a:solidFill>
              <a:latin typeface="Calibri" panose="020F0502020204030204" pitchFamily="34" charset="0"/>
              <a:cs typeface="Calibri" panose="020F0502020204030204" pitchFamily="34" charset="0"/>
            </a:endParaRPr>
          </a:p>
          <a:p>
            <a:pPr marL="187643">
              <a:spcBef>
                <a:spcPts val="4"/>
              </a:spcBef>
              <a:buClr>
                <a:srgbClr val="2DA2BF"/>
              </a:buClr>
              <a:buSzPct val="66666"/>
              <a:tabLst>
                <a:tab pos="317182" algn="l"/>
              </a:tabLst>
            </a:pPr>
            <a:r>
              <a:rPr lang="en-US" b="1" dirty="0">
                <a:solidFill>
                  <a:prstClr val="black"/>
                </a:solidFill>
                <a:latin typeface="Calibri" panose="020F0502020204030204" pitchFamily="34" charset="0"/>
                <a:cs typeface="Calibri" panose="020F0502020204030204" pitchFamily="34" charset="0"/>
              </a:rPr>
              <a:t>"</a:t>
            </a:r>
            <a:r>
              <a:rPr b="1" dirty="0">
                <a:solidFill>
                  <a:prstClr val="black"/>
                </a:solidFill>
                <a:latin typeface="Calibri" panose="020F0502020204030204" pitchFamily="34" charset="0"/>
                <a:cs typeface="Calibri" panose="020F0502020204030204" pitchFamily="34" charset="0"/>
              </a:rPr>
              <a:t>This </a:t>
            </a:r>
            <a:r>
              <a:rPr b="1" spc="-4" dirty="0">
                <a:solidFill>
                  <a:prstClr val="black"/>
                </a:solidFill>
                <a:latin typeface="Calibri" panose="020F0502020204030204" pitchFamily="34" charset="0"/>
                <a:cs typeface="Calibri" panose="020F0502020204030204" pitchFamily="34" charset="0"/>
              </a:rPr>
              <a:t>institution </a:t>
            </a:r>
            <a:r>
              <a:rPr b="1" dirty="0">
                <a:solidFill>
                  <a:prstClr val="black"/>
                </a:solidFill>
                <a:latin typeface="Calibri" panose="020F0502020204030204" pitchFamily="34" charset="0"/>
                <a:cs typeface="Calibri" panose="020F0502020204030204" pitchFamily="34" charset="0"/>
              </a:rPr>
              <a:t>is </a:t>
            </a:r>
            <a:r>
              <a:rPr b="1" spc="-4" dirty="0">
                <a:solidFill>
                  <a:prstClr val="black"/>
                </a:solidFill>
                <a:latin typeface="Calibri" panose="020F0502020204030204" pitchFamily="34" charset="0"/>
                <a:cs typeface="Calibri" panose="020F0502020204030204" pitchFamily="34" charset="0"/>
              </a:rPr>
              <a:t>an equal opportunity</a:t>
            </a:r>
            <a:r>
              <a:rPr b="1" spc="56" dirty="0">
                <a:solidFill>
                  <a:prstClr val="black"/>
                </a:solidFill>
                <a:latin typeface="Calibri" panose="020F0502020204030204" pitchFamily="34" charset="0"/>
                <a:cs typeface="Calibri" panose="020F0502020204030204" pitchFamily="34" charset="0"/>
              </a:rPr>
              <a:t> </a:t>
            </a:r>
            <a:r>
              <a:rPr b="1" spc="-11" dirty="0">
                <a:solidFill>
                  <a:prstClr val="black"/>
                </a:solidFill>
                <a:latin typeface="Calibri" panose="020F0502020204030204" pitchFamily="34" charset="0"/>
                <a:cs typeface="Calibri" panose="020F0502020204030204" pitchFamily="34" charset="0"/>
              </a:rPr>
              <a:t>provider.</a:t>
            </a:r>
            <a:r>
              <a:rPr lang="en-US" b="1" spc="-11" dirty="0">
                <a:solidFill>
                  <a:prstClr val="black"/>
                </a:solidFill>
                <a:latin typeface="Calibri" panose="020F0502020204030204" pitchFamily="34" charset="0"/>
                <a:cs typeface="Calibri" panose="020F0502020204030204" pitchFamily="34" charset="0"/>
              </a:rPr>
              <a:t>"</a:t>
            </a:r>
          </a:p>
          <a:p>
            <a:pPr marL="187643">
              <a:spcBef>
                <a:spcPts val="4"/>
              </a:spcBef>
              <a:buClr>
                <a:srgbClr val="2DA2BF"/>
              </a:buClr>
              <a:buSzPct val="66666"/>
              <a:tabLst>
                <a:tab pos="317182" algn="l"/>
              </a:tabLst>
            </a:pPr>
            <a:endParaRPr lang="en-US" b="1" spc="-11" dirty="0">
              <a:solidFill>
                <a:prstClr val="black"/>
              </a:solidFill>
              <a:latin typeface="Calibri" panose="020F0502020204030204" pitchFamily="34" charset="0"/>
              <a:cs typeface="Calibri" panose="020F0502020204030204" pitchFamily="34" charset="0"/>
            </a:endParaRPr>
          </a:p>
          <a:p>
            <a:pPr marL="187643">
              <a:spcBef>
                <a:spcPts val="4"/>
              </a:spcBef>
              <a:buClr>
                <a:srgbClr val="2DA2BF"/>
              </a:buClr>
              <a:buSzPct val="66666"/>
              <a:tabLst>
                <a:tab pos="317182" algn="l"/>
              </a:tabLst>
            </a:pPr>
            <a:r>
              <a:rPr lang="es-ES" b="1" spc="-4" dirty="0">
                <a:latin typeface="Calibri" panose="020F0502020204030204" pitchFamily="34" charset="0"/>
                <a:cs typeface="Calibri" panose="020F0502020204030204" pitchFamily="34" charset="0"/>
              </a:rPr>
              <a:t>“Esta institución es </a:t>
            </a:r>
            <a:r>
              <a:rPr lang="es-ES" b="1" dirty="0">
                <a:latin typeface="Calibri" panose="020F0502020204030204" pitchFamily="34" charset="0"/>
                <a:cs typeface="Calibri" panose="020F0502020204030204" pitchFamily="34" charset="0"/>
              </a:rPr>
              <a:t>un </a:t>
            </a:r>
            <a:r>
              <a:rPr lang="es-ES" b="1" spc="-4" dirty="0">
                <a:latin typeface="Calibri" panose="020F0502020204030204" pitchFamily="34" charset="0"/>
                <a:cs typeface="Calibri" panose="020F0502020204030204" pitchFamily="34" charset="0"/>
              </a:rPr>
              <a:t>proveedor </a:t>
            </a:r>
            <a:r>
              <a:rPr lang="es-ES" b="1" dirty="0">
                <a:latin typeface="Calibri" panose="020F0502020204030204" pitchFamily="34" charset="0"/>
                <a:cs typeface="Calibri" panose="020F0502020204030204" pitchFamily="34" charset="0"/>
              </a:rPr>
              <a:t>que </a:t>
            </a:r>
            <a:r>
              <a:rPr lang="es-ES" b="1" spc="-4" dirty="0">
                <a:latin typeface="Calibri" panose="020F0502020204030204" pitchFamily="34" charset="0"/>
                <a:cs typeface="Calibri" panose="020F0502020204030204" pitchFamily="34" charset="0"/>
              </a:rPr>
              <a:t>ofrece igualdad  </a:t>
            </a:r>
            <a:r>
              <a:rPr lang="es-ES" b="1" dirty="0">
                <a:latin typeface="Calibri" panose="020F0502020204030204" pitchFamily="34" charset="0"/>
                <a:cs typeface="Calibri" panose="020F0502020204030204" pitchFamily="34" charset="0"/>
              </a:rPr>
              <a:t>de</a:t>
            </a:r>
            <a:r>
              <a:rPr lang="es-ES" b="1" spc="11" dirty="0">
                <a:latin typeface="Calibri" panose="020F0502020204030204" pitchFamily="34" charset="0"/>
                <a:cs typeface="Calibri" panose="020F0502020204030204" pitchFamily="34" charset="0"/>
              </a:rPr>
              <a:t> </a:t>
            </a:r>
            <a:r>
              <a:rPr lang="es-ES" b="1" spc="-4" dirty="0">
                <a:latin typeface="Calibri" panose="020F0502020204030204" pitchFamily="34" charset="0"/>
                <a:cs typeface="Calibri" panose="020F0502020204030204" pitchFamily="34" charset="0"/>
              </a:rPr>
              <a:t>oportunidades.” </a:t>
            </a:r>
            <a:r>
              <a:rPr lang="es-ES" spc="-4" dirty="0">
                <a:latin typeface="Calibri" panose="020F0502020204030204" pitchFamily="34" charset="0"/>
                <a:cs typeface="Calibri" panose="020F0502020204030204" pitchFamily="34" charset="0"/>
              </a:rPr>
              <a:t>(Spanish)</a:t>
            </a:r>
          </a:p>
          <a:p>
            <a:pPr marL="187643">
              <a:spcBef>
                <a:spcPts val="4"/>
              </a:spcBef>
              <a:buClr>
                <a:srgbClr val="2DA2BF"/>
              </a:buClr>
              <a:buSzPct val="66666"/>
              <a:tabLst>
                <a:tab pos="317182" algn="l"/>
              </a:tabLst>
            </a:pPr>
            <a:endParaRPr lang="es-ES" spc="-4" dirty="0">
              <a:latin typeface="Calibri" panose="020F0502020204030204" pitchFamily="34" charset="0"/>
              <a:cs typeface="Calibri" panose="020F0502020204030204" pitchFamily="34" charset="0"/>
            </a:endParaRPr>
          </a:p>
          <a:p>
            <a:pPr marL="187643">
              <a:spcBef>
                <a:spcPts val="4"/>
              </a:spcBef>
              <a:buClr>
                <a:srgbClr val="2DA2BF"/>
              </a:buClr>
              <a:buSzPct val="66666"/>
              <a:tabLst>
                <a:tab pos="317182" algn="l"/>
              </a:tabLst>
            </a:pPr>
            <a:r>
              <a:rPr lang="es-ES" spc="-4" dirty="0">
                <a:latin typeface="Calibri" panose="020F0502020204030204" pitchFamily="34" charset="0"/>
                <a:cs typeface="Calibri" panose="020F0502020204030204" pitchFamily="34" charset="0"/>
              </a:rPr>
              <a:t>Other languages are available on FNS CRD website</a:t>
            </a:r>
            <a:endParaRPr lang="es-ES" dirty="0">
              <a:latin typeface="Calibri" panose="020F0502020204030204" pitchFamily="34" charset="0"/>
              <a:cs typeface="Calibri" panose="020F0502020204030204" pitchFamily="34" charset="0"/>
            </a:endParaRPr>
          </a:p>
          <a:p>
            <a:pPr marL="187643">
              <a:spcBef>
                <a:spcPts val="4"/>
              </a:spcBef>
              <a:buClr>
                <a:srgbClr val="2DA2BF"/>
              </a:buClr>
              <a:buSzPct val="66666"/>
              <a:tabLst>
                <a:tab pos="317182" algn="l"/>
              </a:tabLst>
            </a:pPr>
            <a:endParaRPr sz="1575" dirty="0">
              <a:solidFill>
                <a:prstClr val="black"/>
              </a:solidFill>
              <a:cs typeface="Arial"/>
            </a:endParaRPr>
          </a:p>
          <a:p>
            <a:pPr marL="187643" marR="3810">
              <a:buClr>
                <a:srgbClr val="2DA2BF"/>
              </a:buClr>
              <a:buSzPct val="66666"/>
              <a:tabLst>
                <a:tab pos="317182" algn="l"/>
                <a:tab pos="2165033" algn="l"/>
              </a:tabLst>
            </a:pPr>
            <a:endParaRPr lang="en-US" sz="1575" b="1" spc="-4" dirty="0">
              <a:solidFill>
                <a:prstClr val="black"/>
              </a:solidFill>
              <a:cs typeface="Arial"/>
            </a:endParaRPr>
          </a:p>
        </p:txBody>
      </p:sp>
      <p:sp>
        <p:nvSpPr>
          <p:cNvPr id="6" name="Title 1"/>
          <p:cNvSpPr txBox="1">
            <a:spLocks/>
          </p:cNvSpPr>
          <p:nvPr/>
        </p:nvSpPr>
        <p:spPr>
          <a:xfrm>
            <a:off x="1485900" y="342900"/>
            <a:ext cx="61722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b="1" dirty="0">
                <a:latin typeface="Montserrat Bold" panose="00000800000000000000" pitchFamily="2" charset="0"/>
                <a:ea typeface="+mn-ea"/>
                <a:cs typeface="+mn-cs"/>
              </a:rPr>
              <a:t>Nondiscrimination Statement</a:t>
            </a:r>
            <a:endParaRPr lang="en-US" sz="3000" b="1" dirty="0">
              <a:latin typeface="Montserrat Bold" panose="00000800000000000000" pitchFamily="2" charset="0"/>
            </a:endParaRPr>
          </a:p>
        </p:txBody>
      </p:sp>
      <p:pic>
        <p:nvPicPr>
          <p:cNvPr id="5" name="Audio 4">
            <a:hlinkClick r:id="" action="ppaction://media"/>
            <a:extLst>
              <a:ext uri="{FF2B5EF4-FFF2-40B4-BE49-F238E27FC236}">
                <a16:creationId xmlns:a16="http://schemas.microsoft.com/office/drawing/2014/main" id="{41C49991-D58C-D1A3-E9B2-B5BA1728A0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436713090"/>
      </p:ext>
    </p:extLst>
  </p:cSld>
  <p:clrMapOvr>
    <a:masterClrMapping/>
  </p:clrMapOvr>
  <mc:AlternateContent xmlns:mc="http://schemas.openxmlformats.org/markup-compatibility/2006" xmlns:p14="http://schemas.microsoft.com/office/powerpoint/2010/main">
    <mc:Choice Requires="p14">
      <p:transition spd="slow" p14:dur="2000" advTm="34619"/>
    </mc:Choice>
    <mc:Fallback xmlns="">
      <p:transition spd="slow" advTm="34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Data Collection</a:t>
            </a:r>
          </a:p>
        </p:txBody>
      </p:sp>
      <p:sp>
        <p:nvSpPr>
          <p:cNvPr id="3" name="Text Placeholder 2"/>
          <p:cNvSpPr>
            <a:spLocks noGrp="1"/>
          </p:cNvSpPr>
          <p:nvPr>
            <p:ph type="body" idx="1"/>
          </p:nvPr>
        </p:nvSpPr>
        <p:spPr/>
        <p:txBody>
          <a:bodyPr>
            <a:normAutofit/>
          </a:bodyPr>
          <a:lstStyle/>
          <a:p>
            <a:r>
              <a:rPr lang="en-US" dirty="0"/>
              <a:t>Civil Rights</a:t>
            </a:r>
          </a:p>
        </p:txBody>
      </p:sp>
      <p:pic>
        <p:nvPicPr>
          <p:cNvPr id="5" name="Audio 4">
            <a:hlinkClick r:id="" action="ppaction://media"/>
            <a:extLst>
              <a:ext uri="{FF2B5EF4-FFF2-40B4-BE49-F238E27FC236}">
                <a16:creationId xmlns:a16="http://schemas.microsoft.com/office/drawing/2014/main" id="{47D1D57E-F646-7FBE-BEED-87C244A675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76229102"/>
      </p:ext>
    </p:extLst>
  </p:cSld>
  <p:clrMapOvr>
    <a:masterClrMapping/>
  </p:clrMapOvr>
  <mc:AlternateContent xmlns:mc="http://schemas.openxmlformats.org/markup-compatibility/2006" xmlns:p14="http://schemas.microsoft.com/office/powerpoint/2010/main">
    <mc:Choice Requires="p14">
      <p:transition spd="slow" p14:dur="2000" advTm="5500"/>
    </mc:Choice>
    <mc:Fallback xmlns="">
      <p:transition spd="slow" advTm="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Racial/Ethnic Data Collection</a:t>
            </a:r>
          </a:p>
        </p:txBody>
      </p:sp>
      <p:sp>
        <p:nvSpPr>
          <p:cNvPr id="3" name="Content Placeholder 2"/>
          <p:cNvSpPr>
            <a:spLocks noGrp="1"/>
          </p:cNvSpPr>
          <p:nvPr>
            <p:ph idx="1"/>
          </p:nvPr>
        </p:nvSpPr>
        <p:spPr>
          <a:xfrm>
            <a:off x="1057275" y="1371600"/>
            <a:ext cx="6172200" cy="3543300"/>
          </a:xfrm>
        </p:spPr>
        <p:txBody>
          <a:bodyPr>
            <a:noAutofit/>
          </a:bodyPr>
          <a:lstStyle/>
          <a:p>
            <a:r>
              <a:rPr lang="en-US" sz="1650" dirty="0"/>
              <a:t>Purpose: To determine how effectively FNS programs are reaching potentially-eligible persons and beneficiaries. </a:t>
            </a:r>
          </a:p>
          <a:p>
            <a:r>
              <a:rPr lang="en-US" sz="1650" dirty="0"/>
              <a:t>As a means of monitoring civil rights compliance, state agencies shall establish a system for the collection of racial/ethnic data of each person applying for and receiving benefits. </a:t>
            </a:r>
          </a:p>
          <a:p>
            <a:r>
              <a:rPr lang="en-US" sz="1650" dirty="0"/>
              <a:t>Applicants shall be assured that the information is required for and used for statistical purposes only and has no effect on eligibility criteria. </a:t>
            </a:r>
          </a:p>
          <a:p>
            <a:r>
              <a:rPr lang="en-US" sz="1650" dirty="0"/>
              <a:t>Data should be collected at the point of application or may be collected at the time of student enrollment by the school. </a:t>
            </a:r>
          </a:p>
        </p:txBody>
      </p:sp>
      <p:pic>
        <p:nvPicPr>
          <p:cNvPr id="21" name="Audio 20">
            <a:hlinkClick r:id="" action="ppaction://media"/>
            <a:extLst>
              <a:ext uri="{FF2B5EF4-FFF2-40B4-BE49-F238E27FC236}">
                <a16:creationId xmlns:a16="http://schemas.microsoft.com/office/drawing/2014/main" id="{FFE2CC0D-2543-1B9D-5FA8-C71D232B0D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27407858"/>
      </p:ext>
    </p:extLst>
  </p:cSld>
  <p:clrMapOvr>
    <a:masterClrMapping/>
  </p:clrMapOvr>
  <mc:AlternateContent xmlns:mc="http://schemas.openxmlformats.org/markup-compatibility/2006" xmlns:p14="http://schemas.microsoft.com/office/powerpoint/2010/main">
    <mc:Choice Requires="p14">
      <p:transition spd="slow" p14:dur="2000" advTm="41375"/>
    </mc:Choice>
    <mc:Fallback xmlns="">
      <p:transition spd="slow" advTm="4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Racial/Ethnic Data Collection Continued</a:t>
            </a:r>
          </a:p>
        </p:txBody>
      </p:sp>
      <p:sp>
        <p:nvSpPr>
          <p:cNvPr id="3" name="Content Placeholder 2"/>
          <p:cNvSpPr>
            <a:spLocks noGrp="1"/>
          </p:cNvSpPr>
          <p:nvPr>
            <p:ph idx="1"/>
          </p:nvPr>
        </p:nvSpPr>
        <p:spPr/>
        <p:txBody>
          <a:bodyPr>
            <a:noAutofit/>
          </a:bodyPr>
          <a:lstStyle/>
          <a:p>
            <a:r>
              <a:rPr lang="en-US" sz="1650" dirty="0"/>
              <a:t>“…data will be used to determine how effectively FNS programs are reaching potential eligible persons and beneficiaries, identify areas where additional outreach is needed, assist in the selection of locations for compliance reviews, and complete reports as required. </a:t>
            </a:r>
          </a:p>
          <a:p>
            <a:pPr marL="0" indent="0">
              <a:buNone/>
            </a:pPr>
            <a:endParaRPr lang="en-US" sz="1650" dirty="0"/>
          </a:p>
          <a:p>
            <a:r>
              <a:rPr lang="en-US" sz="1650" dirty="0"/>
              <a:t>“…State agencies, local agencies, and other </a:t>
            </a:r>
            <a:r>
              <a:rPr lang="en-US" sz="1650" dirty="0" err="1"/>
              <a:t>subrecipients</a:t>
            </a:r>
            <a:r>
              <a:rPr lang="en-US" sz="1650" dirty="0"/>
              <a:t> are required to obtain data by race and ethnic category on potentially-eligible populations, applicants, and participants in their program service area…Systems for collecting actual racial and ethnic data must be established and maintained for all programs. (FNS Instruction 113-1 Section XII)</a:t>
            </a:r>
          </a:p>
        </p:txBody>
      </p:sp>
      <p:pic>
        <p:nvPicPr>
          <p:cNvPr id="10" name="Audio 9">
            <a:hlinkClick r:id="" action="ppaction://media"/>
            <a:extLst>
              <a:ext uri="{FF2B5EF4-FFF2-40B4-BE49-F238E27FC236}">
                <a16:creationId xmlns:a16="http://schemas.microsoft.com/office/drawing/2014/main" id="{DB309B2D-5F0E-9126-AEDE-7F72E41E6D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238905030"/>
      </p:ext>
    </p:extLst>
  </p:cSld>
  <p:clrMapOvr>
    <a:masterClrMapping/>
  </p:clrMapOvr>
  <mc:AlternateContent xmlns:mc="http://schemas.openxmlformats.org/markup-compatibility/2006" xmlns:p14="http://schemas.microsoft.com/office/powerpoint/2010/main">
    <mc:Choice Requires="p14">
      <p:transition spd="slow" p14:dur="2000" advTm="43041"/>
    </mc:Choice>
    <mc:Fallback xmlns="">
      <p:transition spd="slow" advTm="4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1" y="612479"/>
            <a:ext cx="2525519" cy="3918543"/>
          </a:xfrm>
        </p:spPr>
        <p:txBody>
          <a:bodyPr anchor="ctr">
            <a:normAutofit/>
          </a:bodyPr>
          <a:lstStyle/>
          <a:p>
            <a:r>
              <a:rPr lang="en-US" sz="3600" dirty="0"/>
              <a:t>Topics Covered</a:t>
            </a:r>
          </a:p>
        </p:txBody>
      </p:sp>
      <p:sp>
        <p:nvSpPr>
          <p:cNvPr id="3" name="Content Placeholder 2"/>
          <p:cNvSpPr>
            <a:spLocks noGrp="1"/>
          </p:cNvSpPr>
          <p:nvPr>
            <p:ph idx="1"/>
          </p:nvPr>
        </p:nvSpPr>
        <p:spPr>
          <a:xfrm>
            <a:off x="3847068" y="545243"/>
            <a:ext cx="5122120" cy="3918543"/>
          </a:xfrm>
        </p:spPr>
        <p:txBody>
          <a:bodyPr anchor="ctr">
            <a:noAutofit/>
          </a:bodyPr>
          <a:lstStyle/>
          <a:p>
            <a:r>
              <a:rPr lang="en-US" altLang="en-US" sz="1800" dirty="0">
                <a:latin typeface="Calibri" panose="020F0502020204030204" pitchFamily="34" charset="0"/>
                <a:cs typeface="Calibri" panose="020F0502020204030204" pitchFamily="34" charset="0"/>
              </a:rPr>
              <a:t>Legislation</a:t>
            </a:r>
          </a:p>
          <a:p>
            <a:r>
              <a:rPr lang="en-US" altLang="en-US" sz="1800" dirty="0">
                <a:latin typeface="Calibri" panose="020F0502020204030204" pitchFamily="34" charset="0"/>
                <a:cs typeface="Calibri" panose="020F0502020204030204" pitchFamily="34" charset="0"/>
              </a:rPr>
              <a:t>Assurances</a:t>
            </a:r>
          </a:p>
          <a:p>
            <a:r>
              <a:rPr lang="en-US" altLang="en-US" sz="1800" dirty="0">
                <a:latin typeface="Calibri" panose="020F0502020204030204" pitchFamily="34" charset="0"/>
                <a:cs typeface="Calibri" panose="020F0502020204030204" pitchFamily="34" charset="0"/>
              </a:rPr>
              <a:t>Public Notification</a:t>
            </a:r>
          </a:p>
          <a:p>
            <a:r>
              <a:rPr lang="en-US" altLang="en-US" sz="1800" dirty="0">
                <a:latin typeface="Calibri" panose="020F0502020204030204" pitchFamily="34" charset="0"/>
                <a:cs typeface="Calibri" panose="020F0502020204030204" pitchFamily="34" charset="0"/>
              </a:rPr>
              <a:t>Data Collection </a:t>
            </a:r>
          </a:p>
          <a:p>
            <a:r>
              <a:rPr lang="en-US" altLang="en-US" sz="1800" dirty="0">
                <a:latin typeface="Calibri" panose="020F0502020204030204" pitchFamily="34" charset="0"/>
                <a:cs typeface="Calibri" panose="020F0502020204030204" pitchFamily="34" charset="0"/>
              </a:rPr>
              <a:t>Language Assistance </a:t>
            </a:r>
          </a:p>
          <a:p>
            <a:r>
              <a:rPr lang="en-US" altLang="en-US" sz="1800" dirty="0">
                <a:latin typeface="Calibri" panose="020F0502020204030204" pitchFamily="34" charset="0"/>
                <a:cs typeface="Calibri" panose="020F0502020204030204" pitchFamily="34" charset="0"/>
              </a:rPr>
              <a:t>Modifications to Accommodate Disabilities </a:t>
            </a:r>
          </a:p>
          <a:p>
            <a:r>
              <a:rPr lang="en-US" altLang="en-US" sz="1800" dirty="0">
                <a:latin typeface="Calibri" panose="020F0502020204030204" pitchFamily="34" charset="0"/>
                <a:cs typeface="Calibri" panose="020F0502020204030204" pitchFamily="34" charset="0"/>
              </a:rPr>
              <a:t>Complaint Procedure</a:t>
            </a:r>
          </a:p>
          <a:p>
            <a:r>
              <a:rPr lang="en-US" altLang="en-US" sz="1800" dirty="0">
                <a:latin typeface="Calibri" panose="020F0502020204030204" pitchFamily="34" charset="0"/>
                <a:cs typeface="Calibri" panose="020F0502020204030204" pitchFamily="34" charset="0"/>
              </a:rPr>
              <a:t>Civil Rights Reviews and Resolution </a:t>
            </a:r>
          </a:p>
          <a:p>
            <a:r>
              <a:rPr lang="en-US" altLang="en-US" sz="1800" dirty="0">
                <a:latin typeface="Calibri" panose="020F0502020204030204" pitchFamily="34" charset="0"/>
                <a:cs typeface="Calibri" panose="020F0502020204030204" pitchFamily="34" charset="0"/>
              </a:rPr>
              <a:t>Training</a:t>
            </a:r>
          </a:p>
          <a:p>
            <a:r>
              <a:rPr lang="en-US" altLang="en-US" sz="1800" dirty="0">
                <a:latin typeface="Calibri" panose="020F0502020204030204" pitchFamily="34" charset="0"/>
                <a:cs typeface="Calibri" panose="020F0502020204030204" pitchFamily="34" charset="0"/>
              </a:rPr>
              <a:t>Customer Service </a:t>
            </a:r>
          </a:p>
          <a:p>
            <a:r>
              <a:rPr lang="en-US" altLang="en-US" sz="1800" dirty="0">
                <a:latin typeface="Calibri" panose="020F0502020204030204" pitchFamily="34" charset="0"/>
                <a:cs typeface="Calibri" panose="020F0502020204030204" pitchFamily="34" charset="0"/>
              </a:rPr>
              <a:t>Conflict Resolution </a:t>
            </a:r>
          </a:p>
        </p:txBody>
      </p:sp>
      <p:pic>
        <p:nvPicPr>
          <p:cNvPr id="6" name="Audio 5">
            <a:hlinkClick r:id="" action="ppaction://media"/>
            <a:extLst>
              <a:ext uri="{FF2B5EF4-FFF2-40B4-BE49-F238E27FC236}">
                <a16:creationId xmlns:a16="http://schemas.microsoft.com/office/drawing/2014/main" id="{FFC32C04-B8A3-5A8E-5F94-A56D5EF2B8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07475069"/>
      </p:ext>
    </p:extLst>
  </p:cSld>
  <p:clrMapOvr>
    <a:masterClrMapping/>
  </p:clrMapOvr>
  <mc:AlternateContent xmlns:mc="http://schemas.openxmlformats.org/markup-compatibility/2006">
    <mc:Choice xmlns:p14="http://schemas.microsoft.com/office/powerpoint/2010/main" Requires="p14">
      <p:transition spd="slow" p14:dur="2000" advTm="24355"/>
    </mc:Choice>
    <mc:Fallback>
      <p:transition spd="slow" advTm="2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Racial/Ethnic Data Collection Continued</a:t>
            </a:r>
          </a:p>
        </p:txBody>
      </p:sp>
      <p:sp>
        <p:nvSpPr>
          <p:cNvPr id="3" name="Content Placeholder 2"/>
          <p:cNvSpPr>
            <a:spLocks noGrp="1"/>
          </p:cNvSpPr>
          <p:nvPr>
            <p:ph idx="1"/>
          </p:nvPr>
        </p:nvSpPr>
        <p:spPr/>
        <p:txBody>
          <a:bodyPr>
            <a:normAutofit/>
          </a:bodyPr>
          <a:lstStyle/>
          <a:p>
            <a:r>
              <a:rPr lang="en-US" sz="1800" dirty="0"/>
              <a:t>Applicants shall be assured that the information is required for and used for statistical purposes only and has no effect on eligibility criteria. </a:t>
            </a:r>
          </a:p>
          <a:p>
            <a:endParaRPr lang="en-US" sz="1800" dirty="0"/>
          </a:p>
          <a:p>
            <a:r>
              <a:rPr lang="en-US" sz="1800" dirty="0"/>
              <a:t>Children are not to be surveyed.</a:t>
            </a:r>
          </a:p>
        </p:txBody>
      </p:sp>
      <p:pic>
        <p:nvPicPr>
          <p:cNvPr id="6" name="Audio 5">
            <a:hlinkClick r:id="" action="ppaction://media"/>
            <a:extLst>
              <a:ext uri="{FF2B5EF4-FFF2-40B4-BE49-F238E27FC236}">
                <a16:creationId xmlns:a16="http://schemas.microsoft.com/office/drawing/2014/main" id="{CA3E7803-C12C-7820-2BF7-58E33D3EA5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81286048"/>
      </p:ext>
    </p:extLst>
  </p:cSld>
  <p:clrMapOvr>
    <a:masterClrMapping/>
  </p:clrMapOvr>
  <mc:AlternateContent xmlns:mc="http://schemas.openxmlformats.org/markup-compatibility/2006" xmlns:p14="http://schemas.microsoft.com/office/powerpoint/2010/main">
    <mc:Choice Requires="p14">
      <p:transition spd="slow" p14:dur="2000" advTm="14318"/>
    </mc:Choice>
    <mc:Fallback xmlns="">
      <p:transition spd="slow" advTm="14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Race and Ethnic Categories – Two Question Format</a:t>
            </a:r>
          </a:p>
        </p:txBody>
      </p:sp>
      <p:sp>
        <p:nvSpPr>
          <p:cNvPr id="3" name="Content Placeholder 2"/>
          <p:cNvSpPr>
            <a:spLocks noGrp="1"/>
          </p:cNvSpPr>
          <p:nvPr>
            <p:ph idx="1"/>
          </p:nvPr>
        </p:nvSpPr>
        <p:spPr>
          <a:xfrm>
            <a:off x="1464469" y="1485900"/>
            <a:ext cx="6172200" cy="3543300"/>
          </a:xfrm>
        </p:spPr>
        <p:txBody>
          <a:bodyPr>
            <a:noAutofit/>
          </a:bodyPr>
          <a:lstStyle/>
          <a:p>
            <a:pPr marL="0" indent="0">
              <a:buNone/>
            </a:pPr>
            <a:r>
              <a:rPr lang="en-US" sz="1650" dirty="0"/>
              <a:t>1. Ethnicity </a:t>
            </a:r>
          </a:p>
          <a:p>
            <a:pPr marL="0" indent="0">
              <a:buNone/>
            </a:pPr>
            <a:r>
              <a:rPr lang="en-US" sz="1650" i="1" dirty="0"/>
              <a:t>Hispanic or Latino </a:t>
            </a:r>
            <a:endParaRPr lang="en-US" sz="1650" dirty="0"/>
          </a:p>
          <a:p>
            <a:pPr marL="0" indent="0">
              <a:buNone/>
            </a:pPr>
            <a:r>
              <a:rPr lang="en-US" sz="1650" i="1" dirty="0"/>
              <a:t>Not Hispanic or Latino </a:t>
            </a:r>
          </a:p>
          <a:p>
            <a:pPr marL="0" indent="0">
              <a:buNone/>
            </a:pPr>
            <a:endParaRPr lang="en-US" sz="1650" dirty="0"/>
          </a:p>
          <a:p>
            <a:pPr marL="0" indent="0">
              <a:buNone/>
            </a:pPr>
            <a:r>
              <a:rPr lang="en-US" sz="1650" dirty="0"/>
              <a:t>2. Race (one or more of the following) </a:t>
            </a:r>
          </a:p>
          <a:p>
            <a:pPr marL="0" indent="0">
              <a:buNone/>
            </a:pPr>
            <a:r>
              <a:rPr lang="en-US" sz="1650" i="1" dirty="0"/>
              <a:t>American Indian or Alaska Native </a:t>
            </a:r>
            <a:endParaRPr lang="en-US" sz="1650" dirty="0"/>
          </a:p>
          <a:p>
            <a:pPr marL="0" indent="0">
              <a:buNone/>
            </a:pPr>
            <a:r>
              <a:rPr lang="en-US" sz="1650" i="1" dirty="0"/>
              <a:t>Asian </a:t>
            </a:r>
            <a:endParaRPr lang="en-US" sz="1650" dirty="0"/>
          </a:p>
          <a:p>
            <a:pPr marL="0" indent="0">
              <a:buNone/>
            </a:pPr>
            <a:r>
              <a:rPr lang="en-US" sz="1650" i="1" dirty="0"/>
              <a:t>Black or African American </a:t>
            </a:r>
            <a:endParaRPr lang="en-US" sz="1650" dirty="0"/>
          </a:p>
          <a:p>
            <a:pPr marL="0" indent="0">
              <a:buNone/>
            </a:pPr>
            <a:r>
              <a:rPr lang="en-US" sz="1650" i="1" dirty="0"/>
              <a:t>Native Hawaiian or Other Pacific Islander </a:t>
            </a:r>
            <a:endParaRPr lang="en-US" sz="1650" dirty="0"/>
          </a:p>
          <a:p>
            <a:pPr marL="0" indent="0">
              <a:buNone/>
            </a:pPr>
            <a:r>
              <a:rPr lang="en-US" sz="1650" i="1" dirty="0"/>
              <a:t>White</a:t>
            </a:r>
            <a:endParaRPr lang="en-US" sz="1650" dirty="0"/>
          </a:p>
        </p:txBody>
      </p:sp>
      <p:pic>
        <p:nvPicPr>
          <p:cNvPr id="5" name="Audio 4">
            <a:hlinkClick r:id="" action="ppaction://media"/>
            <a:extLst>
              <a:ext uri="{FF2B5EF4-FFF2-40B4-BE49-F238E27FC236}">
                <a16:creationId xmlns:a16="http://schemas.microsoft.com/office/drawing/2014/main" id="{15D030A0-8C72-2F0A-9418-186E8D9D8C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46939687"/>
      </p:ext>
    </p:extLst>
  </p:cSld>
  <p:clrMapOvr>
    <a:masterClrMapping/>
  </p:clrMapOvr>
  <mc:AlternateContent xmlns:mc="http://schemas.openxmlformats.org/markup-compatibility/2006" xmlns:p14="http://schemas.microsoft.com/office/powerpoint/2010/main">
    <mc:Choice Requires="p14">
      <p:transition spd="slow" p14:dur="2000" advTm="32311"/>
    </mc:Choice>
    <mc:Fallback xmlns="">
      <p:transition spd="slow" advTm="3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Population Data Sources </a:t>
            </a:r>
            <a:endParaRPr lang="en-US" dirty="0"/>
          </a:p>
        </p:txBody>
      </p:sp>
      <p:sp>
        <p:nvSpPr>
          <p:cNvPr id="3" name="Content Placeholder 2"/>
          <p:cNvSpPr>
            <a:spLocks noGrp="1"/>
          </p:cNvSpPr>
          <p:nvPr>
            <p:ph idx="1"/>
          </p:nvPr>
        </p:nvSpPr>
        <p:spPr>
          <a:xfrm>
            <a:off x="1464469" y="1371600"/>
            <a:ext cx="6172200" cy="3771900"/>
          </a:xfrm>
        </p:spPr>
        <p:txBody>
          <a:bodyPr>
            <a:normAutofit/>
          </a:bodyPr>
          <a:lstStyle/>
          <a:p>
            <a:pPr marL="0" indent="0">
              <a:buNone/>
            </a:pPr>
            <a:r>
              <a:rPr lang="en-US" sz="1950" dirty="0"/>
              <a:t>US Census Data </a:t>
            </a:r>
          </a:p>
          <a:p>
            <a:r>
              <a:rPr lang="en-US" sz="1950" dirty="0">
                <a:hlinkClick r:id="rId4"/>
              </a:rPr>
              <a:t>https://data.census.gov/cedsci/</a:t>
            </a:r>
            <a:endParaRPr lang="en-US" sz="1950" dirty="0"/>
          </a:p>
          <a:p>
            <a:endParaRPr lang="en-US" sz="1950" dirty="0"/>
          </a:p>
          <a:p>
            <a:pPr marL="0" indent="0">
              <a:buNone/>
            </a:pPr>
            <a:r>
              <a:rPr lang="en-US" sz="1950" dirty="0"/>
              <a:t>American Community Survey </a:t>
            </a:r>
          </a:p>
          <a:p>
            <a:r>
              <a:rPr lang="en-US" sz="1950" dirty="0">
                <a:hlinkClick r:id="rId5"/>
              </a:rPr>
              <a:t>http://www.census.gov/acs/</a:t>
            </a:r>
            <a:endParaRPr lang="en-US" sz="1950" dirty="0"/>
          </a:p>
          <a:p>
            <a:pPr marL="0" indent="0">
              <a:buNone/>
            </a:pPr>
            <a:r>
              <a:rPr lang="en-US" sz="1800" dirty="0"/>
              <a:t> </a:t>
            </a:r>
          </a:p>
          <a:p>
            <a:endParaRPr lang="en-US" sz="1800"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32459C98-DF6B-5E24-2168-F69DF092836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97859044"/>
      </p:ext>
    </p:extLst>
  </p:cSld>
  <p:clrMapOvr>
    <a:masterClrMapping/>
  </p:clrMapOvr>
  <mc:AlternateContent xmlns:mc="http://schemas.openxmlformats.org/markup-compatibility/2006" xmlns:p14="http://schemas.microsoft.com/office/powerpoint/2010/main">
    <mc:Choice Requires="p14">
      <p:transition spd="slow" p14:dur="2000" advTm="9957"/>
    </mc:Choice>
    <mc:Fallback xmlns="">
      <p:transition spd="slow" advTm="9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Language Assistance</a:t>
            </a:r>
          </a:p>
        </p:txBody>
      </p:sp>
      <p:sp>
        <p:nvSpPr>
          <p:cNvPr id="3" name="Text Placeholder 2"/>
          <p:cNvSpPr>
            <a:spLocks noGrp="1"/>
          </p:cNvSpPr>
          <p:nvPr>
            <p:ph type="body" idx="1"/>
          </p:nvPr>
        </p:nvSpPr>
        <p:spPr/>
        <p:txBody>
          <a:bodyPr>
            <a:normAutofit/>
          </a:bodyPr>
          <a:lstStyle/>
          <a:p>
            <a:r>
              <a:rPr lang="en-US" dirty="0"/>
              <a:t>Civil Rights</a:t>
            </a:r>
          </a:p>
        </p:txBody>
      </p:sp>
      <p:pic>
        <p:nvPicPr>
          <p:cNvPr id="5" name="Audio 4">
            <a:hlinkClick r:id="" action="ppaction://media"/>
            <a:extLst>
              <a:ext uri="{FF2B5EF4-FFF2-40B4-BE49-F238E27FC236}">
                <a16:creationId xmlns:a16="http://schemas.microsoft.com/office/drawing/2014/main" id="{38777175-F5E2-1B2D-DAD1-FE6C19900C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02660231"/>
      </p:ext>
    </p:extLst>
  </p:cSld>
  <p:clrMapOvr>
    <a:masterClrMapping/>
  </p:clrMapOvr>
  <mc:AlternateContent xmlns:mc="http://schemas.openxmlformats.org/markup-compatibility/2006" xmlns:p14="http://schemas.microsoft.com/office/powerpoint/2010/main">
    <mc:Choice Requires="p14">
      <p:transition spd="slow" p14:dur="2000" advTm="4928"/>
    </mc:Choice>
    <mc:Fallback xmlns="">
      <p:transition spd="slow" advTm="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1" y="612479"/>
            <a:ext cx="2670734" cy="3918543"/>
          </a:xfrm>
        </p:spPr>
        <p:txBody>
          <a:bodyPr anchor="ctr">
            <a:normAutofit/>
          </a:bodyPr>
          <a:lstStyle/>
          <a:p>
            <a:br>
              <a:rPr lang="en-US" dirty="0"/>
            </a:br>
            <a:r>
              <a:rPr lang="en-US" b="1" dirty="0"/>
              <a:t>LEP Language Assistance</a:t>
            </a:r>
          </a:p>
        </p:txBody>
      </p:sp>
      <p:sp>
        <p:nvSpPr>
          <p:cNvPr id="3" name="Content Placeholder 2"/>
          <p:cNvSpPr>
            <a:spLocks noGrp="1"/>
          </p:cNvSpPr>
          <p:nvPr>
            <p:ph idx="1"/>
          </p:nvPr>
        </p:nvSpPr>
        <p:spPr>
          <a:xfrm>
            <a:off x="3490721" y="612479"/>
            <a:ext cx="3464780" cy="3918543"/>
          </a:xfrm>
        </p:spPr>
        <p:txBody>
          <a:bodyPr anchor="ctr">
            <a:normAutofit/>
          </a:bodyPr>
          <a:lstStyle/>
          <a:p>
            <a:pPr marL="0" indent="0">
              <a:buNone/>
            </a:pPr>
            <a:r>
              <a:rPr lang="en-US" sz="1800" b="1" dirty="0"/>
              <a:t>Limited English Proficiency (LEP): </a:t>
            </a:r>
          </a:p>
          <a:p>
            <a:pPr marL="0" indent="0">
              <a:buNone/>
            </a:pPr>
            <a:endParaRPr lang="en-US" sz="1800" b="1" dirty="0"/>
          </a:p>
          <a:p>
            <a:pPr marL="0" indent="0">
              <a:buNone/>
            </a:pPr>
            <a:r>
              <a:rPr lang="en-US" sz="1800" dirty="0"/>
              <a:t>Individuals who do not speak English as their primary language and who have a limited ability to read, speak, write, or understand English</a:t>
            </a:r>
          </a:p>
        </p:txBody>
      </p:sp>
      <p:pic>
        <p:nvPicPr>
          <p:cNvPr id="13" name="Audio 12">
            <a:hlinkClick r:id="" action="ppaction://media"/>
            <a:extLst>
              <a:ext uri="{FF2B5EF4-FFF2-40B4-BE49-F238E27FC236}">
                <a16:creationId xmlns:a16="http://schemas.microsoft.com/office/drawing/2014/main" id="{691866DA-CDE6-E3DF-267C-EF660BEA8A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64979421"/>
      </p:ext>
    </p:extLst>
  </p:cSld>
  <p:clrMapOvr>
    <a:masterClrMapping/>
  </p:clrMapOvr>
  <mc:AlternateContent xmlns:mc="http://schemas.openxmlformats.org/markup-compatibility/2006" xmlns:p14="http://schemas.microsoft.com/office/powerpoint/2010/main">
    <mc:Choice Requires="p14">
      <p:transition spd="slow" p14:dur="2000" advTm="14205"/>
    </mc:Choice>
    <mc:Fallback xmlns="">
      <p:transition spd="slow" advTm="1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1" y="612479"/>
            <a:ext cx="3369981" cy="3918543"/>
          </a:xfrm>
        </p:spPr>
        <p:txBody>
          <a:bodyPr anchor="ctr">
            <a:normAutofit/>
          </a:bodyPr>
          <a:lstStyle/>
          <a:p>
            <a:br>
              <a:rPr lang="en-US" b="1" dirty="0"/>
            </a:br>
            <a:r>
              <a:rPr lang="en-US" b="1" dirty="0"/>
              <a:t>LEP Requirements</a:t>
            </a:r>
          </a:p>
        </p:txBody>
      </p:sp>
      <p:sp>
        <p:nvSpPr>
          <p:cNvPr id="3" name="Content Placeholder 2"/>
          <p:cNvSpPr>
            <a:spLocks noGrp="1"/>
          </p:cNvSpPr>
          <p:nvPr>
            <p:ph idx="1"/>
          </p:nvPr>
        </p:nvSpPr>
        <p:spPr>
          <a:xfrm>
            <a:off x="4189968" y="525073"/>
            <a:ext cx="3464780" cy="3918543"/>
          </a:xfrm>
        </p:spPr>
        <p:txBody>
          <a:bodyPr anchor="ctr">
            <a:noAutofit/>
          </a:bodyPr>
          <a:lstStyle/>
          <a:p>
            <a:r>
              <a:rPr lang="en-US" sz="1500" dirty="0"/>
              <a:t>Federal agencies and recipients must take reasonable steps to ensure “meaningful” access to their programs and activities by LEP persons. </a:t>
            </a:r>
          </a:p>
          <a:p>
            <a:pPr marL="0" indent="0">
              <a:buNone/>
            </a:pPr>
            <a:endParaRPr lang="en-US" sz="1500" dirty="0"/>
          </a:p>
          <a:p>
            <a:r>
              <a:rPr lang="en-US" sz="1500" dirty="0"/>
              <a:t>Meaningful access is accomplished by providing reasonable, timely, appropriate, competent, qualified, accurate, and effective language services to individuals with LEP when accessing programs and services. </a:t>
            </a:r>
          </a:p>
          <a:p>
            <a:pPr marL="0" indent="0">
              <a:buNone/>
            </a:pPr>
            <a:endParaRPr lang="fr-FR" sz="1500" dirty="0"/>
          </a:p>
          <a:p>
            <a:pPr marL="0" indent="0">
              <a:buNone/>
            </a:pPr>
            <a:r>
              <a:rPr lang="fr-FR" sz="1500" dirty="0"/>
              <a:t>(FNS Instruction 113-1, Section VII; </a:t>
            </a:r>
            <a:r>
              <a:rPr lang="en-US" sz="1500" dirty="0"/>
              <a:t>Title VI and its implementing regulations, Executive Order 13166, and Federal agency guidance</a:t>
            </a:r>
            <a:r>
              <a:rPr lang="fr-FR" sz="1500" dirty="0"/>
              <a:t>)</a:t>
            </a:r>
            <a:endParaRPr lang="en-US" sz="1500" dirty="0"/>
          </a:p>
        </p:txBody>
      </p:sp>
      <p:pic>
        <p:nvPicPr>
          <p:cNvPr id="6" name="Audio 5">
            <a:hlinkClick r:id="" action="ppaction://media"/>
            <a:extLst>
              <a:ext uri="{FF2B5EF4-FFF2-40B4-BE49-F238E27FC236}">
                <a16:creationId xmlns:a16="http://schemas.microsoft.com/office/drawing/2014/main" id="{AC43000E-4BA3-165C-9D1F-044817F285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05331941"/>
      </p:ext>
    </p:extLst>
  </p:cSld>
  <p:clrMapOvr>
    <a:masterClrMapping/>
  </p:clrMapOvr>
  <mc:AlternateContent xmlns:mc="http://schemas.openxmlformats.org/markup-compatibility/2006" xmlns:p14="http://schemas.microsoft.com/office/powerpoint/2010/main">
    <mc:Choice Requires="p14">
      <p:transition spd="slow" p14:dur="2000" advTm="28980"/>
    </mc:Choice>
    <mc:Fallback xmlns="">
      <p:transition spd="slow" advTm="2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1" y="612479"/>
            <a:ext cx="2525519" cy="3918543"/>
          </a:xfrm>
        </p:spPr>
        <p:txBody>
          <a:bodyPr anchor="ctr">
            <a:normAutofit/>
          </a:bodyPr>
          <a:lstStyle/>
          <a:p>
            <a:r>
              <a:rPr lang="en-US" b="1" dirty="0"/>
              <a:t>LEP – Four Factor Analysis</a:t>
            </a:r>
          </a:p>
        </p:txBody>
      </p:sp>
      <p:sp>
        <p:nvSpPr>
          <p:cNvPr id="3" name="Content Placeholder 2"/>
          <p:cNvSpPr>
            <a:spLocks noGrp="1"/>
          </p:cNvSpPr>
          <p:nvPr>
            <p:ph idx="1"/>
          </p:nvPr>
        </p:nvSpPr>
        <p:spPr>
          <a:xfrm>
            <a:off x="3490721" y="612479"/>
            <a:ext cx="3464780" cy="3918543"/>
          </a:xfrm>
        </p:spPr>
        <p:txBody>
          <a:bodyPr anchor="ctr">
            <a:noAutofit/>
          </a:bodyPr>
          <a:lstStyle/>
          <a:p>
            <a:pPr marL="0" indent="0">
              <a:buNone/>
            </a:pPr>
            <a:r>
              <a:rPr lang="en-US" sz="1500" b="1" dirty="0"/>
              <a:t>Factors to consider in addressing LEP </a:t>
            </a:r>
            <a:endParaRPr lang="en-US" sz="1500" dirty="0"/>
          </a:p>
          <a:p>
            <a:pPr marL="385763" indent="-385763">
              <a:buFont typeface="+mj-lt"/>
              <a:buAutoNum type="arabicPeriod"/>
            </a:pPr>
            <a:r>
              <a:rPr lang="en-US" sz="1500" dirty="0"/>
              <a:t>The number or proportion of LEP persons eligible to be served or likely to be encountered within the area serviced by the recipient. </a:t>
            </a:r>
          </a:p>
          <a:p>
            <a:pPr marL="385763" indent="-385763">
              <a:buFont typeface="+mj-lt"/>
              <a:buAutoNum type="arabicPeriod"/>
            </a:pPr>
            <a:endParaRPr lang="en-US" sz="1500" dirty="0"/>
          </a:p>
          <a:p>
            <a:pPr marL="385763" indent="-385763">
              <a:buFont typeface="+mj-lt"/>
              <a:buAutoNum type="arabicPeriod"/>
            </a:pPr>
            <a:r>
              <a:rPr lang="en-US" sz="1500" dirty="0"/>
              <a:t>Frequency with which LEP individuals come in contact with the program. </a:t>
            </a:r>
          </a:p>
          <a:p>
            <a:pPr marL="385763" indent="-385763">
              <a:buFont typeface="+mj-lt"/>
              <a:buAutoNum type="arabicPeriod"/>
            </a:pPr>
            <a:endParaRPr lang="en-US" sz="1500" dirty="0"/>
          </a:p>
          <a:p>
            <a:pPr marL="385763" indent="-385763">
              <a:buFont typeface="+mj-lt"/>
              <a:buAutoNum type="arabicPeriod"/>
            </a:pPr>
            <a:r>
              <a:rPr lang="en-US" sz="1500" dirty="0"/>
              <a:t>Nature and importance of the program, activity, or service provided by the program. </a:t>
            </a:r>
          </a:p>
          <a:p>
            <a:pPr marL="385763" indent="-385763">
              <a:buFont typeface="+mj-lt"/>
              <a:buAutoNum type="arabicPeriod"/>
            </a:pPr>
            <a:endParaRPr lang="en-US" sz="1500" dirty="0"/>
          </a:p>
          <a:p>
            <a:pPr marL="385763" indent="-385763">
              <a:buFont typeface="+mj-lt"/>
              <a:buAutoNum type="arabicPeriod"/>
            </a:pPr>
            <a:r>
              <a:rPr lang="en-US" sz="1500" dirty="0"/>
              <a:t>Resources available to the recipient and costs.</a:t>
            </a:r>
          </a:p>
        </p:txBody>
      </p:sp>
      <p:pic>
        <p:nvPicPr>
          <p:cNvPr id="9" name="Audio 8">
            <a:hlinkClick r:id="" action="ppaction://media"/>
            <a:extLst>
              <a:ext uri="{FF2B5EF4-FFF2-40B4-BE49-F238E27FC236}">
                <a16:creationId xmlns:a16="http://schemas.microsoft.com/office/drawing/2014/main" id="{EEDFE401-186B-9620-72DA-5B3FA11473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35591120"/>
      </p:ext>
    </p:extLst>
  </p:cSld>
  <p:clrMapOvr>
    <a:masterClrMapping/>
  </p:clrMapOvr>
  <mc:AlternateContent xmlns:mc="http://schemas.openxmlformats.org/markup-compatibility/2006" xmlns:p14="http://schemas.microsoft.com/office/powerpoint/2010/main">
    <mc:Choice Requires="p14">
      <p:transition spd="slow" p14:dur="2000" advTm="30443"/>
    </mc:Choice>
    <mc:Fallback xmlns="">
      <p:transition spd="slow" advTm="3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Translation Resources</a:t>
            </a:r>
          </a:p>
        </p:txBody>
      </p:sp>
      <p:sp>
        <p:nvSpPr>
          <p:cNvPr id="3" name="Content Placeholder 2"/>
          <p:cNvSpPr>
            <a:spLocks noGrp="1"/>
          </p:cNvSpPr>
          <p:nvPr>
            <p:ph idx="1"/>
          </p:nvPr>
        </p:nvSpPr>
        <p:spPr>
          <a:xfrm>
            <a:off x="1061057" y="1177675"/>
            <a:ext cx="6172200" cy="3965825"/>
          </a:xfrm>
        </p:spPr>
        <p:txBody>
          <a:bodyPr>
            <a:normAutofit/>
          </a:bodyPr>
          <a:lstStyle/>
          <a:p>
            <a:r>
              <a:rPr lang="en-US" sz="1800" dirty="0"/>
              <a:t>Free and Reduced Meal Applications are available in a number of foreign languages at:</a:t>
            </a:r>
          </a:p>
          <a:p>
            <a:pPr lvl="1"/>
            <a:r>
              <a:rPr lang="en-US" dirty="0">
                <a:hlinkClick r:id="rId4"/>
              </a:rPr>
              <a:t>https://www.fns.usda.gov/cn/translated-applications</a:t>
            </a:r>
            <a:endParaRPr lang="en-US" dirty="0"/>
          </a:p>
          <a:p>
            <a:r>
              <a:rPr lang="en-US" sz="1950" dirty="0"/>
              <a:t>Other program materials may need translation.</a:t>
            </a:r>
          </a:p>
          <a:p>
            <a:r>
              <a:rPr lang="en-US" sz="1800" dirty="0"/>
              <a:t>Foreign language teachers, community organizations, and volunteers may be used. </a:t>
            </a:r>
          </a:p>
          <a:p>
            <a:r>
              <a:rPr lang="en-US" sz="1800" dirty="0"/>
              <a:t>Make sure they understand the confidentiality requirements. </a:t>
            </a:r>
          </a:p>
          <a:p>
            <a:r>
              <a:rPr lang="en-US" sz="1800" dirty="0"/>
              <a:t>Interpreter hotlines are another option. </a:t>
            </a:r>
          </a:p>
          <a:p>
            <a:r>
              <a:rPr lang="en-US" sz="1800" dirty="0"/>
              <a:t>Children should not be used to translate program requirements to parents &amp; guardians. </a:t>
            </a:r>
          </a:p>
          <a:p>
            <a:pPr marL="0" indent="0">
              <a:buNone/>
            </a:pPr>
            <a:endParaRPr lang="en-US" sz="1800" dirty="0"/>
          </a:p>
        </p:txBody>
      </p:sp>
      <p:pic>
        <p:nvPicPr>
          <p:cNvPr id="6" name="Audio 5">
            <a:hlinkClick r:id="" action="ppaction://media"/>
            <a:extLst>
              <a:ext uri="{FF2B5EF4-FFF2-40B4-BE49-F238E27FC236}">
                <a16:creationId xmlns:a16="http://schemas.microsoft.com/office/drawing/2014/main" id="{2A8BD084-C3DD-F525-0B10-0810BA6080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97564519"/>
      </p:ext>
    </p:extLst>
  </p:cSld>
  <p:clrMapOvr>
    <a:masterClrMapping/>
  </p:clrMapOvr>
  <mc:AlternateContent xmlns:mc="http://schemas.openxmlformats.org/markup-compatibility/2006" xmlns:p14="http://schemas.microsoft.com/office/powerpoint/2010/main">
    <mc:Choice Requires="p14">
      <p:transition spd="slow" p14:dur="2000" advTm="39366"/>
    </mc:Choice>
    <mc:Fallback xmlns="">
      <p:transition spd="slow" advTm="3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Language Assistance Resources</a:t>
            </a:r>
            <a:endParaRPr lang="en-US" dirty="0"/>
          </a:p>
        </p:txBody>
      </p:sp>
      <p:sp>
        <p:nvSpPr>
          <p:cNvPr id="3" name="Content Placeholder 2"/>
          <p:cNvSpPr>
            <a:spLocks noGrp="1"/>
          </p:cNvSpPr>
          <p:nvPr>
            <p:ph idx="1"/>
          </p:nvPr>
        </p:nvSpPr>
        <p:spPr>
          <a:xfrm>
            <a:off x="1464469" y="1371600"/>
            <a:ext cx="6172200" cy="3771900"/>
          </a:xfrm>
        </p:spPr>
        <p:txBody>
          <a:bodyPr>
            <a:normAutofit/>
          </a:bodyPr>
          <a:lstStyle/>
          <a:p>
            <a:pPr marL="0" indent="0">
              <a:buNone/>
            </a:pPr>
            <a:r>
              <a:rPr lang="en-US" sz="1800" dirty="0"/>
              <a:t>Migration Policy Institute’s National Center on Immigrant Integration Policy </a:t>
            </a:r>
          </a:p>
          <a:p>
            <a:r>
              <a:rPr lang="en-US" sz="1800" dirty="0"/>
              <a:t>http://www.migrationpolicy.org/ </a:t>
            </a:r>
          </a:p>
          <a:p>
            <a:endParaRPr lang="en-US" sz="1800" dirty="0"/>
          </a:p>
          <a:p>
            <a:pPr marL="0" indent="0">
              <a:buNone/>
            </a:pPr>
            <a:r>
              <a:rPr lang="en-US" sz="1800" dirty="0"/>
              <a:t>Department of Justice site: LEP.GOV </a:t>
            </a:r>
          </a:p>
          <a:p>
            <a:r>
              <a:rPr lang="en-US" sz="1800" dirty="0"/>
              <a:t>http://www.lep.gov/maps/ </a:t>
            </a:r>
          </a:p>
          <a:p>
            <a:endParaRPr lang="en-US" sz="1800" dirty="0"/>
          </a:p>
          <a:p>
            <a:r>
              <a:rPr lang="en-US" sz="1800" dirty="0"/>
              <a:t>Use of language translation services</a:t>
            </a:r>
          </a:p>
          <a:p>
            <a:endParaRPr lang="en-US" dirty="0"/>
          </a:p>
        </p:txBody>
      </p:sp>
      <p:pic>
        <p:nvPicPr>
          <p:cNvPr id="9" name="Audio 8">
            <a:hlinkClick r:id="" action="ppaction://media"/>
            <a:extLst>
              <a:ext uri="{FF2B5EF4-FFF2-40B4-BE49-F238E27FC236}">
                <a16:creationId xmlns:a16="http://schemas.microsoft.com/office/drawing/2014/main" id="{9E02A014-4F2E-4248-8351-711B31EBF0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07559438"/>
      </p:ext>
    </p:extLst>
  </p:cSld>
  <p:clrMapOvr>
    <a:masterClrMapping/>
  </p:clrMapOvr>
  <mc:AlternateContent xmlns:mc="http://schemas.openxmlformats.org/markup-compatibility/2006" xmlns:p14="http://schemas.microsoft.com/office/powerpoint/2010/main">
    <mc:Choice Requires="p14">
      <p:transition spd="slow" p14:dur="2000" advTm="21014"/>
    </mc:Choice>
    <mc:Fallback xmlns="">
      <p:transition spd="slow" advTm="2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Modifications to accommodate disabilities</a:t>
            </a:r>
          </a:p>
        </p:txBody>
      </p:sp>
      <p:sp>
        <p:nvSpPr>
          <p:cNvPr id="3" name="Text Placeholder 2"/>
          <p:cNvSpPr>
            <a:spLocks noGrp="1"/>
          </p:cNvSpPr>
          <p:nvPr>
            <p:ph type="body" idx="1"/>
          </p:nvPr>
        </p:nvSpPr>
        <p:spPr/>
        <p:txBody>
          <a:bodyPr>
            <a:normAutofit/>
          </a:bodyPr>
          <a:lstStyle/>
          <a:p>
            <a:r>
              <a:rPr lang="en-US" dirty="0"/>
              <a:t>Civil Rights</a:t>
            </a:r>
          </a:p>
        </p:txBody>
      </p:sp>
      <p:pic>
        <p:nvPicPr>
          <p:cNvPr id="6" name="Audio 5">
            <a:hlinkClick r:id="" action="ppaction://media"/>
            <a:extLst>
              <a:ext uri="{FF2B5EF4-FFF2-40B4-BE49-F238E27FC236}">
                <a16:creationId xmlns:a16="http://schemas.microsoft.com/office/drawing/2014/main" id="{61306FE3-92E7-5D88-8021-19933A0926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22172332"/>
      </p:ext>
    </p:extLst>
  </p:cSld>
  <p:clrMapOvr>
    <a:masterClrMapping/>
  </p:clrMapOvr>
  <mc:AlternateContent xmlns:mc="http://schemas.openxmlformats.org/markup-compatibility/2006" xmlns:p14="http://schemas.microsoft.com/office/powerpoint/2010/main">
    <mc:Choice Requires="p14">
      <p:transition spd="slow" p14:dur="2000" advTm="9111"/>
    </mc:Choice>
    <mc:Fallback xmlns="">
      <p:transition spd="slow" advTm="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Legislation</a:t>
            </a:r>
          </a:p>
        </p:txBody>
      </p:sp>
      <p:sp>
        <p:nvSpPr>
          <p:cNvPr id="3" name="Text Placeholder 2"/>
          <p:cNvSpPr>
            <a:spLocks noGrp="1"/>
          </p:cNvSpPr>
          <p:nvPr>
            <p:ph type="body" idx="1"/>
          </p:nvPr>
        </p:nvSpPr>
        <p:spPr/>
        <p:txBody>
          <a:bodyPr>
            <a:normAutofit/>
          </a:bodyPr>
          <a:lstStyle/>
          <a:p>
            <a:r>
              <a:rPr lang="en-US" sz="2250" dirty="0"/>
              <a:t>Civil Rights</a:t>
            </a:r>
          </a:p>
        </p:txBody>
      </p:sp>
      <p:pic>
        <p:nvPicPr>
          <p:cNvPr id="6" name="Audio 5">
            <a:hlinkClick r:id="" action="ppaction://media"/>
            <a:extLst>
              <a:ext uri="{FF2B5EF4-FFF2-40B4-BE49-F238E27FC236}">
                <a16:creationId xmlns:a16="http://schemas.microsoft.com/office/drawing/2014/main" id="{DD61027B-4332-D769-30C3-9E7CD210FD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4458031"/>
      </p:ext>
    </p:extLst>
  </p:cSld>
  <p:clrMapOvr>
    <a:masterClrMapping/>
  </p:clrMapOvr>
  <mc:AlternateContent xmlns:mc="http://schemas.openxmlformats.org/markup-compatibility/2006">
    <mc:Choice xmlns:p14="http://schemas.microsoft.com/office/powerpoint/2010/main" Requires="p14">
      <p:transition spd="slow" p14:dur="2000" advTm="6454"/>
    </mc:Choice>
    <mc:Fallback>
      <p:transition spd="slow" advTm="6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Disability Discrimination</a:t>
            </a:r>
          </a:p>
        </p:txBody>
      </p:sp>
      <p:sp>
        <p:nvSpPr>
          <p:cNvPr id="3" name="Content Placeholder 2"/>
          <p:cNvSpPr>
            <a:spLocks noGrp="1"/>
          </p:cNvSpPr>
          <p:nvPr>
            <p:ph idx="1"/>
          </p:nvPr>
        </p:nvSpPr>
        <p:spPr>
          <a:xfrm>
            <a:off x="906780" y="1097756"/>
            <a:ext cx="6447501" cy="3771900"/>
          </a:xfrm>
        </p:spPr>
        <p:txBody>
          <a:bodyPr>
            <a:normAutofit/>
          </a:bodyPr>
          <a:lstStyle/>
          <a:p>
            <a:pPr marL="0" indent="0">
              <a:buNone/>
            </a:pPr>
            <a:r>
              <a:rPr lang="en-US" sz="1800" dirty="0"/>
              <a:t>Sections 504 of the Rehabilitation Act of 1973 and USDA implementing Regulation, 7 CFR Part 15b </a:t>
            </a:r>
          </a:p>
          <a:p>
            <a:r>
              <a:rPr lang="en-US" sz="1800" dirty="0"/>
              <a:t>prohibit discrimination based on disability in programs or activities receiving Federal financial assistance. </a:t>
            </a:r>
          </a:p>
          <a:p>
            <a:pPr marL="0" indent="0">
              <a:buNone/>
            </a:pPr>
            <a:r>
              <a:rPr lang="en-US" sz="1800" dirty="0"/>
              <a:t>Americans with Disabilities Act (ADA), 28 CFR Part 35, Title II, Subtitle A </a:t>
            </a:r>
          </a:p>
          <a:p>
            <a:r>
              <a:rPr lang="en-US" sz="1800" dirty="0"/>
              <a:t>prohibits discrimination on the basis of disability in all services, programs and activities provided to the public by State and local governments. </a:t>
            </a:r>
          </a:p>
          <a:p>
            <a:pPr marL="0" indent="0">
              <a:buNone/>
            </a:pPr>
            <a:r>
              <a:rPr lang="en-US" sz="1800" dirty="0"/>
              <a:t>These Civil Rights laws protect persons with disabilities if they are potential applicants or participants in any FNS-funded programs.</a:t>
            </a:r>
          </a:p>
        </p:txBody>
      </p:sp>
      <p:pic>
        <p:nvPicPr>
          <p:cNvPr id="6" name="Audio 5">
            <a:hlinkClick r:id="" action="ppaction://media"/>
            <a:extLst>
              <a:ext uri="{FF2B5EF4-FFF2-40B4-BE49-F238E27FC236}">
                <a16:creationId xmlns:a16="http://schemas.microsoft.com/office/drawing/2014/main" id="{4E35DEF8-DBC0-A35F-8D69-0CE76553D5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7162832"/>
      </p:ext>
    </p:extLst>
  </p:cSld>
  <p:clrMapOvr>
    <a:masterClrMapping/>
  </p:clrMapOvr>
  <mc:AlternateContent xmlns:mc="http://schemas.openxmlformats.org/markup-compatibility/2006" xmlns:p14="http://schemas.microsoft.com/office/powerpoint/2010/main">
    <mc:Choice Requires="p14">
      <p:transition spd="slow" p14:dur="2000" advTm="46292"/>
    </mc:Choice>
    <mc:Fallback xmlns="">
      <p:transition spd="slow" advTm="4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50170" y="1233405"/>
            <a:ext cx="5656421" cy="3238707"/>
          </a:xfrm>
          <a:prstGeom prst="rect">
            <a:avLst/>
          </a:prstGeom>
        </p:spPr>
        <p:txBody>
          <a:bodyPr vert="horz" wrap="square" lIns="0" tIns="0" rIns="0" bIns="0" rtlCol="0">
            <a:spAutoFit/>
          </a:bodyPr>
          <a:lstStyle/>
          <a:p>
            <a:pPr marL="9525"/>
            <a:r>
              <a:rPr spc="-4" dirty="0">
                <a:solidFill>
                  <a:prstClr val="black"/>
                </a:solidFill>
                <a:latin typeface="Calibri" panose="020F0502020204030204" pitchFamily="34" charset="0"/>
                <a:cs typeface="Calibri" panose="020F0502020204030204" pitchFamily="34" charset="0"/>
              </a:rPr>
              <a:t>What is the definition of</a:t>
            </a:r>
            <a:r>
              <a:rPr spc="-8" dirty="0">
                <a:solidFill>
                  <a:prstClr val="black"/>
                </a:solidFill>
                <a:latin typeface="Calibri" panose="020F0502020204030204" pitchFamily="34" charset="0"/>
                <a:cs typeface="Calibri" panose="020F0502020204030204" pitchFamily="34" charset="0"/>
              </a:rPr>
              <a:t> </a:t>
            </a:r>
            <a:r>
              <a:rPr i="1" spc="-4" dirty="0">
                <a:solidFill>
                  <a:prstClr val="black"/>
                </a:solidFill>
                <a:latin typeface="Calibri" panose="020F0502020204030204" pitchFamily="34" charset="0"/>
                <a:cs typeface="Calibri" panose="020F0502020204030204" pitchFamily="34" charset="0"/>
              </a:rPr>
              <a:t>disability</a:t>
            </a:r>
            <a:r>
              <a:rPr spc="-4" dirty="0">
                <a:solidFill>
                  <a:prstClr val="black"/>
                </a:solidFill>
                <a:latin typeface="Calibri" panose="020F0502020204030204" pitchFamily="34" charset="0"/>
                <a:cs typeface="Calibri" panose="020F0502020204030204" pitchFamily="34" charset="0"/>
              </a:rPr>
              <a:t>?</a:t>
            </a:r>
            <a:endParaRPr dirty="0">
              <a:solidFill>
                <a:prstClr val="black"/>
              </a:solidFill>
              <a:latin typeface="Calibri" panose="020F0502020204030204" pitchFamily="34" charset="0"/>
              <a:cs typeface="Calibri" panose="020F0502020204030204" pitchFamily="34" charset="0"/>
            </a:endParaRPr>
          </a:p>
          <a:p>
            <a:pPr marL="266701" marR="302895" indent="-257175">
              <a:lnSpc>
                <a:spcPct val="80000"/>
              </a:lnSpc>
              <a:spcBef>
                <a:spcPts val="1170"/>
              </a:spcBef>
              <a:buClr>
                <a:prstClr val="black"/>
              </a:buClr>
              <a:buSzPct val="100000"/>
              <a:buFont typeface="Arial" panose="020B0604020202020204" pitchFamily="34" charset="0"/>
              <a:buChar char="•"/>
              <a:tabLst>
                <a:tab pos="201930" algn="l"/>
              </a:tabLst>
            </a:pPr>
            <a:r>
              <a:rPr dirty="0">
                <a:solidFill>
                  <a:prstClr val="black"/>
                </a:solidFill>
                <a:latin typeface="Calibri" panose="020F0502020204030204" pitchFamily="34" charset="0"/>
                <a:cs typeface="Calibri" panose="020F0502020204030204" pitchFamily="34" charset="0"/>
              </a:rPr>
              <a:t>A </a:t>
            </a:r>
            <a:r>
              <a:rPr spc="-4" dirty="0">
                <a:solidFill>
                  <a:prstClr val="black"/>
                </a:solidFill>
                <a:latin typeface="Calibri" panose="020F0502020204030204" pitchFamily="34" charset="0"/>
                <a:cs typeface="Calibri" panose="020F0502020204030204" pitchFamily="34" charset="0"/>
              </a:rPr>
              <a:t>person who has a physical or mental impairment  which substantially limits one or more major life  activities, has a record of such an impairment, or is  regarded as having such an</a:t>
            </a:r>
            <a:r>
              <a:rPr spc="19" dirty="0">
                <a:solidFill>
                  <a:prstClr val="black"/>
                </a:solidFill>
                <a:latin typeface="Calibri" panose="020F0502020204030204" pitchFamily="34" charset="0"/>
                <a:cs typeface="Calibri" panose="020F0502020204030204" pitchFamily="34" charset="0"/>
              </a:rPr>
              <a:t> </a:t>
            </a:r>
            <a:r>
              <a:rPr spc="-4" dirty="0">
                <a:solidFill>
                  <a:prstClr val="black"/>
                </a:solidFill>
                <a:latin typeface="Calibri" panose="020F0502020204030204" pitchFamily="34" charset="0"/>
                <a:cs typeface="Calibri" panose="020F0502020204030204" pitchFamily="34" charset="0"/>
              </a:rPr>
              <a:t>impairment</a:t>
            </a:r>
            <a:r>
              <a:rPr lang="en-US" spc="-4" dirty="0">
                <a:solidFill>
                  <a:prstClr val="black"/>
                </a:solidFill>
                <a:latin typeface="Calibri" panose="020F0502020204030204" pitchFamily="34" charset="0"/>
                <a:cs typeface="Calibri" panose="020F0502020204030204" pitchFamily="34" charset="0"/>
              </a:rPr>
              <a:t>.</a:t>
            </a:r>
            <a:endParaRPr dirty="0">
              <a:solidFill>
                <a:prstClr val="black"/>
              </a:solidFill>
              <a:latin typeface="Calibri" panose="020F0502020204030204" pitchFamily="34" charset="0"/>
              <a:cs typeface="Calibri" panose="020F0502020204030204" pitchFamily="34" charset="0"/>
            </a:endParaRPr>
          </a:p>
          <a:p>
            <a:pPr marL="266701" marR="102394" indent="-257175" algn="just">
              <a:lnSpc>
                <a:spcPts val="1725"/>
              </a:lnSpc>
              <a:spcBef>
                <a:spcPts val="1166"/>
              </a:spcBef>
              <a:buClr>
                <a:prstClr val="black"/>
              </a:buClr>
              <a:buSzPct val="100000"/>
              <a:buFont typeface="Arial" panose="020B0604020202020204" pitchFamily="34" charset="0"/>
              <a:buChar char="•"/>
              <a:tabLst>
                <a:tab pos="201930" algn="l"/>
              </a:tabLst>
            </a:pPr>
            <a:r>
              <a:rPr spc="-4" dirty="0">
                <a:solidFill>
                  <a:prstClr val="black"/>
                </a:solidFill>
                <a:latin typeface="Calibri" panose="020F0502020204030204" pitchFamily="34" charset="0"/>
                <a:cs typeface="Calibri" panose="020F0502020204030204" pitchFamily="34" charset="0"/>
              </a:rPr>
              <a:t>Major life activity means functions such as caring for  </a:t>
            </a:r>
            <a:r>
              <a:rPr spc="-11" dirty="0">
                <a:solidFill>
                  <a:prstClr val="black"/>
                </a:solidFill>
                <a:latin typeface="Calibri" panose="020F0502020204030204" pitchFamily="34" charset="0"/>
                <a:cs typeface="Calibri" panose="020F0502020204030204" pitchFamily="34" charset="0"/>
              </a:rPr>
              <a:t>one’s</a:t>
            </a:r>
            <a:r>
              <a:rPr lang="en-US" spc="-11" dirty="0">
                <a:solidFill>
                  <a:prstClr val="black"/>
                </a:solidFill>
                <a:latin typeface="Calibri" panose="020F0502020204030204" pitchFamily="34" charset="0"/>
                <a:cs typeface="Calibri" panose="020F0502020204030204" pitchFamily="34" charset="0"/>
              </a:rPr>
              <a:t> </a:t>
            </a:r>
            <a:r>
              <a:rPr spc="-4" dirty="0">
                <a:solidFill>
                  <a:prstClr val="black"/>
                </a:solidFill>
                <a:latin typeface="Calibri" panose="020F0502020204030204" pitchFamily="34" charset="0"/>
                <a:cs typeface="Calibri" panose="020F0502020204030204" pitchFamily="34" charset="0"/>
              </a:rPr>
              <a:t>self, performing manual tasks, walking, seeing,  hearing, speaking, breathing, learning and</a:t>
            </a:r>
            <a:r>
              <a:rPr spc="60" dirty="0">
                <a:solidFill>
                  <a:prstClr val="black"/>
                </a:solidFill>
                <a:latin typeface="Calibri" panose="020F0502020204030204" pitchFamily="34" charset="0"/>
                <a:cs typeface="Calibri" panose="020F0502020204030204" pitchFamily="34" charset="0"/>
              </a:rPr>
              <a:t> </a:t>
            </a:r>
            <a:r>
              <a:rPr spc="-4" dirty="0">
                <a:solidFill>
                  <a:prstClr val="black"/>
                </a:solidFill>
                <a:latin typeface="Calibri" panose="020F0502020204030204" pitchFamily="34" charset="0"/>
                <a:cs typeface="Calibri" panose="020F0502020204030204" pitchFamily="34" charset="0"/>
              </a:rPr>
              <a:t>working</a:t>
            </a:r>
            <a:r>
              <a:rPr lang="en-US" spc="-4" dirty="0">
                <a:solidFill>
                  <a:prstClr val="black"/>
                </a:solidFill>
                <a:latin typeface="Calibri" panose="020F0502020204030204" pitchFamily="34" charset="0"/>
                <a:cs typeface="Calibri" panose="020F0502020204030204" pitchFamily="34" charset="0"/>
              </a:rPr>
              <a:t>.</a:t>
            </a:r>
            <a:endParaRPr dirty="0">
              <a:solidFill>
                <a:prstClr val="black"/>
              </a:solidFill>
              <a:latin typeface="Calibri" panose="020F0502020204030204" pitchFamily="34" charset="0"/>
              <a:cs typeface="Calibri" panose="020F0502020204030204" pitchFamily="34" charset="0"/>
            </a:endParaRPr>
          </a:p>
          <a:p>
            <a:pPr marL="458629" marR="3810" indent="-257175">
              <a:lnSpc>
                <a:spcPct val="80000"/>
              </a:lnSpc>
              <a:spcBef>
                <a:spcPts val="15"/>
              </a:spcBef>
              <a:buClr>
                <a:prstClr val="black"/>
              </a:buClr>
              <a:buFont typeface="Arial" panose="020B0604020202020204" pitchFamily="34" charset="0"/>
              <a:buChar char="•"/>
            </a:pPr>
            <a:r>
              <a:rPr spc="-4" dirty="0">
                <a:solidFill>
                  <a:srgbClr val="0033CC"/>
                </a:solidFill>
                <a:latin typeface="Calibri" panose="020F0502020204030204" pitchFamily="34" charset="0"/>
                <a:cs typeface="Calibri" panose="020F0502020204030204" pitchFamily="34" charset="0"/>
              </a:rPr>
              <a:t>functions of the immune system, normal cell growth,  digestive, bowel, </a:t>
            </a:r>
            <a:r>
              <a:rPr spc="-19" dirty="0">
                <a:solidFill>
                  <a:srgbClr val="0033CC"/>
                </a:solidFill>
                <a:latin typeface="Calibri" panose="020F0502020204030204" pitchFamily="34" charset="0"/>
                <a:cs typeface="Calibri" panose="020F0502020204030204" pitchFamily="34" charset="0"/>
              </a:rPr>
              <a:t>bladder, </a:t>
            </a:r>
            <a:r>
              <a:rPr spc="-4" dirty="0">
                <a:solidFill>
                  <a:srgbClr val="0033CC"/>
                </a:solidFill>
                <a:latin typeface="Calibri" panose="020F0502020204030204" pitchFamily="34" charset="0"/>
                <a:cs typeface="Calibri" panose="020F0502020204030204" pitchFamily="34" charset="0"/>
              </a:rPr>
              <a:t>neurological, brain,  </a:t>
            </a:r>
            <a:r>
              <a:rPr spc="-15" dirty="0">
                <a:solidFill>
                  <a:srgbClr val="0033CC"/>
                </a:solidFill>
                <a:latin typeface="Calibri" panose="020F0502020204030204" pitchFamily="34" charset="0"/>
                <a:cs typeface="Calibri" panose="020F0502020204030204" pitchFamily="34" charset="0"/>
              </a:rPr>
              <a:t>respiratory, circulatory, </a:t>
            </a:r>
            <a:r>
              <a:rPr spc="-11" dirty="0">
                <a:solidFill>
                  <a:srgbClr val="0033CC"/>
                </a:solidFill>
                <a:latin typeface="Calibri" panose="020F0502020204030204" pitchFamily="34" charset="0"/>
                <a:cs typeface="Calibri" panose="020F0502020204030204" pitchFamily="34" charset="0"/>
              </a:rPr>
              <a:t>cardiovascular, </a:t>
            </a:r>
            <a:r>
              <a:rPr spc="-4" dirty="0">
                <a:solidFill>
                  <a:srgbClr val="0033CC"/>
                </a:solidFill>
                <a:latin typeface="Calibri" panose="020F0502020204030204" pitchFamily="34" charset="0"/>
                <a:cs typeface="Calibri" panose="020F0502020204030204" pitchFamily="34" charset="0"/>
              </a:rPr>
              <a:t>endocrine, </a:t>
            </a:r>
            <a:r>
              <a:rPr spc="-8" dirty="0">
                <a:solidFill>
                  <a:srgbClr val="0033CC"/>
                </a:solidFill>
                <a:latin typeface="Calibri" panose="020F0502020204030204" pitchFamily="34" charset="0"/>
                <a:cs typeface="Calibri" panose="020F0502020204030204" pitchFamily="34" charset="0"/>
              </a:rPr>
              <a:t>and  </a:t>
            </a:r>
            <a:r>
              <a:rPr spc="-4" dirty="0">
                <a:solidFill>
                  <a:srgbClr val="0033CC"/>
                </a:solidFill>
                <a:latin typeface="Calibri" panose="020F0502020204030204" pitchFamily="34" charset="0"/>
                <a:cs typeface="Calibri" panose="020F0502020204030204" pitchFamily="34" charset="0"/>
              </a:rPr>
              <a:t>reproductive functions</a:t>
            </a:r>
            <a:r>
              <a:rPr lang="en-US" spc="-4" dirty="0">
                <a:solidFill>
                  <a:srgbClr val="0033CC"/>
                </a:solidFill>
                <a:latin typeface="Calibri" panose="020F0502020204030204" pitchFamily="34" charset="0"/>
                <a:cs typeface="Calibri" panose="020F0502020204030204" pitchFamily="34" charset="0"/>
              </a:rPr>
              <a:t>.</a:t>
            </a:r>
            <a:r>
              <a:rPr spc="-4" dirty="0">
                <a:solidFill>
                  <a:srgbClr val="0033CC"/>
                </a:solidFill>
                <a:latin typeface="Calibri" panose="020F0502020204030204" pitchFamily="34" charset="0"/>
                <a:cs typeface="Calibri" panose="020F0502020204030204" pitchFamily="34" charset="0"/>
              </a:rPr>
              <a:t> (ADA Amendments Act of  2008)</a:t>
            </a:r>
            <a:endParaRPr dirty="0">
              <a:solidFill>
                <a:prstClr val="black"/>
              </a:solidFill>
              <a:latin typeface="Calibri" panose="020F0502020204030204" pitchFamily="34" charset="0"/>
              <a:cs typeface="Calibri" panose="020F0502020204030204" pitchFamily="34" charset="0"/>
            </a:endParaRPr>
          </a:p>
        </p:txBody>
      </p:sp>
      <p:sp>
        <p:nvSpPr>
          <p:cNvPr id="5" name="Title 1"/>
          <p:cNvSpPr txBox="1">
            <a:spLocks/>
          </p:cNvSpPr>
          <p:nvPr/>
        </p:nvSpPr>
        <p:spPr>
          <a:xfrm>
            <a:off x="1485900" y="342900"/>
            <a:ext cx="61722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300" b="1" dirty="0">
              <a:solidFill>
                <a:prstClr val="black"/>
              </a:solidFill>
            </a:endParaRPr>
          </a:p>
        </p:txBody>
      </p:sp>
      <p:sp>
        <p:nvSpPr>
          <p:cNvPr id="6" name="Rectangle 5">
            <a:extLst>
              <a:ext uri="{FF2B5EF4-FFF2-40B4-BE49-F238E27FC236}">
                <a16:creationId xmlns:a16="http://schemas.microsoft.com/office/drawing/2014/main" id="{E13E8A85-D24C-4425-9932-6BA67850CB87}"/>
              </a:ext>
            </a:extLst>
          </p:cNvPr>
          <p:cNvSpPr/>
          <p:nvPr/>
        </p:nvSpPr>
        <p:spPr>
          <a:xfrm>
            <a:off x="1149689" y="489503"/>
            <a:ext cx="5144357" cy="553998"/>
          </a:xfrm>
          <a:prstGeom prst="rect">
            <a:avLst/>
          </a:prstGeom>
        </p:spPr>
        <p:txBody>
          <a:bodyPr wrap="none">
            <a:spAutoFit/>
          </a:bodyPr>
          <a:lstStyle/>
          <a:p>
            <a:r>
              <a:rPr lang="en-US" sz="3000" b="1" dirty="0">
                <a:latin typeface="Montserrat Bold" panose="00000800000000000000" pitchFamily="2" charset="0"/>
                <a:ea typeface="+mj-ea"/>
                <a:cs typeface="+mj-cs"/>
              </a:rPr>
              <a:t>Disability Discrimination</a:t>
            </a:r>
            <a:endParaRPr lang="en-US" sz="1350" dirty="0">
              <a:latin typeface="Montserrat Bold" panose="00000800000000000000" pitchFamily="2" charset="0"/>
            </a:endParaRPr>
          </a:p>
        </p:txBody>
      </p:sp>
      <p:pic>
        <p:nvPicPr>
          <p:cNvPr id="4" name="Audio 3">
            <a:hlinkClick r:id="" action="ppaction://media"/>
            <a:extLst>
              <a:ext uri="{FF2B5EF4-FFF2-40B4-BE49-F238E27FC236}">
                <a16:creationId xmlns:a16="http://schemas.microsoft.com/office/drawing/2014/main" id="{5CF418EC-6FDD-48F2-6F0D-EB0E0795AF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64850483"/>
      </p:ext>
    </p:extLst>
  </p:cSld>
  <p:clrMapOvr>
    <a:masterClrMapping/>
  </p:clrMapOvr>
  <mc:AlternateContent xmlns:mc="http://schemas.openxmlformats.org/markup-compatibility/2006" xmlns:p14="http://schemas.microsoft.com/office/powerpoint/2010/main">
    <mc:Choice Requires="p14">
      <p:transition spd="slow" p14:dur="2000" advTm="49538"/>
    </mc:Choice>
    <mc:Fallback xmlns="">
      <p:transition spd="slow" advTm="49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85900" y="342900"/>
            <a:ext cx="61722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300" b="1" dirty="0">
              <a:solidFill>
                <a:prstClr val="black"/>
              </a:solidFill>
            </a:endParaRPr>
          </a:p>
        </p:txBody>
      </p:sp>
      <p:sp>
        <p:nvSpPr>
          <p:cNvPr id="3" name="Rectangle 2"/>
          <p:cNvSpPr/>
          <p:nvPr/>
        </p:nvSpPr>
        <p:spPr>
          <a:xfrm>
            <a:off x="1450181" y="1269982"/>
            <a:ext cx="6172200" cy="3439403"/>
          </a:xfrm>
          <a:prstGeom prst="rect">
            <a:avLst/>
          </a:prstGeom>
        </p:spPr>
        <p:txBody>
          <a:bodyPr wrap="square">
            <a:spAutoFit/>
          </a:bodyPr>
          <a:lstStyle/>
          <a:p>
            <a:pPr marL="257175" indent="-257175">
              <a:buFont typeface="Arial" panose="020B0604020202020204" pitchFamily="34" charset="0"/>
              <a:buChar char="•"/>
            </a:pPr>
            <a:r>
              <a:rPr lang="en-US" sz="2025" dirty="0">
                <a:latin typeface="Calibri" panose="020F0502020204030204" pitchFamily="34" charset="0"/>
                <a:cs typeface="Calibri" panose="020F0502020204030204" pitchFamily="34" charset="0"/>
              </a:rPr>
              <a:t>Provide reasonable modifications for meal accommodations.</a:t>
            </a:r>
          </a:p>
          <a:p>
            <a:pPr marL="600075" lvl="1" indent="-257175">
              <a:buFont typeface="Arial" panose="020B0604020202020204" pitchFamily="34" charset="0"/>
              <a:buChar char="•"/>
            </a:pPr>
            <a:r>
              <a:rPr lang="en-US" sz="2025" i="1" dirty="0">
                <a:latin typeface="Calibri" panose="020F0502020204030204" pitchFamily="34" charset="0"/>
                <a:cs typeface="Calibri" panose="020F0502020204030204" pitchFamily="34" charset="0"/>
              </a:rPr>
              <a:t>Maine DOE has a separate training on this</a:t>
            </a:r>
          </a:p>
          <a:p>
            <a:pPr lvl="1"/>
            <a:endParaRPr lang="en-US" sz="7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2025" dirty="0">
                <a:latin typeface="Calibri" panose="020F0502020204030204" pitchFamily="34" charset="0"/>
                <a:cs typeface="Calibri" panose="020F0502020204030204" pitchFamily="34" charset="0"/>
              </a:rPr>
              <a:t>Ensure food service areas are accessible.</a:t>
            </a:r>
          </a:p>
          <a:p>
            <a:endParaRPr lang="en-US" sz="7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2025" dirty="0">
                <a:latin typeface="Calibri" panose="020F0502020204030204" pitchFamily="34" charset="0"/>
                <a:cs typeface="Calibri" panose="020F0502020204030204" pitchFamily="34" charset="0"/>
              </a:rPr>
              <a:t>Provide auxiliary aids and services, if needed.</a:t>
            </a:r>
          </a:p>
          <a:p>
            <a:pPr marL="600075" lvl="1" indent="-257175">
              <a:buFont typeface="Arial" panose="020B0604020202020204" pitchFamily="34" charset="0"/>
              <a:buChar char="•"/>
            </a:pPr>
            <a:r>
              <a:rPr lang="en-US" sz="2025" dirty="0">
                <a:latin typeface="Calibri" panose="020F0502020204030204" pitchFamily="34" charset="0"/>
                <a:cs typeface="Calibri" panose="020F0502020204030204" pitchFamily="34" charset="0"/>
              </a:rPr>
              <a:t>Examples include:</a:t>
            </a:r>
          </a:p>
          <a:p>
            <a:pPr marL="942975" lvl="2" indent="-257175">
              <a:buFont typeface="Arial" panose="020B0604020202020204" pitchFamily="34" charset="0"/>
              <a:buChar char="•"/>
            </a:pPr>
            <a:r>
              <a:rPr lang="en-US" sz="2025" dirty="0">
                <a:latin typeface="Calibri" panose="020F0502020204030204" pitchFamily="34" charset="0"/>
                <a:cs typeface="Calibri" panose="020F0502020204030204" pitchFamily="34" charset="0"/>
              </a:rPr>
              <a:t>Food service aides</a:t>
            </a:r>
          </a:p>
          <a:p>
            <a:pPr marL="942975" lvl="2" indent="-257175">
              <a:buFont typeface="Arial" panose="020B0604020202020204" pitchFamily="34" charset="0"/>
              <a:buChar char="•"/>
            </a:pPr>
            <a:r>
              <a:rPr lang="en-US" sz="2025" dirty="0">
                <a:latin typeface="Calibri" panose="020F0502020204030204" pitchFamily="34" charset="0"/>
                <a:cs typeface="Calibri" panose="020F0502020204030204" pitchFamily="34" charset="0"/>
              </a:rPr>
              <a:t>Adaptive feeding equipment</a:t>
            </a:r>
          </a:p>
          <a:p>
            <a:pPr marL="942975" lvl="2" indent="-257175">
              <a:buFont typeface="Arial" panose="020B0604020202020204" pitchFamily="34" charset="0"/>
              <a:buChar char="•"/>
            </a:pPr>
            <a:r>
              <a:rPr lang="en-US" sz="2025" dirty="0">
                <a:latin typeface="Calibri" panose="020F0502020204030204" pitchFamily="34" charset="0"/>
                <a:cs typeface="Calibri" panose="020F0502020204030204" pitchFamily="34" charset="0"/>
              </a:rPr>
              <a:t>Meal tracking assistance </a:t>
            </a:r>
          </a:p>
          <a:p>
            <a:pPr marL="942975" lvl="2" indent="-257175">
              <a:buFont typeface="Arial" panose="020B0604020202020204" pitchFamily="34" charset="0"/>
              <a:buChar char="•"/>
            </a:pPr>
            <a:r>
              <a:rPr lang="en-US" sz="2025" dirty="0">
                <a:latin typeface="Calibri" panose="020F0502020204030204" pitchFamily="34" charset="0"/>
                <a:cs typeface="Calibri" panose="020F0502020204030204" pitchFamily="34" charset="0"/>
              </a:rPr>
              <a:t>Other effective methods  </a:t>
            </a:r>
          </a:p>
        </p:txBody>
      </p:sp>
      <p:sp>
        <p:nvSpPr>
          <p:cNvPr id="4" name="Rectangle 3">
            <a:extLst>
              <a:ext uri="{FF2B5EF4-FFF2-40B4-BE49-F238E27FC236}">
                <a16:creationId xmlns:a16="http://schemas.microsoft.com/office/drawing/2014/main" id="{DE088F1B-EFE8-4E9B-9528-85C6D16E1A55}"/>
              </a:ext>
            </a:extLst>
          </p:cNvPr>
          <p:cNvSpPr/>
          <p:nvPr/>
        </p:nvSpPr>
        <p:spPr>
          <a:xfrm>
            <a:off x="842508" y="506068"/>
            <a:ext cx="4778872" cy="553998"/>
          </a:xfrm>
          <a:prstGeom prst="rect">
            <a:avLst/>
          </a:prstGeom>
        </p:spPr>
        <p:txBody>
          <a:bodyPr wrap="none">
            <a:spAutoFit/>
          </a:bodyPr>
          <a:lstStyle/>
          <a:p>
            <a:r>
              <a:rPr lang="en-US" sz="3000" b="1" dirty="0">
                <a:latin typeface="Montserrat Bold" panose="00000800000000000000" pitchFamily="2" charset="0"/>
                <a:ea typeface="+mj-ea"/>
                <a:cs typeface="+mj-cs"/>
              </a:rPr>
              <a:t>Access to the Program</a:t>
            </a:r>
            <a:endParaRPr lang="en-US" sz="1350" dirty="0">
              <a:latin typeface="Montserrat Bold" panose="00000800000000000000" pitchFamily="2" charset="0"/>
            </a:endParaRPr>
          </a:p>
        </p:txBody>
      </p:sp>
      <p:pic>
        <p:nvPicPr>
          <p:cNvPr id="6" name="Audio 5">
            <a:hlinkClick r:id="" action="ppaction://media"/>
            <a:extLst>
              <a:ext uri="{FF2B5EF4-FFF2-40B4-BE49-F238E27FC236}">
                <a16:creationId xmlns:a16="http://schemas.microsoft.com/office/drawing/2014/main" id="{DC797F20-24A3-5C8A-3726-32CC05817A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87523327"/>
      </p:ext>
    </p:extLst>
  </p:cSld>
  <p:clrMapOvr>
    <a:masterClrMapping/>
  </p:clrMapOvr>
  <mc:AlternateContent xmlns:mc="http://schemas.openxmlformats.org/markup-compatibility/2006" xmlns:p14="http://schemas.microsoft.com/office/powerpoint/2010/main">
    <mc:Choice Requires="p14">
      <p:transition spd="slow" p14:dur="2000" advTm="29681"/>
    </mc:Choice>
    <mc:Fallback xmlns="">
      <p:transition spd="slow" advTm="2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2962" y="884364"/>
            <a:ext cx="3103238" cy="3347917"/>
          </a:xfrm>
        </p:spPr>
        <p:txBody>
          <a:bodyPr anchor="ctr">
            <a:normAutofit/>
          </a:bodyPr>
          <a:lstStyle/>
          <a:p>
            <a:r>
              <a:rPr lang="en-US" b="1" dirty="0"/>
              <a:t>Integrated Environment</a:t>
            </a:r>
          </a:p>
        </p:txBody>
      </p:sp>
      <p:sp>
        <p:nvSpPr>
          <p:cNvPr id="5" name="Text Placeholder 2"/>
          <p:cNvSpPr>
            <a:spLocks noGrp="1"/>
          </p:cNvSpPr>
          <p:nvPr>
            <p:ph idx="1"/>
          </p:nvPr>
        </p:nvSpPr>
        <p:spPr>
          <a:xfrm>
            <a:off x="3868664" y="791516"/>
            <a:ext cx="4755762" cy="3452925"/>
          </a:xfrm>
        </p:spPr>
        <p:txBody>
          <a:bodyPr anchor="ctr">
            <a:noAutofit/>
          </a:bodyPr>
          <a:lstStyle/>
          <a:p>
            <a:r>
              <a:rPr lang="en-US" sz="1800" dirty="0"/>
              <a:t>Integration clause in Section 504 means that disabled individuals should be accommodated in the least restrictive and most integrated setting possible. </a:t>
            </a:r>
          </a:p>
          <a:p>
            <a:r>
              <a:rPr lang="en-US" sz="1800" dirty="0"/>
              <a:t>In the food allergy context, this most often comes into play where children with food allergies are ostracized in some way during meal time. </a:t>
            </a:r>
          </a:p>
          <a:p>
            <a:pPr lvl="1"/>
            <a:r>
              <a:rPr lang="en-US" dirty="0"/>
              <a:t>Allergy-free tables, such as peanut-free tables, are acceptable, as long as they are not also “punishment” tables.</a:t>
            </a:r>
          </a:p>
          <a:p>
            <a:r>
              <a:rPr lang="en-US" sz="1800" dirty="0"/>
              <a:t>Providers must always balance safety vs. stigma. The severity of the allergy and age of the child are the primary considerations. </a:t>
            </a:r>
          </a:p>
        </p:txBody>
      </p:sp>
      <p:pic>
        <p:nvPicPr>
          <p:cNvPr id="4" name="Audio 3">
            <a:hlinkClick r:id="" action="ppaction://media"/>
            <a:extLst>
              <a:ext uri="{FF2B5EF4-FFF2-40B4-BE49-F238E27FC236}">
                <a16:creationId xmlns:a16="http://schemas.microsoft.com/office/drawing/2014/main" id="{2060DBDF-919C-27EF-DD96-B5DAD365F6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60601585"/>
      </p:ext>
    </p:extLst>
  </p:cSld>
  <p:clrMapOvr>
    <a:masterClrMapping/>
  </p:clrMapOvr>
  <mc:AlternateContent xmlns:mc="http://schemas.openxmlformats.org/markup-compatibility/2006" xmlns:p14="http://schemas.microsoft.com/office/powerpoint/2010/main">
    <mc:Choice Requires="p14">
      <p:transition spd="slow" p14:dur="2000" advTm="44715"/>
    </mc:Choice>
    <mc:Fallback xmlns="">
      <p:transition spd="slow" advTm="44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Complaints of Discrimination</a:t>
            </a:r>
          </a:p>
        </p:txBody>
      </p:sp>
      <p:sp>
        <p:nvSpPr>
          <p:cNvPr id="3" name="Text Placeholder 2"/>
          <p:cNvSpPr>
            <a:spLocks noGrp="1"/>
          </p:cNvSpPr>
          <p:nvPr>
            <p:ph type="body" idx="1"/>
          </p:nvPr>
        </p:nvSpPr>
        <p:spPr/>
        <p:txBody>
          <a:bodyPr>
            <a:normAutofit/>
          </a:bodyPr>
          <a:lstStyle/>
          <a:p>
            <a:r>
              <a:rPr lang="en-US" dirty="0"/>
              <a:t>Civil Rights</a:t>
            </a:r>
          </a:p>
        </p:txBody>
      </p:sp>
      <p:pic>
        <p:nvPicPr>
          <p:cNvPr id="8" name="Audio 7">
            <a:hlinkClick r:id="" action="ppaction://media"/>
            <a:extLst>
              <a:ext uri="{FF2B5EF4-FFF2-40B4-BE49-F238E27FC236}">
                <a16:creationId xmlns:a16="http://schemas.microsoft.com/office/drawing/2014/main" id="{CD54DC5B-A465-2AF7-2BDC-ACE431C2BB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40815323"/>
      </p:ext>
    </p:extLst>
  </p:cSld>
  <p:clrMapOvr>
    <a:masterClrMapping/>
  </p:clrMapOvr>
  <mc:AlternateContent xmlns:mc="http://schemas.openxmlformats.org/markup-compatibility/2006" xmlns:p14="http://schemas.microsoft.com/office/powerpoint/2010/main">
    <mc:Choice Requires="p14">
      <p:transition spd="slow" p14:dur="2000" advTm="6937"/>
    </mc:Choice>
    <mc:Fallback xmlns="">
      <p:transition spd="slow" advTm="6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2989" y="992981"/>
            <a:ext cx="6374035" cy="3640740"/>
          </a:xfrm>
          <a:prstGeom prst="rect">
            <a:avLst/>
          </a:prstGeom>
        </p:spPr>
        <p:txBody>
          <a:bodyPr vert="horz" wrap="square" lIns="0" tIns="0" rIns="0" bIns="0" rtlCol="0">
            <a:spAutoFit/>
          </a:bodyPr>
          <a:lstStyle/>
          <a:p>
            <a:pPr marL="266701" marR="604838" indent="-257175">
              <a:lnSpc>
                <a:spcPts val="1800"/>
              </a:lnSpc>
              <a:buClr>
                <a:prstClr val="black"/>
              </a:buClr>
              <a:buSzPct val="100000"/>
              <a:buFont typeface="Arial" panose="020B0604020202020204" pitchFamily="34" charset="0"/>
              <a:buChar char="•"/>
              <a:tabLst>
                <a:tab pos="201930" algn="l"/>
              </a:tabLst>
            </a:pPr>
            <a:r>
              <a:rPr sz="1575" spc="-4" dirty="0">
                <a:solidFill>
                  <a:prstClr val="black"/>
                </a:solidFill>
                <a:latin typeface="Calibri" panose="020F0502020204030204" pitchFamily="34" charset="0"/>
                <a:cs typeface="Calibri" panose="020F0502020204030204" pitchFamily="34" charset="0"/>
              </a:rPr>
              <a:t>Complaints shall be </a:t>
            </a:r>
            <a:r>
              <a:rPr sz="1575" dirty="0">
                <a:solidFill>
                  <a:prstClr val="black"/>
                </a:solidFill>
                <a:latin typeface="Calibri" panose="020F0502020204030204" pitchFamily="34" charset="0"/>
                <a:cs typeface="Calibri" panose="020F0502020204030204" pitchFamily="34" charset="0"/>
              </a:rPr>
              <a:t>accepted </a:t>
            </a:r>
            <a:r>
              <a:rPr lang="en-US" sz="1575" dirty="0">
                <a:solidFill>
                  <a:prstClr val="black"/>
                </a:solidFill>
                <a:latin typeface="Calibri" panose="020F0502020204030204" pitchFamily="34" charset="0"/>
                <a:cs typeface="Calibri" panose="020F0502020204030204" pitchFamily="34" charset="0"/>
              </a:rPr>
              <a:t>and </a:t>
            </a:r>
            <a:r>
              <a:rPr sz="1575" spc="-4" dirty="0">
                <a:solidFill>
                  <a:prstClr val="black"/>
                </a:solidFill>
                <a:latin typeface="Calibri" panose="020F0502020204030204" pitchFamily="34" charset="0"/>
                <a:cs typeface="Calibri" panose="020F0502020204030204" pitchFamily="34" charset="0"/>
              </a:rPr>
              <a:t>forwarded to </a:t>
            </a:r>
            <a:r>
              <a:rPr lang="en-US" sz="1575" spc="-4" dirty="0">
                <a:solidFill>
                  <a:prstClr val="black"/>
                </a:solidFill>
                <a:latin typeface="Calibri" panose="020F0502020204030204" pitchFamily="34" charset="0"/>
                <a:cs typeface="Calibri" panose="020F0502020204030204" pitchFamily="34" charset="0"/>
              </a:rPr>
              <a:t>the </a:t>
            </a:r>
            <a:r>
              <a:rPr sz="1575" spc="-4" dirty="0">
                <a:solidFill>
                  <a:prstClr val="black"/>
                </a:solidFill>
                <a:latin typeface="Calibri" panose="020F0502020204030204" pitchFamily="34" charset="0"/>
                <a:cs typeface="Calibri" panose="020F0502020204030204" pitchFamily="34" charset="0"/>
              </a:rPr>
              <a:t>USDA</a:t>
            </a:r>
            <a:r>
              <a:rPr lang="en-US" sz="1575" spc="-4" dirty="0">
                <a:solidFill>
                  <a:prstClr val="black"/>
                </a:solidFill>
                <a:latin typeface="Calibri" panose="020F0502020204030204" pitchFamily="34" charset="0"/>
                <a:cs typeface="Calibri" panose="020F0502020204030204" pitchFamily="34" charset="0"/>
              </a:rPr>
              <a:t>/FNS Regional Office of Civil Rights</a:t>
            </a:r>
          </a:p>
          <a:p>
            <a:pPr marL="266701" marR="604838" indent="-257175">
              <a:lnSpc>
                <a:spcPts val="1800"/>
              </a:lnSpc>
              <a:buClr>
                <a:prstClr val="black"/>
              </a:buClr>
              <a:buSzPct val="100000"/>
              <a:buFont typeface="Arial" panose="020B0604020202020204" pitchFamily="34" charset="0"/>
              <a:buChar char="•"/>
              <a:tabLst>
                <a:tab pos="201930" algn="l"/>
              </a:tabLst>
            </a:pPr>
            <a:endParaRPr lang="en-US" sz="1575" spc="-4" dirty="0">
              <a:solidFill>
                <a:prstClr val="black"/>
              </a:solidFill>
              <a:latin typeface="Calibri" panose="020F0502020204030204" pitchFamily="34" charset="0"/>
              <a:cs typeface="Calibri" panose="020F0502020204030204" pitchFamily="34" charset="0"/>
            </a:endParaRPr>
          </a:p>
          <a:p>
            <a:pPr marL="266701" marR="604838" indent="-257175">
              <a:lnSpc>
                <a:spcPts val="1800"/>
              </a:lnSpc>
              <a:buClr>
                <a:prstClr val="black"/>
              </a:buClr>
              <a:buSzPct val="100000"/>
              <a:buFont typeface="Arial" panose="020B0604020202020204" pitchFamily="34" charset="0"/>
              <a:buChar char="•"/>
              <a:tabLst>
                <a:tab pos="201930" algn="l"/>
              </a:tabLst>
            </a:pPr>
            <a:r>
              <a:rPr lang="en-US" sz="1575" spc="-4" dirty="0">
                <a:solidFill>
                  <a:prstClr val="black"/>
                </a:solidFill>
                <a:latin typeface="Calibri" panose="020F0502020204030204" pitchFamily="34" charset="0"/>
                <a:cs typeface="Calibri" panose="020F0502020204030204" pitchFamily="34" charset="0"/>
              </a:rPr>
              <a:t>Maine Human Rights Commission must be notified</a:t>
            </a:r>
            <a:endParaRPr sz="1575" dirty="0">
              <a:solidFill>
                <a:prstClr val="black"/>
              </a:solidFill>
              <a:latin typeface="Calibri" panose="020F0502020204030204" pitchFamily="34" charset="0"/>
              <a:cs typeface="Calibri" panose="020F0502020204030204" pitchFamily="34" charset="0"/>
            </a:endParaRPr>
          </a:p>
          <a:p>
            <a:pPr marL="266701" marR="311944" indent="-257175">
              <a:lnSpc>
                <a:spcPts val="1800"/>
              </a:lnSpc>
              <a:spcBef>
                <a:spcPts val="1095"/>
              </a:spcBef>
              <a:buClr>
                <a:prstClr val="black"/>
              </a:buClr>
              <a:buSzPct val="100000"/>
              <a:buFont typeface="Arial" panose="020B0604020202020204" pitchFamily="34" charset="0"/>
              <a:buChar char="•"/>
              <a:tabLst>
                <a:tab pos="201930" algn="l"/>
              </a:tabLst>
            </a:pPr>
            <a:r>
              <a:rPr sz="1575" spc="-4" dirty="0">
                <a:solidFill>
                  <a:prstClr val="black"/>
                </a:solidFill>
                <a:latin typeface="Calibri" panose="020F0502020204030204" pitchFamily="34" charset="0"/>
                <a:cs typeface="Calibri" panose="020F0502020204030204" pitchFamily="34" charset="0"/>
              </a:rPr>
              <a:t>Complaints must be filed within </a:t>
            </a:r>
            <a:r>
              <a:rPr sz="1575" dirty="0">
                <a:solidFill>
                  <a:prstClr val="black"/>
                </a:solidFill>
                <a:latin typeface="Calibri" panose="020F0502020204030204" pitchFamily="34" charset="0"/>
                <a:cs typeface="Calibri" panose="020F0502020204030204" pitchFamily="34" charset="0"/>
              </a:rPr>
              <a:t>180 days </a:t>
            </a:r>
            <a:r>
              <a:rPr sz="1575" spc="-4" dirty="0">
                <a:solidFill>
                  <a:prstClr val="black"/>
                </a:solidFill>
                <a:latin typeface="Calibri" panose="020F0502020204030204" pitchFamily="34" charset="0"/>
                <a:cs typeface="Calibri" panose="020F0502020204030204" pitchFamily="34" charset="0"/>
              </a:rPr>
              <a:t>from </a:t>
            </a:r>
            <a:r>
              <a:rPr sz="1575" dirty="0">
                <a:solidFill>
                  <a:prstClr val="black"/>
                </a:solidFill>
                <a:latin typeface="Calibri" panose="020F0502020204030204" pitchFamily="34" charset="0"/>
                <a:cs typeface="Calibri" panose="020F0502020204030204" pitchFamily="34" charset="0"/>
              </a:rPr>
              <a:t>the </a:t>
            </a:r>
            <a:r>
              <a:rPr sz="1575" spc="-4" dirty="0">
                <a:solidFill>
                  <a:prstClr val="black"/>
                </a:solidFill>
                <a:latin typeface="Calibri" panose="020F0502020204030204" pitchFamily="34" charset="0"/>
                <a:cs typeface="Calibri" panose="020F0502020204030204" pitchFamily="34" charset="0"/>
              </a:rPr>
              <a:t>alleged act </a:t>
            </a:r>
            <a:r>
              <a:rPr sz="1575" dirty="0">
                <a:solidFill>
                  <a:prstClr val="black"/>
                </a:solidFill>
                <a:latin typeface="Calibri" panose="020F0502020204030204" pitchFamily="34" charset="0"/>
                <a:cs typeface="Calibri" panose="020F0502020204030204" pitchFamily="34" charset="0"/>
              </a:rPr>
              <a:t>of</a:t>
            </a:r>
            <a:r>
              <a:rPr sz="1575" spc="-4" dirty="0">
                <a:solidFill>
                  <a:prstClr val="black"/>
                </a:solidFill>
                <a:latin typeface="Calibri" panose="020F0502020204030204" pitchFamily="34" charset="0"/>
                <a:cs typeface="Calibri" panose="020F0502020204030204" pitchFamily="34" charset="0"/>
              </a:rPr>
              <a:t> discrimination</a:t>
            </a:r>
            <a:endParaRPr sz="1575" dirty="0">
              <a:solidFill>
                <a:prstClr val="black"/>
              </a:solidFill>
              <a:latin typeface="Calibri" panose="020F0502020204030204" pitchFamily="34" charset="0"/>
              <a:cs typeface="Calibri" panose="020F0502020204030204" pitchFamily="34" charset="0"/>
            </a:endParaRPr>
          </a:p>
          <a:p>
            <a:pPr marL="266701" indent="-257175">
              <a:spcBef>
                <a:spcPts val="1103"/>
              </a:spcBef>
              <a:buClr>
                <a:prstClr val="black"/>
              </a:buClr>
              <a:buSzPct val="100000"/>
              <a:buFont typeface="Arial" panose="020B0604020202020204" pitchFamily="34" charset="0"/>
              <a:buChar char="•"/>
              <a:tabLst>
                <a:tab pos="201930" algn="l"/>
              </a:tabLst>
            </a:pPr>
            <a:r>
              <a:rPr sz="1575" spc="-4" dirty="0">
                <a:solidFill>
                  <a:prstClr val="black"/>
                </a:solidFill>
                <a:latin typeface="Calibri" panose="020F0502020204030204" pitchFamily="34" charset="0"/>
                <a:cs typeface="Calibri" panose="020F0502020204030204" pitchFamily="34" charset="0"/>
              </a:rPr>
              <a:t>Complaints may be written, verbal, </a:t>
            </a:r>
            <a:r>
              <a:rPr sz="1575" dirty="0">
                <a:solidFill>
                  <a:prstClr val="black"/>
                </a:solidFill>
                <a:latin typeface="Calibri" panose="020F0502020204030204" pitchFamily="34" charset="0"/>
                <a:cs typeface="Calibri" panose="020F0502020204030204" pitchFamily="34" charset="0"/>
              </a:rPr>
              <a:t>or</a:t>
            </a:r>
            <a:r>
              <a:rPr sz="1575" spc="45" dirty="0">
                <a:solidFill>
                  <a:prstClr val="black"/>
                </a:solidFill>
                <a:latin typeface="Calibri" panose="020F0502020204030204" pitchFamily="34" charset="0"/>
                <a:cs typeface="Calibri" panose="020F0502020204030204" pitchFamily="34" charset="0"/>
              </a:rPr>
              <a:t> </a:t>
            </a:r>
            <a:r>
              <a:rPr sz="1575" dirty="0">
                <a:solidFill>
                  <a:prstClr val="black"/>
                </a:solidFill>
                <a:latin typeface="Calibri" panose="020F0502020204030204" pitchFamily="34" charset="0"/>
                <a:cs typeface="Calibri" panose="020F0502020204030204" pitchFamily="34" charset="0"/>
              </a:rPr>
              <a:t>anonymous</a:t>
            </a:r>
          </a:p>
          <a:p>
            <a:pPr marL="266701" marR="3810" indent="-257175">
              <a:lnSpc>
                <a:spcPts val="1800"/>
              </a:lnSpc>
              <a:spcBef>
                <a:spcPts val="1523"/>
              </a:spcBef>
              <a:buClr>
                <a:prstClr val="black"/>
              </a:buClr>
              <a:buSzPct val="100000"/>
              <a:buFont typeface="Arial" panose="020B0604020202020204" pitchFamily="34" charset="0"/>
              <a:buChar char="•"/>
              <a:tabLst>
                <a:tab pos="201930" algn="l"/>
              </a:tabLst>
            </a:pPr>
            <a:r>
              <a:rPr sz="1575" spc="-4" dirty="0">
                <a:solidFill>
                  <a:prstClr val="black"/>
                </a:solidFill>
                <a:latin typeface="Calibri" panose="020F0502020204030204" pitchFamily="34" charset="0"/>
                <a:cs typeface="Calibri" panose="020F0502020204030204" pitchFamily="34" charset="0"/>
              </a:rPr>
              <a:t>State </a:t>
            </a:r>
            <a:r>
              <a:rPr sz="1575" dirty="0">
                <a:solidFill>
                  <a:prstClr val="black"/>
                </a:solidFill>
                <a:latin typeface="Calibri" panose="020F0502020204030204" pitchFamily="34" charset="0"/>
                <a:cs typeface="Calibri" panose="020F0502020204030204" pitchFamily="34" charset="0"/>
              </a:rPr>
              <a:t>agencies or </a:t>
            </a:r>
            <a:r>
              <a:rPr sz="1575" spc="-4" dirty="0">
                <a:solidFill>
                  <a:prstClr val="black"/>
                </a:solidFill>
                <a:latin typeface="Calibri" panose="020F0502020204030204" pitchFamily="34" charset="0"/>
                <a:cs typeface="Calibri" panose="020F0502020204030204" pitchFamily="34" charset="0"/>
              </a:rPr>
              <a:t>subrecipient </a:t>
            </a:r>
            <a:r>
              <a:rPr sz="1575" dirty="0">
                <a:solidFill>
                  <a:prstClr val="black"/>
                </a:solidFill>
                <a:latin typeface="Calibri" panose="020F0502020204030204" pitchFamily="34" charset="0"/>
                <a:cs typeface="Calibri" panose="020F0502020204030204" pitchFamily="34" charset="0"/>
              </a:rPr>
              <a:t>agencies </a:t>
            </a:r>
            <a:r>
              <a:rPr sz="1575" spc="-4" dirty="0">
                <a:solidFill>
                  <a:prstClr val="black"/>
                </a:solidFill>
                <a:latin typeface="Calibri" panose="020F0502020204030204" pitchFamily="34" charset="0"/>
                <a:cs typeface="Calibri" panose="020F0502020204030204" pitchFamily="34" charset="0"/>
              </a:rPr>
              <a:t>may  develop their own complaint forms, </a:t>
            </a:r>
            <a:r>
              <a:rPr sz="1575" dirty="0">
                <a:solidFill>
                  <a:prstClr val="black"/>
                </a:solidFill>
                <a:latin typeface="Calibri" panose="020F0502020204030204" pitchFamily="34" charset="0"/>
                <a:cs typeface="Calibri" panose="020F0502020204030204" pitchFamily="34" charset="0"/>
              </a:rPr>
              <a:t>but </a:t>
            </a:r>
            <a:r>
              <a:rPr sz="1575" spc="-4" dirty="0">
                <a:solidFill>
                  <a:prstClr val="black"/>
                </a:solidFill>
                <a:latin typeface="Calibri" panose="020F0502020204030204" pitchFamily="34" charset="0"/>
                <a:cs typeface="Calibri" panose="020F0502020204030204" pitchFamily="34" charset="0"/>
              </a:rPr>
              <a:t>the use </a:t>
            </a:r>
            <a:r>
              <a:rPr sz="1575" dirty="0">
                <a:solidFill>
                  <a:prstClr val="black"/>
                </a:solidFill>
                <a:latin typeface="Calibri" panose="020F0502020204030204" pitchFamily="34" charset="0"/>
                <a:cs typeface="Calibri" panose="020F0502020204030204" pitchFamily="34" charset="0"/>
              </a:rPr>
              <a:t>of  </a:t>
            </a:r>
            <a:r>
              <a:rPr sz="1575" spc="-4" dirty="0">
                <a:solidFill>
                  <a:prstClr val="black"/>
                </a:solidFill>
                <a:latin typeface="Calibri" panose="020F0502020204030204" pitchFamily="34" charset="0"/>
                <a:cs typeface="Calibri" panose="020F0502020204030204" pitchFamily="34" charset="0"/>
              </a:rPr>
              <a:t>such forms </a:t>
            </a:r>
            <a:r>
              <a:rPr sz="1575" dirty="0">
                <a:solidFill>
                  <a:prstClr val="black"/>
                </a:solidFill>
                <a:latin typeface="Calibri" panose="020F0502020204030204" pitchFamily="34" charset="0"/>
                <a:cs typeface="Calibri" panose="020F0502020204030204" pitchFamily="34" charset="0"/>
              </a:rPr>
              <a:t>cannot </a:t>
            </a:r>
            <a:r>
              <a:rPr sz="1575" spc="-4" dirty="0">
                <a:solidFill>
                  <a:prstClr val="black"/>
                </a:solidFill>
                <a:latin typeface="Calibri" panose="020F0502020204030204" pitchFamily="34" charset="0"/>
                <a:cs typeface="Calibri" panose="020F0502020204030204" pitchFamily="34" charset="0"/>
              </a:rPr>
              <a:t>be a pre-requisite </a:t>
            </a:r>
            <a:r>
              <a:rPr sz="1575" dirty="0">
                <a:solidFill>
                  <a:prstClr val="black"/>
                </a:solidFill>
                <a:latin typeface="Calibri" panose="020F0502020204030204" pitchFamily="34" charset="0"/>
                <a:cs typeface="Calibri" panose="020F0502020204030204" pitchFamily="34" charset="0"/>
              </a:rPr>
              <a:t>for</a:t>
            </a:r>
            <a:r>
              <a:rPr sz="1575" spc="45" dirty="0">
                <a:solidFill>
                  <a:prstClr val="black"/>
                </a:solidFill>
                <a:latin typeface="Calibri" panose="020F0502020204030204" pitchFamily="34" charset="0"/>
                <a:cs typeface="Calibri" panose="020F0502020204030204" pitchFamily="34" charset="0"/>
              </a:rPr>
              <a:t> </a:t>
            </a:r>
            <a:r>
              <a:rPr sz="1575" dirty="0">
                <a:solidFill>
                  <a:prstClr val="black"/>
                </a:solidFill>
                <a:latin typeface="Calibri" panose="020F0502020204030204" pitchFamily="34" charset="0"/>
                <a:cs typeface="Calibri" panose="020F0502020204030204" pitchFamily="34" charset="0"/>
              </a:rPr>
              <a:t>acceptance</a:t>
            </a:r>
          </a:p>
          <a:p>
            <a:pPr marL="266701" marR="590550" indent="-257175">
              <a:lnSpc>
                <a:spcPts val="1800"/>
              </a:lnSpc>
              <a:spcBef>
                <a:spcPts val="1526"/>
              </a:spcBef>
              <a:buClr>
                <a:prstClr val="black"/>
              </a:buClr>
              <a:buSzPct val="100000"/>
              <a:buFont typeface="Arial" panose="020B0604020202020204" pitchFamily="34" charset="0"/>
              <a:buChar char="•"/>
              <a:tabLst>
                <a:tab pos="201930" algn="l"/>
              </a:tabLst>
            </a:pPr>
            <a:r>
              <a:rPr sz="1575" spc="-4" dirty="0">
                <a:solidFill>
                  <a:prstClr val="black"/>
                </a:solidFill>
                <a:latin typeface="Calibri" panose="020F0502020204030204" pitchFamily="34" charset="0"/>
                <a:cs typeface="Calibri" panose="020F0502020204030204" pitchFamily="34" charset="0"/>
              </a:rPr>
              <a:t>A </a:t>
            </a:r>
            <a:r>
              <a:rPr sz="1575" b="1" spc="-4" dirty="0">
                <a:solidFill>
                  <a:prstClr val="black"/>
                </a:solidFill>
                <a:latin typeface="Calibri" panose="020F0502020204030204" pitchFamily="34" charset="0"/>
                <a:cs typeface="Calibri" panose="020F0502020204030204" pitchFamily="34" charset="0"/>
              </a:rPr>
              <a:t>separate </a:t>
            </a:r>
            <a:r>
              <a:rPr sz="1575" spc="-4" dirty="0">
                <a:solidFill>
                  <a:prstClr val="black"/>
                </a:solidFill>
                <a:latin typeface="Calibri" panose="020F0502020204030204" pitchFamily="34" charset="0"/>
                <a:cs typeface="Calibri" panose="020F0502020204030204" pitchFamily="34" charset="0"/>
              </a:rPr>
              <a:t>Civil Rights complaint log shall </a:t>
            </a:r>
            <a:r>
              <a:rPr sz="1575" dirty="0">
                <a:solidFill>
                  <a:prstClr val="black"/>
                </a:solidFill>
                <a:latin typeface="Calibri" panose="020F0502020204030204" pitchFamily="34" charset="0"/>
                <a:cs typeface="Calibri" panose="020F0502020204030204" pitchFamily="34" charset="0"/>
              </a:rPr>
              <a:t>be </a:t>
            </a:r>
            <a:r>
              <a:rPr sz="1575" spc="-4" dirty="0">
                <a:solidFill>
                  <a:prstClr val="black"/>
                </a:solidFill>
                <a:latin typeface="Calibri" panose="020F0502020204030204" pitchFamily="34" charset="0"/>
                <a:cs typeface="Calibri" panose="020F0502020204030204" pitchFamily="34" charset="0"/>
              </a:rPr>
              <a:t>maintained by the State </a:t>
            </a:r>
            <a:r>
              <a:rPr lang="en-US" sz="1575" spc="-4" dirty="0">
                <a:solidFill>
                  <a:prstClr val="black"/>
                </a:solidFill>
                <a:latin typeface="Calibri" panose="020F0502020204030204" pitchFamily="34" charset="0"/>
                <a:cs typeface="Calibri" panose="020F0502020204030204" pitchFamily="34" charset="0"/>
              </a:rPr>
              <a:t>and</a:t>
            </a:r>
            <a:r>
              <a:rPr sz="1575" spc="-4" dirty="0">
                <a:solidFill>
                  <a:prstClr val="black"/>
                </a:solidFill>
                <a:latin typeface="Calibri" panose="020F0502020204030204" pitchFamily="34" charset="0"/>
                <a:cs typeface="Calibri" panose="020F0502020204030204" pitchFamily="34" charset="0"/>
              </a:rPr>
              <a:t> </a:t>
            </a:r>
            <a:r>
              <a:rPr sz="1575" spc="-4" dirty="0" err="1">
                <a:solidFill>
                  <a:prstClr val="black"/>
                </a:solidFill>
                <a:latin typeface="Calibri" panose="020F0502020204030204" pitchFamily="34" charset="0"/>
                <a:cs typeface="Calibri" panose="020F0502020204030204" pitchFamily="34" charset="0"/>
              </a:rPr>
              <a:t>subrecipient</a:t>
            </a:r>
            <a:r>
              <a:rPr sz="1575" spc="26" dirty="0">
                <a:solidFill>
                  <a:prstClr val="black"/>
                </a:solidFill>
                <a:latin typeface="Calibri" panose="020F0502020204030204" pitchFamily="34" charset="0"/>
                <a:cs typeface="Calibri" panose="020F0502020204030204" pitchFamily="34" charset="0"/>
              </a:rPr>
              <a:t> </a:t>
            </a:r>
            <a:r>
              <a:rPr sz="1575" dirty="0">
                <a:solidFill>
                  <a:prstClr val="black"/>
                </a:solidFill>
                <a:latin typeface="Calibri" panose="020F0502020204030204" pitchFamily="34" charset="0"/>
                <a:cs typeface="Calibri" panose="020F0502020204030204" pitchFamily="34" charset="0"/>
              </a:rPr>
              <a:t>agency</a:t>
            </a:r>
          </a:p>
          <a:p>
            <a:pPr marL="266701" marR="298133" indent="-257175">
              <a:lnSpc>
                <a:spcPts val="1800"/>
              </a:lnSpc>
              <a:spcBef>
                <a:spcPts val="1538"/>
              </a:spcBef>
              <a:buClr>
                <a:prstClr val="black"/>
              </a:buClr>
              <a:buSzPct val="100000"/>
              <a:buFont typeface="Arial" panose="020B0604020202020204" pitchFamily="34" charset="0"/>
              <a:buChar char="•"/>
              <a:tabLst>
                <a:tab pos="201930" algn="l"/>
              </a:tabLst>
            </a:pPr>
            <a:r>
              <a:rPr sz="1575" spc="-4" dirty="0">
                <a:solidFill>
                  <a:prstClr val="black"/>
                </a:solidFill>
                <a:latin typeface="Calibri" panose="020F0502020204030204" pitchFamily="34" charset="0"/>
                <a:cs typeface="Calibri" panose="020F0502020204030204" pitchFamily="34" charset="0"/>
              </a:rPr>
              <a:t>Confidentiality is extremely important </a:t>
            </a:r>
            <a:r>
              <a:rPr sz="1575" dirty="0">
                <a:solidFill>
                  <a:prstClr val="black"/>
                </a:solidFill>
                <a:latin typeface="Calibri" panose="020F0502020204030204" pitchFamily="34" charset="0"/>
                <a:cs typeface="Calibri" panose="020F0502020204030204" pitchFamily="34" charset="0"/>
              </a:rPr>
              <a:t>and </a:t>
            </a:r>
            <a:r>
              <a:rPr sz="1575" spc="-4" dirty="0">
                <a:solidFill>
                  <a:prstClr val="black"/>
                </a:solidFill>
                <a:latin typeface="Calibri" panose="020F0502020204030204" pitchFamily="34" charset="0"/>
                <a:cs typeface="Calibri" panose="020F0502020204030204" pitchFamily="34" charset="0"/>
              </a:rPr>
              <a:t>must </a:t>
            </a:r>
            <a:r>
              <a:rPr sz="1575" dirty="0">
                <a:solidFill>
                  <a:prstClr val="black"/>
                </a:solidFill>
                <a:latin typeface="Calibri" panose="020F0502020204030204" pitchFamily="34" charset="0"/>
                <a:cs typeface="Calibri" panose="020F0502020204030204" pitchFamily="34" charset="0"/>
              </a:rPr>
              <a:t>be </a:t>
            </a:r>
            <a:r>
              <a:rPr sz="1575" spc="-4" dirty="0">
                <a:solidFill>
                  <a:prstClr val="black"/>
                </a:solidFill>
                <a:latin typeface="Calibri" panose="020F0502020204030204" pitchFamily="34" charset="0"/>
                <a:cs typeface="Calibri" panose="020F0502020204030204" pitchFamily="34" charset="0"/>
              </a:rPr>
              <a:t>maintained</a:t>
            </a:r>
            <a:endParaRPr lang="en-US" sz="1575" spc="-4" dirty="0">
              <a:solidFill>
                <a:prstClr val="black"/>
              </a:solidFill>
              <a:latin typeface="Calibri" panose="020F0502020204030204" pitchFamily="34" charset="0"/>
              <a:cs typeface="Calibri" panose="020F0502020204030204" pitchFamily="34" charset="0"/>
            </a:endParaRPr>
          </a:p>
        </p:txBody>
      </p:sp>
      <p:sp>
        <p:nvSpPr>
          <p:cNvPr id="5" name="Title 3"/>
          <p:cNvSpPr txBox="1">
            <a:spLocks/>
          </p:cNvSpPr>
          <p:nvPr/>
        </p:nvSpPr>
        <p:spPr>
          <a:xfrm>
            <a:off x="1485900" y="342900"/>
            <a:ext cx="6172200" cy="85725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300" b="1" dirty="0">
              <a:solidFill>
                <a:prstClr val="black"/>
              </a:solidFill>
            </a:endParaRPr>
          </a:p>
        </p:txBody>
      </p:sp>
      <p:sp>
        <p:nvSpPr>
          <p:cNvPr id="3" name="Rectangle 2">
            <a:extLst>
              <a:ext uri="{FF2B5EF4-FFF2-40B4-BE49-F238E27FC236}">
                <a16:creationId xmlns:a16="http://schemas.microsoft.com/office/drawing/2014/main" id="{454D91B0-A015-4A8D-ADD4-16427B0DD6F1}"/>
              </a:ext>
            </a:extLst>
          </p:cNvPr>
          <p:cNvSpPr/>
          <p:nvPr/>
        </p:nvSpPr>
        <p:spPr>
          <a:xfrm>
            <a:off x="850105" y="342900"/>
            <a:ext cx="6713865" cy="553998"/>
          </a:xfrm>
          <a:prstGeom prst="rect">
            <a:avLst/>
          </a:prstGeom>
        </p:spPr>
        <p:txBody>
          <a:bodyPr wrap="square">
            <a:spAutoFit/>
          </a:bodyPr>
          <a:lstStyle/>
          <a:p>
            <a:r>
              <a:rPr lang="en-US" sz="3000" b="1" dirty="0">
                <a:latin typeface="Montserrat Bold" panose="00000800000000000000" pitchFamily="2" charset="0"/>
                <a:ea typeface="+mj-ea"/>
                <a:cs typeface="+mj-cs"/>
              </a:rPr>
              <a:t>Complaints of Discrimination</a:t>
            </a:r>
            <a:endParaRPr lang="en-US" sz="3000" b="1" dirty="0">
              <a:latin typeface="Montserrat Bold" panose="00000800000000000000" pitchFamily="2" charset="0"/>
            </a:endParaRPr>
          </a:p>
        </p:txBody>
      </p:sp>
      <p:pic>
        <p:nvPicPr>
          <p:cNvPr id="10" name="Audio 9">
            <a:hlinkClick r:id="" action="ppaction://media"/>
            <a:extLst>
              <a:ext uri="{FF2B5EF4-FFF2-40B4-BE49-F238E27FC236}">
                <a16:creationId xmlns:a16="http://schemas.microsoft.com/office/drawing/2014/main" id="{000A83C1-46B3-E82A-A946-DFE215A3B1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73505332"/>
      </p:ext>
    </p:extLst>
  </p:cSld>
  <p:clrMapOvr>
    <a:masterClrMapping/>
  </p:clrMapOvr>
  <mc:AlternateContent xmlns:mc="http://schemas.openxmlformats.org/markup-compatibility/2006" xmlns:p14="http://schemas.microsoft.com/office/powerpoint/2010/main">
    <mc:Choice Requires="p14">
      <p:transition spd="slow" p14:dur="2000" advTm="42283"/>
    </mc:Choice>
    <mc:Fallback xmlns="">
      <p:transition spd="slow" advTm="4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485900" y="342900"/>
            <a:ext cx="6172200" cy="85725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300" b="1" dirty="0">
              <a:solidFill>
                <a:prstClr val="black"/>
              </a:solidFill>
            </a:endParaRPr>
          </a:p>
        </p:txBody>
      </p:sp>
      <p:sp>
        <p:nvSpPr>
          <p:cNvPr id="3" name="Rectangle 2"/>
          <p:cNvSpPr/>
          <p:nvPr/>
        </p:nvSpPr>
        <p:spPr>
          <a:xfrm>
            <a:off x="1328738" y="1126525"/>
            <a:ext cx="6115050" cy="3600986"/>
          </a:xfrm>
          <a:prstGeom prst="rect">
            <a:avLst/>
          </a:prstGeom>
        </p:spPr>
        <p:txBody>
          <a:bodyPr wrap="square">
            <a:spAutoFit/>
          </a:bodyPr>
          <a:lstStyle/>
          <a:p>
            <a:r>
              <a:rPr lang="en-US" sz="2100" dirty="0">
                <a:latin typeface="Calibri" panose="020F0502020204030204" pitchFamily="34" charset="0"/>
                <a:cs typeface="Calibri" panose="020F0502020204030204" pitchFamily="34" charset="0"/>
              </a:rPr>
              <a:t>Customer Service Complaint</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There has been a break down in service, and can result from a lack of customer focus, being insensitive, or demonstrating a lack of understanding</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r>
              <a:rPr lang="en-US" sz="2100" dirty="0">
                <a:latin typeface="Calibri" panose="020F0502020204030204" pitchFamily="34" charset="0"/>
                <a:cs typeface="Calibri" panose="020F0502020204030204" pitchFamily="34" charset="0"/>
              </a:rPr>
              <a:t>Civil Rights Complaint/Discrimination</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Characterized by the complainant verbalizing or submitting in writing that they feel they have been treated unfairly or discriminated against due to a protected class basis </a:t>
            </a:r>
          </a:p>
        </p:txBody>
      </p:sp>
      <p:sp>
        <p:nvSpPr>
          <p:cNvPr id="4" name="Rectangle 3">
            <a:extLst>
              <a:ext uri="{FF2B5EF4-FFF2-40B4-BE49-F238E27FC236}">
                <a16:creationId xmlns:a16="http://schemas.microsoft.com/office/drawing/2014/main" id="{F9F36F50-05F8-4009-9D58-E1698E892507}"/>
              </a:ext>
            </a:extLst>
          </p:cNvPr>
          <p:cNvSpPr/>
          <p:nvPr/>
        </p:nvSpPr>
        <p:spPr>
          <a:xfrm>
            <a:off x="914400" y="342900"/>
            <a:ext cx="4572000" cy="553998"/>
          </a:xfrm>
          <a:prstGeom prst="rect">
            <a:avLst/>
          </a:prstGeom>
        </p:spPr>
        <p:txBody>
          <a:bodyPr>
            <a:spAutoFit/>
          </a:bodyPr>
          <a:lstStyle/>
          <a:p>
            <a:r>
              <a:rPr lang="en-US" sz="3000" b="1" dirty="0">
                <a:latin typeface="Montserrat Bold" panose="00000800000000000000" pitchFamily="2" charset="0"/>
                <a:ea typeface="+mj-ea"/>
                <a:cs typeface="+mj-cs"/>
              </a:rPr>
              <a:t>Types of Complaints</a:t>
            </a:r>
            <a:endParaRPr lang="en-US" sz="3000" b="1" dirty="0">
              <a:latin typeface="Montserrat Bold" panose="00000800000000000000" pitchFamily="2" charset="0"/>
            </a:endParaRPr>
          </a:p>
        </p:txBody>
      </p:sp>
      <p:pic>
        <p:nvPicPr>
          <p:cNvPr id="11" name="Audio 10">
            <a:hlinkClick r:id="" action="ppaction://media"/>
            <a:extLst>
              <a:ext uri="{FF2B5EF4-FFF2-40B4-BE49-F238E27FC236}">
                <a16:creationId xmlns:a16="http://schemas.microsoft.com/office/drawing/2014/main" id="{806385E6-EC66-0FC1-6021-020868C5DC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252180562"/>
      </p:ext>
    </p:extLst>
  </p:cSld>
  <p:clrMapOvr>
    <a:masterClrMapping/>
  </p:clrMapOvr>
  <mc:AlternateContent xmlns:mc="http://schemas.openxmlformats.org/markup-compatibility/2006" xmlns:p14="http://schemas.microsoft.com/office/powerpoint/2010/main">
    <mc:Choice Requires="p14">
      <p:transition spd="slow" p14:dur="2000" advTm="28913"/>
    </mc:Choice>
    <mc:Fallback xmlns="">
      <p:transition spd="slow" advTm="2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Civil Rights Complaints Process</a:t>
            </a:r>
          </a:p>
        </p:txBody>
      </p:sp>
      <p:sp>
        <p:nvSpPr>
          <p:cNvPr id="3" name="Content Placeholder 2"/>
          <p:cNvSpPr>
            <a:spLocks noGrp="1"/>
          </p:cNvSpPr>
          <p:nvPr>
            <p:ph idx="1"/>
          </p:nvPr>
        </p:nvSpPr>
        <p:spPr/>
        <p:txBody>
          <a:bodyPr>
            <a:normAutofit/>
          </a:bodyPr>
          <a:lstStyle/>
          <a:p>
            <a:pPr marL="0" indent="0">
              <a:buNone/>
            </a:pPr>
            <a:r>
              <a:rPr lang="en-US" sz="1800" dirty="0"/>
              <a:t>USDA Discrimination Complaint Form</a:t>
            </a:r>
          </a:p>
          <a:p>
            <a:pPr marL="0" indent="0">
              <a:buNone/>
            </a:pPr>
            <a:endParaRPr lang="en-US" sz="1800" dirty="0"/>
          </a:p>
          <a:p>
            <a:pPr marL="0" indent="0">
              <a:buNone/>
            </a:pPr>
            <a:r>
              <a:rPr lang="en-US" sz="1800" dirty="0"/>
              <a:t>English </a:t>
            </a:r>
          </a:p>
          <a:p>
            <a:pPr marL="0" indent="0">
              <a:buNone/>
            </a:pPr>
            <a:r>
              <a:rPr lang="en-US" sz="1800" u="sng" dirty="0">
                <a:hlinkClick r:id="rId4"/>
              </a:rPr>
              <a:t>AD-3027</a:t>
            </a:r>
            <a:r>
              <a:rPr lang="en-US" sz="1800" u="sng" dirty="0"/>
              <a:t> </a:t>
            </a:r>
          </a:p>
          <a:p>
            <a:pPr marL="0" indent="0">
              <a:buNone/>
            </a:pPr>
            <a:endParaRPr lang="en-US" sz="1800" u="sng" dirty="0"/>
          </a:p>
          <a:p>
            <a:pPr marL="0" indent="0">
              <a:buNone/>
            </a:pPr>
            <a:r>
              <a:rPr lang="en-US" sz="1800" u="sng" dirty="0"/>
              <a:t>Spanish </a:t>
            </a:r>
          </a:p>
          <a:p>
            <a:pPr marL="0" indent="0">
              <a:buNone/>
            </a:pPr>
            <a:r>
              <a:rPr lang="en-US" sz="1800" u="sng" dirty="0">
                <a:hlinkClick r:id="rId5"/>
              </a:rPr>
              <a:t>AD-3027 (Spanish)</a:t>
            </a:r>
            <a:endParaRPr lang="en-US" sz="1800" dirty="0"/>
          </a:p>
        </p:txBody>
      </p:sp>
      <p:pic>
        <p:nvPicPr>
          <p:cNvPr id="6" name="Audio 5">
            <a:hlinkClick r:id="" action="ppaction://media"/>
            <a:extLst>
              <a:ext uri="{FF2B5EF4-FFF2-40B4-BE49-F238E27FC236}">
                <a16:creationId xmlns:a16="http://schemas.microsoft.com/office/drawing/2014/main" id="{D8ADFD6B-F106-7AD0-A6AE-3B00F7F8B76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94995860"/>
      </p:ext>
    </p:extLst>
  </p:cSld>
  <p:clrMapOvr>
    <a:masterClrMapping/>
  </p:clrMapOvr>
  <mc:AlternateContent xmlns:mc="http://schemas.openxmlformats.org/markup-compatibility/2006" xmlns:p14="http://schemas.microsoft.com/office/powerpoint/2010/main">
    <mc:Choice Requires="p14">
      <p:transition spd="slow" p14:dur="2000" advTm="9259"/>
    </mc:Choice>
    <mc:Fallback xmlns="">
      <p:transition spd="slow" advTm="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Maine Human Rights Commission</a:t>
            </a:r>
          </a:p>
        </p:txBody>
      </p:sp>
      <p:sp>
        <p:nvSpPr>
          <p:cNvPr id="3" name="Content Placeholder 2"/>
          <p:cNvSpPr>
            <a:spLocks noGrp="1"/>
          </p:cNvSpPr>
          <p:nvPr>
            <p:ph idx="1"/>
          </p:nvPr>
        </p:nvSpPr>
        <p:spPr/>
        <p:txBody>
          <a:bodyPr/>
          <a:lstStyle/>
          <a:p>
            <a:pPr marL="0" indent="0">
              <a:buNone/>
            </a:pPr>
            <a:r>
              <a:rPr lang="en-US" sz="1800" dirty="0"/>
              <a:t>Filing a complaint of discrimination</a:t>
            </a:r>
          </a:p>
          <a:p>
            <a:pPr marL="0" indent="0">
              <a:buNone/>
            </a:pPr>
            <a:endParaRPr lang="en-US" sz="1800" dirty="0"/>
          </a:p>
          <a:p>
            <a:pPr marL="0" indent="0">
              <a:buNone/>
            </a:pPr>
            <a:r>
              <a:rPr lang="en-US" sz="1800" dirty="0"/>
              <a:t>Complaints of discrimination must be filed at the office of the Maine Human Rights Commission, 51 State House Station, Augusta, Maine 04333-0051</a:t>
            </a:r>
          </a:p>
          <a:p>
            <a:endParaRPr lang="en-US" dirty="0"/>
          </a:p>
        </p:txBody>
      </p:sp>
      <p:pic>
        <p:nvPicPr>
          <p:cNvPr id="5" name="Audio 4">
            <a:hlinkClick r:id="" action="ppaction://media"/>
            <a:extLst>
              <a:ext uri="{FF2B5EF4-FFF2-40B4-BE49-F238E27FC236}">
                <a16:creationId xmlns:a16="http://schemas.microsoft.com/office/drawing/2014/main" id="{9AC4D3BE-F95D-524B-F99F-0EBB7BA8CE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86355559"/>
      </p:ext>
    </p:extLst>
  </p:cSld>
  <p:clrMapOvr>
    <a:masterClrMapping/>
  </p:clrMapOvr>
  <mc:AlternateContent xmlns:mc="http://schemas.openxmlformats.org/markup-compatibility/2006" xmlns:p14="http://schemas.microsoft.com/office/powerpoint/2010/main">
    <mc:Choice Requires="p14">
      <p:transition spd="slow" p14:dur="2000" advTm="19936"/>
    </mc:Choice>
    <mc:Fallback xmlns="">
      <p:transition spd="slow" advTm="1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dirty="0"/>
              <a:t>Civil Rights Reviews</a:t>
            </a:r>
          </a:p>
        </p:txBody>
      </p:sp>
      <p:sp>
        <p:nvSpPr>
          <p:cNvPr id="3" name="Text Placeholder 2"/>
          <p:cNvSpPr>
            <a:spLocks noGrp="1"/>
          </p:cNvSpPr>
          <p:nvPr>
            <p:ph type="body" idx="1"/>
          </p:nvPr>
        </p:nvSpPr>
        <p:spPr/>
        <p:txBody>
          <a:bodyPr>
            <a:normAutofit/>
          </a:bodyPr>
          <a:lstStyle/>
          <a:p>
            <a:r>
              <a:rPr lang="en-US" dirty="0"/>
              <a:t>Civil Rights</a:t>
            </a:r>
          </a:p>
        </p:txBody>
      </p:sp>
      <p:pic>
        <p:nvPicPr>
          <p:cNvPr id="5" name="Audio 4">
            <a:hlinkClick r:id="" action="ppaction://media"/>
            <a:extLst>
              <a:ext uri="{FF2B5EF4-FFF2-40B4-BE49-F238E27FC236}">
                <a16:creationId xmlns:a16="http://schemas.microsoft.com/office/drawing/2014/main" id="{F70822B0-AD12-3E92-87E2-D075A1C6E0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84252109"/>
      </p:ext>
    </p:extLst>
  </p:cSld>
  <p:clrMapOvr>
    <a:masterClrMapping/>
  </p:clrMapOvr>
  <mc:AlternateContent xmlns:mc="http://schemas.openxmlformats.org/markup-compatibility/2006" xmlns:p14="http://schemas.microsoft.com/office/powerpoint/2010/main">
    <mc:Choice Requires="p14">
      <p:transition spd="slow" p14:dur="2000" advTm="6019"/>
    </mc:Choice>
    <mc:Fallback xmlns="">
      <p:transition spd="slow" advTm="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Civil Rights Legislation</a:t>
            </a:r>
          </a:p>
        </p:txBody>
      </p:sp>
      <p:sp>
        <p:nvSpPr>
          <p:cNvPr id="3" name="Content Placeholder 2"/>
          <p:cNvSpPr>
            <a:spLocks noGrp="1"/>
          </p:cNvSpPr>
          <p:nvPr>
            <p:ph idx="1"/>
          </p:nvPr>
        </p:nvSpPr>
        <p:spPr>
          <a:xfrm>
            <a:off x="508001" y="1178720"/>
            <a:ext cx="6172200" cy="3900487"/>
          </a:xfrm>
        </p:spPr>
        <p:txBody>
          <a:bodyPr>
            <a:normAutofit fontScale="70000" lnSpcReduction="20000"/>
          </a:bodyPr>
          <a:lstStyle/>
          <a:p>
            <a:pPr marL="0" indent="0">
              <a:buNone/>
            </a:pPr>
            <a:r>
              <a:rPr lang="en-US" sz="2550" dirty="0">
                <a:latin typeface="Calibri" panose="020F0502020204030204" pitchFamily="34" charset="0"/>
                <a:cs typeface="Calibri" panose="020F0502020204030204" pitchFamily="34" charset="0"/>
              </a:rPr>
              <a:t>Title VI of the Civil Rights Act of 1964</a:t>
            </a:r>
          </a:p>
          <a:p>
            <a:r>
              <a:rPr lang="en-US" sz="2550" dirty="0">
                <a:solidFill>
                  <a:srgbClr val="FF0000"/>
                </a:solidFill>
                <a:latin typeface="Calibri" panose="020F0502020204030204" pitchFamily="34" charset="0"/>
                <a:cs typeface="Calibri" panose="020F0502020204030204" pitchFamily="34" charset="0"/>
              </a:rPr>
              <a:t>Race, Color, and National Origin</a:t>
            </a:r>
          </a:p>
          <a:p>
            <a:pPr marL="0" indent="0">
              <a:buNone/>
            </a:pPr>
            <a:r>
              <a:rPr lang="en-US" sz="2550" dirty="0">
                <a:latin typeface="Calibri" panose="020F0502020204030204" pitchFamily="34" charset="0"/>
                <a:cs typeface="Calibri" panose="020F0502020204030204" pitchFamily="34" charset="0"/>
              </a:rPr>
              <a:t>Civil Rights Restoration Act of 1987</a:t>
            </a:r>
          </a:p>
          <a:p>
            <a:r>
              <a:rPr lang="en-US" sz="2550" dirty="0">
                <a:solidFill>
                  <a:srgbClr val="FF0000"/>
                </a:solidFill>
                <a:latin typeface="Calibri" panose="020F0502020204030204" pitchFamily="34" charset="0"/>
                <a:cs typeface="Calibri" panose="020F0502020204030204" pitchFamily="34" charset="0"/>
              </a:rPr>
              <a:t>Clarifies the scope of the Civil Rights Act of 1964</a:t>
            </a:r>
          </a:p>
          <a:p>
            <a:pPr marL="0" indent="0">
              <a:buNone/>
            </a:pPr>
            <a:r>
              <a:rPr lang="en-US" sz="2550" dirty="0">
                <a:latin typeface="Calibri" panose="020F0502020204030204" pitchFamily="34" charset="0"/>
                <a:cs typeface="Calibri" panose="020F0502020204030204" pitchFamily="34" charset="0"/>
              </a:rPr>
              <a:t>Section 504 of the Rehabilitation Act of 1973 &amp; Americans with Disabilities Act of 1990 (ADA); ADA Amendments Act of 2008</a:t>
            </a:r>
          </a:p>
          <a:p>
            <a:r>
              <a:rPr lang="en-US" sz="2700" dirty="0">
                <a:solidFill>
                  <a:srgbClr val="FF0000"/>
                </a:solidFill>
                <a:latin typeface="Calibri" panose="020F0502020204030204" pitchFamily="34" charset="0"/>
                <a:cs typeface="Calibri" panose="020F0502020204030204" pitchFamily="34" charset="0"/>
              </a:rPr>
              <a:t>Disability</a:t>
            </a:r>
          </a:p>
          <a:p>
            <a:pPr marL="0" indent="0">
              <a:buNone/>
            </a:pPr>
            <a:r>
              <a:rPr lang="en-US" sz="2700" dirty="0">
                <a:latin typeface="Calibri" panose="020F0502020204030204" pitchFamily="34" charset="0"/>
                <a:cs typeface="Calibri" panose="020F0502020204030204" pitchFamily="34" charset="0"/>
              </a:rPr>
              <a:t>Age Discrimination Act of 1975</a:t>
            </a:r>
          </a:p>
          <a:p>
            <a:r>
              <a:rPr lang="en-US" sz="2700" dirty="0">
                <a:solidFill>
                  <a:srgbClr val="FF0000"/>
                </a:solidFill>
                <a:latin typeface="Calibri" panose="020F0502020204030204" pitchFamily="34" charset="0"/>
                <a:cs typeface="Calibri" panose="020F0502020204030204" pitchFamily="34" charset="0"/>
              </a:rPr>
              <a:t>Age </a:t>
            </a:r>
          </a:p>
          <a:p>
            <a:pPr marL="0" indent="0">
              <a:buNone/>
            </a:pPr>
            <a:r>
              <a:rPr lang="en-US" sz="2700" dirty="0">
                <a:latin typeface="Calibri" panose="020F0502020204030204" pitchFamily="34" charset="0"/>
                <a:cs typeface="Calibri" panose="020F0502020204030204" pitchFamily="34" charset="0"/>
              </a:rPr>
              <a:t>Title IX of the Education Amendments of 1972</a:t>
            </a:r>
          </a:p>
          <a:p>
            <a:r>
              <a:rPr lang="en-US" sz="2700" dirty="0">
                <a:solidFill>
                  <a:srgbClr val="FF0000"/>
                </a:solidFill>
                <a:latin typeface="Calibri" panose="020F0502020204030204" pitchFamily="34" charset="0"/>
                <a:cs typeface="Calibri" panose="020F0502020204030204" pitchFamily="34" charset="0"/>
              </a:rPr>
              <a:t>Sex</a:t>
            </a:r>
          </a:p>
          <a:p>
            <a:pPr marL="0" indent="0">
              <a:buNone/>
            </a:pPr>
            <a:r>
              <a:rPr lang="en-US" dirty="0">
                <a:latin typeface="Calibri" panose="020F0502020204030204" pitchFamily="34" charset="0"/>
                <a:cs typeface="Calibri" panose="020F0502020204030204" pitchFamily="34" charset="0"/>
              </a:rPr>
              <a:t> </a:t>
            </a:r>
          </a:p>
        </p:txBody>
      </p:sp>
      <p:pic>
        <p:nvPicPr>
          <p:cNvPr id="42" name="Audio 41">
            <a:hlinkClick r:id="" action="ppaction://media"/>
            <a:extLst>
              <a:ext uri="{FF2B5EF4-FFF2-40B4-BE49-F238E27FC236}">
                <a16:creationId xmlns:a16="http://schemas.microsoft.com/office/drawing/2014/main" id="{2FA623F5-E45F-B9EB-6FC4-6C008FE8FC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81109980"/>
      </p:ext>
    </p:extLst>
  </p:cSld>
  <p:clrMapOvr>
    <a:masterClrMapping/>
  </p:clrMapOvr>
  <mc:AlternateContent xmlns:mc="http://schemas.openxmlformats.org/markup-compatibility/2006" xmlns:p14="http://schemas.microsoft.com/office/powerpoint/2010/main">
    <mc:Choice Requires="p14">
      <p:transition spd="slow" p14:dur="2000" advTm="44938"/>
    </mc:Choice>
    <mc:Fallback xmlns="">
      <p:transition spd="slow" advTm="4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47105" y="1177529"/>
            <a:ext cx="5769293" cy="2128788"/>
          </a:xfrm>
          <a:prstGeom prst="rect">
            <a:avLst/>
          </a:prstGeom>
        </p:spPr>
        <p:txBody>
          <a:bodyPr vert="horz" wrap="square" lIns="0" tIns="0" rIns="0" bIns="0" rtlCol="0">
            <a:spAutoFit/>
          </a:bodyPr>
          <a:lstStyle/>
          <a:p>
            <a:pPr marL="201454" marR="93821" indent="-191928">
              <a:lnSpc>
                <a:spcPts val="2190"/>
              </a:lnSpc>
              <a:buClr>
                <a:srgbClr val="2DA2BF"/>
              </a:buClr>
              <a:buSzPct val="66666"/>
              <a:buFont typeface="Wingdings"/>
              <a:buChar char=""/>
              <a:tabLst>
                <a:tab pos="201930" algn="l"/>
              </a:tabLst>
            </a:pPr>
            <a:endParaRPr lang="en-US" sz="2100" spc="-8" dirty="0">
              <a:solidFill>
                <a:prstClr val="black"/>
              </a:solidFill>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There are three types of compliance reviews</a:t>
            </a:r>
          </a:p>
          <a:p>
            <a:r>
              <a:rPr lang="en-US" sz="2400" dirty="0">
                <a:latin typeface="Calibri" panose="020F0502020204030204" pitchFamily="34" charset="0"/>
                <a:cs typeface="Calibri" panose="020F0502020204030204" pitchFamily="34" charset="0"/>
              </a:rPr>
              <a:t> </a:t>
            </a:r>
          </a:p>
          <a:p>
            <a:pPr marL="385763" indent="-385763">
              <a:buFont typeface="+mj-lt"/>
              <a:buAutoNum type="arabicPeriod"/>
            </a:pPr>
            <a:r>
              <a:rPr lang="en-US" sz="2400" dirty="0">
                <a:latin typeface="Calibri" panose="020F0502020204030204" pitchFamily="34" charset="0"/>
                <a:cs typeface="Calibri" panose="020F0502020204030204" pitchFamily="34" charset="0"/>
              </a:rPr>
              <a:t>Pre-Award Compliance Reviews </a:t>
            </a:r>
          </a:p>
          <a:p>
            <a:pPr marL="385763" indent="-385763">
              <a:buFont typeface="+mj-lt"/>
              <a:buAutoNum type="arabicPeriod"/>
            </a:pPr>
            <a:r>
              <a:rPr lang="en-US" sz="2400" dirty="0">
                <a:latin typeface="Calibri" panose="020F0502020204030204" pitchFamily="34" charset="0"/>
                <a:cs typeface="Calibri" panose="020F0502020204030204" pitchFamily="34" charset="0"/>
              </a:rPr>
              <a:t>Routine (Post-Award) Compliance Reviews </a:t>
            </a:r>
          </a:p>
          <a:p>
            <a:pPr marL="385763" indent="-385763">
              <a:buFont typeface="+mj-lt"/>
              <a:buAutoNum type="arabicPeriod"/>
            </a:pPr>
            <a:r>
              <a:rPr lang="en-US" sz="2400" dirty="0">
                <a:latin typeface="Calibri" panose="020F0502020204030204" pitchFamily="34" charset="0"/>
                <a:cs typeface="Calibri" panose="020F0502020204030204" pitchFamily="34" charset="0"/>
              </a:rPr>
              <a:t>Special Compliance Reviews</a:t>
            </a:r>
            <a:endParaRPr sz="2400" dirty="0">
              <a:solidFill>
                <a:prstClr val="black"/>
              </a:solidFill>
              <a:latin typeface="Calibri" panose="020F0502020204030204" pitchFamily="34" charset="0"/>
              <a:cs typeface="Calibri" panose="020F0502020204030204" pitchFamily="34" charset="0"/>
            </a:endParaRPr>
          </a:p>
        </p:txBody>
      </p:sp>
      <p:sp>
        <p:nvSpPr>
          <p:cNvPr id="6" name="Title 5"/>
          <p:cNvSpPr>
            <a:spLocks noGrp="1"/>
          </p:cNvSpPr>
          <p:nvPr>
            <p:ph type="title"/>
          </p:nvPr>
        </p:nvSpPr>
        <p:spPr/>
        <p:txBody>
          <a:bodyPr/>
          <a:lstStyle/>
          <a:p>
            <a:r>
              <a:rPr lang="en-US" dirty="0"/>
              <a:t> </a:t>
            </a:r>
            <a:r>
              <a:rPr lang="en-US" sz="3000" dirty="0"/>
              <a:t>Compliance Reviews</a:t>
            </a:r>
          </a:p>
        </p:txBody>
      </p:sp>
      <p:sp>
        <p:nvSpPr>
          <p:cNvPr id="7" name="Title 1"/>
          <p:cNvSpPr txBox="1">
            <a:spLocks/>
          </p:cNvSpPr>
          <p:nvPr/>
        </p:nvSpPr>
        <p:spPr>
          <a:xfrm>
            <a:off x="1600200" y="32027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300" b="1" dirty="0">
              <a:solidFill>
                <a:prstClr val="black"/>
              </a:solidFill>
            </a:endParaRPr>
          </a:p>
        </p:txBody>
      </p:sp>
      <p:sp>
        <p:nvSpPr>
          <p:cNvPr id="8" name="Title 5"/>
          <p:cNvSpPr txBox="1">
            <a:spLocks/>
          </p:cNvSpPr>
          <p:nvPr/>
        </p:nvSpPr>
        <p:spPr>
          <a:xfrm>
            <a:off x="1714500" y="43457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a:solidFill>
                  <a:prstClr val="black"/>
                </a:solidFill>
              </a:rPr>
              <a:t> </a:t>
            </a:r>
            <a:endParaRPr lang="en-US" sz="3300" dirty="0">
              <a:solidFill>
                <a:prstClr val="black"/>
              </a:solidFill>
            </a:endParaRPr>
          </a:p>
        </p:txBody>
      </p:sp>
      <p:pic>
        <p:nvPicPr>
          <p:cNvPr id="11" name="Audio 10">
            <a:hlinkClick r:id="" action="ppaction://media"/>
            <a:extLst>
              <a:ext uri="{FF2B5EF4-FFF2-40B4-BE49-F238E27FC236}">
                <a16:creationId xmlns:a16="http://schemas.microsoft.com/office/drawing/2014/main" id="{19B042C8-FD29-26A7-0318-08B0C5C718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677998915"/>
      </p:ext>
    </p:extLst>
  </p:cSld>
  <p:clrMapOvr>
    <a:masterClrMapping/>
  </p:clrMapOvr>
  <mc:AlternateContent xmlns:mc="http://schemas.openxmlformats.org/markup-compatibility/2006" xmlns:p14="http://schemas.microsoft.com/office/powerpoint/2010/main">
    <mc:Choice Requires="p14">
      <p:transition spd="slow" p14:dur="2000" advTm="16217"/>
    </mc:Choice>
    <mc:Fallback xmlns="">
      <p:transition spd="slow" advTm="1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1" y="612479"/>
            <a:ext cx="3605305" cy="3918543"/>
          </a:xfrm>
        </p:spPr>
        <p:txBody>
          <a:bodyPr anchor="ctr">
            <a:normAutofit/>
          </a:bodyPr>
          <a:lstStyle/>
          <a:p>
            <a:r>
              <a:rPr lang="en-US" b="1" dirty="0"/>
              <a:t>Post Award/Routine Compliance Reviews</a:t>
            </a:r>
          </a:p>
        </p:txBody>
      </p:sp>
      <p:sp>
        <p:nvSpPr>
          <p:cNvPr id="3" name="Content Placeholder 2"/>
          <p:cNvSpPr>
            <a:spLocks noGrp="1"/>
          </p:cNvSpPr>
          <p:nvPr>
            <p:ph idx="1"/>
          </p:nvPr>
        </p:nvSpPr>
        <p:spPr>
          <a:xfrm>
            <a:off x="4734574" y="335135"/>
            <a:ext cx="3464780" cy="4473230"/>
          </a:xfrm>
        </p:spPr>
        <p:txBody>
          <a:bodyPr anchor="ctr">
            <a:normAutofit/>
          </a:bodyPr>
          <a:lstStyle/>
          <a:p>
            <a:pPr marL="0" indent="0">
              <a:buNone/>
            </a:pPr>
            <a:r>
              <a:rPr lang="en-US" sz="1950" u="sng" dirty="0"/>
              <a:t>Areas of Review </a:t>
            </a:r>
          </a:p>
          <a:p>
            <a:r>
              <a:rPr lang="en-US" sz="1800" dirty="0"/>
              <a:t>Assurances </a:t>
            </a:r>
          </a:p>
          <a:p>
            <a:r>
              <a:rPr lang="en-US" sz="1800" dirty="0"/>
              <a:t>Public Notification </a:t>
            </a:r>
          </a:p>
          <a:p>
            <a:r>
              <a:rPr lang="en-US" sz="1800" dirty="0"/>
              <a:t>Racial and Ethnic Data Collection and Reporting </a:t>
            </a:r>
          </a:p>
          <a:p>
            <a:r>
              <a:rPr lang="en-US" sz="1800" dirty="0"/>
              <a:t>Civil Rights Complaints </a:t>
            </a:r>
          </a:p>
          <a:p>
            <a:r>
              <a:rPr lang="en-US" sz="1800" dirty="0"/>
              <a:t>Compliance Reviews </a:t>
            </a:r>
          </a:p>
          <a:p>
            <a:r>
              <a:rPr lang="en-US" sz="1800" dirty="0"/>
              <a:t>Resolution of Noncompliance </a:t>
            </a:r>
          </a:p>
          <a:p>
            <a:r>
              <a:rPr lang="en-US" sz="1800" dirty="0"/>
              <a:t>Civil Rights Training </a:t>
            </a:r>
          </a:p>
          <a:p>
            <a:r>
              <a:rPr lang="en-US" sz="1800" dirty="0"/>
              <a:t>Disability Compliance </a:t>
            </a:r>
          </a:p>
          <a:p>
            <a:r>
              <a:rPr lang="en-US" sz="1800" dirty="0"/>
              <a:t>Limited English Proficiency </a:t>
            </a:r>
          </a:p>
          <a:p>
            <a:r>
              <a:rPr lang="en-US" sz="1800" dirty="0"/>
              <a:t>Verification of Citizenship or Immigration Status</a:t>
            </a:r>
          </a:p>
          <a:p>
            <a:endParaRPr lang="en-US" dirty="0"/>
          </a:p>
        </p:txBody>
      </p:sp>
      <p:pic>
        <p:nvPicPr>
          <p:cNvPr id="6" name="Audio 5">
            <a:hlinkClick r:id="" action="ppaction://media"/>
            <a:extLst>
              <a:ext uri="{FF2B5EF4-FFF2-40B4-BE49-F238E27FC236}">
                <a16:creationId xmlns:a16="http://schemas.microsoft.com/office/drawing/2014/main" id="{2BD661AE-2706-3F05-50A8-FBB9498E0E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47121776"/>
      </p:ext>
    </p:extLst>
  </p:cSld>
  <p:clrMapOvr>
    <a:masterClrMapping/>
  </p:clrMapOvr>
  <mc:AlternateContent xmlns:mc="http://schemas.openxmlformats.org/markup-compatibility/2006" xmlns:p14="http://schemas.microsoft.com/office/powerpoint/2010/main">
    <mc:Choice Requires="p14">
      <p:transition spd="slow" p14:dur="2000" advTm="28016"/>
    </mc:Choice>
    <mc:Fallback xmlns="">
      <p:transition spd="slow" advTm="2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1" y="612479"/>
            <a:ext cx="3000187" cy="3918543"/>
          </a:xfrm>
        </p:spPr>
        <p:txBody>
          <a:bodyPr anchor="ctr">
            <a:normAutofit/>
          </a:bodyPr>
          <a:lstStyle/>
          <a:p>
            <a:r>
              <a:rPr lang="en-US" b="1" dirty="0"/>
              <a:t>Special Compliance Reviews</a:t>
            </a:r>
          </a:p>
        </p:txBody>
      </p:sp>
      <p:sp>
        <p:nvSpPr>
          <p:cNvPr id="3" name="Content Placeholder 2"/>
          <p:cNvSpPr>
            <a:spLocks noGrp="1"/>
          </p:cNvSpPr>
          <p:nvPr>
            <p:ph idx="1"/>
          </p:nvPr>
        </p:nvSpPr>
        <p:spPr>
          <a:xfrm>
            <a:off x="4479080" y="306239"/>
            <a:ext cx="3464780" cy="4531022"/>
          </a:xfrm>
        </p:spPr>
        <p:txBody>
          <a:bodyPr anchor="ctr">
            <a:normAutofit lnSpcReduction="10000"/>
          </a:bodyPr>
          <a:lstStyle/>
          <a:p>
            <a:endParaRPr lang="en-US" dirty="0"/>
          </a:p>
          <a:p>
            <a:r>
              <a:rPr lang="en-US" sz="1800" dirty="0"/>
              <a:t>May be scheduled or unscheduled; </a:t>
            </a:r>
          </a:p>
          <a:p>
            <a:r>
              <a:rPr lang="en-US" sz="1800" dirty="0"/>
              <a:t>To follow-up on previous findings of noncompliance; </a:t>
            </a:r>
          </a:p>
          <a:p>
            <a:r>
              <a:rPr lang="en-US" sz="1800" dirty="0"/>
              <a:t>To investigate reports of noncompliance by other agencies, media, or grassroots organizations; </a:t>
            </a:r>
          </a:p>
          <a:p>
            <a:r>
              <a:rPr lang="en-US" sz="1800" dirty="0"/>
              <a:t>May be specific to an incident or policy; </a:t>
            </a:r>
          </a:p>
          <a:p>
            <a:r>
              <a:rPr lang="en-US" sz="1800" dirty="0"/>
              <a:t>History of statistical underrepresentation of particular group(s); </a:t>
            </a:r>
          </a:p>
          <a:p>
            <a:r>
              <a:rPr lang="en-US" sz="1800" dirty="0"/>
              <a:t>Pattern of complaints of discrimination.</a:t>
            </a:r>
          </a:p>
          <a:p>
            <a:endParaRPr lang="en-US" dirty="0"/>
          </a:p>
        </p:txBody>
      </p:sp>
      <p:pic>
        <p:nvPicPr>
          <p:cNvPr id="5" name="Audio 4">
            <a:hlinkClick r:id="" action="ppaction://media"/>
            <a:extLst>
              <a:ext uri="{FF2B5EF4-FFF2-40B4-BE49-F238E27FC236}">
                <a16:creationId xmlns:a16="http://schemas.microsoft.com/office/drawing/2014/main" id="{E309893B-F90C-ADCA-862E-9EADE972AA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19517367"/>
      </p:ext>
    </p:extLst>
  </p:cSld>
  <p:clrMapOvr>
    <a:masterClrMapping/>
  </p:clrMapOvr>
  <mc:AlternateContent xmlns:mc="http://schemas.openxmlformats.org/markup-compatibility/2006" xmlns:p14="http://schemas.microsoft.com/office/powerpoint/2010/main">
    <mc:Choice Requires="p14">
      <p:transition spd="slow" p14:dur="2000" advTm="32881"/>
    </mc:Choice>
    <mc:Fallback xmlns="">
      <p:transition spd="slow" advTm="3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2907" y="1177529"/>
            <a:ext cx="5766435" cy="2740879"/>
          </a:xfrm>
          <a:prstGeom prst="rect">
            <a:avLst/>
          </a:prstGeom>
        </p:spPr>
        <p:txBody>
          <a:bodyPr vert="horz" wrap="square" lIns="0" tIns="0" rIns="0" bIns="0" rtlCol="0">
            <a:spAutoFit/>
          </a:bodyPr>
          <a:lstStyle/>
          <a:p>
            <a:pPr marL="352426" marR="3810" indent="-342900">
              <a:lnSpc>
                <a:spcPts val="2190"/>
              </a:lnSpc>
              <a:buClr>
                <a:prstClr val="black"/>
              </a:buClr>
              <a:buSzPct val="66666"/>
              <a:buFont typeface="Arial" panose="020B0604020202020204" pitchFamily="34" charset="0"/>
              <a:buChar char="•"/>
              <a:tabLst>
                <a:tab pos="201930" algn="l"/>
              </a:tabLst>
            </a:pPr>
            <a:r>
              <a:rPr sz="2025" dirty="0">
                <a:solidFill>
                  <a:prstClr val="black"/>
                </a:solidFill>
                <a:latin typeface="Calibri" panose="020F0502020204030204" pitchFamily="34" charset="0"/>
                <a:cs typeface="Calibri" panose="020F0502020204030204" pitchFamily="34" charset="0"/>
              </a:rPr>
              <a:t>A </a:t>
            </a:r>
            <a:r>
              <a:rPr sz="2025" spc="-4" dirty="0">
                <a:solidFill>
                  <a:prstClr val="black"/>
                </a:solidFill>
                <a:latin typeface="Calibri" panose="020F0502020204030204" pitchFamily="34" charset="0"/>
                <a:cs typeface="Calibri" panose="020F0502020204030204" pitchFamily="34" charset="0"/>
              </a:rPr>
              <a:t>factual finding that any </a:t>
            </a:r>
            <a:r>
              <a:rPr sz="2025" dirty="0">
                <a:solidFill>
                  <a:prstClr val="black"/>
                </a:solidFill>
                <a:latin typeface="Calibri" panose="020F0502020204030204" pitchFamily="34" charset="0"/>
                <a:cs typeface="Calibri" panose="020F0502020204030204" pitchFamily="34" charset="0"/>
              </a:rPr>
              <a:t>civil </a:t>
            </a:r>
            <a:r>
              <a:rPr sz="2025" spc="-4" dirty="0">
                <a:solidFill>
                  <a:prstClr val="black"/>
                </a:solidFill>
                <a:latin typeface="Calibri" panose="020F0502020204030204" pitchFamily="34" charset="0"/>
                <a:cs typeface="Calibri" panose="020F0502020204030204" pitchFamily="34" charset="0"/>
              </a:rPr>
              <a:t>rights requirement, as provided by </a:t>
            </a:r>
            <a:r>
              <a:rPr sz="2025" spc="-30" dirty="0">
                <a:solidFill>
                  <a:prstClr val="black"/>
                </a:solidFill>
                <a:latin typeface="Calibri" panose="020F0502020204030204" pitchFamily="34" charset="0"/>
                <a:cs typeface="Calibri" panose="020F0502020204030204" pitchFamily="34" charset="0"/>
              </a:rPr>
              <a:t>law, </a:t>
            </a:r>
            <a:r>
              <a:rPr sz="2025" spc="-4" dirty="0">
                <a:solidFill>
                  <a:prstClr val="black"/>
                </a:solidFill>
                <a:latin typeface="Calibri" panose="020F0502020204030204" pitchFamily="34" charset="0"/>
                <a:cs typeface="Calibri" panose="020F0502020204030204" pitchFamily="34" charset="0"/>
              </a:rPr>
              <a:t>regulation, </a:t>
            </a:r>
            <a:r>
              <a:rPr sz="2025" spc="-23" dirty="0">
                <a:solidFill>
                  <a:prstClr val="black"/>
                </a:solidFill>
                <a:latin typeface="Calibri" panose="020F0502020204030204" pitchFamily="34" charset="0"/>
                <a:cs typeface="Calibri" panose="020F0502020204030204" pitchFamily="34" charset="0"/>
              </a:rPr>
              <a:t>policy, </a:t>
            </a:r>
            <a:r>
              <a:rPr sz="2025" spc="-4" dirty="0">
                <a:solidFill>
                  <a:prstClr val="black"/>
                </a:solidFill>
                <a:latin typeface="Calibri" panose="020F0502020204030204" pitchFamily="34" charset="0"/>
                <a:cs typeface="Calibri" panose="020F0502020204030204" pitchFamily="34" charset="0"/>
              </a:rPr>
              <a:t>instruction, or guidelines, is not being adhered </a:t>
            </a:r>
            <a:r>
              <a:rPr sz="2025" dirty="0">
                <a:solidFill>
                  <a:prstClr val="black"/>
                </a:solidFill>
                <a:latin typeface="Calibri" panose="020F0502020204030204" pitchFamily="34" charset="0"/>
                <a:cs typeface="Calibri" panose="020F0502020204030204" pitchFamily="34" charset="0"/>
              </a:rPr>
              <a:t>to </a:t>
            </a:r>
            <a:r>
              <a:rPr sz="2025" spc="-4" dirty="0">
                <a:solidFill>
                  <a:prstClr val="black"/>
                </a:solidFill>
                <a:latin typeface="Calibri" panose="020F0502020204030204" pitchFamily="34" charset="0"/>
                <a:cs typeface="Calibri" panose="020F0502020204030204" pitchFamily="34" charset="0"/>
              </a:rPr>
              <a:t>by a </a:t>
            </a:r>
            <a:r>
              <a:rPr sz="2025" dirty="0">
                <a:solidFill>
                  <a:prstClr val="black"/>
                </a:solidFill>
                <a:latin typeface="Calibri" panose="020F0502020204030204" pitchFamily="34" charset="0"/>
                <a:cs typeface="Calibri" panose="020F0502020204030204" pitchFamily="34" charset="0"/>
              </a:rPr>
              <a:t>State  </a:t>
            </a:r>
            <a:r>
              <a:rPr sz="2025" spc="-26" dirty="0">
                <a:solidFill>
                  <a:prstClr val="black"/>
                </a:solidFill>
                <a:latin typeface="Calibri" panose="020F0502020204030204" pitchFamily="34" charset="0"/>
                <a:cs typeface="Calibri" panose="020F0502020204030204" pitchFamily="34" charset="0"/>
              </a:rPr>
              <a:t>agency, </a:t>
            </a:r>
            <a:r>
              <a:rPr sz="2025" spc="-4" dirty="0">
                <a:solidFill>
                  <a:prstClr val="black"/>
                </a:solidFill>
                <a:latin typeface="Calibri" panose="020F0502020204030204" pitchFamily="34" charset="0"/>
                <a:cs typeface="Calibri" panose="020F0502020204030204" pitchFamily="34" charset="0"/>
              </a:rPr>
              <a:t>subrecipient </a:t>
            </a:r>
            <a:r>
              <a:rPr sz="2025" spc="-26" dirty="0">
                <a:solidFill>
                  <a:prstClr val="black"/>
                </a:solidFill>
                <a:latin typeface="Calibri" panose="020F0502020204030204" pitchFamily="34" charset="0"/>
                <a:cs typeface="Calibri" panose="020F0502020204030204" pitchFamily="34" charset="0"/>
              </a:rPr>
              <a:t>agency, </a:t>
            </a:r>
            <a:r>
              <a:rPr sz="2025" spc="-4" dirty="0">
                <a:solidFill>
                  <a:prstClr val="black"/>
                </a:solidFill>
                <a:latin typeface="Calibri" panose="020F0502020204030204" pitchFamily="34" charset="0"/>
                <a:cs typeface="Calibri" panose="020F0502020204030204" pitchFamily="34" charset="0"/>
              </a:rPr>
              <a:t>or a local</a:t>
            </a:r>
            <a:r>
              <a:rPr sz="2025" spc="49" dirty="0">
                <a:solidFill>
                  <a:prstClr val="black"/>
                </a:solidFill>
                <a:latin typeface="Calibri" panose="020F0502020204030204" pitchFamily="34" charset="0"/>
                <a:cs typeface="Calibri" panose="020F0502020204030204" pitchFamily="34" charset="0"/>
              </a:rPr>
              <a:t> </a:t>
            </a:r>
            <a:r>
              <a:rPr sz="2025" dirty="0">
                <a:solidFill>
                  <a:prstClr val="black"/>
                </a:solidFill>
                <a:latin typeface="Calibri" panose="020F0502020204030204" pitchFamily="34" charset="0"/>
                <a:cs typeface="Calibri" panose="020F0502020204030204" pitchFamily="34" charset="0"/>
              </a:rPr>
              <a:t>site</a:t>
            </a:r>
          </a:p>
          <a:p>
            <a:pPr marL="352426" indent="-342900">
              <a:spcBef>
                <a:spcPts val="1290"/>
              </a:spcBef>
              <a:buClr>
                <a:prstClr val="black"/>
              </a:buClr>
              <a:buSzPct val="66666"/>
              <a:buFont typeface="Arial" panose="020B0604020202020204" pitchFamily="34" charset="0"/>
              <a:buChar char="•"/>
              <a:tabLst>
                <a:tab pos="201930" algn="l"/>
              </a:tabLst>
            </a:pPr>
            <a:r>
              <a:rPr sz="2025" spc="-4" dirty="0">
                <a:solidFill>
                  <a:prstClr val="black"/>
                </a:solidFill>
                <a:latin typeface="Calibri" panose="020F0502020204030204" pitchFamily="34" charset="0"/>
                <a:cs typeface="Calibri" panose="020F0502020204030204" pitchFamily="34" charset="0"/>
              </a:rPr>
              <a:t>Steps must be taken immediately </a:t>
            </a:r>
            <a:r>
              <a:rPr sz="2025" dirty="0">
                <a:solidFill>
                  <a:prstClr val="black"/>
                </a:solidFill>
                <a:latin typeface="Calibri" panose="020F0502020204030204" pitchFamily="34" charset="0"/>
                <a:cs typeface="Calibri" panose="020F0502020204030204" pitchFamily="34" charset="0"/>
              </a:rPr>
              <a:t>to</a:t>
            </a:r>
            <a:r>
              <a:rPr sz="2025" spc="-11" dirty="0">
                <a:solidFill>
                  <a:prstClr val="black"/>
                </a:solidFill>
                <a:latin typeface="Calibri" panose="020F0502020204030204" pitchFamily="34" charset="0"/>
                <a:cs typeface="Calibri" panose="020F0502020204030204" pitchFamily="34" charset="0"/>
              </a:rPr>
              <a:t> </a:t>
            </a:r>
            <a:r>
              <a:rPr sz="2025" spc="-4" dirty="0">
                <a:solidFill>
                  <a:prstClr val="black"/>
                </a:solidFill>
                <a:latin typeface="Calibri" panose="020F0502020204030204" pitchFamily="34" charset="0"/>
                <a:cs typeface="Calibri" panose="020F0502020204030204" pitchFamily="34" charset="0"/>
              </a:rPr>
              <a:t>obtain</a:t>
            </a:r>
            <a:r>
              <a:rPr lang="en-US" sz="2025" dirty="0">
                <a:solidFill>
                  <a:prstClr val="black"/>
                </a:solidFill>
                <a:latin typeface="Calibri" panose="020F0502020204030204" pitchFamily="34" charset="0"/>
                <a:cs typeface="Calibri" panose="020F0502020204030204" pitchFamily="34" charset="0"/>
              </a:rPr>
              <a:t> </a:t>
            </a:r>
            <a:r>
              <a:rPr sz="2025" spc="-4" dirty="0">
                <a:solidFill>
                  <a:prstClr val="black"/>
                </a:solidFill>
                <a:latin typeface="Calibri" panose="020F0502020204030204" pitchFamily="34" charset="0"/>
                <a:cs typeface="Calibri" panose="020F0502020204030204" pitchFamily="34" charset="0"/>
              </a:rPr>
              <a:t>compliance</a:t>
            </a:r>
            <a:endParaRPr sz="2025" dirty="0">
              <a:solidFill>
                <a:prstClr val="black"/>
              </a:solidFill>
              <a:latin typeface="Calibri" panose="020F0502020204030204" pitchFamily="34" charset="0"/>
              <a:cs typeface="Calibri" panose="020F0502020204030204" pitchFamily="34" charset="0"/>
            </a:endParaRPr>
          </a:p>
          <a:p>
            <a:pPr marL="352426" marR="209550" indent="-342900">
              <a:lnSpc>
                <a:spcPct val="110000"/>
              </a:lnSpc>
              <a:spcBef>
                <a:spcPts val="1204"/>
              </a:spcBef>
              <a:buClr>
                <a:prstClr val="black"/>
              </a:buClr>
              <a:buSzPct val="66666"/>
              <a:buFont typeface="Arial" panose="020B0604020202020204" pitchFamily="34" charset="0"/>
              <a:buChar char="•"/>
              <a:tabLst>
                <a:tab pos="201930" algn="l"/>
              </a:tabLst>
            </a:pPr>
            <a:r>
              <a:rPr sz="2025" dirty="0">
                <a:solidFill>
                  <a:prstClr val="black"/>
                </a:solidFill>
                <a:latin typeface="Calibri" panose="020F0502020204030204" pitchFamily="34" charset="0"/>
                <a:cs typeface="Calibri" panose="020F0502020204030204" pitchFamily="34" charset="0"/>
              </a:rPr>
              <a:t>A </a:t>
            </a:r>
            <a:r>
              <a:rPr sz="2025" spc="-8" dirty="0">
                <a:solidFill>
                  <a:prstClr val="black"/>
                </a:solidFill>
                <a:latin typeface="Calibri" panose="020F0502020204030204" pitchFamily="34" charset="0"/>
                <a:cs typeface="Calibri" panose="020F0502020204030204" pitchFamily="34" charset="0"/>
              </a:rPr>
              <a:t>finding’s </a:t>
            </a:r>
            <a:r>
              <a:rPr sz="2025" spc="-4" dirty="0">
                <a:solidFill>
                  <a:prstClr val="black"/>
                </a:solidFill>
                <a:latin typeface="Calibri" panose="020F0502020204030204" pitchFamily="34" charset="0"/>
                <a:cs typeface="Calibri" panose="020F0502020204030204" pitchFamily="34" charset="0"/>
              </a:rPr>
              <a:t>effective date is the date of notice</a:t>
            </a:r>
            <a:r>
              <a:rPr sz="2025" spc="-135" dirty="0">
                <a:solidFill>
                  <a:prstClr val="black"/>
                </a:solidFill>
                <a:latin typeface="Calibri" panose="020F0502020204030204" pitchFamily="34" charset="0"/>
                <a:cs typeface="Calibri" panose="020F0502020204030204" pitchFamily="34" charset="0"/>
              </a:rPr>
              <a:t> </a:t>
            </a:r>
            <a:r>
              <a:rPr sz="2025" dirty="0">
                <a:solidFill>
                  <a:prstClr val="black"/>
                </a:solidFill>
                <a:latin typeface="Calibri" panose="020F0502020204030204" pitchFamily="34" charset="0"/>
                <a:cs typeface="Calibri" panose="020F0502020204030204" pitchFamily="34" charset="0"/>
              </a:rPr>
              <a:t>to  </a:t>
            </a:r>
            <a:r>
              <a:rPr sz="2025" spc="-4" dirty="0">
                <a:solidFill>
                  <a:prstClr val="black"/>
                </a:solidFill>
                <a:latin typeface="Calibri" panose="020F0502020204030204" pitchFamily="34" charset="0"/>
                <a:cs typeface="Calibri" panose="020F0502020204030204" pitchFamily="34" charset="0"/>
              </a:rPr>
              <a:t>the reviewed</a:t>
            </a:r>
            <a:r>
              <a:rPr sz="2025" spc="-49" dirty="0">
                <a:solidFill>
                  <a:prstClr val="black"/>
                </a:solidFill>
                <a:latin typeface="Calibri" panose="020F0502020204030204" pitchFamily="34" charset="0"/>
                <a:cs typeface="Calibri" panose="020F0502020204030204" pitchFamily="34" charset="0"/>
              </a:rPr>
              <a:t> </a:t>
            </a:r>
            <a:r>
              <a:rPr sz="2025" spc="-23" dirty="0">
                <a:solidFill>
                  <a:prstClr val="black"/>
                </a:solidFill>
                <a:latin typeface="Calibri" panose="020F0502020204030204" pitchFamily="34" charset="0"/>
                <a:cs typeface="Calibri" panose="020F0502020204030204" pitchFamily="34" charset="0"/>
              </a:rPr>
              <a:t>entity</a:t>
            </a:r>
            <a:endParaRPr sz="2025" dirty="0">
              <a:solidFill>
                <a:prstClr val="black"/>
              </a:solidFill>
              <a:latin typeface="Calibri" panose="020F0502020204030204" pitchFamily="34" charset="0"/>
              <a:cs typeface="Calibri" panose="020F0502020204030204" pitchFamily="34" charset="0"/>
            </a:endParaRPr>
          </a:p>
        </p:txBody>
      </p:sp>
      <p:sp>
        <p:nvSpPr>
          <p:cNvPr id="5" name="Title 1"/>
          <p:cNvSpPr txBox="1">
            <a:spLocks/>
          </p:cNvSpPr>
          <p:nvPr/>
        </p:nvSpPr>
        <p:spPr>
          <a:xfrm>
            <a:off x="1600200" y="32027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300" b="1" dirty="0">
              <a:solidFill>
                <a:prstClr val="black"/>
              </a:solidFill>
            </a:endParaRPr>
          </a:p>
        </p:txBody>
      </p:sp>
      <p:sp>
        <p:nvSpPr>
          <p:cNvPr id="3" name="Rectangle 2">
            <a:extLst>
              <a:ext uri="{FF2B5EF4-FFF2-40B4-BE49-F238E27FC236}">
                <a16:creationId xmlns:a16="http://schemas.microsoft.com/office/drawing/2014/main" id="{9439F97E-02BA-4FE0-8550-7BA0A5585A83}"/>
              </a:ext>
            </a:extLst>
          </p:cNvPr>
          <p:cNvSpPr/>
          <p:nvPr/>
        </p:nvSpPr>
        <p:spPr>
          <a:xfrm>
            <a:off x="885825" y="404359"/>
            <a:ext cx="6172200" cy="553998"/>
          </a:xfrm>
          <a:prstGeom prst="rect">
            <a:avLst/>
          </a:prstGeom>
        </p:spPr>
        <p:txBody>
          <a:bodyPr wrap="square">
            <a:spAutoFit/>
          </a:bodyPr>
          <a:lstStyle/>
          <a:p>
            <a:r>
              <a:rPr lang="en-US" sz="3000" b="1" dirty="0">
                <a:latin typeface="Montserrat Bold" panose="00000800000000000000" pitchFamily="2" charset="0"/>
                <a:ea typeface="+mj-ea"/>
                <a:cs typeface="+mj-cs"/>
              </a:rPr>
              <a:t>Resolution of Noncompliance</a:t>
            </a:r>
            <a:endParaRPr lang="en-US" sz="3000" b="1" dirty="0">
              <a:latin typeface="Montserrat Bold" panose="00000800000000000000" pitchFamily="2" charset="0"/>
            </a:endParaRPr>
          </a:p>
        </p:txBody>
      </p:sp>
      <p:pic>
        <p:nvPicPr>
          <p:cNvPr id="6" name="Audio 5">
            <a:hlinkClick r:id="" action="ppaction://media"/>
            <a:extLst>
              <a:ext uri="{FF2B5EF4-FFF2-40B4-BE49-F238E27FC236}">
                <a16:creationId xmlns:a16="http://schemas.microsoft.com/office/drawing/2014/main" id="{169F731A-9B81-CA49-DF57-D6B0F309AD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638520661"/>
      </p:ext>
    </p:extLst>
  </p:cSld>
  <p:clrMapOvr>
    <a:masterClrMapping/>
  </p:clrMapOvr>
  <mc:AlternateContent xmlns:mc="http://schemas.openxmlformats.org/markup-compatibility/2006" xmlns:p14="http://schemas.microsoft.com/office/powerpoint/2010/main">
    <mc:Choice Requires="p14">
      <p:transition spd="slow" p14:dur="2000" advTm="28626"/>
    </mc:Choice>
    <mc:Fallback xmlns="">
      <p:transition spd="slow" advTm="28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Voluntary Resolution Agreement</a:t>
            </a:r>
          </a:p>
        </p:txBody>
      </p:sp>
      <p:sp>
        <p:nvSpPr>
          <p:cNvPr id="3" name="Content Placeholder 2"/>
          <p:cNvSpPr>
            <a:spLocks noGrp="1"/>
          </p:cNvSpPr>
          <p:nvPr>
            <p:ph idx="1"/>
          </p:nvPr>
        </p:nvSpPr>
        <p:spPr>
          <a:xfrm>
            <a:off x="558007" y="1248967"/>
            <a:ext cx="6447501" cy="2910580"/>
          </a:xfrm>
        </p:spPr>
        <p:txBody>
          <a:bodyPr>
            <a:noAutofit/>
          </a:bodyPr>
          <a:lstStyle/>
          <a:p>
            <a:r>
              <a:rPr lang="en-US" sz="1650" dirty="0"/>
              <a:t>A Voluntary Resolution Agreement (VRA) is an agreement that recipient(s) are willfully consenting to undertake remedial actions to address identified areas of noncompliance or in violation with applicable civil rights laws and/or regulations. </a:t>
            </a:r>
          </a:p>
          <a:p>
            <a:r>
              <a:rPr lang="en-US" sz="1650" dirty="0"/>
              <a:t>The VRA may be between multiple parties such as the officials in authority to regulate civil rights laws (Food and Nutrition Service, Civil Rights Division, (FNS CRD)), recipient or sub-recipient (State agency or school), and program participant (Complainant). </a:t>
            </a:r>
          </a:p>
          <a:p>
            <a:r>
              <a:rPr lang="en-US" sz="1650" dirty="0"/>
              <a:t>Voluntary Resolution Agreements may be used to closeout a Civil Rights Compliance Review at the discretion of FNS CRD in lieu of issuing a written Compliance Review report with findings. </a:t>
            </a:r>
          </a:p>
        </p:txBody>
      </p:sp>
      <p:pic>
        <p:nvPicPr>
          <p:cNvPr id="5" name="Audio 4">
            <a:hlinkClick r:id="" action="ppaction://media"/>
            <a:extLst>
              <a:ext uri="{FF2B5EF4-FFF2-40B4-BE49-F238E27FC236}">
                <a16:creationId xmlns:a16="http://schemas.microsoft.com/office/drawing/2014/main" id="{52A8EBD7-9AFB-C1C8-B5CB-A574586E6E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99715568"/>
      </p:ext>
    </p:extLst>
  </p:cSld>
  <p:clrMapOvr>
    <a:masterClrMapping/>
  </p:clrMapOvr>
  <mc:AlternateContent xmlns:mc="http://schemas.openxmlformats.org/markup-compatibility/2006" xmlns:p14="http://schemas.microsoft.com/office/powerpoint/2010/main">
    <mc:Choice Requires="p14">
      <p:transition spd="slow" p14:dur="2000" advTm="53273"/>
    </mc:Choice>
    <mc:Fallback xmlns="">
      <p:transition spd="slow" advTm="5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1" y="612479"/>
            <a:ext cx="2525519" cy="3918543"/>
          </a:xfrm>
        </p:spPr>
        <p:txBody>
          <a:bodyPr anchor="ctr">
            <a:normAutofit/>
          </a:bodyPr>
          <a:lstStyle/>
          <a:p>
            <a:r>
              <a:rPr lang="en-US" b="1" dirty="0"/>
              <a:t>Common Civil Rights Findings</a:t>
            </a:r>
          </a:p>
        </p:txBody>
      </p:sp>
      <p:sp>
        <p:nvSpPr>
          <p:cNvPr id="3" name="Content Placeholder 2"/>
          <p:cNvSpPr>
            <a:spLocks noGrp="1"/>
          </p:cNvSpPr>
          <p:nvPr>
            <p:ph idx="1"/>
          </p:nvPr>
        </p:nvSpPr>
        <p:spPr>
          <a:xfrm>
            <a:off x="3490721" y="612479"/>
            <a:ext cx="3464780" cy="3918543"/>
          </a:xfrm>
        </p:spPr>
        <p:txBody>
          <a:bodyPr anchor="ctr">
            <a:normAutofit/>
          </a:bodyPr>
          <a:lstStyle/>
          <a:p>
            <a:r>
              <a:rPr lang="en-US" sz="1800" dirty="0"/>
              <a:t>Not all staff involved in CNP operation have received training</a:t>
            </a:r>
          </a:p>
          <a:p>
            <a:r>
              <a:rPr lang="en-US" sz="1800" dirty="0"/>
              <a:t>Incorrect complete non-discrimination statement on program materials</a:t>
            </a:r>
          </a:p>
          <a:p>
            <a:r>
              <a:rPr lang="en-US" sz="1800" dirty="0"/>
              <a:t>Maine nondiscrimination statement missing</a:t>
            </a:r>
          </a:p>
          <a:p>
            <a:endParaRPr lang="en-US" dirty="0"/>
          </a:p>
        </p:txBody>
      </p:sp>
      <p:pic>
        <p:nvPicPr>
          <p:cNvPr id="5" name="Audio 4">
            <a:hlinkClick r:id="" action="ppaction://media"/>
            <a:extLst>
              <a:ext uri="{FF2B5EF4-FFF2-40B4-BE49-F238E27FC236}">
                <a16:creationId xmlns:a16="http://schemas.microsoft.com/office/drawing/2014/main" id="{6FD32CA6-B90D-4D08-B49F-BA49C26E47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943810049"/>
      </p:ext>
    </p:extLst>
  </p:cSld>
  <p:clrMapOvr>
    <a:masterClrMapping/>
  </p:clrMapOvr>
  <mc:AlternateContent xmlns:mc="http://schemas.openxmlformats.org/markup-compatibility/2006" xmlns:p14="http://schemas.microsoft.com/office/powerpoint/2010/main">
    <mc:Choice Requires="p14">
      <p:transition spd="slow" p14:dur="2000" advTm="22348"/>
    </mc:Choice>
    <mc:Fallback xmlns="">
      <p:transition spd="slow" advTm="2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Training</a:t>
            </a:r>
          </a:p>
        </p:txBody>
      </p:sp>
      <p:sp>
        <p:nvSpPr>
          <p:cNvPr id="3" name="Text Placeholder 2"/>
          <p:cNvSpPr>
            <a:spLocks noGrp="1"/>
          </p:cNvSpPr>
          <p:nvPr>
            <p:ph type="body" idx="1"/>
          </p:nvPr>
        </p:nvSpPr>
        <p:spPr/>
        <p:txBody>
          <a:bodyPr>
            <a:normAutofit/>
          </a:bodyPr>
          <a:lstStyle/>
          <a:p>
            <a:r>
              <a:rPr lang="en-US" dirty="0"/>
              <a:t>Civil Rights</a:t>
            </a:r>
          </a:p>
        </p:txBody>
      </p:sp>
      <p:pic>
        <p:nvPicPr>
          <p:cNvPr id="5" name="Audio 4">
            <a:hlinkClick r:id="" action="ppaction://media"/>
            <a:extLst>
              <a:ext uri="{FF2B5EF4-FFF2-40B4-BE49-F238E27FC236}">
                <a16:creationId xmlns:a16="http://schemas.microsoft.com/office/drawing/2014/main" id="{B96308DB-6F1B-B38A-3057-39DD5E622F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6606366"/>
      </p:ext>
    </p:extLst>
  </p:cSld>
  <p:clrMapOvr>
    <a:masterClrMapping/>
  </p:clrMapOvr>
  <mc:AlternateContent xmlns:mc="http://schemas.openxmlformats.org/markup-compatibility/2006" xmlns:p14="http://schemas.microsoft.com/office/powerpoint/2010/main">
    <mc:Choice Requires="p14">
      <p:transition spd="slow" p14:dur="2000" advTm="5783"/>
    </mc:Choice>
    <mc:Fallback xmlns="">
      <p:transition spd="slow" advTm="5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2944" y="1210062"/>
            <a:ext cx="6012180" cy="3323987"/>
          </a:xfrm>
          <a:prstGeom prst="rect">
            <a:avLst/>
          </a:prstGeom>
        </p:spPr>
        <p:txBody>
          <a:bodyPr vert="horz" wrap="square" lIns="0" tIns="0" rIns="0" bIns="0" rtlCol="0">
            <a:spAutoFit/>
          </a:bodyPr>
          <a:lstStyle/>
          <a:p>
            <a:pPr marL="342900" indent="-342900">
              <a:buClr>
                <a:schemeClr val="tx1"/>
              </a:buClr>
              <a:buFont typeface="Arial" panose="020B0604020202020204" pitchFamily="34" charset="0"/>
              <a:buChar char="•"/>
            </a:pPr>
            <a:r>
              <a:rPr lang="en-US" dirty="0">
                <a:latin typeface="Calibri" panose="020F0502020204030204" pitchFamily="34" charset="0"/>
                <a:cs typeface="Calibri" panose="020F0502020204030204" pitchFamily="34" charset="0"/>
              </a:rPr>
              <a:t>Child Nutrition Program Sponsors, including SFAs are responsible for annually, based on a calendar year, training all staff involved in any and all aspects of the Child Nutrition programs including:</a:t>
            </a:r>
          </a:p>
          <a:p>
            <a:pPr marL="628650" lvl="1" indent="-285750">
              <a:buClr>
                <a:schemeClr val="tx1"/>
              </a:buClr>
              <a:buFont typeface="Arial" panose="020B0604020202020204" pitchFamily="34" charset="0"/>
              <a:buChar char="•"/>
            </a:pPr>
            <a:r>
              <a:rPr lang="en-US" dirty="0">
                <a:latin typeface="Calibri" panose="020F0502020204030204" pitchFamily="34" charset="0"/>
                <a:cs typeface="Calibri" panose="020F0502020204030204" pitchFamily="34" charset="0"/>
              </a:rPr>
              <a:t>All food service staff</a:t>
            </a:r>
          </a:p>
          <a:p>
            <a:pPr marL="628650" lvl="1" indent="-285750">
              <a:buClr>
                <a:schemeClr val="tx1"/>
              </a:buClr>
              <a:buFont typeface="Arial" panose="020B0604020202020204" pitchFamily="34" charset="0"/>
              <a:buChar char="•"/>
            </a:pPr>
            <a:r>
              <a:rPr lang="en-US" dirty="0">
                <a:latin typeface="Calibri" panose="020F0502020204030204" pitchFamily="34" charset="0"/>
                <a:cs typeface="Calibri" panose="020F0502020204030204" pitchFamily="34" charset="0"/>
              </a:rPr>
              <a:t>Free and reduced meal application approval staff</a:t>
            </a:r>
          </a:p>
          <a:p>
            <a:pPr marL="628650" lvl="1" indent="-285750">
              <a:buClr>
                <a:schemeClr val="tx1"/>
              </a:buClr>
              <a:buFont typeface="Arial" panose="020B0604020202020204" pitchFamily="34" charset="0"/>
              <a:buChar char="•"/>
            </a:pPr>
            <a:r>
              <a:rPr lang="en-US" dirty="0">
                <a:latin typeface="Calibri" panose="020F0502020204030204" pitchFamily="34" charset="0"/>
                <a:cs typeface="Calibri" panose="020F0502020204030204" pitchFamily="34" charset="0"/>
              </a:rPr>
              <a:t>Teachers responsible for Breakfast in the Classroom</a:t>
            </a:r>
          </a:p>
          <a:p>
            <a:pPr marL="628650" lvl="1" indent="-285750">
              <a:buClr>
                <a:schemeClr val="tx1"/>
              </a:buClr>
              <a:buFont typeface="Arial" panose="020B0604020202020204" pitchFamily="34" charset="0"/>
              <a:buChar char="•"/>
            </a:pPr>
            <a:r>
              <a:rPr lang="en-US" dirty="0">
                <a:latin typeface="Calibri" panose="020F0502020204030204" pitchFamily="34" charset="0"/>
                <a:cs typeface="Calibri" panose="020F0502020204030204" pitchFamily="34" charset="0"/>
              </a:rPr>
              <a:t>Any program volunteers</a:t>
            </a:r>
          </a:p>
          <a:p>
            <a:pPr marL="342900" indent="-342900">
              <a:buClr>
                <a:schemeClr val="tx1"/>
              </a:buClr>
              <a:buFont typeface="Arial" panose="020B0604020202020204" pitchFamily="34" charset="0"/>
              <a:buChar char="•"/>
            </a:pPr>
            <a:r>
              <a:rPr lang="en-US" dirty="0">
                <a:latin typeface="Calibri" panose="020F0502020204030204" pitchFamily="34" charset="0"/>
                <a:cs typeface="Calibri" panose="020F0502020204030204" pitchFamily="34" charset="0"/>
              </a:rPr>
              <a:t>New employees must be trained before involvement in Child Nutrition duties </a:t>
            </a:r>
          </a:p>
          <a:p>
            <a:pPr marL="342900" indent="-342900">
              <a:buClr>
                <a:schemeClr val="tx1"/>
              </a:buClr>
              <a:buFont typeface="Arial" panose="020B0604020202020204" pitchFamily="34" charset="0"/>
              <a:buChar char="•"/>
            </a:pPr>
            <a:r>
              <a:rPr lang="en-US" dirty="0">
                <a:latin typeface="Calibri" panose="020F0502020204030204" pitchFamily="34" charset="0"/>
                <a:cs typeface="Calibri" panose="020F0502020204030204" pitchFamily="34" charset="0"/>
              </a:rPr>
              <a:t>Training must be documented with dates, names, signatures, and topics covered</a:t>
            </a:r>
          </a:p>
        </p:txBody>
      </p:sp>
      <p:sp>
        <p:nvSpPr>
          <p:cNvPr id="5" name="Title 1"/>
          <p:cNvSpPr txBox="1">
            <a:spLocks/>
          </p:cNvSpPr>
          <p:nvPr/>
        </p:nvSpPr>
        <p:spPr>
          <a:xfrm>
            <a:off x="414338" y="378619"/>
            <a:ext cx="6172200" cy="8572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atin typeface="Montserrat Bold" panose="00000800000000000000" pitchFamily="2" charset="0"/>
              </a:rPr>
              <a:t>Civil Rights Training</a:t>
            </a:r>
          </a:p>
        </p:txBody>
      </p:sp>
      <p:pic>
        <p:nvPicPr>
          <p:cNvPr id="4" name="Audio 3">
            <a:hlinkClick r:id="" action="ppaction://media"/>
            <a:extLst>
              <a:ext uri="{FF2B5EF4-FFF2-40B4-BE49-F238E27FC236}">
                <a16:creationId xmlns:a16="http://schemas.microsoft.com/office/drawing/2014/main" id="{A9185180-BC97-A50B-B48E-A4C45DE37E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78461988"/>
      </p:ext>
    </p:extLst>
  </p:cSld>
  <p:clrMapOvr>
    <a:masterClrMapping/>
  </p:clrMapOvr>
  <mc:AlternateContent xmlns:mc="http://schemas.openxmlformats.org/markup-compatibility/2006" xmlns:p14="http://schemas.microsoft.com/office/powerpoint/2010/main">
    <mc:Choice Requires="p14">
      <p:transition spd="slow" p14:dur="2000" advTm="39275"/>
    </mc:Choice>
    <mc:Fallback xmlns="">
      <p:transition spd="slow" advTm="39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08001" y="1156098"/>
            <a:ext cx="6447501" cy="2910580"/>
          </a:xfrm>
        </p:spPr>
        <p:txBody>
          <a:bodyPr>
            <a:noAutofit/>
          </a:bodyPr>
          <a:lstStyle/>
          <a:p>
            <a:r>
              <a:rPr lang="en-US" sz="1800" dirty="0"/>
              <a:t>Specific subject matter required, but not limited to:</a:t>
            </a:r>
          </a:p>
          <a:p>
            <a:pPr lvl="1"/>
            <a:r>
              <a:rPr lang="en-US" dirty="0"/>
              <a:t>Public notification systems</a:t>
            </a:r>
          </a:p>
          <a:p>
            <a:pPr lvl="1"/>
            <a:r>
              <a:rPr lang="en-US" dirty="0"/>
              <a:t>Collection and use of data</a:t>
            </a:r>
          </a:p>
          <a:p>
            <a:pPr lvl="1"/>
            <a:r>
              <a:rPr lang="en-US" dirty="0"/>
              <a:t>Requirements for language assistance</a:t>
            </a:r>
          </a:p>
          <a:p>
            <a:pPr lvl="1"/>
            <a:r>
              <a:rPr lang="en-US" dirty="0"/>
              <a:t>Requirements for reasonable accommodation</a:t>
            </a:r>
          </a:p>
          <a:p>
            <a:pPr lvl="1"/>
            <a:r>
              <a:rPr lang="en-US" dirty="0"/>
              <a:t>Complaint procedures</a:t>
            </a:r>
          </a:p>
          <a:p>
            <a:pPr lvl="1"/>
            <a:r>
              <a:rPr lang="en-US" dirty="0"/>
              <a:t>Civil Rights reviews</a:t>
            </a:r>
          </a:p>
          <a:p>
            <a:pPr lvl="1"/>
            <a:r>
              <a:rPr lang="en-US" dirty="0"/>
              <a:t>Resolution of noncompliance</a:t>
            </a:r>
          </a:p>
          <a:p>
            <a:pPr lvl="1"/>
            <a:r>
              <a:rPr lang="en-US" dirty="0"/>
              <a:t>Customer Service</a:t>
            </a:r>
          </a:p>
          <a:p>
            <a:pPr lvl="1"/>
            <a:r>
              <a:rPr lang="en-US" dirty="0"/>
              <a:t>Conflict resolution</a:t>
            </a:r>
          </a:p>
        </p:txBody>
      </p:sp>
      <p:sp>
        <p:nvSpPr>
          <p:cNvPr id="6" name="Title 1"/>
          <p:cNvSpPr txBox="1">
            <a:spLocks/>
          </p:cNvSpPr>
          <p:nvPr/>
        </p:nvSpPr>
        <p:spPr>
          <a:xfrm>
            <a:off x="335756" y="357188"/>
            <a:ext cx="6172200" cy="8572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atin typeface="Montserrat Bold" panose="00000800000000000000" pitchFamily="2" charset="0"/>
              </a:rPr>
              <a:t>Civil Rights Training</a:t>
            </a:r>
            <a:endParaRPr lang="en-US" sz="3300" b="1" dirty="0">
              <a:latin typeface="Montserrat Bold" panose="00000800000000000000" pitchFamily="2" charset="0"/>
            </a:endParaRPr>
          </a:p>
        </p:txBody>
      </p:sp>
      <p:pic>
        <p:nvPicPr>
          <p:cNvPr id="3" name="Audio 2">
            <a:hlinkClick r:id="" action="ppaction://media"/>
            <a:extLst>
              <a:ext uri="{FF2B5EF4-FFF2-40B4-BE49-F238E27FC236}">
                <a16:creationId xmlns:a16="http://schemas.microsoft.com/office/drawing/2014/main" id="{4C0541E8-C54C-521E-44FE-498FB13C08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11009737"/>
      </p:ext>
    </p:extLst>
  </p:cSld>
  <p:clrMapOvr>
    <a:masterClrMapping/>
  </p:clrMapOvr>
  <mc:AlternateContent xmlns:mc="http://schemas.openxmlformats.org/markup-compatibility/2006" xmlns:p14="http://schemas.microsoft.com/office/powerpoint/2010/main">
    <mc:Choice Requires="p14">
      <p:transition spd="slow" p14:dur="2000" advTm="24229"/>
    </mc:Choice>
    <mc:Fallback xmlns="">
      <p:transition spd="slow" advTm="2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r>
              <a:rPr lang="en-US" sz="1800" dirty="0"/>
              <a:t>Staff should be able to identify a civil rights complaint if received</a:t>
            </a:r>
          </a:p>
          <a:p>
            <a:r>
              <a:rPr lang="en-US" sz="1800" dirty="0"/>
              <a:t>They should know what to do if they receive a complaint</a:t>
            </a:r>
          </a:p>
          <a:p>
            <a:r>
              <a:rPr lang="en-US" sz="1800" dirty="0"/>
              <a:t>Staff must understand that it is the basic right of persons to file a complaint of discrimination</a:t>
            </a:r>
          </a:p>
        </p:txBody>
      </p:sp>
      <p:sp>
        <p:nvSpPr>
          <p:cNvPr id="6" name="Title 1"/>
          <p:cNvSpPr txBox="1">
            <a:spLocks/>
          </p:cNvSpPr>
          <p:nvPr/>
        </p:nvSpPr>
        <p:spPr>
          <a:xfrm>
            <a:off x="1485900" y="342900"/>
            <a:ext cx="6172200" cy="8572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300" b="1" dirty="0">
              <a:solidFill>
                <a:prstClr val="black"/>
              </a:solidFill>
            </a:endParaRPr>
          </a:p>
        </p:txBody>
      </p:sp>
      <p:sp>
        <p:nvSpPr>
          <p:cNvPr id="2" name="Rectangle 1">
            <a:extLst>
              <a:ext uri="{FF2B5EF4-FFF2-40B4-BE49-F238E27FC236}">
                <a16:creationId xmlns:a16="http://schemas.microsoft.com/office/drawing/2014/main" id="{9D7384B3-BE2C-49A0-98D9-2A63B0B87DB4}"/>
              </a:ext>
            </a:extLst>
          </p:cNvPr>
          <p:cNvSpPr/>
          <p:nvPr/>
        </p:nvSpPr>
        <p:spPr>
          <a:xfrm>
            <a:off x="571500" y="342900"/>
            <a:ext cx="7086600" cy="553998"/>
          </a:xfrm>
          <a:prstGeom prst="rect">
            <a:avLst/>
          </a:prstGeom>
        </p:spPr>
        <p:txBody>
          <a:bodyPr wrap="square">
            <a:spAutoFit/>
          </a:bodyPr>
          <a:lstStyle/>
          <a:p>
            <a:r>
              <a:rPr lang="en-US" sz="3000" b="1" dirty="0">
                <a:latin typeface="Montserrat Bold" panose="00000800000000000000" pitchFamily="2" charset="0"/>
                <a:ea typeface="+mj-ea"/>
                <a:cs typeface="+mj-cs"/>
              </a:rPr>
              <a:t>Training on Complaint Procedure</a:t>
            </a:r>
            <a:endParaRPr lang="en-US" sz="3000" b="1" dirty="0">
              <a:latin typeface="Montserrat Bold" panose="00000800000000000000" pitchFamily="2" charset="0"/>
            </a:endParaRPr>
          </a:p>
        </p:txBody>
      </p:sp>
      <p:pic>
        <p:nvPicPr>
          <p:cNvPr id="4" name="Audio 3">
            <a:hlinkClick r:id="" action="ppaction://media"/>
            <a:extLst>
              <a:ext uri="{FF2B5EF4-FFF2-40B4-BE49-F238E27FC236}">
                <a16:creationId xmlns:a16="http://schemas.microsoft.com/office/drawing/2014/main" id="{A11F0B4A-4720-B39C-6903-39873ABEF5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62361513"/>
      </p:ext>
    </p:extLst>
  </p:cSld>
  <p:clrMapOvr>
    <a:masterClrMapping/>
  </p:clrMapOvr>
  <mc:AlternateContent xmlns:mc="http://schemas.openxmlformats.org/markup-compatibility/2006" xmlns:p14="http://schemas.microsoft.com/office/powerpoint/2010/main">
    <mc:Choice Requires="p14">
      <p:transition spd="slow" p14:dur="2000" advTm="20249"/>
    </mc:Choice>
    <mc:Fallback xmlns="">
      <p:transition spd="slow" advTm="2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538" y="457200"/>
            <a:ext cx="8240712" cy="990600"/>
          </a:xfrm>
        </p:spPr>
        <p:txBody>
          <a:bodyPr>
            <a:noAutofit/>
          </a:bodyPr>
          <a:lstStyle/>
          <a:p>
            <a:r>
              <a:rPr lang="en-US" sz="3600" dirty="0"/>
              <a:t>Civil Rights Program Authorities</a:t>
            </a:r>
          </a:p>
        </p:txBody>
      </p:sp>
      <p:sp>
        <p:nvSpPr>
          <p:cNvPr id="3" name="Content Placeholder 2"/>
          <p:cNvSpPr>
            <a:spLocks noGrp="1"/>
          </p:cNvSpPr>
          <p:nvPr>
            <p:ph idx="1"/>
          </p:nvPr>
        </p:nvSpPr>
        <p:spPr>
          <a:xfrm>
            <a:off x="350044" y="1257300"/>
            <a:ext cx="6172200" cy="3657600"/>
          </a:xfrm>
        </p:spPr>
        <p:txBody>
          <a:bodyPr>
            <a:normAutofit/>
          </a:bodyPr>
          <a:lstStyle/>
          <a:p>
            <a:r>
              <a:rPr lang="en-US" sz="1950" dirty="0">
                <a:latin typeface="Calibri" panose="020F0502020204030204" pitchFamily="34" charset="0"/>
                <a:cs typeface="Calibri" panose="020F0502020204030204" pitchFamily="34" charset="0"/>
              </a:rPr>
              <a:t>7 CFR Parts 15, 15a and 15b </a:t>
            </a:r>
          </a:p>
          <a:p>
            <a:pPr lvl="1"/>
            <a:r>
              <a:rPr lang="en-US" sz="1950" dirty="0">
                <a:solidFill>
                  <a:srgbClr val="FF0000"/>
                </a:solidFill>
                <a:latin typeface="Calibri" panose="020F0502020204030204" pitchFamily="34" charset="0"/>
                <a:cs typeface="Calibri" panose="020F0502020204030204" pitchFamily="34" charset="0"/>
              </a:rPr>
              <a:t>Nondiscrimination, Education, Disability </a:t>
            </a:r>
          </a:p>
          <a:p>
            <a:r>
              <a:rPr lang="en-US" sz="1950" dirty="0">
                <a:latin typeface="Calibri" panose="020F0502020204030204" pitchFamily="34" charset="0"/>
                <a:cs typeface="Calibri" panose="020F0502020204030204" pitchFamily="34" charset="0"/>
              </a:rPr>
              <a:t>7 CFR Parts 210, 215, &amp; 220 (NSLP, SMP, SBP) </a:t>
            </a:r>
          </a:p>
          <a:p>
            <a:r>
              <a:rPr lang="en-US" sz="1950" dirty="0">
                <a:latin typeface="Calibri" panose="020F0502020204030204" pitchFamily="34" charset="0"/>
                <a:cs typeface="Calibri" panose="020F0502020204030204" pitchFamily="34" charset="0"/>
              </a:rPr>
              <a:t>7 CFR Parts 225 &amp; 226 (SFSP &amp; CACFP) </a:t>
            </a:r>
          </a:p>
          <a:p>
            <a:r>
              <a:rPr lang="en-US" sz="1950" dirty="0">
                <a:latin typeface="Calibri" panose="020F0502020204030204" pitchFamily="34" charset="0"/>
                <a:cs typeface="Calibri" panose="020F0502020204030204" pitchFamily="34" charset="0"/>
              </a:rPr>
              <a:t>7 CFR Part 245 (NSLP, SMP, SBP – Eligibility) </a:t>
            </a:r>
          </a:p>
          <a:p>
            <a:r>
              <a:rPr lang="en-US" sz="1950" dirty="0">
                <a:latin typeface="Calibri" panose="020F0502020204030204" pitchFamily="34" charset="0"/>
                <a:cs typeface="Calibri" panose="020F0502020204030204" pitchFamily="34" charset="0"/>
              </a:rPr>
              <a:t>28 CFR Part 35: Nondiscrimination on the Basis of Disability in State/Local Government Services </a:t>
            </a:r>
          </a:p>
          <a:p>
            <a:r>
              <a:rPr lang="en-US" sz="1950" dirty="0">
                <a:latin typeface="Calibri" panose="020F0502020204030204" pitchFamily="34" charset="0"/>
                <a:cs typeface="Calibri" panose="020F0502020204030204" pitchFamily="34" charset="0"/>
              </a:rPr>
              <a:t>28 CFR Part 42: Nondiscrimination in Federally Assisted Programs </a:t>
            </a:r>
          </a:p>
          <a:p>
            <a:endParaRPr lang="en-US" dirty="0"/>
          </a:p>
        </p:txBody>
      </p:sp>
      <p:pic>
        <p:nvPicPr>
          <p:cNvPr id="6" name="Audio 5">
            <a:hlinkClick r:id="" action="ppaction://media"/>
            <a:extLst>
              <a:ext uri="{FF2B5EF4-FFF2-40B4-BE49-F238E27FC236}">
                <a16:creationId xmlns:a16="http://schemas.microsoft.com/office/drawing/2014/main" id="{F8156348-35BC-C8B1-2EC9-5F3D9EEAB6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21835527"/>
      </p:ext>
    </p:extLst>
  </p:cSld>
  <p:clrMapOvr>
    <a:masterClrMapping/>
  </p:clrMapOvr>
  <mc:AlternateContent xmlns:mc="http://schemas.openxmlformats.org/markup-compatibility/2006" xmlns:p14="http://schemas.microsoft.com/office/powerpoint/2010/main">
    <mc:Choice Requires="p14">
      <p:transition spd="slow" p14:dur="2000" advTm="22501"/>
    </mc:Choice>
    <mc:Fallback xmlns="">
      <p:transition spd="slow" advTm="2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Customer Service</a:t>
            </a:r>
          </a:p>
        </p:txBody>
      </p:sp>
      <p:sp>
        <p:nvSpPr>
          <p:cNvPr id="3" name="Text Placeholder 2"/>
          <p:cNvSpPr>
            <a:spLocks noGrp="1"/>
          </p:cNvSpPr>
          <p:nvPr>
            <p:ph type="body" idx="1"/>
          </p:nvPr>
        </p:nvSpPr>
        <p:spPr/>
        <p:txBody>
          <a:bodyPr>
            <a:normAutofit/>
          </a:bodyPr>
          <a:lstStyle/>
          <a:p>
            <a:r>
              <a:rPr lang="en-US" dirty="0"/>
              <a:t>Civil Rights</a:t>
            </a:r>
          </a:p>
        </p:txBody>
      </p:sp>
      <p:pic>
        <p:nvPicPr>
          <p:cNvPr id="5" name="Audio 4">
            <a:hlinkClick r:id="" action="ppaction://media"/>
            <a:extLst>
              <a:ext uri="{FF2B5EF4-FFF2-40B4-BE49-F238E27FC236}">
                <a16:creationId xmlns:a16="http://schemas.microsoft.com/office/drawing/2014/main" id="{37944FF3-CF33-8BC4-9E35-D74BAF85CF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943299143"/>
      </p:ext>
    </p:extLst>
  </p:cSld>
  <p:clrMapOvr>
    <a:masterClrMapping/>
  </p:clrMapOvr>
  <mc:AlternateContent xmlns:mc="http://schemas.openxmlformats.org/markup-compatibility/2006" xmlns:p14="http://schemas.microsoft.com/office/powerpoint/2010/main">
    <mc:Choice Requires="p14">
      <p:transition spd="slow" p14:dur="2000" advTm="4375"/>
    </mc:Choice>
    <mc:Fallback xmlns="">
      <p:transition spd="slow" advTm="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Customer Service </a:t>
            </a:r>
          </a:p>
        </p:txBody>
      </p:sp>
      <p:sp>
        <p:nvSpPr>
          <p:cNvPr id="3" name="Text Placeholder 2"/>
          <p:cNvSpPr>
            <a:spLocks noGrp="1"/>
          </p:cNvSpPr>
          <p:nvPr>
            <p:ph idx="1"/>
          </p:nvPr>
        </p:nvSpPr>
        <p:spPr/>
        <p:txBody>
          <a:bodyPr>
            <a:normAutofit/>
          </a:bodyPr>
          <a:lstStyle/>
          <a:p>
            <a:r>
              <a:rPr lang="en-US" sz="1800" dirty="0"/>
              <a:t>Although people should never be discouraged from filing a complaint of discrimination, sometimes it is more of a program complaint, than a civil rights complaint. </a:t>
            </a:r>
          </a:p>
          <a:p>
            <a:r>
              <a:rPr lang="en-US" sz="1800" dirty="0"/>
              <a:t>Good customer service reduces chances of discrimination. </a:t>
            </a:r>
          </a:p>
        </p:txBody>
      </p:sp>
      <p:pic>
        <p:nvPicPr>
          <p:cNvPr id="5" name="Audio 4">
            <a:hlinkClick r:id="" action="ppaction://media"/>
            <a:extLst>
              <a:ext uri="{FF2B5EF4-FFF2-40B4-BE49-F238E27FC236}">
                <a16:creationId xmlns:a16="http://schemas.microsoft.com/office/drawing/2014/main" id="{8A194F01-0586-DDF1-758A-698603901D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55429533"/>
      </p:ext>
    </p:extLst>
  </p:cSld>
  <p:clrMapOvr>
    <a:masterClrMapping/>
  </p:clrMapOvr>
  <mc:AlternateContent xmlns:mc="http://schemas.openxmlformats.org/markup-compatibility/2006" xmlns:p14="http://schemas.microsoft.com/office/powerpoint/2010/main">
    <mc:Choice Requires="p14">
      <p:transition spd="slow" p14:dur="2000" advTm="15671"/>
    </mc:Choice>
    <mc:Fallback xmlns="">
      <p:transition spd="slow" advTm="15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215153"/>
            <a:ext cx="8293100" cy="990600"/>
          </a:xfrm>
        </p:spPr>
        <p:txBody>
          <a:bodyPr>
            <a:noAutofit/>
          </a:bodyPr>
          <a:lstStyle/>
          <a:p>
            <a:r>
              <a:rPr lang="en-US" sz="3600" dirty="0"/>
              <a:t>Practice Good Customer Service</a:t>
            </a:r>
          </a:p>
        </p:txBody>
      </p:sp>
      <p:sp>
        <p:nvSpPr>
          <p:cNvPr id="3" name="Text Placeholder 2"/>
          <p:cNvSpPr>
            <a:spLocks noGrp="1"/>
          </p:cNvSpPr>
          <p:nvPr>
            <p:ph idx="1"/>
          </p:nvPr>
        </p:nvSpPr>
        <p:spPr/>
        <p:txBody>
          <a:bodyPr/>
          <a:lstStyle/>
          <a:p>
            <a:pPr marL="328613" indent="-285750"/>
            <a:r>
              <a:rPr lang="en-US" sz="1800" dirty="0"/>
              <a:t>Be courteous and thoughtful.</a:t>
            </a:r>
          </a:p>
          <a:p>
            <a:pPr marL="328613" indent="-285750"/>
            <a:r>
              <a:rPr lang="en-US" sz="1800" dirty="0"/>
              <a:t>Be patient and listen carefully. </a:t>
            </a:r>
          </a:p>
          <a:p>
            <a:r>
              <a:rPr lang="en-US" sz="1800" dirty="0"/>
              <a:t>  Treat all students equally.</a:t>
            </a:r>
          </a:p>
          <a:p>
            <a:pPr lvl="1"/>
            <a:r>
              <a:rPr lang="en-US" dirty="0"/>
              <a:t> No separation by protected bases in seating arrangements, serving lines, services and facilities, or eating periods.</a:t>
            </a:r>
          </a:p>
          <a:p>
            <a:pPr lvl="2"/>
            <a:r>
              <a:rPr lang="en-US" sz="1800" dirty="0"/>
              <a:t>As noted in the Accommodation section, allergy-free tables, such as peanut-free tables, are acceptable, as long as they are not also “punishment” tables.</a:t>
            </a:r>
          </a:p>
          <a:p>
            <a:endParaRPr lang="en-US" sz="2025" dirty="0"/>
          </a:p>
          <a:p>
            <a:endParaRPr lang="en-US" dirty="0"/>
          </a:p>
        </p:txBody>
      </p:sp>
      <p:pic>
        <p:nvPicPr>
          <p:cNvPr id="5" name="Audio 4">
            <a:hlinkClick r:id="" action="ppaction://media"/>
            <a:extLst>
              <a:ext uri="{FF2B5EF4-FFF2-40B4-BE49-F238E27FC236}">
                <a16:creationId xmlns:a16="http://schemas.microsoft.com/office/drawing/2014/main" id="{2B1ACC96-8A99-B71F-FD8B-4BF7029329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72592393"/>
      </p:ext>
    </p:extLst>
  </p:cSld>
  <p:clrMapOvr>
    <a:masterClrMapping/>
  </p:clrMapOvr>
  <mc:AlternateContent xmlns:mc="http://schemas.openxmlformats.org/markup-compatibility/2006" xmlns:p14="http://schemas.microsoft.com/office/powerpoint/2010/main">
    <mc:Choice Requires="p14">
      <p:transition spd="slow" p14:dur="2000" advTm="30331"/>
    </mc:Choice>
    <mc:Fallback xmlns="">
      <p:transition spd="slow" advTm="30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Customer Service Continued</a:t>
            </a:r>
          </a:p>
        </p:txBody>
      </p:sp>
      <p:sp>
        <p:nvSpPr>
          <p:cNvPr id="3" name="Text Placeholder 2"/>
          <p:cNvSpPr>
            <a:spLocks noGrp="1"/>
          </p:cNvSpPr>
          <p:nvPr>
            <p:ph idx="1"/>
          </p:nvPr>
        </p:nvSpPr>
        <p:spPr/>
        <p:txBody>
          <a:bodyPr>
            <a:normAutofit/>
          </a:bodyPr>
          <a:lstStyle/>
          <a:p>
            <a:r>
              <a:rPr lang="en-US" sz="1800" dirty="0"/>
              <a:t>Talk with kids and ask them how their day is going</a:t>
            </a:r>
          </a:p>
          <a:p>
            <a:r>
              <a:rPr lang="en-US" sz="1800" dirty="0"/>
              <a:t>Encourage them to try new items</a:t>
            </a:r>
          </a:p>
          <a:p>
            <a:r>
              <a:rPr lang="en-US" sz="1800" dirty="0"/>
              <a:t>Allow children to finish their meal without feeling rushed</a:t>
            </a:r>
          </a:p>
          <a:p>
            <a:r>
              <a:rPr lang="en-US" sz="1800" dirty="0"/>
              <a:t>Be mindful of how you talk about the food you are serving</a:t>
            </a:r>
          </a:p>
        </p:txBody>
      </p:sp>
      <p:pic>
        <p:nvPicPr>
          <p:cNvPr id="5" name="Audio 4">
            <a:hlinkClick r:id="" action="ppaction://media"/>
            <a:extLst>
              <a:ext uri="{FF2B5EF4-FFF2-40B4-BE49-F238E27FC236}">
                <a16:creationId xmlns:a16="http://schemas.microsoft.com/office/drawing/2014/main" id="{6CB3D9EE-6F8B-0404-CD18-12ED90AFAF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33253577"/>
      </p:ext>
    </p:extLst>
  </p:cSld>
  <p:clrMapOvr>
    <a:masterClrMapping/>
  </p:clrMapOvr>
  <mc:AlternateContent xmlns:mc="http://schemas.openxmlformats.org/markup-compatibility/2006" xmlns:p14="http://schemas.microsoft.com/office/powerpoint/2010/main">
    <mc:Choice Requires="p14">
      <p:transition spd="slow" p14:dur="2000" advTm="14995"/>
    </mc:Choice>
    <mc:Fallback xmlns="">
      <p:transition spd="slow" advTm="14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Conflict Resolution</a:t>
            </a:r>
          </a:p>
        </p:txBody>
      </p:sp>
      <p:sp>
        <p:nvSpPr>
          <p:cNvPr id="3" name="Text Placeholder 2"/>
          <p:cNvSpPr>
            <a:spLocks noGrp="1"/>
          </p:cNvSpPr>
          <p:nvPr>
            <p:ph type="body" idx="1"/>
          </p:nvPr>
        </p:nvSpPr>
        <p:spPr/>
        <p:txBody>
          <a:bodyPr>
            <a:normAutofit/>
          </a:bodyPr>
          <a:lstStyle/>
          <a:p>
            <a:r>
              <a:rPr lang="en-US" sz="3600" dirty="0"/>
              <a:t>Civil Rights</a:t>
            </a:r>
          </a:p>
        </p:txBody>
      </p:sp>
      <p:pic>
        <p:nvPicPr>
          <p:cNvPr id="5" name="Audio 4">
            <a:hlinkClick r:id="" action="ppaction://media"/>
            <a:extLst>
              <a:ext uri="{FF2B5EF4-FFF2-40B4-BE49-F238E27FC236}">
                <a16:creationId xmlns:a16="http://schemas.microsoft.com/office/drawing/2014/main" id="{F38C388B-8CDF-4F70-0070-FB570E36F2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438716017"/>
      </p:ext>
    </p:extLst>
  </p:cSld>
  <p:clrMapOvr>
    <a:masterClrMapping/>
  </p:clrMapOvr>
  <mc:AlternateContent xmlns:mc="http://schemas.openxmlformats.org/markup-compatibility/2006" xmlns:p14="http://schemas.microsoft.com/office/powerpoint/2010/main">
    <mc:Choice Requires="p14">
      <p:transition spd="slow" p14:dur="2000" advTm="5834"/>
    </mc:Choice>
    <mc:Fallback xmlns="">
      <p:transition spd="slow" advTm="5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1" y="612479"/>
            <a:ext cx="2791758" cy="3918543"/>
          </a:xfrm>
        </p:spPr>
        <p:txBody>
          <a:bodyPr anchor="ctr">
            <a:normAutofit/>
          </a:bodyPr>
          <a:lstStyle/>
          <a:p>
            <a:r>
              <a:rPr lang="en-US" b="1" dirty="0"/>
              <a:t>Conflict Resolution </a:t>
            </a:r>
          </a:p>
        </p:txBody>
      </p:sp>
      <p:sp>
        <p:nvSpPr>
          <p:cNvPr id="3" name="Text Placeholder 2"/>
          <p:cNvSpPr>
            <a:spLocks noGrp="1"/>
          </p:cNvSpPr>
          <p:nvPr>
            <p:ph idx="1"/>
          </p:nvPr>
        </p:nvSpPr>
        <p:spPr>
          <a:xfrm>
            <a:off x="4075668" y="525073"/>
            <a:ext cx="3464780" cy="3918543"/>
          </a:xfrm>
        </p:spPr>
        <p:txBody>
          <a:bodyPr anchor="ctr">
            <a:noAutofit/>
          </a:bodyPr>
          <a:lstStyle/>
          <a:p>
            <a:r>
              <a:rPr lang="en-US" sz="1800" dirty="0"/>
              <a:t>It is possible to avoid a potential civil rights complaint with conflict resolution techniques. </a:t>
            </a:r>
          </a:p>
          <a:p>
            <a:pPr lvl="1"/>
            <a:r>
              <a:rPr lang="en-US" dirty="0"/>
              <a:t>Remain calm; ask about the situation. </a:t>
            </a:r>
          </a:p>
          <a:p>
            <a:pPr lvl="1"/>
            <a:r>
              <a:rPr lang="en-US" dirty="0"/>
              <a:t>Repeat it back to be sure you understand. </a:t>
            </a:r>
          </a:p>
          <a:p>
            <a:pPr lvl="1"/>
            <a:r>
              <a:rPr lang="en-US" dirty="0"/>
              <a:t>Try to help those involved work out their differences. </a:t>
            </a:r>
          </a:p>
          <a:p>
            <a:pPr lvl="1"/>
            <a:r>
              <a:rPr lang="en-US" dirty="0"/>
              <a:t>Get help from authority figures if threats or violence is possible.</a:t>
            </a:r>
          </a:p>
        </p:txBody>
      </p:sp>
      <p:pic>
        <p:nvPicPr>
          <p:cNvPr id="5" name="Audio 4">
            <a:hlinkClick r:id="" action="ppaction://media"/>
            <a:extLst>
              <a:ext uri="{FF2B5EF4-FFF2-40B4-BE49-F238E27FC236}">
                <a16:creationId xmlns:a16="http://schemas.microsoft.com/office/drawing/2014/main" id="{5E133CA5-5B96-D469-C072-732CC6F733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32240595"/>
      </p:ext>
    </p:extLst>
  </p:cSld>
  <p:clrMapOvr>
    <a:masterClrMapping/>
  </p:clrMapOvr>
  <mc:AlternateContent xmlns:mc="http://schemas.openxmlformats.org/markup-compatibility/2006" xmlns:p14="http://schemas.microsoft.com/office/powerpoint/2010/main">
    <mc:Choice Requires="p14">
      <p:transition spd="slow" p14:dur="2000" advTm="23340"/>
    </mc:Choice>
    <mc:Fallback xmlns="">
      <p:transition spd="slow" advTm="23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00" y="510777"/>
            <a:ext cx="8699999" cy="990600"/>
          </a:xfrm>
        </p:spPr>
        <p:txBody>
          <a:bodyPr>
            <a:noAutofit/>
          </a:bodyPr>
          <a:lstStyle/>
          <a:p>
            <a:r>
              <a:rPr lang="en-US" sz="3600" dirty="0"/>
              <a:t>Citizenship or Immigration Status</a:t>
            </a:r>
          </a:p>
        </p:txBody>
      </p:sp>
      <p:sp>
        <p:nvSpPr>
          <p:cNvPr id="3" name="Content Placeholder 2"/>
          <p:cNvSpPr>
            <a:spLocks noGrp="1"/>
          </p:cNvSpPr>
          <p:nvPr>
            <p:ph idx="1"/>
          </p:nvPr>
        </p:nvSpPr>
        <p:spPr/>
        <p:txBody>
          <a:bodyPr>
            <a:normAutofit/>
          </a:bodyPr>
          <a:lstStyle/>
          <a:p>
            <a:pPr marL="0" indent="0">
              <a:buNone/>
            </a:pPr>
            <a:endParaRPr lang="en-US" sz="1800" dirty="0"/>
          </a:p>
          <a:p>
            <a:pPr marL="0" indent="0">
              <a:buNone/>
            </a:pPr>
            <a:endParaRPr lang="en-US" sz="1800" dirty="0"/>
          </a:p>
          <a:p>
            <a:pPr marL="0" indent="0">
              <a:buNone/>
            </a:pPr>
            <a:endParaRPr lang="en-US" sz="1800" dirty="0"/>
          </a:p>
          <a:p>
            <a:pPr marL="0" indent="0" algn="ctr">
              <a:buNone/>
            </a:pPr>
            <a:r>
              <a:rPr lang="en-US" sz="1800" dirty="0"/>
              <a:t>This issue should never give rise to discrimination.</a:t>
            </a:r>
          </a:p>
        </p:txBody>
      </p:sp>
      <p:pic>
        <p:nvPicPr>
          <p:cNvPr id="5" name="Audio 4">
            <a:hlinkClick r:id="" action="ppaction://media"/>
            <a:extLst>
              <a:ext uri="{FF2B5EF4-FFF2-40B4-BE49-F238E27FC236}">
                <a16:creationId xmlns:a16="http://schemas.microsoft.com/office/drawing/2014/main" id="{26DD049B-6F50-FA42-8060-58C29AA625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09194543"/>
      </p:ext>
    </p:extLst>
  </p:cSld>
  <p:clrMapOvr>
    <a:masterClrMapping/>
  </p:clrMapOvr>
  <mc:AlternateContent xmlns:mc="http://schemas.openxmlformats.org/markup-compatibility/2006" xmlns:p14="http://schemas.microsoft.com/office/powerpoint/2010/main">
    <mc:Choice Requires="p14">
      <p:transition spd="slow" p14:dur="2000" advTm="8187"/>
    </mc:Choice>
    <mc:Fallback xmlns="">
      <p:transition spd="slow" advTm="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Record Retention</a:t>
            </a:r>
          </a:p>
        </p:txBody>
      </p:sp>
      <p:sp>
        <p:nvSpPr>
          <p:cNvPr id="3" name="Content Placeholder 2"/>
          <p:cNvSpPr>
            <a:spLocks noGrp="1"/>
          </p:cNvSpPr>
          <p:nvPr>
            <p:ph idx="1"/>
          </p:nvPr>
        </p:nvSpPr>
        <p:spPr/>
        <p:txBody>
          <a:bodyPr>
            <a:normAutofit/>
          </a:bodyPr>
          <a:lstStyle/>
          <a:p>
            <a:r>
              <a:rPr lang="en-US" sz="1800" dirty="0"/>
              <a:t>All records must be kept confidential and maintained on file for 3 years, plus the current year, unless an audit is actively being done</a:t>
            </a:r>
          </a:p>
          <a:p>
            <a:r>
              <a:rPr lang="en-US" sz="1800" dirty="0"/>
              <a:t>Local rules may require records to be maintained longer</a:t>
            </a:r>
          </a:p>
        </p:txBody>
      </p:sp>
      <p:pic>
        <p:nvPicPr>
          <p:cNvPr id="5" name="Audio 4">
            <a:hlinkClick r:id="" action="ppaction://media"/>
            <a:extLst>
              <a:ext uri="{FF2B5EF4-FFF2-40B4-BE49-F238E27FC236}">
                <a16:creationId xmlns:a16="http://schemas.microsoft.com/office/drawing/2014/main" id="{30C58A3F-15F0-7D03-2BB8-682F6F9425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80529169"/>
      </p:ext>
    </p:extLst>
  </p:cSld>
  <p:clrMapOvr>
    <a:masterClrMapping/>
  </p:clrMapOvr>
  <mc:AlternateContent xmlns:mc="http://schemas.openxmlformats.org/markup-compatibility/2006" xmlns:p14="http://schemas.microsoft.com/office/powerpoint/2010/main">
    <mc:Choice Requires="p14">
      <p:transition spd="slow" p14:dur="2000" advTm="18613"/>
    </mc:Choice>
    <mc:Fallback xmlns="">
      <p:transition spd="slow" advTm="18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21495" y="1228725"/>
            <a:ext cx="4619149" cy="2810449"/>
          </a:xfrm>
          <a:prstGeom prst="rect">
            <a:avLst/>
          </a:prstGeom>
        </p:spPr>
        <p:txBody>
          <a:bodyPr vert="horz" wrap="square" lIns="0" tIns="0" rIns="0" bIns="0" rtlCol="0">
            <a:spAutoFit/>
          </a:bodyPr>
          <a:lstStyle/>
          <a:p>
            <a:r>
              <a:rPr lang="en-US" dirty="0">
                <a:solidFill>
                  <a:prstClr val="black"/>
                </a:solidFill>
                <a:latin typeface="Calibri" panose="020F0502020204030204" pitchFamily="34" charset="0"/>
                <a:cs typeface="Calibri" panose="020F0502020204030204" pitchFamily="34" charset="0"/>
              </a:rPr>
              <a:t>Maine Human Rights Commission</a:t>
            </a:r>
            <a:br>
              <a:rPr lang="en-US" dirty="0">
                <a:solidFill>
                  <a:prstClr val="black"/>
                </a:solidFill>
                <a:latin typeface="Calibri" panose="020F0502020204030204" pitchFamily="34" charset="0"/>
                <a:cs typeface="Calibri" panose="020F0502020204030204" pitchFamily="34" charset="0"/>
              </a:rPr>
            </a:br>
            <a:r>
              <a:rPr lang="en-US" dirty="0">
                <a:solidFill>
                  <a:prstClr val="black"/>
                </a:solidFill>
                <a:latin typeface="Calibri" panose="020F0502020204030204" pitchFamily="34" charset="0"/>
                <a:cs typeface="Calibri" panose="020F0502020204030204" pitchFamily="34" charset="0"/>
              </a:rPr>
              <a:t>51 State House Station</a:t>
            </a:r>
            <a:br>
              <a:rPr lang="en-US" dirty="0">
                <a:solidFill>
                  <a:prstClr val="black"/>
                </a:solidFill>
                <a:latin typeface="Calibri" panose="020F0502020204030204" pitchFamily="34" charset="0"/>
                <a:cs typeface="Calibri" panose="020F0502020204030204" pitchFamily="34" charset="0"/>
              </a:rPr>
            </a:br>
            <a:r>
              <a:rPr lang="en-US" dirty="0">
                <a:solidFill>
                  <a:prstClr val="black"/>
                </a:solidFill>
                <a:latin typeface="Calibri" panose="020F0502020204030204" pitchFamily="34" charset="0"/>
                <a:cs typeface="Calibri" panose="020F0502020204030204" pitchFamily="34" charset="0"/>
              </a:rPr>
              <a:t>Augusta, Maine 04333-0051</a:t>
            </a:r>
            <a:br>
              <a:rPr lang="en-US" dirty="0">
                <a:solidFill>
                  <a:prstClr val="black"/>
                </a:solidFill>
                <a:latin typeface="Calibri" panose="020F0502020204030204" pitchFamily="34" charset="0"/>
                <a:cs typeface="Calibri" panose="020F0502020204030204" pitchFamily="34" charset="0"/>
              </a:rPr>
            </a:br>
            <a:r>
              <a:rPr lang="en-US" dirty="0">
                <a:solidFill>
                  <a:prstClr val="black"/>
                </a:solidFill>
                <a:latin typeface="Calibri" panose="020F0502020204030204" pitchFamily="34" charset="0"/>
                <a:cs typeface="Calibri" panose="020F0502020204030204" pitchFamily="34" charset="0"/>
              </a:rPr>
              <a:t>Telephone (and via Relay): 207-624-6290</a:t>
            </a:r>
            <a:br>
              <a:rPr lang="en-US" dirty="0">
                <a:solidFill>
                  <a:prstClr val="black"/>
                </a:solidFill>
                <a:latin typeface="Calibri" panose="020F0502020204030204" pitchFamily="34" charset="0"/>
                <a:cs typeface="Calibri" panose="020F0502020204030204" pitchFamily="34" charset="0"/>
              </a:rPr>
            </a:br>
            <a:r>
              <a:rPr lang="en-US" dirty="0">
                <a:solidFill>
                  <a:prstClr val="black"/>
                </a:solidFill>
                <a:latin typeface="Calibri" panose="020F0502020204030204" pitchFamily="34" charset="0"/>
                <a:cs typeface="Calibri" panose="020F0502020204030204" pitchFamily="34" charset="0"/>
              </a:rPr>
              <a:t>Facsimile: 207-624-8729</a:t>
            </a:r>
          </a:p>
          <a:p>
            <a:r>
              <a:rPr lang="en-US" dirty="0">
                <a:solidFill>
                  <a:prstClr val="black"/>
                </a:solidFill>
                <a:latin typeface="Calibri" panose="020F0502020204030204" pitchFamily="34" charset="0"/>
                <a:cs typeface="Calibri" panose="020F0502020204030204" pitchFamily="34" charset="0"/>
              </a:rPr>
              <a:t>Website: </a:t>
            </a:r>
            <a:r>
              <a:rPr lang="en-US" u="sng" dirty="0">
                <a:solidFill>
                  <a:prstClr val="black"/>
                </a:solidFill>
                <a:latin typeface="Calibri" panose="020F0502020204030204" pitchFamily="34" charset="0"/>
                <a:cs typeface="Calibri" panose="020F0502020204030204" pitchFamily="34" charset="0"/>
                <a:hlinkClick r:id="rId4"/>
              </a:rPr>
              <a:t>www.maine.gov/mhrc</a:t>
            </a:r>
            <a:endParaRPr lang="en-US" dirty="0">
              <a:solidFill>
                <a:prstClr val="black"/>
              </a:solidFill>
              <a:latin typeface="Calibri" panose="020F0502020204030204" pitchFamily="34" charset="0"/>
              <a:cs typeface="Calibri" panose="020F0502020204030204" pitchFamily="34" charset="0"/>
            </a:endParaRPr>
          </a:p>
          <a:p>
            <a:endParaRPr lang="en-US" sz="1500" dirty="0">
              <a:solidFill>
                <a:prstClr val="black"/>
              </a:solidFill>
            </a:endParaRPr>
          </a:p>
          <a:p>
            <a:r>
              <a:rPr lang="en-US" sz="1500" dirty="0">
                <a:solidFill>
                  <a:prstClr val="black"/>
                </a:solidFill>
              </a:rPr>
              <a:t> </a:t>
            </a:r>
          </a:p>
          <a:p>
            <a:r>
              <a:rPr lang="en-US" sz="1500" dirty="0">
                <a:solidFill>
                  <a:prstClr val="black"/>
                </a:solidFill>
              </a:rPr>
              <a:t> </a:t>
            </a:r>
          </a:p>
          <a:p>
            <a:endParaRPr sz="1463" dirty="0">
              <a:solidFill>
                <a:prstClr val="black"/>
              </a:solidFill>
              <a:latin typeface="Times New Roman"/>
              <a:cs typeface="Times New Roman"/>
            </a:endParaRPr>
          </a:p>
          <a:p>
            <a:pPr marL="9525">
              <a:tabLst>
                <a:tab pos="759143" algn="l"/>
              </a:tabLst>
            </a:pPr>
            <a:endParaRPr sz="1500" dirty="0">
              <a:solidFill>
                <a:prstClr val="black"/>
              </a:solidFill>
              <a:latin typeface="Arial"/>
              <a:cs typeface="Arial"/>
            </a:endParaRPr>
          </a:p>
        </p:txBody>
      </p:sp>
      <p:sp>
        <p:nvSpPr>
          <p:cNvPr id="6" name="TextBox 5"/>
          <p:cNvSpPr txBox="1"/>
          <p:nvPr/>
        </p:nvSpPr>
        <p:spPr>
          <a:xfrm>
            <a:off x="450056" y="342901"/>
            <a:ext cx="7436644" cy="646331"/>
          </a:xfrm>
          <a:prstGeom prst="rect">
            <a:avLst/>
          </a:prstGeom>
          <a:noFill/>
        </p:spPr>
        <p:txBody>
          <a:bodyPr wrap="square" rtlCol="0">
            <a:spAutoFit/>
          </a:bodyPr>
          <a:lstStyle/>
          <a:p>
            <a:r>
              <a:rPr lang="en-US" sz="3600" b="1" dirty="0">
                <a:latin typeface="Montserrat Bold" panose="00000800000000000000" pitchFamily="2" charset="0"/>
              </a:rPr>
              <a:t>Maine Contact Information</a:t>
            </a:r>
          </a:p>
        </p:txBody>
      </p:sp>
      <p:pic>
        <p:nvPicPr>
          <p:cNvPr id="4" name="Audio 3">
            <a:hlinkClick r:id="" action="ppaction://media"/>
            <a:extLst>
              <a:ext uri="{FF2B5EF4-FFF2-40B4-BE49-F238E27FC236}">
                <a16:creationId xmlns:a16="http://schemas.microsoft.com/office/drawing/2014/main" id="{73F5CCA4-F3FD-062B-7812-A01FE163076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49310454"/>
      </p:ext>
    </p:extLst>
  </p:cSld>
  <p:clrMapOvr>
    <a:masterClrMapping/>
  </p:clrMapOvr>
  <mc:AlternateContent xmlns:mc="http://schemas.openxmlformats.org/markup-compatibility/2006" xmlns:p14="http://schemas.microsoft.com/office/powerpoint/2010/main">
    <mc:Choice Requires="p14">
      <p:transition spd="slow" p14:dur="2000" advTm="15231"/>
    </mc:Choice>
    <mc:Fallback xmlns="">
      <p:transition spd="slow" advTm="15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66360" y="1264445"/>
            <a:ext cx="6980407" cy="4074898"/>
          </a:xfrm>
          <a:prstGeom prst="rect">
            <a:avLst/>
          </a:prstGeom>
        </p:spPr>
        <p:txBody>
          <a:bodyPr vert="horz" wrap="square" lIns="0" tIns="0" rIns="0" bIns="0" rtlCol="0">
            <a:spAutoFit/>
          </a:bodyPr>
          <a:lstStyle/>
          <a:p>
            <a:pPr marL="9525"/>
            <a:r>
              <a:rPr sz="1700" spc="-4" dirty="0">
                <a:solidFill>
                  <a:prstClr val="black"/>
                </a:solidFill>
                <a:latin typeface="Calibri" panose="020F0502020204030204" pitchFamily="34" charset="0"/>
                <a:cs typeface="Calibri" panose="020F0502020204030204" pitchFamily="34" charset="0"/>
              </a:rPr>
              <a:t>Steve</a:t>
            </a:r>
            <a:r>
              <a:rPr sz="1700" spc="-53" dirty="0">
                <a:solidFill>
                  <a:prstClr val="black"/>
                </a:solidFill>
                <a:latin typeface="Calibri" panose="020F0502020204030204" pitchFamily="34" charset="0"/>
                <a:cs typeface="Calibri" panose="020F0502020204030204" pitchFamily="34" charset="0"/>
              </a:rPr>
              <a:t> </a:t>
            </a:r>
            <a:r>
              <a:rPr sz="1700" spc="-4" dirty="0">
                <a:solidFill>
                  <a:prstClr val="black"/>
                </a:solidFill>
                <a:latin typeface="Calibri" panose="020F0502020204030204" pitchFamily="34" charset="0"/>
                <a:cs typeface="Calibri" panose="020F0502020204030204" pitchFamily="34" charset="0"/>
              </a:rPr>
              <a:t>Miliano</a:t>
            </a:r>
            <a:endParaRPr sz="1700" dirty="0">
              <a:solidFill>
                <a:prstClr val="black"/>
              </a:solidFill>
              <a:latin typeface="Calibri" panose="020F0502020204030204" pitchFamily="34" charset="0"/>
              <a:cs typeface="Calibri" panose="020F0502020204030204" pitchFamily="34" charset="0"/>
            </a:endParaRPr>
          </a:p>
          <a:p>
            <a:pPr marL="15240" marR="651033">
              <a:lnSpc>
                <a:spcPts val="2108"/>
              </a:lnSpc>
              <a:spcBef>
                <a:spcPts val="109"/>
              </a:spcBef>
            </a:pPr>
            <a:r>
              <a:rPr lang="en-US" sz="1700" spc="-4" dirty="0">
                <a:solidFill>
                  <a:prstClr val="black"/>
                </a:solidFill>
                <a:latin typeface="Calibri" panose="020F0502020204030204" pitchFamily="34" charset="0"/>
                <a:cs typeface="Calibri" panose="020F0502020204030204" pitchFamily="34" charset="0"/>
              </a:rPr>
              <a:t>Regional Civil Rights Office</a:t>
            </a:r>
            <a:r>
              <a:rPr sz="1700" spc="-8" dirty="0">
                <a:solidFill>
                  <a:prstClr val="black"/>
                </a:solidFill>
                <a:latin typeface="Calibri" panose="020F0502020204030204" pitchFamily="34" charset="0"/>
                <a:cs typeface="Calibri" panose="020F0502020204030204" pitchFamily="34" charset="0"/>
              </a:rPr>
              <a:t>, </a:t>
            </a:r>
            <a:r>
              <a:rPr sz="1700" dirty="0">
                <a:solidFill>
                  <a:prstClr val="black"/>
                </a:solidFill>
                <a:latin typeface="Calibri" panose="020F0502020204030204" pitchFamily="34" charset="0"/>
                <a:cs typeface="Calibri" panose="020F0502020204030204" pitchFamily="34" charset="0"/>
              </a:rPr>
              <a:t>Northeast Region</a:t>
            </a:r>
            <a:endParaRPr lang="en-US" sz="1700" dirty="0">
              <a:solidFill>
                <a:prstClr val="black"/>
              </a:solidFill>
              <a:latin typeface="Calibri" panose="020F0502020204030204" pitchFamily="34" charset="0"/>
              <a:cs typeface="Calibri" panose="020F0502020204030204" pitchFamily="34" charset="0"/>
            </a:endParaRPr>
          </a:p>
          <a:p>
            <a:pPr marL="15240" marR="651033">
              <a:lnSpc>
                <a:spcPts val="2108"/>
              </a:lnSpc>
              <a:spcBef>
                <a:spcPts val="109"/>
              </a:spcBef>
            </a:pPr>
            <a:r>
              <a:rPr lang="en-US" sz="1700" dirty="0">
                <a:solidFill>
                  <a:prstClr val="black"/>
                </a:solidFill>
                <a:latin typeface="Calibri" panose="020F0502020204030204" pitchFamily="34" charset="0"/>
                <a:cs typeface="Calibri" panose="020F0502020204030204" pitchFamily="34" charset="0"/>
              </a:rPr>
              <a:t>Compliance Branch</a:t>
            </a:r>
          </a:p>
          <a:p>
            <a:pPr marL="15240" marR="651033">
              <a:lnSpc>
                <a:spcPts val="2108"/>
              </a:lnSpc>
              <a:spcBef>
                <a:spcPts val="109"/>
              </a:spcBef>
            </a:pPr>
            <a:r>
              <a:rPr lang="en-US" sz="1700" dirty="0">
                <a:solidFill>
                  <a:prstClr val="black"/>
                </a:solidFill>
                <a:latin typeface="Calibri" panose="020F0502020204030204" pitchFamily="34" charset="0"/>
                <a:cs typeface="Calibri" panose="020F0502020204030204" pitchFamily="34" charset="0"/>
              </a:rPr>
              <a:t>Civil Rights Division</a:t>
            </a:r>
          </a:p>
          <a:p>
            <a:pPr marL="15240" marR="651033">
              <a:lnSpc>
                <a:spcPts val="2108"/>
              </a:lnSpc>
              <a:spcBef>
                <a:spcPts val="109"/>
              </a:spcBef>
            </a:pPr>
            <a:r>
              <a:rPr sz="1700" dirty="0">
                <a:solidFill>
                  <a:prstClr val="black"/>
                </a:solidFill>
                <a:latin typeface="Calibri" panose="020F0502020204030204" pitchFamily="34" charset="0"/>
                <a:cs typeface="Calibri" panose="020F0502020204030204" pitchFamily="34" charset="0"/>
              </a:rPr>
              <a:t>Food and </a:t>
            </a:r>
            <a:r>
              <a:rPr sz="1700" spc="-4" dirty="0">
                <a:solidFill>
                  <a:prstClr val="black"/>
                </a:solidFill>
                <a:latin typeface="Calibri" panose="020F0502020204030204" pitchFamily="34" charset="0"/>
                <a:cs typeface="Calibri" panose="020F0502020204030204" pitchFamily="34" charset="0"/>
              </a:rPr>
              <a:t>Nutrition</a:t>
            </a:r>
            <a:r>
              <a:rPr sz="1700" spc="-53" dirty="0">
                <a:solidFill>
                  <a:prstClr val="black"/>
                </a:solidFill>
                <a:latin typeface="Calibri" panose="020F0502020204030204" pitchFamily="34" charset="0"/>
                <a:cs typeface="Calibri" panose="020F0502020204030204" pitchFamily="34" charset="0"/>
              </a:rPr>
              <a:t> </a:t>
            </a:r>
            <a:r>
              <a:rPr sz="1700" spc="-4" dirty="0">
                <a:solidFill>
                  <a:prstClr val="black"/>
                </a:solidFill>
                <a:latin typeface="Calibri" panose="020F0502020204030204" pitchFamily="34" charset="0"/>
                <a:cs typeface="Calibri" panose="020F0502020204030204" pitchFamily="34" charset="0"/>
              </a:rPr>
              <a:t>Service</a:t>
            </a:r>
            <a:endParaRPr lang="en-US" sz="1700" spc="-4" dirty="0">
              <a:solidFill>
                <a:prstClr val="black"/>
              </a:solidFill>
              <a:latin typeface="Calibri" panose="020F0502020204030204" pitchFamily="34" charset="0"/>
              <a:cs typeface="Calibri" panose="020F0502020204030204" pitchFamily="34" charset="0"/>
            </a:endParaRPr>
          </a:p>
          <a:p>
            <a:pPr marL="15240" marR="651033">
              <a:lnSpc>
                <a:spcPts val="2108"/>
              </a:lnSpc>
              <a:spcBef>
                <a:spcPts val="109"/>
              </a:spcBef>
            </a:pPr>
            <a:r>
              <a:rPr lang="en-US" sz="1700" spc="-4" dirty="0">
                <a:solidFill>
                  <a:prstClr val="black"/>
                </a:solidFill>
                <a:latin typeface="Calibri" panose="020F0502020204030204" pitchFamily="34" charset="0"/>
                <a:cs typeface="Calibri" panose="020F0502020204030204" pitchFamily="34" charset="0"/>
              </a:rPr>
              <a:t>United States Department of Agriculture</a:t>
            </a:r>
            <a:endParaRPr sz="1700" dirty="0">
              <a:solidFill>
                <a:prstClr val="black"/>
              </a:solidFill>
              <a:latin typeface="Calibri" panose="020F0502020204030204" pitchFamily="34" charset="0"/>
              <a:cs typeface="Calibri" panose="020F0502020204030204" pitchFamily="34" charset="0"/>
            </a:endParaRPr>
          </a:p>
          <a:p>
            <a:pPr marL="15240">
              <a:spcBef>
                <a:spcPts val="172"/>
              </a:spcBef>
            </a:pPr>
            <a:r>
              <a:rPr sz="1700" dirty="0">
                <a:solidFill>
                  <a:prstClr val="black"/>
                </a:solidFill>
                <a:latin typeface="Calibri" panose="020F0502020204030204" pitchFamily="34" charset="0"/>
                <a:cs typeface="Calibri" panose="020F0502020204030204" pitchFamily="34" charset="0"/>
              </a:rPr>
              <a:t>10 Causeway </a:t>
            </a:r>
            <a:r>
              <a:rPr sz="1700" spc="-4" dirty="0">
                <a:solidFill>
                  <a:prstClr val="black"/>
                </a:solidFill>
                <a:latin typeface="Calibri" panose="020F0502020204030204" pitchFamily="34" charset="0"/>
                <a:cs typeface="Calibri" panose="020F0502020204030204" pitchFamily="34" charset="0"/>
              </a:rPr>
              <a:t>St. Suite</a:t>
            </a:r>
            <a:r>
              <a:rPr sz="1700" spc="-71" dirty="0">
                <a:solidFill>
                  <a:prstClr val="black"/>
                </a:solidFill>
                <a:latin typeface="Calibri" panose="020F0502020204030204" pitchFamily="34" charset="0"/>
                <a:cs typeface="Calibri" panose="020F0502020204030204" pitchFamily="34" charset="0"/>
              </a:rPr>
              <a:t> </a:t>
            </a:r>
            <a:r>
              <a:rPr sz="1700" dirty="0">
                <a:solidFill>
                  <a:prstClr val="black"/>
                </a:solidFill>
                <a:latin typeface="Calibri" panose="020F0502020204030204" pitchFamily="34" charset="0"/>
                <a:cs typeface="Calibri" panose="020F0502020204030204" pitchFamily="34" charset="0"/>
              </a:rPr>
              <a:t>501</a:t>
            </a:r>
          </a:p>
          <a:p>
            <a:pPr marL="15240">
              <a:spcBef>
                <a:spcPts val="296"/>
              </a:spcBef>
            </a:pPr>
            <a:r>
              <a:rPr sz="1700" dirty="0">
                <a:solidFill>
                  <a:prstClr val="black"/>
                </a:solidFill>
                <a:latin typeface="Calibri" panose="020F0502020204030204" pitchFamily="34" charset="0"/>
                <a:cs typeface="Calibri" panose="020F0502020204030204" pitchFamily="34" charset="0"/>
              </a:rPr>
              <a:t>Boston, MA</a:t>
            </a:r>
            <a:r>
              <a:rPr sz="1700" spc="233" dirty="0">
                <a:solidFill>
                  <a:prstClr val="black"/>
                </a:solidFill>
                <a:latin typeface="Calibri" panose="020F0502020204030204" pitchFamily="34" charset="0"/>
                <a:cs typeface="Calibri" panose="020F0502020204030204" pitchFamily="34" charset="0"/>
              </a:rPr>
              <a:t> </a:t>
            </a:r>
            <a:r>
              <a:rPr sz="1700" dirty="0">
                <a:solidFill>
                  <a:prstClr val="black"/>
                </a:solidFill>
                <a:latin typeface="Calibri" panose="020F0502020204030204" pitchFamily="34" charset="0"/>
                <a:cs typeface="Calibri" panose="020F0502020204030204" pitchFamily="34" charset="0"/>
              </a:rPr>
              <a:t>02222</a:t>
            </a:r>
          </a:p>
          <a:p>
            <a:pPr marL="15240" marR="1522095">
              <a:spcBef>
                <a:spcPts val="360"/>
              </a:spcBef>
              <a:tabLst>
                <a:tab pos="665321" algn="l"/>
              </a:tabLst>
            </a:pPr>
            <a:r>
              <a:rPr sz="1700" spc="-4" dirty="0">
                <a:solidFill>
                  <a:prstClr val="black"/>
                </a:solidFill>
                <a:latin typeface="Calibri" panose="020F0502020204030204" pitchFamily="34" charset="0"/>
                <a:cs typeface="Calibri" panose="020F0502020204030204" pitchFamily="34" charset="0"/>
                <a:hlinkClick r:id="rId4"/>
              </a:rPr>
              <a:t>stephen.miliano@fns.usda.gov </a:t>
            </a:r>
            <a:r>
              <a:rPr sz="1700" spc="-4" dirty="0">
                <a:solidFill>
                  <a:prstClr val="black"/>
                </a:solidFill>
                <a:latin typeface="Calibri" panose="020F0502020204030204" pitchFamily="34" charset="0"/>
                <a:cs typeface="Calibri" panose="020F0502020204030204" pitchFamily="34" charset="0"/>
              </a:rPr>
              <a:t> </a:t>
            </a:r>
            <a:endParaRPr lang="en-US" sz="1700" spc="-4" dirty="0">
              <a:solidFill>
                <a:prstClr val="black"/>
              </a:solidFill>
              <a:latin typeface="Calibri" panose="020F0502020204030204" pitchFamily="34" charset="0"/>
              <a:cs typeface="Calibri" panose="020F0502020204030204" pitchFamily="34" charset="0"/>
            </a:endParaRPr>
          </a:p>
          <a:p>
            <a:pPr marL="15240" marR="1522095">
              <a:spcBef>
                <a:spcPts val="360"/>
              </a:spcBef>
              <a:tabLst>
                <a:tab pos="665321" algn="l"/>
              </a:tabLst>
            </a:pPr>
            <a:endParaRPr lang="en-US" sz="1700" spc="-4" dirty="0">
              <a:solidFill>
                <a:prstClr val="black"/>
              </a:solidFill>
              <a:latin typeface="Calibri" panose="020F0502020204030204" pitchFamily="34" charset="0"/>
              <a:cs typeface="Calibri" panose="020F0502020204030204" pitchFamily="34" charset="0"/>
            </a:endParaRPr>
          </a:p>
          <a:p>
            <a:pPr marL="15240" marR="1522095">
              <a:spcBef>
                <a:spcPts val="360"/>
              </a:spcBef>
              <a:tabLst>
                <a:tab pos="665321" algn="l"/>
              </a:tabLst>
            </a:pPr>
            <a:r>
              <a:rPr sz="1700" spc="-8" dirty="0">
                <a:solidFill>
                  <a:prstClr val="black"/>
                </a:solidFill>
                <a:latin typeface="Calibri" panose="020F0502020204030204" pitchFamily="34" charset="0"/>
                <a:cs typeface="Calibri" panose="020F0502020204030204" pitchFamily="34" charset="0"/>
              </a:rPr>
              <a:t>Office:	</a:t>
            </a:r>
            <a:r>
              <a:rPr sz="1700" dirty="0">
                <a:solidFill>
                  <a:prstClr val="black"/>
                </a:solidFill>
                <a:latin typeface="Calibri" panose="020F0502020204030204" pitchFamily="34" charset="0"/>
                <a:cs typeface="Calibri" panose="020F0502020204030204" pitchFamily="34" charset="0"/>
              </a:rPr>
              <a:t>(617)</a:t>
            </a:r>
            <a:r>
              <a:rPr sz="1700" spc="-86" dirty="0">
                <a:solidFill>
                  <a:prstClr val="black"/>
                </a:solidFill>
                <a:latin typeface="Calibri" panose="020F0502020204030204" pitchFamily="34" charset="0"/>
                <a:cs typeface="Calibri" panose="020F0502020204030204" pitchFamily="34" charset="0"/>
              </a:rPr>
              <a:t> </a:t>
            </a:r>
            <a:r>
              <a:rPr sz="1700" dirty="0">
                <a:solidFill>
                  <a:prstClr val="black"/>
                </a:solidFill>
                <a:latin typeface="Calibri" panose="020F0502020204030204" pitchFamily="34" charset="0"/>
                <a:cs typeface="Calibri" panose="020F0502020204030204" pitchFamily="34" charset="0"/>
              </a:rPr>
              <a:t>565-642</a:t>
            </a:r>
            <a:r>
              <a:rPr lang="en-US" sz="1700" dirty="0">
                <a:solidFill>
                  <a:prstClr val="black"/>
                </a:solidFill>
                <a:latin typeface="Calibri" panose="020F0502020204030204" pitchFamily="34" charset="0"/>
                <a:cs typeface="Calibri" panose="020F0502020204030204" pitchFamily="34" charset="0"/>
              </a:rPr>
              <a:t>4</a:t>
            </a:r>
          </a:p>
          <a:p>
            <a:pPr marL="15240" marR="1522095">
              <a:spcBef>
                <a:spcPts val="360"/>
              </a:spcBef>
              <a:tabLst>
                <a:tab pos="665321" algn="l"/>
              </a:tabLst>
            </a:pPr>
            <a:r>
              <a:rPr sz="1700" spc="-23" dirty="0">
                <a:solidFill>
                  <a:prstClr val="black"/>
                </a:solidFill>
                <a:latin typeface="Calibri" panose="020F0502020204030204" pitchFamily="34" charset="0"/>
                <a:cs typeface="Calibri" panose="020F0502020204030204" pitchFamily="34" charset="0"/>
              </a:rPr>
              <a:t>FAX:	</a:t>
            </a:r>
            <a:r>
              <a:rPr sz="1700" dirty="0">
                <a:solidFill>
                  <a:prstClr val="black"/>
                </a:solidFill>
                <a:latin typeface="Calibri" panose="020F0502020204030204" pitchFamily="34" charset="0"/>
                <a:cs typeface="Calibri" panose="020F0502020204030204" pitchFamily="34" charset="0"/>
              </a:rPr>
              <a:t>(617)</a:t>
            </a:r>
            <a:r>
              <a:rPr sz="1700" spc="-86" dirty="0">
                <a:solidFill>
                  <a:prstClr val="black"/>
                </a:solidFill>
                <a:latin typeface="Calibri" panose="020F0502020204030204" pitchFamily="34" charset="0"/>
                <a:cs typeface="Calibri" panose="020F0502020204030204" pitchFamily="34" charset="0"/>
              </a:rPr>
              <a:t> </a:t>
            </a:r>
            <a:r>
              <a:rPr sz="1700" dirty="0">
                <a:solidFill>
                  <a:prstClr val="black"/>
                </a:solidFill>
                <a:latin typeface="Calibri" panose="020F0502020204030204" pitchFamily="34" charset="0"/>
                <a:cs typeface="Calibri" panose="020F0502020204030204" pitchFamily="34" charset="0"/>
              </a:rPr>
              <a:t>565-6473</a:t>
            </a:r>
          </a:p>
          <a:p>
            <a:endParaRPr sz="1463" dirty="0">
              <a:solidFill>
                <a:prstClr val="black"/>
              </a:solidFill>
              <a:latin typeface="Times New Roman"/>
              <a:cs typeface="Times New Roman"/>
            </a:endParaRPr>
          </a:p>
          <a:p>
            <a:pPr marL="9525">
              <a:tabLst>
                <a:tab pos="759143" algn="l"/>
              </a:tabLst>
            </a:pPr>
            <a:endParaRPr sz="1500" dirty="0">
              <a:solidFill>
                <a:prstClr val="black"/>
              </a:solidFill>
              <a:latin typeface="Arial"/>
              <a:cs typeface="Arial"/>
            </a:endParaRPr>
          </a:p>
        </p:txBody>
      </p:sp>
      <p:sp>
        <p:nvSpPr>
          <p:cNvPr id="7" name="TextBox 6"/>
          <p:cNvSpPr txBox="1"/>
          <p:nvPr/>
        </p:nvSpPr>
        <p:spPr>
          <a:xfrm>
            <a:off x="192880" y="385764"/>
            <a:ext cx="7431506" cy="646331"/>
          </a:xfrm>
          <a:prstGeom prst="rect">
            <a:avLst/>
          </a:prstGeom>
          <a:noFill/>
        </p:spPr>
        <p:txBody>
          <a:bodyPr wrap="square" rtlCol="0">
            <a:spAutoFit/>
          </a:bodyPr>
          <a:lstStyle/>
          <a:p>
            <a:pPr algn="ctr"/>
            <a:r>
              <a:rPr lang="en-US" sz="3600" b="1" dirty="0">
                <a:latin typeface="Montserrat Bold" panose="00000800000000000000" pitchFamily="2" charset="0"/>
                <a:ea typeface="+mj-ea"/>
                <a:cs typeface="+mj-cs"/>
              </a:rPr>
              <a:t>USDA Contact Information</a:t>
            </a:r>
            <a:endParaRPr lang="en-US" sz="2700" b="1" dirty="0">
              <a:latin typeface="Montserrat Bold" panose="00000800000000000000" pitchFamily="2" charset="0"/>
            </a:endParaRPr>
          </a:p>
        </p:txBody>
      </p:sp>
      <p:pic>
        <p:nvPicPr>
          <p:cNvPr id="9" name="Audio 8">
            <a:hlinkClick r:id="" action="ppaction://media"/>
            <a:extLst>
              <a:ext uri="{FF2B5EF4-FFF2-40B4-BE49-F238E27FC236}">
                <a16:creationId xmlns:a16="http://schemas.microsoft.com/office/drawing/2014/main" id="{3DB20692-B3D4-8872-268B-F92F456DBA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05466285"/>
      </p:ext>
    </p:extLst>
  </p:cSld>
  <p:clrMapOvr>
    <a:masterClrMapping/>
  </p:clrMapOvr>
  <mc:AlternateContent xmlns:mc="http://schemas.openxmlformats.org/markup-compatibility/2006" xmlns:p14="http://schemas.microsoft.com/office/powerpoint/2010/main">
    <mc:Choice Requires="p14">
      <p:transition spd="slow" p14:dur="2000" advTm="13464"/>
    </mc:Choice>
    <mc:Fallback xmlns="">
      <p:transition spd="slow" advTm="1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51" y="389965"/>
            <a:ext cx="7074832" cy="990600"/>
          </a:xfrm>
        </p:spPr>
        <p:txBody>
          <a:bodyPr>
            <a:normAutofit/>
          </a:bodyPr>
          <a:lstStyle/>
          <a:p>
            <a:r>
              <a:rPr lang="en-US" sz="3150" dirty="0"/>
              <a:t>Civil Rights Program Authorities</a:t>
            </a:r>
          </a:p>
        </p:txBody>
      </p:sp>
      <p:sp>
        <p:nvSpPr>
          <p:cNvPr id="3" name="Content Placeholder 2"/>
          <p:cNvSpPr>
            <a:spLocks noGrp="1"/>
          </p:cNvSpPr>
          <p:nvPr>
            <p:ph idx="1"/>
          </p:nvPr>
        </p:nvSpPr>
        <p:spPr>
          <a:xfrm>
            <a:off x="509309" y="1182057"/>
            <a:ext cx="7384115" cy="3690991"/>
          </a:xfrm>
        </p:spPr>
        <p:txBody>
          <a:bodyPr>
            <a:normAutofit lnSpcReduction="10000"/>
          </a:bodyPr>
          <a:lstStyle/>
          <a:p>
            <a:r>
              <a:rPr lang="en-US" sz="1800" dirty="0">
                <a:latin typeface="Calibri" panose="020F0502020204030204" pitchFamily="34" charset="0"/>
                <a:cs typeface="Calibri" panose="020F0502020204030204" pitchFamily="34" charset="0"/>
              </a:rPr>
              <a:t>Executive Order 13166 </a:t>
            </a:r>
          </a:p>
          <a:p>
            <a:pPr lvl="1"/>
            <a:r>
              <a:rPr lang="en-US" dirty="0">
                <a:latin typeface="Calibri" panose="020F0502020204030204" pitchFamily="34" charset="0"/>
                <a:cs typeface="Calibri" panose="020F0502020204030204" pitchFamily="34" charset="0"/>
              </a:rPr>
              <a:t>Addresses/improves access requirements for persons with Limited English Proficiency (LEP)</a:t>
            </a:r>
          </a:p>
          <a:p>
            <a:r>
              <a:rPr lang="en-US" sz="1800" dirty="0">
                <a:latin typeface="Calibri" panose="020F0502020204030204" pitchFamily="34" charset="0"/>
                <a:cs typeface="Calibri" panose="020F0502020204030204" pitchFamily="34" charset="0"/>
              </a:rPr>
              <a:t>USDA LEP Policy Guidance (79 Fed. Reg. No. 229. Friday, November 28, 2014) </a:t>
            </a:r>
          </a:p>
          <a:p>
            <a:r>
              <a:rPr lang="en-US" sz="1800" dirty="0">
                <a:latin typeface="Calibri" panose="020F0502020204030204" pitchFamily="34" charset="0"/>
                <a:cs typeface="Calibri" panose="020F0502020204030204" pitchFamily="34" charset="0"/>
              </a:rPr>
              <a:t>USDA Department Regulation 4330-2</a:t>
            </a:r>
          </a:p>
          <a:p>
            <a:pPr lvl="1"/>
            <a:r>
              <a:rPr lang="en-US" dirty="0">
                <a:latin typeface="Calibri" panose="020F0502020204030204" pitchFamily="34" charset="0"/>
                <a:cs typeface="Calibri" panose="020F0502020204030204" pitchFamily="34" charset="0"/>
              </a:rPr>
              <a:t>Prohibits discrimination in programs and activities receiving federal funds from the USDA </a:t>
            </a:r>
          </a:p>
          <a:p>
            <a:r>
              <a:rPr lang="en-US" sz="1800" b="1" dirty="0">
                <a:latin typeface="Calibri" panose="020F0502020204030204" pitchFamily="34" charset="0"/>
                <a:cs typeface="Calibri" panose="020F0502020204030204" pitchFamily="34" charset="0"/>
              </a:rPr>
              <a:t>FNS Instruction 113-1 &amp; FNS Instruction 113-1 Appendix B (School Meals, SFSP, &amp; CACFP)</a:t>
            </a:r>
          </a:p>
          <a:p>
            <a:r>
              <a:rPr lang="en-US" sz="1800" dirty="0">
                <a:latin typeface="Calibri" panose="020F0502020204030204" pitchFamily="34" charset="0"/>
                <a:cs typeface="Calibri" panose="020F0502020204030204" pitchFamily="34" charset="0"/>
              </a:rPr>
              <a:t>7 CFR Part 16 “Equal Opportunity for Religious Organizations”</a:t>
            </a:r>
          </a:p>
          <a:p>
            <a:pPr lvl="1"/>
            <a:r>
              <a:rPr lang="en-US" dirty="0">
                <a:latin typeface="Calibri" panose="020F0502020204030204" pitchFamily="34" charset="0"/>
                <a:cs typeface="Calibri" panose="020F0502020204030204" pitchFamily="34" charset="0"/>
              </a:rPr>
              <a:t>Allows religiously affiliated organizations to compete equally for USDA funds </a:t>
            </a:r>
          </a:p>
          <a:p>
            <a:endParaRPr lang="en-US" dirty="0"/>
          </a:p>
        </p:txBody>
      </p:sp>
      <p:pic>
        <p:nvPicPr>
          <p:cNvPr id="5" name="Audio 4">
            <a:hlinkClick r:id="" action="ppaction://media"/>
            <a:extLst>
              <a:ext uri="{FF2B5EF4-FFF2-40B4-BE49-F238E27FC236}">
                <a16:creationId xmlns:a16="http://schemas.microsoft.com/office/drawing/2014/main" id="{537F81F2-E2E4-A41B-76DE-F3EDAA6AD6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58640728"/>
      </p:ext>
    </p:extLst>
  </p:cSld>
  <p:clrMapOvr>
    <a:masterClrMapping/>
  </p:clrMapOvr>
  <mc:AlternateContent xmlns:mc="http://schemas.openxmlformats.org/markup-compatibility/2006" xmlns:p14="http://schemas.microsoft.com/office/powerpoint/2010/main">
    <mc:Choice Requires="p14">
      <p:transition spd="slow" p14:dur="2000" advTm="23044"/>
    </mc:Choice>
    <mc:Fallback xmlns="">
      <p:transition spd="slow" advTm="2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Resources</a:t>
            </a:r>
          </a:p>
        </p:txBody>
      </p:sp>
      <p:sp>
        <p:nvSpPr>
          <p:cNvPr id="4" name="TextBox 3"/>
          <p:cNvSpPr txBox="1"/>
          <p:nvPr/>
        </p:nvSpPr>
        <p:spPr>
          <a:xfrm>
            <a:off x="508001" y="1285876"/>
            <a:ext cx="5710728" cy="4662815"/>
          </a:xfrm>
          <a:prstGeom prst="rect">
            <a:avLst/>
          </a:prstGeom>
          <a:noFill/>
        </p:spPr>
        <p:txBody>
          <a:bodyPr wrap="square" rtlCol="0">
            <a:spAutoFit/>
          </a:bodyPr>
          <a:lstStyle/>
          <a:p>
            <a:pPr marL="214313" indent="-214313">
              <a:buFont typeface="Arial" panose="020B0604020202020204" pitchFamily="34" charset="0"/>
              <a:buChar char="•"/>
            </a:pPr>
            <a:r>
              <a:rPr lang="en-US" sz="1500" dirty="0">
                <a:latin typeface="Calibri" panose="020F0502020204030204" pitchFamily="34" charset="0"/>
                <a:cs typeface="Calibri" panose="020F0502020204030204" pitchFamily="34" charset="0"/>
              </a:rPr>
              <a:t>Maine Department of Education Child Nutrition Civil Rights page: </a:t>
            </a:r>
          </a:p>
          <a:p>
            <a:r>
              <a:rPr lang="en-US" sz="1500" dirty="0">
                <a:latin typeface="Calibri" panose="020F0502020204030204" pitchFamily="34" charset="0"/>
                <a:cs typeface="Calibri" panose="020F0502020204030204" pitchFamily="34" charset="0"/>
                <a:hlinkClick r:id="rId4"/>
              </a:rPr>
              <a:t>https://www.maine.gov/doe/schools/nutrition/nondiscrimination</a:t>
            </a:r>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1500" dirty="0">
                <a:latin typeface="Calibri" panose="020F0502020204030204" pitchFamily="34" charset="0"/>
                <a:cs typeface="Calibri" panose="020F0502020204030204" pitchFamily="34" charset="0"/>
              </a:rPr>
              <a:t>Civil Rights Laws, Regulations, Executive Orders and related Other Guidance: </a:t>
            </a:r>
            <a:r>
              <a:rPr lang="en-US" sz="1500" dirty="0">
                <a:latin typeface="Calibri" panose="020F0502020204030204" pitchFamily="34" charset="0"/>
                <a:cs typeface="Calibri" panose="020F0502020204030204" pitchFamily="34" charset="0"/>
                <a:hlinkClick r:id="rId5"/>
              </a:rPr>
              <a:t>https://www.fns.usda.gov/cr/civil-rights-laws-regulations</a:t>
            </a:r>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1500" dirty="0">
                <a:latin typeface="Calibri" panose="020F0502020204030204" pitchFamily="34" charset="0"/>
                <a:cs typeface="Calibri" panose="020F0502020204030204" pitchFamily="34" charset="0"/>
              </a:rPr>
              <a:t>USDA Program Discrimination Complaint Procedure: </a:t>
            </a:r>
          </a:p>
          <a:p>
            <a:r>
              <a:rPr lang="en-US" sz="1500" dirty="0">
                <a:latin typeface="Calibri" panose="020F0502020204030204" pitchFamily="34" charset="0"/>
                <a:cs typeface="Calibri" panose="020F0502020204030204" pitchFamily="34" charset="0"/>
                <a:hlinkClick r:id="rId6"/>
              </a:rPr>
              <a:t>https://www.usda.gov/oascr/filing-program-discrimination-complaint-usda-customer</a:t>
            </a:r>
            <a:endParaRPr lang="en-US" sz="15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1500" dirty="0">
                <a:latin typeface="Calibri" panose="020F0502020204030204" pitchFamily="34" charset="0"/>
                <a:cs typeface="Calibri" panose="020F0502020204030204" pitchFamily="34" charset="0"/>
              </a:rPr>
              <a:t>Human Rights Commission Intake Form: </a:t>
            </a:r>
            <a:r>
              <a:rPr lang="en-US" sz="1500" dirty="0">
                <a:latin typeface="Calibri" panose="020F0502020204030204" pitchFamily="34" charset="0"/>
                <a:cs typeface="Calibri" panose="020F0502020204030204" pitchFamily="34" charset="0"/>
                <a:hlinkClick r:id="rId7"/>
              </a:rPr>
              <a:t>https://www.maine.gov/mhrc/file-a-complaint/general-intake-form</a:t>
            </a:r>
            <a:r>
              <a:rPr lang="en-US" sz="1500" dirty="0">
                <a:latin typeface="Calibri" panose="020F0502020204030204" pitchFamily="34" charset="0"/>
                <a:cs typeface="Calibri" panose="020F0502020204030204" pitchFamily="34" charset="0"/>
              </a:rPr>
              <a:t> </a:t>
            </a:r>
          </a:p>
          <a:p>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r>
              <a:rPr lang="en-US" sz="1350" dirty="0">
                <a:latin typeface="Calibri" panose="020F0502020204030204" pitchFamily="34" charset="0"/>
                <a:cs typeface="Calibri" panose="020F0502020204030204" pitchFamily="34" charset="0"/>
              </a:rPr>
              <a:t>   </a:t>
            </a:r>
          </a:p>
        </p:txBody>
      </p:sp>
      <p:pic>
        <p:nvPicPr>
          <p:cNvPr id="6" name="Audio 5">
            <a:hlinkClick r:id="" action="ppaction://media"/>
            <a:extLst>
              <a:ext uri="{FF2B5EF4-FFF2-40B4-BE49-F238E27FC236}">
                <a16:creationId xmlns:a16="http://schemas.microsoft.com/office/drawing/2014/main" id="{129A4067-0E1A-4975-D749-D89F0BE984C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11807318"/>
      </p:ext>
    </p:extLst>
  </p:cSld>
  <p:clrMapOvr>
    <a:masterClrMapping/>
  </p:clrMapOvr>
  <mc:AlternateContent xmlns:mc="http://schemas.openxmlformats.org/markup-compatibility/2006" xmlns:p14="http://schemas.microsoft.com/office/powerpoint/2010/main">
    <mc:Choice Requires="p14">
      <p:transition spd="slow" p14:dur="2000" advTm="27083"/>
    </mc:Choice>
    <mc:Fallback xmlns="">
      <p:transition spd="slow" advTm="27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Questions?</a:t>
            </a:r>
          </a:p>
        </p:txBody>
      </p:sp>
      <p:sp>
        <p:nvSpPr>
          <p:cNvPr id="4" name="TextBox 3"/>
          <p:cNvSpPr txBox="1"/>
          <p:nvPr/>
        </p:nvSpPr>
        <p:spPr>
          <a:xfrm>
            <a:off x="508001" y="1409700"/>
            <a:ext cx="5710728" cy="3970318"/>
          </a:xfrm>
          <a:prstGeom prst="rect">
            <a:avLst/>
          </a:prstGeom>
          <a:noFill/>
        </p:spPr>
        <p:txBody>
          <a:bodyPr wrap="square" rtlCol="0">
            <a:spAutoFit/>
          </a:bodyPr>
          <a:lstStyle/>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Contact the Child Nutrition office:</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Adriane Ackroyd</a:t>
            </a:r>
          </a:p>
          <a:p>
            <a:r>
              <a:rPr lang="en-US" sz="2400" dirty="0">
                <a:latin typeface="Calibri" panose="020F0502020204030204" pitchFamily="34" charset="0"/>
                <a:cs typeface="Calibri" panose="020F0502020204030204" pitchFamily="34" charset="0"/>
              </a:rPr>
              <a:t>207-592-1722</a:t>
            </a:r>
          </a:p>
          <a:p>
            <a:r>
              <a:rPr lang="en-US" sz="2400" dirty="0">
                <a:latin typeface="Calibri" panose="020F0502020204030204" pitchFamily="34" charset="0"/>
                <a:cs typeface="Calibri" panose="020F0502020204030204" pitchFamily="34" charset="0"/>
                <a:hlinkClick r:id="rId4"/>
              </a:rPr>
              <a:t>adriane.ackroyd@maine.gov</a:t>
            </a:r>
            <a:r>
              <a:rPr lang="en-US" sz="2400" dirty="0">
                <a:latin typeface="Calibri" panose="020F0502020204030204" pitchFamily="34" charset="0"/>
                <a:cs typeface="Calibri" panose="020F0502020204030204" pitchFamily="34" charset="0"/>
              </a:rPr>
              <a:t> </a:t>
            </a:r>
          </a:p>
          <a:p>
            <a:endParaRPr lang="en-US" sz="1350" dirty="0"/>
          </a:p>
          <a:p>
            <a:endParaRPr lang="en-US" sz="1350" dirty="0"/>
          </a:p>
          <a:p>
            <a:endParaRPr lang="en-US" sz="1350" dirty="0"/>
          </a:p>
          <a:p>
            <a:endParaRPr lang="en-US" sz="1350" dirty="0"/>
          </a:p>
          <a:p>
            <a:endParaRPr lang="en-US" sz="135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a:p>
            <a:r>
              <a:rPr lang="en-US" sz="1350" dirty="0"/>
              <a:t>   </a:t>
            </a:r>
          </a:p>
        </p:txBody>
      </p:sp>
      <p:pic>
        <p:nvPicPr>
          <p:cNvPr id="5" name="Audio 4">
            <a:hlinkClick r:id="" action="ppaction://media"/>
            <a:extLst>
              <a:ext uri="{FF2B5EF4-FFF2-40B4-BE49-F238E27FC236}">
                <a16:creationId xmlns:a16="http://schemas.microsoft.com/office/drawing/2014/main" id="{21F19313-2224-542A-97BE-E520D45480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0295888"/>
      </p:ext>
    </p:extLst>
  </p:cSld>
  <p:clrMapOvr>
    <a:masterClrMapping/>
  </p:clrMapOvr>
  <mc:AlternateContent xmlns:mc="http://schemas.openxmlformats.org/markup-compatibility/2006" xmlns:p14="http://schemas.microsoft.com/office/powerpoint/2010/main">
    <mc:Choice Requires="p14">
      <p:transition spd="slow" p14:dur="2000" advTm="15104"/>
    </mc:Choice>
    <mc:Fallback xmlns="">
      <p:transition spd="slow" advTm="1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Nondiscrimination Statement</a:t>
            </a:r>
          </a:p>
        </p:txBody>
      </p:sp>
      <p:sp>
        <p:nvSpPr>
          <p:cNvPr id="3" name="Content Placeholder 2"/>
          <p:cNvSpPr>
            <a:spLocks noGrp="1"/>
          </p:cNvSpPr>
          <p:nvPr>
            <p:ph idx="1"/>
          </p:nvPr>
        </p:nvSpPr>
        <p:spPr>
          <a:xfrm>
            <a:off x="189575" y="1057275"/>
            <a:ext cx="8211064" cy="3950494"/>
          </a:xfrm>
        </p:spPr>
        <p:txBody>
          <a:bodyPr>
            <a:normAutofit fontScale="40000" lnSpcReduction="20000"/>
          </a:bodyPr>
          <a:lstStyle/>
          <a:p>
            <a:pPr marL="0" indent="0" algn="l">
              <a:buNone/>
            </a:pPr>
            <a:r>
              <a:rPr lang="en-US" b="1" i="0" dirty="0">
                <a:solidFill>
                  <a:srgbClr val="141414"/>
                </a:solidFill>
                <a:effectLst/>
                <a:latin typeface="Times New Roman" panose="02020603050405020304" pitchFamily="18" charset="0"/>
                <a:cs typeface="Times New Roman" panose="02020603050405020304" pitchFamily="18" charset="0"/>
              </a:rPr>
              <a:t>Federal Non-Discrimination Statement</a:t>
            </a:r>
            <a:endParaRPr lang="en-US" b="0" i="0" dirty="0">
              <a:solidFill>
                <a:srgbClr val="141414"/>
              </a:solidFill>
              <a:effectLst/>
              <a:latin typeface="Times New Roman" panose="02020603050405020304" pitchFamily="18" charset="0"/>
              <a:cs typeface="Times New Roman" panose="02020603050405020304" pitchFamily="18" charset="0"/>
            </a:endParaRPr>
          </a:p>
          <a:p>
            <a:pPr marL="0" indent="0" algn="l">
              <a:buNone/>
            </a:pPr>
            <a:r>
              <a:rPr lang="en-US" b="0" i="0" dirty="0">
                <a:solidFill>
                  <a:srgbClr val="141414"/>
                </a:solidFill>
                <a:effectLst/>
                <a:latin typeface="Times New Roman" panose="02020603050405020304" pitchFamily="18" charset="0"/>
                <a:cs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indent="0" algn="l">
              <a:buNone/>
            </a:pPr>
            <a:r>
              <a:rPr lang="en-US" b="0" i="0" dirty="0">
                <a:solidFill>
                  <a:srgbClr val="141414"/>
                </a:solidFill>
                <a:effectLst/>
                <a:latin typeface="Times New Roman" panose="02020603050405020304" pitchFamily="18" charset="0"/>
                <a:cs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lgn="l">
              <a:buNone/>
            </a:pPr>
            <a:r>
              <a:rPr lang="en-US" b="0" i="0" dirty="0">
                <a:solidFill>
                  <a:srgbClr val="141414"/>
                </a:solidFill>
                <a:effectLst/>
                <a:latin typeface="Times New Roman" panose="02020603050405020304" pitchFamily="18" charset="0"/>
                <a:cs typeface="Times New Roman" panose="02020603050405020304" pitchFamily="18" charset="0"/>
              </a:rPr>
              <a:t>To file a program discrimination complaint, a Complainant should complete a Form AD-3027, </a:t>
            </a:r>
            <a:r>
              <a:rPr lang="en-US" b="0" i="1" dirty="0">
                <a:solidFill>
                  <a:srgbClr val="141414"/>
                </a:solidFill>
                <a:effectLst/>
                <a:latin typeface="Times New Roman" panose="02020603050405020304" pitchFamily="18" charset="0"/>
                <a:cs typeface="Times New Roman" panose="02020603050405020304" pitchFamily="18" charset="0"/>
              </a:rPr>
              <a:t>USDA Program Discrimination Complaint Form</a:t>
            </a:r>
            <a:r>
              <a:rPr lang="en-US" b="0" i="0" dirty="0">
                <a:solidFill>
                  <a:srgbClr val="141414"/>
                </a:solidFill>
                <a:effectLst/>
                <a:latin typeface="Times New Roman" panose="02020603050405020304" pitchFamily="18" charset="0"/>
                <a:cs typeface="Times New Roman" panose="02020603050405020304" pitchFamily="18" charset="0"/>
              </a:rPr>
              <a:t> which can be obtained online at: </a:t>
            </a:r>
            <a:r>
              <a:rPr lang="en-US" b="0" i="0" u="sng" dirty="0">
                <a:solidFill>
                  <a:srgbClr val="2A53A6"/>
                </a:solidFill>
                <a:effectLst/>
                <a:latin typeface="Times New Roman" panose="02020603050405020304" pitchFamily="18" charset="0"/>
                <a:cs typeface="Times New Roman" panose="02020603050405020304" pitchFamily="18" charset="0"/>
                <a:hlinkClick r:id="rId5"/>
              </a:rPr>
              <a:t>https://www.usda.gov/sites/default/files/documents/USDA-OASCR%20P-Complaint-Form-0508-0002-508-11-28-17Fax2Mail.pdf</a:t>
            </a:r>
            <a:r>
              <a:rPr lang="en-US" b="0" i="0" dirty="0">
                <a:solidFill>
                  <a:srgbClr val="141414"/>
                </a:solidFill>
                <a:effectLst/>
                <a:latin typeface="Times New Roman" panose="02020603050405020304" pitchFamily="18" charset="0"/>
                <a:cs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indent="0" algn="l">
              <a:buNone/>
            </a:pPr>
            <a:r>
              <a:rPr lang="en-US" b="1" i="0" dirty="0">
                <a:solidFill>
                  <a:srgbClr val="141414"/>
                </a:solidFill>
                <a:effectLst/>
                <a:latin typeface="Times New Roman" panose="02020603050405020304" pitchFamily="18" charset="0"/>
                <a:cs typeface="Times New Roman" panose="02020603050405020304" pitchFamily="18" charset="0"/>
              </a:rPr>
              <a:t>(1)       mail:</a:t>
            </a:r>
            <a:endParaRPr lang="en-US" b="0" i="0" dirty="0">
              <a:solidFill>
                <a:srgbClr val="141414"/>
              </a:solidFill>
              <a:effectLst/>
              <a:latin typeface="Times New Roman" panose="02020603050405020304" pitchFamily="18" charset="0"/>
              <a:cs typeface="Times New Roman" panose="02020603050405020304" pitchFamily="18" charset="0"/>
            </a:endParaRPr>
          </a:p>
          <a:p>
            <a:pPr marL="0" indent="0" algn="l">
              <a:buNone/>
            </a:pPr>
            <a:r>
              <a:rPr lang="en-US" b="0" i="0" dirty="0">
                <a:solidFill>
                  <a:srgbClr val="141414"/>
                </a:solidFill>
                <a:effectLst/>
                <a:latin typeface="Times New Roman" panose="02020603050405020304" pitchFamily="18" charset="0"/>
                <a:cs typeface="Times New Roman" panose="02020603050405020304" pitchFamily="18" charset="0"/>
              </a:rPr>
              <a:t>            U.S. Department of Agriculture</a:t>
            </a:r>
            <a:br>
              <a:rPr lang="en-US" b="0" i="0" dirty="0">
                <a:solidFill>
                  <a:srgbClr val="141414"/>
                </a:solidFill>
                <a:effectLst/>
                <a:latin typeface="Times New Roman" panose="02020603050405020304" pitchFamily="18" charset="0"/>
                <a:cs typeface="Times New Roman" panose="02020603050405020304" pitchFamily="18" charset="0"/>
              </a:rPr>
            </a:br>
            <a:r>
              <a:rPr lang="en-US" b="0" i="0" dirty="0">
                <a:solidFill>
                  <a:srgbClr val="141414"/>
                </a:solidFill>
                <a:effectLst/>
                <a:latin typeface="Times New Roman" panose="02020603050405020304" pitchFamily="18" charset="0"/>
                <a:cs typeface="Times New Roman" panose="02020603050405020304" pitchFamily="18" charset="0"/>
              </a:rPr>
              <a:t>            Office of the Assistant Secretary for Civil Rights</a:t>
            </a:r>
            <a:br>
              <a:rPr lang="en-US" b="0" i="0" dirty="0">
                <a:solidFill>
                  <a:srgbClr val="141414"/>
                </a:solidFill>
                <a:effectLst/>
                <a:latin typeface="Times New Roman" panose="02020603050405020304" pitchFamily="18" charset="0"/>
                <a:cs typeface="Times New Roman" panose="02020603050405020304" pitchFamily="18" charset="0"/>
              </a:rPr>
            </a:br>
            <a:r>
              <a:rPr lang="en-US" b="0" i="0" dirty="0">
                <a:solidFill>
                  <a:srgbClr val="141414"/>
                </a:solidFill>
                <a:effectLst/>
                <a:latin typeface="Times New Roman" panose="02020603050405020304" pitchFamily="18" charset="0"/>
                <a:cs typeface="Times New Roman" panose="02020603050405020304" pitchFamily="18" charset="0"/>
              </a:rPr>
              <a:t>            1400 Independence Avenue, SW</a:t>
            </a:r>
            <a:br>
              <a:rPr lang="en-US" b="0" i="0" dirty="0">
                <a:solidFill>
                  <a:srgbClr val="141414"/>
                </a:solidFill>
                <a:effectLst/>
                <a:latin typeface="Times New Roman" panose="02020603050405020304" pitchFamily="18" charset="0"/>
                <a:cs typeface="Times New Roman" panose="02020603050405020304" pitchFamily="18" charset="0"/>
              </a:rPr>
            </a:br>
            <a:r>
              <a:rPr lang="en-US" b="0" i="0" dirty="0">
                <a:solidFill>
                  <a:srgbClr val="141414"/>
                </a:solidFill>
                <a:effectLst/>
                <a:latin typeface="Times New Roman" panose="02020603050405020304" pitchFamily="18" charset="0"/>
                <a:cs typeface="Times New Roman" panose="02020603050405020304" pitchFamily="18" charset="0"/>
              </a:rPr>
              <a:t>            Washington, D.C. 20250-9410; or</a:t>
            </a:r>
          </a:p>
          <a:p>
            <a:pPr marL="0" indent="0" algn="l">
              <a:buNone/>
            </a:pPr>
            <a:r>
              <a:rPr lang="en-US" b="1" i="0" dirty="0">
                <a:solidFill>
                  <a:srgbClr val="141414"/>
                </a:solidFill>
                <a:effectLst/>
                <a:latin typeface="Times New Roman" panose="02020603050405020304" pitchFamily="18" charset="0"/>
                <a:cs typeface="Times New Roman" panose="02020603050405020304" pitchFamily="18" charset="0"/>
              </a:rPr>
              <a:t>(2)       fax:</a:t>
            </a:r>
            <a:endParaRPr lang="en-US" b="0" i="0" dirty="0">
              <a:solidFill>
                <a:srgbClr val="141414"/>
              </a:solidFill>
              <a:effectLst/>
              <a:latin typeface="Times New Roman" panose="02020603050405020304" pitchFamily="18" charset="0"/>
              <a:cs typeface="Times New Roman" panose="02020603050405020304" pitchFamily="18" charset="0"/>
            </a:endParaRPr>
          </a:p>
          <a:p>
            <a:pPr marL="0" indent="0" algn="l">
              <a:buNone/>
            </a:pPr>
            <a:r>
              <a:rPr lang="en-US" b="1" i="0" dirty="0">
                <a:solidFill>
                  <a:srgbClr val="141414"/>
                </a:solidFill>
                <a:effectLst/>
                <a:latin typeface="Times New Roman" panose="02020603050405020304" pitchFamily="18" charset="0"/>
                <a:cs typeface="Times New Roman" panose="02020603050405020304" pitchFamily="18" charset="0"/>
              </a:rPr>
              <a:t>           </a:t>
            </a:r>
            <a:r>
              <a:rPr lang="en-US" b="0" i="0" dirty="0">
                <a:solidFill>
                  <a:srgbClr val="141414"/>
                </a:solidFill>
                <a:effectLst/>
                <a:latin typeface="Times New Roman" panose="02020603050405020304" pitchFamily="18" charset="0"/>
                <a:cs typeface="Times New Roman" panose="02020603050405020304" pitchFamily="18" charset="0"/>
              </a:rPr>
              <a:t> (833) 256-1665 or (202) 690-7442; or</a:t>
            </a:r>
          </a:p>
          <a:p>
            <a:pPr marL="0" indent="0" algn="l">
              <a:buNone/>
            </a:pPr>
            <a:r>
              <a:rPr lang="en-US" b="1" i="0" dirty="0">
                <a:solidFill>
                  <a:srgbClr val="141414"/>
                </a:solidFill>
                <a:effectLst/>
                <a:latin typeface="Times New Roman" panose="02020603050405020304" pitchFamily="18" charset="0"/>
                <a:cs typeface="Times New Roman" panose="02020603050405020304" pitchFamily="18" charset="0"/>
              </a:rPr>
              <a:t>(3)       email:</a:t>
            </a:r>
            <a:br>
              <a:rPr lang="en-US" b="0" i="0" dirty="0">
                <a:solidFill>
                  <a:srgbClr val="141414"/>
                </a:solidFill>
                <a:effectLst/>
                <a:latin typeface="Times New Roman" panose="02020603050405020304" pitchFamily="18" charset="0"/>
                <a:cs typeface="Times New Roman" panose="02020603050405020304" pitchFamily="18" charset="0"/>
              </a:rPr>
            </a:br>
            <a:r>
              <a:rPr lang="en-US" b="0" i="0" dirty="0">
                <a:solidFill>
                  <a:srgbClr val="141414"/>
                </a:solidFill>
                <a:effectLst/>
                <a:latin typeface="Times New Roman" panose="02020603050405020304" pitchFamily="18" charset="0"/>
                <a:cs typeface="Times New Roman" panose="02020603050405020304" pitchFamily="18" charset="0"/>
              </a:rPr>
              <a:t>            </a:t>
            </a:r>
            <a:r>
              <a:rPr lang="en-US" b="0" i="0" u="sng" dirty="0">
                <a:solidFill>
                  <a:srgbClr val="2A53A6"/>
                </a:solidFill>
                <a:effectLst/>
                <a:latin typeface="Times New Roman" panose="02020603050405020304" pitchFamily="18" charset="0"/>
                <a:cs typeface="Times New Roman" panose="02020603050405020304" pitchFamily="18" charset="0"/>
                <a:hlinkClick r:id="rId6"/>
              </a:rPr>
              <a:t>program.intake@usda.gov</a:t>
            </a:r>
            <a:endParaRPr lang="en-US" b="0" i="0" dirty="0">
              <a:solidFill>
                <a:srgbClr val="141414"/>
              </a:solidFill>
              <a:effectLst/>
              <a:latin typeface="Times New Roman" panose="02020603050405020304" pitchFamily="18" charset="0"/>
              <a:cs typeface="Times New Roman" panose="02020603050405020304" pitchFamily="18" charset="0"/>
            </a:endParaRPr>
          </a:p>
          <a:p>
            <a:pPr marL="0" indent="0" algn="l">
              <a:buNone/>
            </a:pPr>
            <a:r>
              <a:rPr lang="en-US" b="0" i="0" dirty="0">
                <a:solidFill>
                  <a:srgbClr val="141414"/>
                </a:solidFill>
                <a:effectLst/>
                <a:latin typeface="Times New Roman" panose="02020603050405020304" pitchFamily="18" charset="0"/>
                <a:cs typeface="Times New Roman" panose="02020603050405020304" pitchFamily="18" charset="0"/>
              </a:rPr>
              <a:t>This institution is an equal opportunity provider.</a:t>
            </a:r>
          </a:p>
          <a:p>
            <a:pPr marL="0" indent="0" algn="l">
              <a:buNone/>
            </a:pPr>
            <a:r>
              <a:rPr lang="en-US" b="0" i="0" dirty="0">
                <a:solidFill>
                  <a:srgbClr val="141414"/>
                </a:solidFill>
                <a:effectLst/>
                <a:latin typeface="Times New Roman" panose="02020603050405020304" pitchFamily="18" charset="0"/>
                <a:cs typeface="Times New Roman" panose="02020603050405020304" pitchFamily="18" charset="0"/>
              </a:rPr>
              <a:t>(Federal statement updated 5/18/2022)</a:t>
            </a:r>
          </a:p>
          <a:p>
            <a:pPr marL="0" indent="0">
              <a:buNone/>
            </a:pPr>
            <a:r>
              <a:rPr lang="en-US" b="1" i="0" dirty="0">
                <a:solidFill>
                  <a:srgbClr val="141414"/>
                </a:solidFill>
                <a:effectLst/>
                <a:latin typeface="Times New Roman" panose="02020603050405020304" pitchFamily="18" charset="0"/>
                <a:cs typeface="Times New Roman" panose="02020603050405020304" pitchFamily="18" charset="0"/>
              </a:rPr>
              <a:t>State Non-Discrimination Statement</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b="0" i="0" dirty="0">
                <a:solidFill>
                  <a:srgbClr val="141414"/>
                </a:solidFill>
                <a:effectLst/>
                <a:latin typeface="Times New Roman" panose="02020603050405020304" pitchFamily="18" charset="0"/>
                <a:cs typeface="Times New Roman" panose="02020603050405020304" pitchFamily="18" charset="0"/>
              </a:rPr>
              <a:t>The Maine Human Rights Act prohibits discrimination because of race, color, sex, sexual orientation, age, physical or mental disability, genetic information, religion, ancestry or national origin.</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b="0" i="0" dirty="0">
                <a:solidFill>
                  <a:srgbClr val="141414"/>
                </a:solidFill>
                <a:effectLst/>
                <a:latin typeface="Times New Roman" panose="02020603050405020304" pitchFamily="18" charset="0"/>
                <a:cs typeface="Times New Roman" panose="02020603050405020304" pitchFamily="18" charset="0"/>
              </a:rPr>
              <a:t>Complaints of discrimination must be filed at the office of the Maine Human Rights Commission, 51 State House Station, Augusta, Maine 04333-0051. If you wish to file a discrimination complaint electronically, visit the Human Rights Commission website at </a:t>
            </a:r>
            <a:r>
              <a:rPr lang="en-US" b="0" i="0" u="sng" dirty="0">
                <a:solidFill>
                  <a:srgbClr val="2A53A6"/>
                </a:solidFill>
                <a:effectLst/>
                <a:latin typeface="Times New Roman" panose="02020603050405020304" pitchFamily="18" charset="0"/>
                <a:cs typeface="Times New Roman" panose="02020603050405020304" pitchFamily="18" charset="0"/>
                <a:hlinkClick r:id="rId7"/>
              </a:rPr>
              <a:t>https://www.maine.gov/mhrc/file/instructions</a:t>
            </a:r>
            <a:r>
              <a:rPr lang="en-US" b="0" i="0" dirty="0">
                <a:solidFill>
                  <a:srgbClr val="141414"/>
                </a:solidFill>
                <a:effectLst/>
                <a:latin typeface="Times New Roman" panose="02020603050405020304" pitchFamily="18" charset="0"/>
                <a:cs typeface="Times New Roman" panose="02020603050405020304" pitchFamily="18" charset="0"/>
              </a:rPr>
              <a:t> and complete an intake questionnaire. Maine is an equal opportunity provider and employer.</a:t>
            </a:r>
            <a:endParaRPr lang="en-US"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DE28D674-ECBD-EC45-0C9E-D1EDF3A1508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67109271"/>
      </p:ext>
    </p:extLst>
  </p:cSld>
  <p:clrMapOvr>
    <a:masterClrMapping/>
  </p:clrMapOvr>
  <mc:AlternateContent xmlns:mc="http://schemas.openxmlformats.org/markup-compatibility/2006" xmlns:p14="http://schemas.microsoft.com/office/powerpoint/2010/main">
    <mc:Choice Requires="p14">
      <p:transition spd="slow" p14:dur="2000" advTm="11176"/>
    </mc:Choice>
    <mc:Fallback xmlns="">
      <p:transition spd="slow" advTm="1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50" y="601976"/>
            <a:ext cx="3365456" cy="3347917"/>
          </a:xfrm>
        </p:spPr>
        <p:txBody>
          <a:bodyPr anchor="ctr">
            <a:normAutofit/>
          </a:bodyPr>
          <a:lstStyle/>
          <a:p>
            <a:r>
              <a:rPr lang="en-US" b="1" dirty="0"/>
              <a:t>Implementing Equal Opportunity for Religious Organizations</a:t>
            </a:r>
          </a:p>
        </p:txBody>
      </p:sp>
      <p:sp>
        <p:nvSpPr>
          <p:cNvPr id="3" name="Content Placeholder 2"/>
          <p:cNvSpPr>
            <a:spLocks noGrp="1"/>
          </p:cNvSpPr>
          <p:nvPr>
            <p:ph idx="1"/>
          </p:nvPr>
        </p:nvSpPr>
        <p:spPr>
          <a:xfrm>
            <a:off x="3734189" y="136055"/>
            <a:ext cx="4755762" cy="4754366"/>
          </a:xfrm>
        </p:spPr>
        <p:txBody>
          <a:bodyPr anchor="ctr">
            <a:noAutofit/>
          </a:bodyPr>
          <a:lstStyle/>
          <a:p>
            <a:pPr marL="0" indent="0">
              <a:lnSpc>
                <a:spcPct val="90000"/>
              </a:lnSpc>
              <a:buNone/>
            </a:pPr>
            <a:r>
              <a:rPr lang="en-US" sz="1425" dirty="0"/>
              <a:t>This can be accomplished by:</a:t>
            </a:r>
          </a:p>
          <a:p>
            <a:pPr lvl="1">
              <a:lnSpc>
                <a:spcPct val="90000"/>
              </a:lnSpc>
            </a:pPr>
            <a:r>
              <a:rPr lang="en-US" sz="1425" dirty="0"/>
              <a:t>Prohibiting discrimination for or against an organization on the basis of religion, religious belief, or religious character in the administration and distribution of federal funds. </a:t>
            </a:r>
          </a:p>
          <a:p>
            <a:pPr lvl="1">
              <a:lnSpc>
                <a:spcPct val="90000"/>
              </a:lnSpc>
            </a:pPr>
            <a:r>
              <a:rPr lang="en-US" sz="1425" dirty="0"/>
              <a:t>Allowing a religious organization that participates in USDA programs to retain its independence and continue to carryout its mission, provided that direct USDA funds do not support any “explicitly religious activities such as worship, religious instruction, or proselytization.”</a:t>
            </a:r>
          </a:p>
          <a:p>
            <a:pPr lvl="1">
              <a:lnSpc>
                <a:spcPct val="90000"/>
              </a:lnSpc>
            </a:pPr>
            <a:r>
              <a:rPr lang="en-US" sz="1425" dirty="0"/>
              <a:t>Clarifying that faith-based organizations can use space in their facilities to provide USDA-funded service without removing religious art, icons, scriptures, or other religious symbols. </a:t>
            </a:r>
          </a:p>
          <a:p>
            <a:pPr lvl="1">
              <a:lnSpc>
                <a:spcPct val="90000"/>
              </a:lnSpc>
            </a:pPr>
            <a:r>
              <a:rPr lang="en-US" sz="1425" dirty="0"/>
              <a:t>Ensuring that no organization that receives direct federal funds can discriminate against a program beneficiary, or prospective beneficiary, on the basis of religion or religious belief.</a:t>
            </a:r>
          </a:p>
        </p:txBody>
      </p:sp>
      <p:pic>
        <p:nvPicPr>
          <p:cNvPr id="5" name="Audio 4">
            <a:hlinkClick r:id="" action="ppaction://media"/>
            <a:extLst>
              <a:ext uri="{FF2B5EF4-FFF2-40B4-BE49-F238E27FC236}">
                <a16:creationId xmlns:a16="http://schemas.microsoft.com/office/drawing/2014/main" id="{1E1A0365-36FC-4C5F-662B-BB22E5C19F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47161986"/>
      </p:ext>
    </p:extLst>
  </p:cSld>
  <p:clrMapOvr>
    <a:masterClrMapping/>
  </p:clrMapOvr>
  <mc:AlternateContent xmlns:mc="http://schemas.openxmlformats.org/markup-compatibility/2006" xmlns:p14="http://schemas.microsoft.com/office/powerpoint/2010/main">
    <mc:Choice Requires="p14">
      <p:transition spd="slow" p14:dur="2000" advTm="70203"/>
    </mc:Choice>
    <mc:Fallback xmlns="">
      <p:transition spd="slow" advTm="7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705" y="485515"/>
            <a:ext cx="7577418" cy="627351"/>
          </a:xfrm>
          <a:prstGeom prst="rect">
            <a:avLst/>
          </a:prstGeom>
        </p:spPr>
        <p:txBody>
          <a:bodyPr vert="horz" wrap="square" lIns="0" tIns="348615" rIns="0" bIns="0" rtlCol="0" anchor="t">
            <a:spAutoFit/>
          </a:bodyPr>
          <a:lstStyle/>
          <a:p>
            <a:pPr marL="1337310" marR="3810" indent="-1067753">
              <a:lnSpc>
                <a:spcPts val="1800"/>
              </a:lnSpc>
            </a:pPr>
            <a:r>
              <a:rPr lang="en-US" sz="3225" dirty="0"/>
              <a:t>What is Discrimination?</a:t>
            </a:r>
            <a:endParaRPr sz="3225" dirty="0"/>
          </a:p>
        </p:txBody>
      </p:sp>
      <p:sp>
        <p:nvSpPr>
          <p:cNvPr id="3" name="object 3"/>
          <p:cNvSpPr txBox="1"/>
          <p:nvPr/>
        </p:nvSpPr>
        <p:spPr>
          <a:xfrm>
            <a:off x="1376041" y="1778375"/>
            <a:ext cx="5999671" cy="1477328"/>
          </a:xfrm>
          <a:prstGeom prst="rect">
            <a:avLst/>
          </a:prstGeom>
        </p:spPr>
        <p:txBody>
          <a:bodyPr vert="horz" wrap="square" lIns="0" tIns="0" rIns="0" bIns="0" rtlCol="0">
            <a:spAutoFit/>
          </a:bodyPr>
          <a:lstStyle/>
          <a:p>
            <a:r>
              <a:rPr lang="en-US" sz="2400" dirty="0">
                <a:latin typeface="Calibri" panose="020F0502020204030204" pitchFamily="34" charset="0"/>
                <a:cs typeface="Calibri" panose="020F0502020204030204" pitchFamily="34" charset="0"/>
              </a:rPr>
              <a:t>Different treatment which makes a distinction of one person or a group of persons from others; either intentionally, by neglect, or by the actions or lack of actions based on a protected class. </a:t>
            </a:r>
            <a:endParaRPr sz="2400" dirty="0">
              <a:solidFill>
                <a:prstClr val="black"/>
              </a:solidFill>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234C8233-BFC1-8A85-97E8-A519519428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613812711"/>
      </p:ext>
    </p:extLst>
  </p:cSld>
  <p:clrMapOvr>
    <a:masterClrMapping/>
  </p:clrMapOvr>
  <mc:AlternateContent xmlns:mc="http://schemas.openxmlformats.org/markup-compatibility/2006" xmlns:p14="http://schemas.microsoft.com/office/powerpoint/2010/main">
    <mc:Choice Requires="p14">
      <p:transition spd="slow" p14:dur="2000" advTm="16245"/>
    </mc:Choice>
    <mc:Fallback xmlns="">
      <p:transition spd="slow" advTm="1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Univeristy Education">
      <a:dk1>
        <a:sysClr val="windowText" lastClr="000000"/>
      </a:dk1>
      <a:lt1>
        <a:sysClr val="window" lastClr="FFFFFF"/>
      </a:lt1>
      <a:dk2>
        <a:srgbClr val="3F3F3F"/>
      </a:dk2>
      <a:lt2>
        <a:srgbClr val="E7E6E6"/>
      </a:lt2>
      <a:accent1>
        <a:srgbClr val="2F5496"/>
      </a:accent1>
      <a:accent2>
        <a:srgbClr val="FFC000"/>
      </a:accent2>
      <a:accent3>
        <a:srgbClr val="A5A5A5"/>
      </a:accent3>
      <a:accent4>
        <a:srgbClr val="D8D8D8"/>
      </a:accent4>
      <a:accent5>
        <a:srgbClr val="FFFFFF"/>
      </a:accent5>
      <a:accent6>
        <a:srgbClr val="7F7F7F"/>
      </a:accent6>
      <a:hlink>
        <a:srgbClr val="0563C1"/>
      </a:hlink>
      <a:folHlink>
        <a:srgbClr val="954F72"/>
      </a:folHlink>
    </a:clrScheme>
    <a:fontScheme name="Univeristy Education">
      <a:majorFont>
        <a:latin typeface="Merriweather Black"/>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2885</TotalTime>
  <Words>5302</Words>
  <Application>Microsoft Office PowerPoint</Application>
  <PresentationFormat>On-screen Show (16:9)</PresentationFormat>
  <Paragraphs>482</Paragraphs>
  <Slides>72</Slides>
  <Notes>7</Notes>
  <HiddenSlides>0</HiddenSlides>
  <MMClips>72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Arial</vt:lpstr>
      <vt:lpstr>Calibri</vt:lpstr>
      <vt:lpstr>Calibri Regular</vt:lpstr>
      <vt:lpstr>Montserrat</vt:lpstr>
      <vt:lpstr>Montserrat Bold</vt:lpstr>
      <vt:lpstr>Times New Roman</vt:lpstr>
      <vt:lpstr>Trebuchet MS</vt:lpstr>
      <vt:lpstr>Wingdings</vt:lpstr>
      <vt:lpstr>Wingdings 3</vt:lpstr>
      <vt:lpstr>Office Theme</vt:lpstr>
      <vt:lpstr>Civil Rights </vt:lpstr>
      <vt:lpstr>Objectives</vt:lpstr>
      <vt:lpstr>Topics Covered</vt:lpstr>
      <vt:lpstr>Legislation</vt:lpstr>
      <vt:lpstr>Civil Rights Legislation</vt:lpstr>
      <vt:lpstr>Civil Rights Program Authorities</vt:lpstr>
      <vt:lpstr>Civil Rights Program Authorities</vt:lpstr>
      <vt:lpstr>Implementing Equal Opportunity for Religious Organizations</vt:lpstr>
      <vt:lpstr>What is Discrimination?</vt:lpstr>
      <vt:lpstr>Federally Protected Bases</vt:lpstr>
      <vt:lpstr> Protected Classes Under Maine State Law </vt:lpstr>
      <vt:lpstr>Civil Rights – Bostock Memo</vt:lpstr>
      <vt:lpstr>Assurances</vt:lpstr>
      <vt:lpstr>Civil Rights Assurances</vt:lpstr>
      <vt:lpstr>Assurances Continued</vt:lpstr>
      <vt:lpstr>Assurances Continued</vt:lpstr>
      <vt:lpstr>Public Notification</vt:lpstr>
      <vt:lpstr>Public Notification</vt:lpstr>
      <vt:lpstr>Public Notification Continued</vt:lpstr>
      <vt:lpstr>Elements of Public Notification</vt:lpstr>
      <vt:lpstr>“And Justice For All” Poster</vt:lpstr>
      <vt:lpstr>PowerPoint Presentation</vt:lpstr>
      <vt:lpstr>PowerPoint Presentation</vt:lpstr>
      <vt:lpstr>PowerPoint Presentation</vt:lpstr>
      <vt:lpstr>Maine Nondiscrimination Statement</vt:lpstr>
      <vt:lpstr>USDA Nondiscrimination Statement (NDS)</vt:lpstr>
      <vt:lpstr>Data Collection</vt:lpstr>
      <vt:lpstr>Racial/Ethnic Data Collection</vt:lpstr>
      <vt:lpstr>Racial/Ethnic Data Collection Continued</vt:lpstr>
      <vt:lpstr>Racial/Ethnic Data Collection Continued</vt:lpstr>
      <vt:lpstr>Race and Ethnic Categories – Two Question Format</vt:lpstr>
      <vt:lpstr>Population Data Sources </vt:lpstr>
      <vt:lpstr>Language Assistance</vt:lpstr>
      <vt:lpstr> LEP Language Assistance</vt:lpstr>
      <vt:lpstr> LEP Requirements</vt:lpstr>
      <vt:lpstr>LEP – Four Factor Analysis</vt:lpstr>
      <vt:lpstr>Translation Resources</vt:lpstr>
      <vt:lpstr>Language Assistance Resources</vt:lpstr>
      <vt:lpstr>Modifications to accommodate disabilities</vt:lpstr>
      <vt:lpstr>Disability Discrimination</vt:lpstr>
      <vt:lpstr>PowerPoint Presentation</vt:lpstr>
      <vt:lpstr>PowerPoint Presentation</vt:lpstr>
      <vt:lpstr>Integrated Environment</vt:lpstr>
      <vt:lpstr>Complaints of Discrimination</vt:lpstr>
      <vt:lpstr>PowerPoint Presentation</vt:lpstr>
      <vt:lpstr>PowerPoint Presentation</vt:lpstr>
      <vt:lpstr>Civil Rights Complaints Process</vt:lpstr>
      <vt:lpstr>Maine Human Rights Commission</vt:lpstr>
      <vt:lpstr>Civil Rights Reviews</vt:lpstr>
      <vt:lpstr> Compliance Reviews</vt:lpstr>
      <vt:lpstr>Post Award/Routine Compliance Reviews</vt:lpstr>
      <vt:lpstr>Special Compliance Reviews</vt:lpstr>
      <vt:lpstr>PowerPoint Presentation</vt:lpstr>
      <vt:lpstr>Voluntary Resolution Agreement</vt:lpstr>
      <vt:lpstr>Common Civil Rights Findings</vt:lpstr>
      <vt:lpstr>Training</vt:lpstr>
      <vt:lpstr>PowerPoint Presentation</vt:lpstr>
      <vt:lpstr>PowerPoint Presentation</vt:lpstr>
      <vt:lpstr>PowerPoint Presentation</vt:lpstr>
      <vt:lpstr>Customer Service</vt:lpstr>
      <vt:lpstr>Customer Service </vt:lpstr>
      <vt:lpstr>Practice Good Customer Service</vt:lpstr>
      <vt:lpstr>Customer Service Continued</vt:lpstr>
      <vt:lpstr>Conflict Resolution</vt:lpstr>
      <vt:lpstr>Conflict Resolution </vt:lpstr>
      <vt:lpstr>Citizenship or Immigration Status</vt:lpstr>
      <vt:lpstr>Record Retention</vt:lpstr>
      <vt:lpstr>PowerPoint Presentation</vt:lpstr>
      <vt:lpstr>PowerPoint Presentation</vt:lpstr>
      <vt:lpstr>Resources</vt:lpstr>
      <vt:lpstr>Questions?</vt:lpstr>
      <vt:lpstr>Nondiscrimination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Pathfinder</dc:creator>
  <cp:lastModifiedBy>Ackroyd, Adriane</cp:lastModifiedBy>
  <cp:revision>84</cp:revision>
  <dcterms:created xsi:type="dcterms:W3CDTF">2021-12-24T08:16:49Z</dcterms:created>
  <dcterms:modified xsi:type="dcterms:W3CDTF">2024-02-29T19:25:34Z</dcterms:modified>
</cp:coreProperties>
</file>