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56" r:id="rId3"/>
    <p:sldId id="258" r:id="rId4"/>
    <p:sldId id="321" r:id="rId5"/>
    <p:sldId id="310" r:id="rId6"/>
    <p:sldId id="322" r:id="rId7"/>
    <p:sldId id="312" r:id="rId8"/>
    <p:sldId id="311" r:id="rId9"/>
    <p:sldId id="260" r:id="rId10"/>
    <p:sldId id="304" r:id="rId11"/>
    <p:sldId id="273" r:id="rId12"/>
    <p:sldId id="274" r:id="rId13"/>
    <p:sldId id="275" r:id="rId14"/>
    <p:sldId id="284" r:id="rId15"/>
    <p:sldId id="287" r:id="rId16"/>
    <p:sldId id="301" r:id="rId17"/>
    <p:sldId id="288" r:id="rId18"/>
    <p:sldId id="289" r:id="rId19"/>
    <p:sldId id="291" r:id="rId20"/>
    <p:sldId id="302" r:id="rId21"/>
    <p:sldId id="305" r:id="rId22"/>
    <p:sldId id="294" r:id="rId23"/>
    <p:sldId id="296" r:id="rId24"/>
    <p:sldId id="297" r:id="rId25"/>
    <p:sldId id="315" r:id="rId26"/>
    <p:sldId id="316" r:id="rId27"/>
    <p:sldId id="317" r:id="rId28"/>
    <p:sldId id="318" r:id="rId29"/>
    <p:sldId id="319" r:id="rId30"/>
    <p:sldId id="307" r:id="rId31"/>
    <p:sldId id="314" r:id="rId32"/>
    <p:sldId id="308" r:id="rId33"/>
    <p:sldId id="309"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58" autoAdjust="0"/>
  </p:normalViewPr>
  <p:slideViewPr>
    <p:cSldViewPr snapToGrid="0" snapToObjects="1">
      <p:cViewPr>
        <p:scale>
          <a:sx n="70" d="100"/>
          <a:sy n="70" d="100"/>
        </p:scale>
        <p:origin x="138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8B153E9-194C-BB4A-8573-F49BD9648C14}" type="datetimeFigureOut">
              <a:rPr lang="en-US" smtClean="0"/>
              <a:t>5/11/2020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F29A32-5BBC-764B-9605-B9304A3FAD85}" type="slidenum">
              <a:rPr lang="en-US" smtClean="0"/>
              <a:t>‹#›</a:t>
            </a:fld>
            <a:endParaRPr lang="en-US"/>
          </a:p>
        </p:txBody>
      </p:sp>
    </p:spTree>
    <p:extLst>
      <p:ext uri="{BB962C8B-B14F-4D97-AF65-F5344CB8AC3E}">
        <p14:creationId xmlns:p14="http://schemas.microsoft.com/office/powerpoint/2010/main" val="5478711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I’m Sarah Platt,</a:t>
            </a:r>
            <a:r>
              <a:rPr lang="en-US" baseline="0" dirty="0"/>
              <a:t> Child Nutrition Consultant with the Maine Department of Education’s Child Nutrition Program. Welcome to our monthly webinar series. Today we are focusing on How to Complete the USDA’s Paid Lunch Equity Tool for School Year 2019. A copy of the tool can be found in the handouts. You may wish to have this open to reference throughout the webinar.</a:t>
            </a:r>
          </a:p>
          <a:p>
            <a:endParaRPr lang="en-US" baseline="0" dirty="0"/>
          </a:p>
          <a:p>
            <a:r>
              <a:rPr lang="en-US" baseline="0" dirty="0"/>
              <a:t>During today’s webinar, all attendees have been placed on mute. </a:t>
            </a:r>
            <a:r>
              <a:rPr lang="en-US" dirty="0"/>
              <a:t>This webinar is being recorded so you can view it at any time. Certificates of attendance will be emailed once the webinar</a:t>
            </a:r>
            <a:r>
              <a:rPr lang="en-US" baseline="0" dirty="0"/>
              <a:t> has concluded.   </a:t>
            </a:r>
            <a:r>
              <a:rPr lang="en-US" dirty="0"/>
              <a:t>Now let’s get started…</a:t>
            </a:r>
          </a:p>
          <a:p>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1</a:t>
            </a:fld>
            <a:endParaRPr lang="en-US"/>
          </a:p>
        </p:txBody>
      </p:sp>
    </p:spTree>
    <p:extLst>
      <p:ext uri="{BB962C8B-B14F-4D97-AF65-F5344CB8AC3E}">
        <p14:creationId xmlns:p14="http://schemas.microsoft.com/office/powerpoint/2010/main" val="119747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worksheet has multiple</a:t>
            </a:r>
            <a:r>
              <a:rPr lang="en-US" dirty="0"/>
              <a:t> tabs along the bottom. You do not need to complete all of them. U</a:t>
            </a:r>
            <a:r>
              <a:rPr lang="en-US" baseline="0" dirty="0"/>
              <a:t>se the navigation arrows found to the left of the tabs (click) as s</a:t>
            </a:r>
            <a:r>
              <a:rPr lang="en-US" dirty="0"/>
              <a:t>ome tabs may not be visible. </a:t>
            </a:r>
            <a:r>
              <a:rPr lang="en-US" baseline="0" dirty="0"/>
              <a:t>We will begin by completing the ‘Unrounded Requirement Finder’ tab (click).</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10</a:t>
            </a:fld>
            <a:endParaRPr lang="en-US"/>
          </a:p>
        </p:txBody>
      </p:sp>
    </p:spTree>
    <p:extLst>
      <p:ext uri="{BB962C8B-B14F-4D97-AF65-F5344CB8AC3E}">
        <p14:creationId xmlns:p14="http://schemas.microsoft.com/office/powerpoint/2010/main" val="29010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on the Unrounded Requirement Finder tab, (click) which</a:t>
            </a:r>
            <a:r>
              <a:rPr lang="en-US" baseline="0" dirty="0"/>
              <a:t> is t</a:t>
            </a:r>
            <a:r>
              <a:rPr lang="en-US" dirty="0"/>
              <a:t>he first step to completing the PLE tool. You will</a:t>
            </a:r>
            <a:r>
              <a:rPr lang="en-US" baseline="0" dirty="0"/>
              <a:t> start by entering the previous year’s unrounded requirement into the peach shaded box under Step 1 (click). You will find this number on last year’s completed tool.</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11</a:t>
            </a:fld>
            <a:endParaRPr lang="en-US"/>
          </a:p>
        </p:txBody>
      </p:sp>
    </p:spTree>
    <p:extLst>
      <p:ext uri="{BB962C8B-B14F-4D97-AF65-F5344CB8AC3E}">
        <p14:creationId xmlns:p14="http://schemas.microsoft.com/office/powerpoint/2010/main" val="290100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not</a:t>
            </a:r>
            <a:r>
              <a:rPr lang="en-US" baseline="0" dirty="0"/>
              <a:t> know the prior year’s Unrounded Price Requirement, you will calculate this by determining the weighted average price from the 2010-2011 school year by clicking on the link that says “If You DO Not Know  Your SY10-11 Weighted Average Price CLICK HERE”. This was the first year Price Equity was a requirement.  </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12</a:t>
            </a:fld>
            <a:endParaRPr lang="en-US"/>
          </a:p>
        </p:txBody>
      </p:sp>
    </p:spTree>
    <p:extLst>
      <p:ext uri="{BB962C8B-B14F-4D97-AF65-F5344CB8AC3E}">
        <p14:creationId xmlns:p14="http://schemas.microsoft.com/office/powerpoint/2010/main" val="29010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know the 2017-2018 unrounded price requirement, either from last year’s completed tool or from completing the SY10-11</a:t>
            </a:r>
            <a:r>
              <a:rPr lang="en-US" baseline="0" dirty="0"/>
              <a:t> Calculator, you will</a:t>
            </a:r>
            <a:r>
              <a:rPr lang="en-US" dirty="0"/>
              <a:t> enter this amount in the peach shaded</a:t>
            </a:r>
            <a:r>
              <a:rPr lang="en-US" baseline="0" dirty="0"/>
              <a:t> cell under Step 1</a:t>
            </a:r>
            <a:r>
              <a:rPr lang="en-US" dirty="0"/>
              <a:t>.</a:t>
            </a:r>
            <a:r>
              <a:rPr lang="en-US" baseline="0" dirty="0"/>
              <a:t> Once entered,</a:t>
            </a:r>
            <a:r>
              <a:rPr lang="en-US" dirty="0"/>
              <a:t> the tool automatically determines the price requirement for SY19,</a:t>
            </a:r>
            <a:r>
              <a:rPr lang="en-US" baseline="0" dirty="0"/>
              <a:t> which, in this example, is $2.90</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13</a:t>
            </a:fld>
            <a:endParaRPr lang="en-US"/>
          </a:p>
        </p:txBody>
      </p:sp>
    </p:spTree>
    <p:extLst>
      <p:ext uri="{BB962C8B-B14F-4D97-AF65-F5344CB8AC3E}">
        <p14:creationId xmlns:p14="http://schemas.microsoft.com/office/powerpoint/2010/main" val="683032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go to the SY 20-21 Price Calculator tab (click). You do this by clicking on the tab to the right of the Unrounded Requirement Finder. This tab is used ONLY if</a:t>
            </a:r>
            <a:r>
              <a:rPr lang="en-US" baseline="0" dirty="0"/>
              <a:t> you are not using non-federal funds to off-set a price increase.</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14</a:t>
            </a:fld>
            <a:endParaRPr lang="en-US"/>
          </a:p>
        </p:txBody>
      </p:sp>
    </p:spTree>
    <p:extLst>
      <p:ext uri="{BB962C8B-B14F-4D97-AF65-F5344CB8AC3E}">
        <p14:creationId xmlns:p14="http://schemas.microsoft.com/office/powerpoint/2010/main" val="2281076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we are on the SY 20-21Price Calculator tab. </a:t>
            </a:r>
            <a:r>
              <a:rPr lang="en-US" dirty="0"/>
              <a:t>As you can see, the requirement</a:t>
            </a:r>
            <a:r>
              <a:rPr lang="en-US" baseline="0" dirty="0"/>
              <a:t> of </a:t>
            </a:r>
            <a:r>
              <a:rPr lang="en-US" dirty="0"/>
              <a:t>$3.09, from the previous tab carries over to the top section.</a:t>
            </a:r>
            <a:r>
              <a:rPr lang="en-US" baseline="0" dirty="0"/>
              <a:t> This requirement can be rounded down to the nearest 5 cents, so the $3.09 requirement is now $3.05 (click) for SY21. </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15</a:t>
            </a:fld>
            <a:endParaRPr lang="en-US"/>
          </a:p>
        </p:txBody>
      </p:sp>
    </p:spTree>
    <p:extLst>
      <p:ext uri="{BB962C8B-B14F-4D97-AF65-F5344CB8AC3E}">
        <p14:creationId xmlns:p14="http://schemas.microsoft.com/office/powerpoint/2010/main" val="2281076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are</a:t>
            </a:r>
            <a:r>
              <a:rPr lang="en-US" dirty="0"/>
              <a:t> still on the SY 20-21 Price Calculator tab. Now we will scroll down just a</a:t>
            </a:r>
            <a:r>
              <a:rPr lang="en-US" baseline="0" dirty="0"/>
              <a:t> bit to the section that says  ‘SY 2019-20 Weighted Average Price Calculator’. </a:t>
            </a:r>
            <a:r>
              <a:rPr lang="en-US" dirty="0"/>
              <a:t>We are going to calculate your </a:t>
            </a:r>
            <a:r>
              <a:rPr lang="en-US" i="1" dirty="0"/>
              <a:t>current</a:t>
            </a:r>
            <a:r>
              <a:rPr lang="en-US" dirty="0"/>
              <a:t> weighted average price for SY 2020 which will allow us to then determine how much of an increase, if any, is needed.</a:t>
            </a:r>
            <a:r>
              <a:rPr lang="en-US" baseline="0" dirty="0"/>
              <a:t> We do this by entering the number of paid student lunches sold in October 2019 i</a:t>
            </a:r>
            <a:r>
              <a:rPr lang="en-US" dirty="0"/>
              <a:t>n</a:t>
            </a:r>
            <a:r>
              <a:rPr lang="en-US" baseline="0" dirty="0"/>
              <a:t> the peach shaded cells, (click) and the corresponding price (click).</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16</a:t>
            </a:fld>
            <a:endParaRPr lang="en-US"/>
          </a:p>
        </p:txBody>
      </p:sp>
    </p:spTree>
    <p:extLst>
      <p:ext uri="{BB962C8B-B14F-4D97-AF65-F5344CB8AC3E}">
        <p14:creationId xmlns:p14="http://schemas.microsoft.com/office/powerpoint/2010/main" val="2169153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sold 3958 paid student lunches at $2.75 and 1867 paid student lunches at $3.00 in October 2019. W</a:t>
            </a:r>
            <a:r>
              <a:rPr lang="en-US" baseline="0" dirty="0"/>
              <a:t>e now have the current year’s actual weighted average price, which is $2.83. (click) We will now scroll down to determine where to go from here.</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17</a:t>
            </a:fld>
            <a:endParaRPr lang="en-US"/>
          </a:p>
        </p:txBody>
      </p:sp>
    </p:spTree>
    <p:extLst>
      <p:ext uri="{BB962C8B-B14F-4D97-AF65-F5344CB8AC3E}">
        <p14:creationId xmlns:p14="http://schemas.microsoft.com/office/powerpoint/2010/main" val="216915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still on the SY 20-21 Price Calculator tab.</a:t>
            </a:r>
          </a:p>
          <a:p>
            <a:r>
              <a:rPr lang="en-US" dirty="0"/>
              <a:t>So far, we know that our price requirement for next year is $3.05. (click)</a:t>
            </a:r>
          </a:p>
          <a:p>
            <a:r>
              <a:rPr lang="en-US" dirty="0"/>
              <a:t>Our current weighted average price is $2.83. (click) </a:t>
            </a:r>
          </a:p>
          <a:p>
            <a:r>
              <a:rPr lang="en-US" dirty="0"/>
              <a:t>If you scroll down on this same tab, you will see that an increase of 22 cents (click) is needed in order to meet the requirement.</a:t>
            </a:r>
            <a:r>
              <a:rPr lang="en-US" baseline="0" dirty="0"/>
              <a:t> This is the difference between the 3.05 and 2.83.</a:t>
            </a:r>
          </a:p>
          <a:p>
            <a:r>
              <a:rPr lang="en-US" baseline="0" dirty="0"/>
              <a:t>However, there is a 10 cent cap, meaning that you are </a:t>
            </a:r>
            <a:r>
              <a:rPr lang="en-US" i="1" baseline="0" dirty="0"/>
              <a:t>not</a:t>
            </a:r>
            <a:r>
              <a:rPr lang="en-US" baseline="0" dirty="0"/>
              <a:t> </a:t>
            </a:r>
            <a:r>
              <a:rPr lang="en-US" i="1" baseline="0" dirty="0"/>
              <a:t>required</a:t>
            </a:r>
            <a:r>
              <a:rPr lang="en-US" baseline="0" dirty="0"/>
              <a:t> to increase more than 10 cents above your current weighted average. You </a:t>
            </a:r>
            <a:r>
              <a:rPr lang="en-US" i="1" baseline="0" dirty="0"/>
              <a:t>may</a:t>
            </a:r>
            <a:r>
              <a:rPr lang="en-US" baseline="0" dirty="0"/>
              <a:t> choose to, but you are not </a:t>
            </a:r>
            <a:r>
              <a:rPr lang="en-US" i="1" baseline="0" dirty="0"/>
              <a:t>required </a:t>
            </a:r>
            <a:r>
              <a:rPr lang="en-US" i="0" baseline="0" dirty="0"/>
              <a:t>to</a:t>
            </a:r>
            <a:r>
              <a:rPr lang="en-US" i="1" baseline="0" dirty="0"/>
              <a:t>.</a:t>
            </a:r>
            <a:r>
              <a:rPr lang="en-US" baseline="0" dirty="0"/>
              <a:t> </a:t>
            </a:r>
          </a:p>
          <a:p>
            <a:r>
              <a:rPr lang="en-US" baseline="0" dirty="0"/>
              <a:t>So now, with the 10 cent cap, the new requirement for next year in this example is a weighted average of $2.93 (click).</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18</a:t>
            </a:fld>
            <a:endParaRPr lang="en-US"/>
          </a:p>
        </p:txBody>
      </p:sp>
    </p:spTree>
    <p:extLst>
      <p:ext uri="{BB962C8B-B14F-4D97-AF65-F5344CB8AC3E}">
        <p14:creationId xmlns:p14="http://schemas.microsoft.com/office/powerpoint/2010/main" val="890263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only increase by the 10 cent maximum, this box tells you the </a:t>
            </a:r>
            <a:r>
              <a:rPr lang="en-US" i="1" dirty="0"/>
              <a:t>remaining</a:t>
            </a:r>
            <a:r>
              <a:rPr lang="en-US" baseline="0" dirty="0"/>
              <a:t> amount of the required increase that will carry forward.</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19</a:t>
            </a:fld>
            <a:endParaRPr lang="en-US"/>
          </a:p>
        </p:txBody>
      </p:sp>
    </p:spTree>
    <p:extLst>
      <p:ext uri="{BB962C8B-B14F-4D97-AF65-F5344CB8AC3E}">
        <p14:creationId xmlns:p14="http://schemas.microsoft.com/office/powerpoint/2010/main" val="298620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nSpc>
                <a:spcPct val="120000"/>
              </a:lnSpc>
              <a:spcBef>
                <a:spcPct val="0"/>
              </a:spcBef>
            </a:pPr>
            <a:r>
              <a:rPr lang="en-US" dirty="0">
                <a:latin typeface="Calibri" charset="0"/>
              </a:rPr>
              <a:t>Section 205 of the Healthy Hunger Free Kids Act of 2010 requires that </a:t>
            </a:r>
            <a:r>
              <a:rPr lang="en-US" dirty="0">
                <a:latin typeface="+mn-lt"/>
              </a:rPr>
              <a:t>s</a:t>
            </a:r>
            <a:r>
              <a:rPr lang="en-US" dirty="0"/>
              <a:t>chools participating in the National School Lunch Program ensure sufficient funds are provided to the nonprofit school food service account for lunches served to students that are </a:t>
            </a:r>
            <a:r>
              <a:rPr lang="en-US" i="1" dirty="0"/>
              <a:t>not</a:t>
            </a:r>
            <a:r>
              <a:rPr lang="en-US" dirty="0"/>
              <a:t> eligible for free or reduced price meals. </a:t>
            </a:r>
            <a:r>
              <a:rPr lang="en-US" baseline="0" dirty="0">
                <a:latin typeface="Calibri" charset="0"/>
              </a:rPr>
              <a:t> The intent is to make sure the Federal subsidy for free student meals does not subsidize paid student meals. </a:t>
            </a:r>
          </a:p>
          <a:p>
            <a:pPr>
              <a:lnSpc>
                <a:spcPct val="120000"/>
              </a:lnSpc>
              <a:spcBef>
                <a:spcPct val="0"/>
              </a:spcBef>
            </a:pPr>
            <a:r>
              <a:rPr lang="en-US" baseline="0" dirty="0">
                <a:latin typeface="Calibri" charset="0"/>
              </a:rPr>
              <a:t>This requirement applies to student lunches only and each year, the USDA releases a new target price. </a:t>
            </a:r>
            <a:endParaRPr lang="en-US" dirty="0">
              <a:latin typeface="Calibri"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57066" indent="-291179">
              <a:defRPr sz="2400">
                <a:solidFill>
                  <a:schemeClr val="tx1"/>
                </a:solidFill>
                <a:latin typeface="Arial" charset="0"/>
                <a:ea typeface="ヒラギノ角ゴ Pro W3" charset="0"/>
                <a:cs typeface="ヒラギノ角ゴ Pro W3" charset="0"/>
              </a:defRPr>
            </a:lvl2pPr>
            <a:lvl3pPr marL="1164717" indent="-232943">
              <a:defRPr sz="2400">
                <a:solidFill>
                  <a:schemeClr val="tx1"/>
                </a:solidFill>
                <a:latin typeface="Arial" charset="0"/>
                <a:ea typeface="ヒラギノ角ゴ Pro W3" charset="0"/>
                <a:cs typeface="ヒラギノ角ゴ Pro W3" charset="0"/>
              </a:defRPr>
            </a:lvl3pPr>
            <a:lvl4pPr marL="1630604" indent="-232943">
              <a:defRPr sz="2400">
                <a:solidFill>
                  <a:schemeClr val="tx1"/>
                </a:solidFill>
                <a:latin typeface="Arial" charset="0"/>
                <a:ea typeface="ヒラギノ角ゴ Pro W3" charset="0"/>
                <a:cs typeface="ヒラギノ角ゴ Pro W3" charset="0"/>
              </a:defRPr>
            </a:lvl4pPr>
            <a:lvl5pPr marL="2096491" indent="-232943">
              <a:defRPr sz="2400">
                <a:solidFill>
                  <a:schemeClr val="tx1"/>
                </a:solidFill>
                <a:latin typeface="Arial" charset="0"/>
                <a:ea typeface="ヒラギノ角ゴ Pro W3" charset="0"/>
                <a:cs typeface="ヒラギノ角ゴ Pro W3" charset="0"/>
              </a:defRPr>
            </a:lvl5pPr>
            <a:lvl6pPr marL="2562377"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28264"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94151"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60038"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AAE2F87-A406-CD4F-A223-3200003C8AFA}" type="slidenum">
              <a:rPr lang="en-US" sz="120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current weighted average price was </a:t>
            </a:r>
            <a:r>
              <a:rPr lang="en-US" i="1" dirty="0"/>
              <a:t>greater than </a:t>
            </a:r>
            <a:r>
              <a:rPr lang="en-US" dirty="0"/>
              <a:t>the price</a:t>
            </a:r>
            <a:r>
              <a:rPr lang="en-US" baseline="0" dirty="0"/>
              <a:t> requirement, you would have a credit, which can be carried forward to future increases. </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20</a:t>
            </a:fld>
            <a:endParaRPr lang="en-US"/>
          </a:p>
        </p:txBody>
      </p:sp>
    </p:spTree>
    <p:extLst>
      <p:ext uri="{BB962C8B-B14F-4D97-AF65-F5344CB8AC3E}">
        <p14:creationId xmlns:p14="http://schemas.microsoft.com/office/powerpoint/2010/main" val="3789661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on the SY 20-21 Price Calculator tab, Step</a:t>
            </a:r>
            <a:r>
              <a:rPr lang="en-US" baseline="0" dirty="0"/>
              <a:t> 3 is optional, but is recommend if a price increase is necessary. This allows you calculate the prices  you would have to charge to achieve the requirement. You will use the same Monthly number of Paid Lunches from October 2017 that you entered above. Next you can split the price increase between your elementary and secondary students. Or you could increase only at one level if you so choose. Because this is a weighted average, you will get a greater affect by increasing prices at the level which served the greater number of paid lunches. </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21</a:t>
            </a:fld>
            <a:endParaRPr lang="en-US"/>
          </a:p>
        </p:txBody>
      </p:sp>
    </p:spTree>
    <p:extLst>
      <p:ext uri="{BB962C8B-B14F-4D97-AF65-F5344CB8AC3E}">
        <p14:creationId xmlns:p14="http://schemas.microsoft.com/office/powerpoint/2010/main" val="1116870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Here we increased at only the elementary level to reach the desired weighted average price of 2.93</a:t>
            </a:r>
          </a:p>
        </p:txBody>
      </p:sp>
      <p:sp>
        <p:nvSpPr>
          <p:cNvPr id="4" name="Slide Number Placeholder 3"/>
          <p:cNvSpPr>
            <a:spLocks noGrp="1"/>
          </p:cNvSpPr>
          <p:nvPr>
            <p:ph type="sldNum" sz="quarter" idx="10"/>
          </p:nvPr>
        </p:nvSpPr>
        <p:spPr/>
        <p:txBody>
          <a:bodyPr/>
          <a:lstStyle/>
          <a:p>
            <a:fld id="{87F29A32-5BBC-764B-9605-B9304A3FAD85}" type="slidenum">
              <a:rPr lang="en-US" smtClean="0"/>
              <a:t>22</a:t>
            </a:fld>
            <a:endParaRPr lang="en-US"/>
          </a:p>
        </p:txBody>
      </p:sp>
    </p:spTree>
    <p:extLst>
      <p:ext uri="{BB962C8B-B14F-4D97-AF65-F5344CB8AC3E}">
        <p14:creationId xmlns:p14="http://schemas.microsoft.com/office/powerpoint/2010/main" val="757451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Here we increased at both levels to reach the desired weighted average price of $2.93</a:t>
            </a:r>
          </a:p>
        </p:txBody>
      </p:sp>
      <p:sp>
        <p:nvSpPr>
          <p:cNvPr id="4" name="Slide Number Placeholder 3"/>
          <p:cNvSpPr>
            <a:spLocks noGrp="1"/>
          </p:cNvSpPr>
          <p:nvPr>
            <p:ph type="sldNum" sz="quarter" idx="10"/>
          </p:nvPr>
        </p:nvSpPr>
        <p:spPr/>
        <p:txBody>
          <a:bodyPr/>
          <a:lstStyle/>
          <a:p>
            <a:fld id="{87F29A32-5BBC-764B-9605-B9304A3FAD85}" type="slidenum">
              <a:rPr lang="en-US" smtClean="0"/>
              <a:t>23</a:t>
            </a:fld>
            <a:endParaRPr lang="en-US"/>
          </a:p>
        </p:txBody>
      </p:sp>
    </p:spTree>
    <p:extLst>
      <p:ext uri="{BB962C8B-B14F-4D97-AF65-F5344CB8AC3E}">
        <p14:creationId xmlns:p14="http://schemas.microsoft.com/office/powerpoint/2010/main" val="3825652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 if your weighted</a:t>
            </a:r>
            <a:r>
              <a:rPr lang="en-US" baseline="0" dirty="0"/>
              <a:t> average price</a:t>
            </a:r>
            <a:r>
              <a:rPr lang="en-US" dirty="0"/>
              <a:t> is below the required</a:t>
            </a:r>
            <a:r>
              <a:rPr lang="en-US" baseline="0" dirty="0"/>
              <a:t> amount</a:t>
            </a:r>
            <a:r>
              <a:rPr lang="en-US" dirty="0"/>
              <a:t> but your district chooses</a:t>
            </a:r>
            <a:r>
              <a:rPr lang="en-US" baseline="0" dirty="0"/>
              <a:t> </a:t>
            </a:r>
            <a:r>
              <a:rPr lang="en-US" u="sng" baseline="0" dirty="0"/>
              <a:t>not</a:t>
            </a:r>
            <a:r>
              <a:rPr lang="en-US" baseline="0" dirty="0"/>
              <a:t> to raise prices, is to use non-federal funds to off-set a price increase. To do this, you will need to complete the ‘SY 20-21 Non-Federal Calculator’ tab. (click) This is the tab after the SY 20-21 Price Calculator tab. As you can see, the price requirements have </a:t>
            </a:r>
            <a:r>
              <a:rPr lang="en-US" baseline="0" dirty="0" err="1"/>
              <a:t>beencarried</a:t>
            </a:r>
            <a:r>
              <a:rPr lang="en-US" baseline="0" dirty="0"/>
              <a:t> over from the Unrounded Requirement Finder tab we already completed.</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24</a:t>
            </a:fld>
            <a:endParaRPr lang="en-US"/>
          </a:p>
        </p:txBody>
      </p:sp>
    </p:spTree>
    <p:extLst>
      <p:ext uri="{BB962C8B-B14F-4D97-AF65-F5344CB8AC3E}">
        <p14:creationId xmlns:p14="http://schemas.microsoft.com/office/powerpoint/2010/main" val="3280996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enter your</a:t>
            </a:r>
            <a:r>
              <a:rPr lang="en-US" baseline="0" dirty="0"/>
              <a:t> current Weighted Average paid lunch Price. We already determined this on the SY 20-21 Calculator Tab.</a:t>
            </a:r>
            <a:r>
              <a:rPr lang="en-US" dirty="0"/>
              <a:t> Note: the cell you enter the current WAP is blue, not peach as all the others where you enter information.</a:t>
            </a:r>
          </a:p>
        </p:txBody>
      </p:sp>
      <p:sp>
        <p:nvSpPr>
          <p:cNvPr id="4" name="Slide Number Placeholder 3"/>
          <p:cNvSpPr>
            <a:spLocks noGrp="1"/>
          </p:cNvSpPr>
          <p:nvPr>
            <p:ph type="sldNum" sz="quarter" idx="10"/>
          </p:nvPr>
        </p:nvSpPr>
        <p:spPr/>
        <p:txBody>
          <a:bodyPr/>
          <a:lstStyle/>
          <a:p>
            <a:fld id="{87F29A32-5BBC-764B-9605-B9304A3FAD85}" type="slidenum">
              <a:rPr lang="en-US" smtClean="0"/>
              <a:t>25</a:t>
            </a:fld>
            <a:endParaRPr lang="en-US"/>
          </a:p>
        </p:txBody>
      </p:sp>
    </p:spTree>
    <p:extLst>
      <p:ext uri="{BB962C8B-B14F-4D97-AF65-F5344CB8AC3E}">
        <p14:creationId xmlns:p14="http://schemas.microsoft.com/office/powerpoint/2010/main" val="1328073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total number of </a:t>
            </a:r>
            <a:r>
              <a:rPr lang="en-US" i="1" dirty="0"/>
              <a:t>annual </a:t>
            </a:r>
            <a:r>
              <a:rPr lang="en-US" dirty="0"/>
              <a:t>paid lunches (click) in the district for the prior year.</a:t>
            </a:r>
          </a:p>
          <a:p>
            <a:r>
              <a:rPr lang="en-US" baseline="0" dirty="0"/>
              <a:t>And, enter the total amount of non-federal funds (click) contributed to the school food service account for School Year 2012 through School year 2020.</a:t>
            </a:r>
          </a:p>
        </p:txBody>
      </p:sp>
      <p:sp>
        <p:nvSpPr>
          <p:cNvPr id="4" name="Slide Number Placeholder 3"/>
          <p:cNvSpPr>
            <a:spLocks noGrp="1"/>
          </p:cNvSpPr>
          <p:nvPr>
            <p:ph type="sldNum" sz="quarter" idx="10"/>
          </p:nvPr>
        </p:nvSpPr>
        <p:spPr/>
        <p:txBody>
          <a:bodyPr/>
          <a:lstStyle/>
          <a:p>
            <a:fld id="{87F29A32-5BBC-764B-9605-B9304A3FAD85}" type="slidenum">
              <a:rPr lang="en-US" smtClean="0"/>
              <a:t>26</a:t>
            </a:fld>
            <a:endParaRPr lang="en-US"/>
          </a:p>
        </p:txBody>
      </p:sp>
    </p:spTree>
    <p:extLst>
      <p:ext uri="{BB962C8B-B14F-4D97-AF65-F5344CB8AC3E}">
        <p14:creationId xmlns:p14="http://schemas.microsoft.com/office/powerpoint/2010/main" val="804886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scroll down on the page, you will see that the program has received sufficient non-federal funds and even</a:t>
            </a:r>
            <a:r>
              <a:rPr lang="en-US" baseline="0" dirty="0"/>
              <a:t> has a credit carried forward for next year. Now let’s see what it looks like when the program has not received sufficient funds.</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27</a:t>
            </a:fld>
            <a:endParaRPr lang="en-US"/>
          </a:p>
        </p:txBody>
      </p:sp>
    </p:spTree>
    <p:extLst>
      <p:ext uri="{BB962C8B-B14F-4D97-AF65-F5344CB8AC3E}">
        <p14:creationId xmlns:p14="http://schemas.microsoft.com/office/powerpoint/2010/main" val="2122323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a non-federal contribution of $10,459.90 (click) is necessary. The program has only received $10,000 in non federal funds therefore the non-federal requirement is now $459.90 (click).</a:t>
            </a:r>
          </a:p>
        </p:txBody>
      </p:sp>
      <p:sp>
        <p:nvSpPr>
          <p:cNvPr id="4" name="Slide Number Placeholder 3"/>
          <p:cNvSpPr>
            <a:spLocks noGrp="1"/>
          </p:cNvSpPr>
          <p:nvPr>
            <p:ph type="sldNum" sz="quarter" idx="10"/>
          </p:nvPr>
        </p:nvSpPr>
        <p:spPr/>
        <p:txBody>
          <a:bodyPr/>
          <a:lstStyle/>
          <a:p>
            <a:fld id="{87F29A32-5BBC-764B-9605-B9304A3FAD85}" type="slidenum">
              <a:rPr lang="en-US" smtClean="0"/>
              <a:t>28</a:t>
            </a:fld>
            <a:endParaRPr lang="en-US"/>
          </a:p>
        </p:txBody>
      </p:sp>
    </p:spTree>
    <p:extLst>
      <p:ext uri="{BB962C8B-B14F-4D97-AF65-F5344CB8AC3E}">
        <p14:creationId xmlns:p14="http://schemas.microsoft.com/office/powerpoint/2010/main" val="1050391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whether completing the Price Calculator tab or the Non-Federal Calculator tab, is to scroll over to the REPORT tab. You can get there by clicking on the arrows in the bottom left-hand corner of the tool. (click)</a:t>
            </a:r>
          </a:p>
          <a:p>
            <a:r>
              <a:rPr lang="en-US" dirty="0"/>
              <a:t>Here you will find the weighted average price requirement to use in Step 1 on next year’s PLE tool. (click)</a:t>
            </a:r>
          </a:p>
          <a:p>
            <a:r>
              <a:rPr lang="en-US" dirty="0"/>
              <a:t>In the drop-down box, (click) select the method used to ensure sufficient funds are provided to paid lunches (Increase</a:t>
            </a:r>
            <a:r>
              <a:rPr lang="en-US" baseline="0" dirty="0"/>
              <a:t> prices or use non-federal funds)</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29</a:t>
            </a:fld>
            <a:endParaRPr lang="en-US"/>
          </a:p>
        </p:txBody>
      </p:sp>
    </p:spTree>
    <p:extLst>
      <p:ext uri="{BB962C8B-B14F-4D97-AF65-F5344CB8AC3E}">
        <p14:creationId xmlns:p14="http://schemas.microsoft.com/office/powerpoint/2010/main" val="352653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nSpc>
                <a:spcPct val="120000"/>
              </a:lnSpc>
              <a:spcBef>
                <a:spcPct val="0"/>
              </a:spcBef>
            </a:pPr>
            <a:r>
              <a:rPr lang="en-US" baseline="0" dirty="0">
                <a:latin typeface="Calibri" charset="0"/>
              </a:rPr>
              <a:t>Each year, the USDA releases a new target price. This target price is based on the difference between the reimbursement rate for free meals and the reimbursement rate for paid meals. For SY 21, the target weighted average price is $3.09.</a:t>
            </a:r>
            <a:endParaRPr lang="en-US" dirty="0">
              <a:latin typeface="Calibri"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57066" indent="-291179">
              <a:defRPr sz="2400">
                <a:solidFill>
                  <a:schemeClr val="tx1"/>
                </a:solidFill>
                <a:latin typeface="Arial" charset="0"/>
                <a:ea typeface="ヒラギノ角ゴ Pro W3" charset="0"/>
                <a:cs typeface="ヒラギノ角ゴ Pro W3" charset="0"/>
              </a:defRPr>
            </a:lvl2pPr>
            <a:lvl3pPr marL="1164717" indent="-232943">
              <a:defRPr sz="2400">
                <a:solidFill>
                  <a:schemeClr val="tx1"/>
                </a:solidFill>
                <a:latin typeface="Arial" charset="0"/>
                <a:ea typeface="ヒラギノ角ゴ Pro W3" charset="0"/>
                <a:cs typeface="ヒラギノ角ゴ Pro W3" charset="0"/>
              </a:defRPr>
            </a:lvl3pPr>
            <a:lvl4pPr marL="1630604" indent="-232943">
              <a:defRPr sz="2400">
                <a:solidFill>
                  <a:schemeClr val="tx1"/>
                </a:solidFill>
                <a:latin typeface="Arial" charset="0"/>
                <a:ea typeface="ヒラギノ角ゴ Pro W3" charset="0"/>
                <a:cs typeface="ヒラギノ角ゴ Pro W3" charset="0"/>
              </a:defRPr>
            </a:lvl4pPr>
            <a:lvl5pPr marL="2096491" indent="-232943">
              <a:defRPr sz="2400">
                <a:solidFill>
                  <a:schemeClr val="tx1"/>
                </a:solidFill>
                <a:latin typeface="Arial" charset="0"/>
                <a:ea typeface="ヒラギノ角ゴ Pro W3" charset="0"/>
                <a:cs typeface="ヒラギノ角ゴ Pro W3" charset="0"/>
              </a:defRPr>
            </a:lvl5pPr>
            <a:lvl6pPr marL="2562377"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28264"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94151"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60038"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AAE2F87-A406-CD4F-A223-3200003C8AFA}" type="slidenum">
              <a:rPr lang="en-US" sz="1200"/>
              <a:pPr/>
              <a:t>3</a:t>
            </a:fld>
            <a:endParaRPr lang="en-US" sz="1200"/>
          </a:p>
        </p:txBody>
      </p:sp>
    </p:spTree>
    <p:extLst>
      <p:ext uri="{BB962C8B-B14F-4D97-AF65-F5344CB8AC3E}">
        <p14:creationId xmlns:p14="http://schemas.microsoft.com/office/powerpoint/2010/main" val="2407422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You have successfully completed the SY 2021 PLE Tool! It is important</a:t>
            </a:r>
            <a:r>
              <a:rPr lang="en-US" baseline="0" dirty="0"/>
              <a:t> that you save this in a location where you can easily locate it again, as it will need to be uploaded in NEO as part of your district’s Annual Application Packet. It will be uploaded in the Supplemental Attachments section. </a:t>
            </a:r>
          </a:p>
        </p:txBody>
      </p:sp>
      <p:sp>
        <p:nvSpPr>
          <p:cNvPr id="4" name="Slide Number Placeholder 3"/>
          <p:cNvSpPr>
            <a:spLocks noGrp="1"/>
          </p:cNvSpPr>
          <p:nvPr>
            <p:ph type="sldNum" sz="quarter" idx="10"/>
          </p:nvPr>
        </p:nvSpPr>
        <p:spPr/>
        <p:txBody>
          <a:bodyPr/>
          <a:lstStyle/>
          <a:p>
            <a:fld id="{87F29A32-5BBC-764B-9605-B9304A3FAD85}" type="slidenum">
              <a:rPr lang="en-US" smtClean="0"/>
              <a:t>30</a:t>
            </a:fld>
            <a:endParaRPr lang="en-US"/>
          </a:p>
        </p:txBody>
      </p:sp>
    </p:spTree>
    <p:extLst>
      <p:ext uri="{BB962C8B-B14F-4D97-AF65-F5344CB8AC3E}">
        <p14:creationId xmlns:p14="http://schemas.microsoft.com/office/powerpoint/2010/main" val="710136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while working on your district’s tool, don’t hesitate to contact our office. You can reach me specifically</a:t>
            </a:r>
            <a:r>
              <a:rPr lang="en-US" baseline="0" dirty="0"/>
              <a:t> at 624-6879.</a:t>
            </a:r>
          </a:p>
          <a:p>
            <a:r>
              <a:rPr lang="en-US" baseline="0" dirty="0"/>
              <a:t>This concludes our webinar. Thank you for your time today. I hope this has been helpful. </a:t>
            </a:r>
          </a:p>
          <a:p>
            <a:r>
              <a:rPr lang="en-US" baseline="0" dirty="0"/>
              <a:t>Have a good </a:t>
            </a:r>
            <a:r>
              <a:rPr lang="en-US" baseline="0"/>
              <a:t>day everyone.</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31</a:t>
            </a:fld>
            <a:endParaRPr lang="en-US"/>
          </a:p>
        </p:txBody>
      </p:sp>
    </p:spTree>
    <p:extLst>
      <p:ext uri="{BB962C8B-B14F-4D97-AF65-F5344CB8AC3E}">
        <p14:creationId xmlns:p14="http://schemas.microsoft.com/office/powerpoint/2010/main" val="1476383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32</a:t>
            </a:fld>
            <a:endParaRPr lang="en-US"/>
          </a:p>
        </p:txBody>
      </p:sp>
    </p:spTree>
    <p:extLst>
      <p:ext uri="{BB962C8B-B14F-4D97-AF65-F5344CB8AC3E}">
        <p14:creationId xmlns:p14="http://schemas.microsoft.com/office/powerpoint/2010/main" val="331164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important to note that you are not required to complete the PLE</a:t>
            </a:r>
            <a:r>
              <a:rPr lang="en-US" dirty="0"/>
              <a:t> tool if:</a:t>
            </a:r>
          </a:p>
          <a:p>
            <a:pPr marL="524123" indent="-524123">
              <a:buFont typeface="+mj-lt"/>
              <a:buAutoNum type="arabicPeriod"/>
            </a:pPr>
            <a:r>
              <a:rPr lang="en-US" dirty="0"/>
              <a:t>your district has implemented Community Eligibility Provision, or CEP,  district-wide</a:t>
            </a:r>
          </a:p>
          <a:p>
            <a:pPr marL="524123" indent="-524123">
              <a:buFont typeface="+mj-lt"/>
              <a:buAutoNum type="arabicPeriod"/>
            </a:pPr>
            <a:r>
              <a:rPr lang="en-US" dirty="0"/>
              <a:t>Your district is already charging a weighted average price the meets or exceeds the price requirement</a:t>
            </a:r>
          </a:p>
          <a:p>
            <a:pPr marL="524123" indent="-524123">
              <a:buFont typeface="+mj-lt"/>
              <a:buAutoNum type="arabicPeriod"/>
            </a:pPr>
            <a:r>
              <a:rPr lang="en-US" dirty="0"/>
              <a:t>Or, if the school food service account has a positive CBB as stated in NEO as of December 31, 2019</a:t>
            </a:r>
          </a:p>
          <a:p>
            <a:r>
              <a:rPr lang="en-US" dirty="0"/>
              <a:t>However, we strongly</a:t>
            </a:r>
            <a:r>
              <a:rPr lang="en-US" baseline="0" dirty="0"/>
              <a:t> recommend completing the tool each year so that you have the necessary information should you need to complete the tool next year.</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4</a:t>
            </a:fld>
            <a:endParaRPr lang="en-US"/>
          </a:p>
        </p:txBody>
      </p:sp>
    </p:spTree>
    <p:extLst>
      <p:ext uri="{BB962C8B-B14F-4D97-AF65-F5344CB8AC3E}">
        <p14:creationId xmlns:p14="http://schemas.microsoft.com/office/powerpoint/2010/main" val="111679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Paid Lunch Equity tool calculates:</a:t>
            </a:r>
          </a:p>
          <a:p>
            <a:r>
              <a:rPr lang="en-US" dirty="0"/>
              <a:t>Your current weighted average paid lunch price based on what you charged for SY 2020</a:t>
            </a:r>
          </a:p>
          <a:p>
            <a:r>
              <a:rPr lang="en-US" dirty="0"/>
              <a:t>The Required weighted average paid lunch price increase for SY 2021</a:t>
            </a:r>
          </a:p>
          <a:p>
            <a:r>
              <a:rPr lang="en-US" dirty="0"/>
              <a:t>And the required non-federal contribution required for SY 2021,</a:t>
            </a:r>
            <a:r>
              <a:rPr lang="en-US" baseline="0" dirty="0"/>
              <a:t> </a:t>
            </a:r>
            <a:r>
              <a:rPr lang="en-US" dirty="0"/>
              <a:t>if needed</a:t>
            </a:r>
          </a:p>
          <a:p>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5</a:t>
            </a:fld>
            <a:endParaRPr lang="en-US"/>
          </a:p>
        </p:txBody>
      </p:sp>
    </p:spTree>
    <p:extLst>
      <p:ext uri="{BB962C8B-B14F-4D97-AF65-F5344CB8AC3E}">
        <p14:creationId xmlns:p14="http://schemas.microsoft.com/office/powerpoint/2010/main" val="268368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started, you will need your</a:t>
            </a:r>
            <a:r>
              <a:rPr lang="en-US" baseline="0" dirty="0"/>
              <a:t> program’s</a:t>
            </a:r>
            <a:r>
              <a:rPr lang="en-US" dirty="0"/>
              <a:t> completed tool for the current school year because you will need to know your unrounded price requirement. This number changes each year which is why we recommend completing the tool, even if you are not currently required to.</a:t>
            </a:r>
          </a:p>
          <a:p>
            <a:r>
              <a:rPr lang="en-US" dirty="0"/>
              <a:t>You will also need a copy of the current price equity tool for the upcoming school year.</a:t>
            </a:r>
          </a:p>
        </p:txBody>
      </p:sp>
      <p:sp>
        <p:nvSpPr>
          <p:cNvPr id="4" name="Slide Number Placeholder 3"/>
          <p:cNvSpPr>
            <a:spLocks noGrp="1"/>
          </p:cNvSpPr>
          <p:nvPr>
            <p:ph type="sldNum" sz="quarter" idx="10"/>
          </p:nvPr>
        </p:nvSpPr>
        <p:spPr/>
        <p:txBody>
          <a:bodyPr/>
          <a:lstStyle/>
          <a:p>
            <a:fld id="{87F29A32-5BBC-764B-9605-B9304A3FAD85}" type="slidenum">
              <a:rPr lang="en-US" smtClean="0"/>
              <a:t>6</a:t>
            </a:fld>
            <a:endParaRPr lang="en-US"/>
          </a:p>
        </p:txBody>
      </p:sp>
    </p:spTree>
    <p:extLst>
      <p:ext uri="{BB962C8B-B14F-4D97-AF65-F5344CB8AC3E}">
        <p14:creationId xmlns:p14="http://schemas.microsoft.com/office/powerpoint/2010/main" val="117783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a:t>
            </a:r>
            <a:r>
              <a:rPr lang="en-US" baseline="0" dirty="0"/>
              <a:t> not able to locate</a:t>
            </a:r>
            <a:r>
              <a:rPr lang="en-US" dirty="0"/>
              <a:t> a copy of last</a:t>
            </a:r>
            <a:r>
              <a:rPr lang="en-US" baseline="0" dirty="0"/>
              <a:t> year’s completed PLE tool. y</a:t>
            </a:r>
            <a:r>
              <a:rPr lang="en-US" dirty="0"/>
              <a:t>ou can always find a copy in NEO, under supplemental attachments, as seen here.</a:t>
            </a:r>
          </a:p>
        </p:txBody>
      </p:sp>
      <p:sp>
        <p:nvSpPr>
          <p:cNvPr id="4" name="Slide Number Placeholder 3"/>
          <p:cNvSpPr>
            <a:spLocks noGrp="1"/>
          </p:cNvSpPr>
          <p:nvPr>
            <p:ph type="sldNum" sz="quarter" idx="10"/>
          </p:nvPr>
        </p:nvSpPr>
        <p:spPr/>
        <p:txBody>
          <a:bodyPr/>
          <a:lstStyle/>
          <a:p>
            <a:fld id="{87F29A32-5BBC-764B-9605-B9304A3FAD85}" type="slidenum">
              <a:rPr lang="en-US" smtClean="0"/>
              <a:t>7</a:t>
            </a:fld>
            <a:endParaRPr lang="en-US"/>
          </a:p>
        </p:txBody>
      </p:sp>
    </p:spTree>
    <p:extLst>
      <p:ext uri="{BB962C8B-B14F-4D97-AF65-F5344CB8AC3E}">
        <p14:creationId xmlns:p14="http://schemas.microsoft.com/office/powerpoint/2010/main" val="137146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the current PLE tool for SY2021,</a:t>
            </a:r>
            <a:r>
              <a:rPr lang="en-US" baseline="0" dirty="0"/>
              <a:t> you </a:t>
            </a:r>
            <a:r>
              <a:rPr lang="en-US" dirty="0"/>
              <a:t>can download it from our website, on the Financial page under Resources and Guidance. </a:t>
            </a:r>
          </a:p>
        </p:txBody>
      </p:sp>
      <p:sp>
        <p:nvSpPr>
          <p:cNvPr id="4" name="Slide Number Placeholder 3"/>
          <p:cNvSpPr>
            <a:spLocks noGrp="1"/>
          </p:cNvSpPr>
          <p:nvPr>
            <p:ph type="sldNum" sz="quarter" idx="10"/>
          </p:nvPr>
        </p:nvSpPr>
        <p:spPr/>
        <p:txBody>
          <a:bodyPr/>
          <a:lstStyle/>
          <a:p>
            <a:fld id="{87F29A32-5BBC-764B-9605-B9304A3FAD85}" type="slidenum">
              <a:rPr lang="en-US" smtClean="0"/>
              <a:t>8</a:t>
            </a:fld>
            <a:endParaRPr lang="en-US"/>
          </a:p>
        </p:txBody>
      </p:sp>
    </p:spTree>
    <p:extLst>
      <p:ext uri="{BB962C8B-B14F-4D97-AF65-F5344CB8AC3E}">
        <p14:creationId xmlns:p14="http://schemas.microsoft.com/office/powerpoint/2010/main" val="4148391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the worksheet is formatted so that a district</a:t>
            </a:r>
            <a:r>
              <a:rPr lang="en-US" baseline="0" dirty="0"/>
              <a:t> may only enter information in the peach shaded cells. As data is entered, formulas populate the appropriate white cells with information.  </a:t>
            </a:r>
            <a:endParaRPr lang="en-US" dirty="0"/>
          </a:p>
        </p:txBody>
      </p:sp>
      <p:sp>
        <p:nvSpPr>
          <p:cNvPr id="4" name="Slide Number Placeholder 3"/>
          <p:cNvSpPr>
            <a:spLocks noGrp="1"/>
          </p:cNvSpPr>
          <p:nvPr>
            <p:ph type="sldNum" sz="quarter" idx="10"/>
          </p:nvPr>
        </p:nvSpPr>
        <p:spPr/>
        <p:txBody>
          <a:bodyPr/>
          <a:lstStyle/>
          <a:p>
            <a:fld id="{87F29A32-5BBC-764B-9605-B9304A3FAD85}" type="slidenum">
              <a:rPr lang="en-US" smtClean="0"/>
              <a:t>9</a:t>
            </a:fld>
            <a:endParaRPr lang="en-US"/>
          </a:p>
        </p:txBody>
      </p:sp>
    </p:spTree>
    <p:extLst>
      <p:ext uri="{BB962C8B-B14F-4D97-AF65-F5344CB8AC3E}">
        <p14:creationId xmlns:p14="http://schemas.microsoft.com/office/powerpoint/2010/main" val="3300915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298575"/>
          </a:xfrm>
        </p:spPr>
        <p:txBody>
          <a:bodyPr/>
          <a:lstStyle>
            <a:lvl1pPr>
              <a:defRPr baseline="0"/>
            </a:lvl1pPr>
          </a:lstStyle>
          <a:p>
            <a:r>
              <a:rPr lang="en-US"/>
              <a:t>Click to edit Master title style</a:t>
            </a:r>
            <a:endParaRPr lang="en-US" dirty="0"/>
          </a:p>
        </p:txBody>
      </p:sp>
      <p:sp>
        <p:nvSpPr>
          <p:cNvPr id="3" name="Subtitle 2"/>
          <p:cNvSpPr>
            <a:spLocks noGrp="1"/>
          </p:cNvSpPr>
          <p:nvPr>
            <p:ph type="subTitle" idx="1"/>
          </p:nvPr>
        </p:nvSpPr>
        <p:spPr>
          <a:xfrm>
            <a:off x="1371600" y="4572000"/>
            <a:ext cx="6400800" cy="1295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997" y="0"/>
            <a:ext cx="2552007" cy="2286000"/>
          </a:xfrm>
          <a:prstGeom prst="rect">
            <a:avLst/>
          </a:prstGeom>
        </p:spPr>
      </p:pic>
      <p:sp>
        <p:nvSpPr>
          <p:cNvPr id="25" name="Rectangle 24"/>
          <p:cNvSpPr/>
          <p:nvPr/>
        </p:nvSpPr>
        <p:spPr>
          <a:xfrm>
            <a:off x="9525" y="3905250"/>
            <a:ext cx="9144000" cy="4572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88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C7238B-6A42-8443-A25A-D42D29CDEAED}"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EEA7-2865-9249-A81A-DCDBCCD26D72}" type="slidenum">
              <a:rPr lang="en-US" smtClean="0"/>
              <a:t>‹#›</a:t>
            </a:fld>
            <a:endParaRPr lang="en-US"/>
          </a:p>
        </p:txBody>
      </p:sp>
    </p:spTree>
    <p:extLst>
      <p:ext uri="{BB962C8B-B14F-4D97-AF65-F5344CB8AC3E}">
        <p14:creationId xmlns:p14="http://schemas.microsoft.com/office/powerpoint/2010/main" val="308537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C7238B-6A42-8443-A25A-D42D29CDEAED}"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EEA7-2865-9249-A81A-DCDBCCD26D72}" type="slidenum">
              <a:rPr lang="en-US" smtClean="0"/>
              <a:t>‹#›</a:t>
            </a:fld>
            <a:endParaRPr lang="en-US"/>
          </a:p>
        </p:txBody>
      </p:sp>
    </p:spTree>
    <p:extLst>
      <p:ext uri="{BB962C8B-B14F-4D97-AF65-F5344CB8AC3E}">
        <p14:creationId xmlns:p14="http://schemas.microsoft.com/office/powerpoint/2010/main" val="226625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97AE81-23E9-4229-9D19-D78E1DF9E4E5}"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020C-0154-4241-AB0B-9B8793BA53FD}" type="slidenum">
              <a:rPr lang="en-US" smtClean="0"/>
              <a:t>‹#›</a:t>
            </a:fld>
            <a:endParaRPr lang="en-US"/>
          </a:p>
        </p:txBody>
      </p:sp>
    </p:spTree>
    <p:extLst>
      <p:ext uri="{BB962C8B-B14F-4D97-AF65-F5344CB8AC3E}">
        <p14:creationId xmlns:p14="http://schemas.microsoft.com/office/powerpoint/2010/main" val="3434839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7AE81-23E9-4229-9D19-D78E1DF9E4E5}"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020C-0154-4241-AB0B-9B8793BA53FD}" type="slidenum">
              <a:rPr lang="en-US" smtClean="0"/>
              <a:t>‹#›</a:t>
            </a:fld>
            <a:endParaRPr lang="en-US"/>
          </a:p>
        </p:txBody>
      </p:sp>
    </p:spTree>
    <p:extLst>
      <p:ext uri="{BB962C8B-B14F-4D97-AF65-F5344CB8AC3E}">
        <p14:creationId xmlns:p14="http://schemas.microsoft.com/office/powerpoint/2010/main" val="3957891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97AE81-23E9-4229-9D19-D78E1DF9E4E5}"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020C-0154-4241-AB0B-9B8793BA53FD}" type="slidenum">
              <a:rPr lang="en-US" smtClean="0"/>
              <a:t>‹#›</a:t>
            </a:fld>
            <a:endParaRPr lang="en-US"/>
          </a:p>
        </p:txBody>
      </p:sp>
    </p:spTree>
    <p:extLst>
      <p:ext uri="{BB962C8B-B14F-4D97-AF65-F5344CB8AC3E}">
        <p14:creationId xmlns:p14="http://schemas.microsoft.com/office/powerpoint/2010/main" val="2805282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97AE81-23E9-4229-9D19-D78E1DF9E4E5}"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F020C-0154-4241-AB0B-9B8793BA53FD}" type="slidenum">
              <a:rPr lang="en-US" smtClean="0"/>
              <a:t>‹#›</a:t>
            </a:fld>
            <a:endParaRPr lang="en-US"/>
          </a:p>
        </p:txBody>
      </p:sp>
    </p:spTree>
    <p:extLst>
      <p:ext uri="{BB962C8B-B14F-4D97-AF65-F5344CB8AC3E}">
        <p14:creationId xmlns:p14="http://schemas.microsoft.com/office/powerpoint/2010/main" val="1249317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97AE81-23E9-4229-9D19-D78E1DF9E4E5}" type="datetimeFigureOut">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F020C-0154-4241-AB0B-9B8793BA53FD}" type="slidenum">
              <a:rPr lang="en-US" smtClean="0"/>
              <a:t>‹#›</a:t>
            </a:fld>
            <a:endParaRPr lang="en-US"/>
          </a:p>
        </p:txBody>
      </p:sp>
    </p:spTree>
    <p:extLst>
      <p:ext uri="{BB962C8B-B14F-4D97-AF65-F5344CB8AC3E}">
        <p14:creationId xmlns:p14="http://schemas.microsoft.com/office/powerpoint/2010/main" val="4175332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97AE81-23E9-4229-9D19-D78E1DF9E4E5}" type="datetimeFigureOut">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F020C-0154-4241-AB0B-9B8793BA53FD}" type="slidenum">
              <a:rPr lang="en-US" smtClean="0"/>
              <a:t>‹#›</a:t>
            </a:fld>
            <a:endParaRPr lang="en-US"/>
          </a:p>
        </p:txBody>
      </p:sp>
    </p:spTree>
    <p:extLst>
      <p:ext uri="{BB962C8B-B14F-4D97-AF65-F5344CB8AC3E}">
        <p14:creationId xmlns:p14="http://schemas.microsoft.com/office/powerpoint/2010/main" val="4046239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7AE81-23E9-4229-9D19-D78E1DF9E4E5}" type="datetimeFigureOut">
              <a:rPr lang="en-US" smtClean="0"/>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F020C-0154-4241-AB0B-9B8793BA53FD}" type="slidenum">
              <a:rPr lang="en-US" smtClean="0"/>
              <a:t>‹#›</a:t>
            </a:fld>
            <a:endParaRPr lang="en-US"/>
          </a:p>
        </p:txBody>
      </p:sp>
    </p:spTree>
    <p:extLst>
      <p:ext uri="{BB962C8B-B14F-4D97-AF65-F5344CB8AC3E}">
        <p14:creationId xmlns:p14="http://schemas.microsoft.com/office/powerpoint/2010/main" val="1447484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97AE81-23E9-4229-9D19-D78E1DF9E4E5}"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F020C-0154-4241-AB0B-9B8793BA53FD}" type="slidenum">
              <a:rPr lang="en-US" smtClean="0"/>
              <a:t>‹#›</a:t>
            </a:fld>
            <a:endParaRPr lang="en-US"/>
          </a:p>
        </p:txBody>
      </p:sp>
    </p:spTree>
    <p:extLst>
      <p:ext uri="{BB962C8B-B14F-4D97-AF65-F5344CB8AC3E}">
        <p14:creationId xmlns:p14="http://schemas.microsoft.com/office/powerpoint/2010/main" val="11005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p:nvSpPr>
        <p:spPr>
          <a:xfrm>
            <a:off x="1" y="0"/>
            <a:ext cx="9143999" cy="14478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28625" y="1981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 y="1447800"/>
            <a:ext cx="9144000" cy="2286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430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97AE81-23E9-4229-9D19-D78E1DF9E4E5}"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F020C-0154-4241-AB0B-9B8793BA53FD}" type="slidenum">
              <a:rPr lang="en-US" smtClean="0"/>
              <a:t>‹#›</a:t>
            </a:fld>
            <a:endParaRPr lang="en-US"/>
          </a:p>
        </p:txBody>
      </p:sp>
    </p:spTree>
    <p:extLst>
      <p:ext uri="{BB962C8B-B14F-4D97-AF65-F5344CB8AC3E}">
        <p14:creationId xmlns:p14="http://schemas.microsoft.com/office/powerpoint/2010/main" val="1095246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7AE81-23E9-4229-9D19-D78E1DF9E4E5}"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020C-0154-4241-AB0B-9B8793BA53FD}" type="slidenum">
              <a:rPr lang="en-US" smtClean="0"/>
              <a:t>‹#›</a:t>
            </a:fld>
            <a:endParaRPr lang="en-US"/>
          </a:p>
        </p:txBody>
      </p:sp>
    </p:spTree>
    <p:extLst>
      <p:ext uri="{BB962C8B-B14F-4D97-AF65-F5344CB8AC3E}">
        <p14:creationId xmlns:p14="http://schemas.microsoft.com/office/powerpoint/2010/main" val="716318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7AE81-23E9-4229-9D19-D78E1DF9E4E5}"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020C-0154-4241-AB0B-9B8793BA53FD}" type="slidenum">
              <a:rPr lang="en-US" smtClean="0"/>
              <a:t>‹#›</a:t>
            </a:fld>
            <a:endParaRPr lang="en-US"/>
          </a:p>
        </p:txBody>
      </p:sp>
    </p:spTree>
    <p:extLst>
      <p:ext uri="{BB962C8B-B14F-4D97-AF65-F5344CB8AC3E}">
        <p14:creationId xmlns:p14="http://schemas.microsoft.com/office/powerpoint/2010/main" val="204953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1" y="0"/>
            <a:ext cx="9143999" cy="14478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Rectangle 6"/>
          <p:cNvSpPr/>
          <p:nvPr/>
        </p:nvSpPr>
        <p:spPr>
          <a:xfrm>
            <a:off x="1" y="1447800"/>
            <a:ext cx="9144000" cy="2286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5322210"/>
            <a:ext cx="1714500" cy="1535790"/>
          </a:xfrm>
          <a:prstGeom prst="rect">
            <a:avLst/>
          </a:prstGeom>
        </p:spPr>
      </p:pic>
    </p:spTree>
    <p:extLst>
      <p:ext uri="{BB962C8B-B14F-4D97-AF65-F5344CB8AC3E}">
        <p14:creationId xmlns:p14="http://schemas.microsoft.com/office/powerpoint/2010/main" val="323458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1" y="0"/>
            <a:ext cx="9143999" cy="14478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1" y="1447800"/>
            <a:ext cx="9144000" cy="2286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511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1" y="0"/>
            <a:ext cx="9143999" cy="14478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C7238B-6A42-8443-A25A-D42D29CDEAED}" type="datetimeFigureOut">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EEEA7-2865-9249-A81A-DCDBCCD26D72}" type="slidenum">
              <a:rPr lang="en-US" smtClean="0"/>
              <a:t>‹#›</a:t>
            </a:fld>
            <a:endParaRPr lang="en-US"/>
          </a:p>
        </p:txBody>
      </p:sp>
      <p:sp>
        <p:nvSpPr>
          <p:cNvPr id="11" name="Rectangle 10"/>
          <p:cNvSpPr/>
          <p:nvPr/>
        </p:nvSpPr>
        <p:spPr>
          <a:xfrm>
            <a:off x="1" y="1447800"/>
            <a:ext cx="9144000" cy="2286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17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a:xfrm>
            <a:off x="1" y="0"/>
            <a:ext cx="9143999" cy="14478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C7238B-6A42-8443-A25A-D42D29CDEAED}" type="datetimeFigureOut">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EEEA7-2865-9249-A81A-DCDBCCD26D72}" type="slidenum">
              <a:rPr lang="en-US" smtClean="0"/>
              <a:t>‹#›</a:t>
            </a:fld>
            <a:endParaRPr lang="en-US"/>
          </a:p>
        </p:txBody>
      </p:sp>
      <p:sp>
        <p:nvSpPr>
          <p:cNvPr id="6" name="Rectangle 5"/>
          <p:cNvSpPr/>
          <p:nvPr/>
        </p:nvSpPr>
        <p:spPr>
          <a:xfrm>
            <a:off x="1" y="1447800"/>
            <a:ext cx="9144000" cy="2286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89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p:nvSpPr>
        <p:spPr>
          <a:xfrm>
            <a:off x="1" y="0"/>
            <a:ext cx="9143999" cy="14478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 y="1447800"/>
            <a:ext cx="9144000" cy="2286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72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895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0115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7238B-6A42-8443-A25A-D42D29CDEAED}" type="datetimeFigureOut">
              <a:rPr lang="en-US" smtClean="0"/>
              <a:t>5/11/2020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EEEA7-2865-9249-A81A-DCDBCCD26D72}" type="slidenum">
              <a:rPr lang="en-US" smtClean="0"/>
              <a:t>‹#›</a:t>
            </a:fld>
            <a:endParaRPr lang="en-US"/>
          </a:p>
        </p:txBody>
      </p:sp>
    </p:spTree>
    <p:extLst>
      <p:ext uri="{BB962C8B-B14F-4D97-AF65-F5344CB8AC3E}">
        <p14:creationId xmlns:p14="http://schemas.microsoft.com/office/powerpoint/2010/main" val="1866087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7AE81-23E9-4229-9D19-D78E1DF9E4E5}" type="datetimeFigureOut">
              <a:rPr lang="en-US" smtClean="0"/>
              <a:t>5/11/2020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F020C-0154-4241-AB0B-9B8793BA53FD}" type="slidenum">
              <a:rPr lang="en-US" smtClean="0"/>
              <a:t>‹#›</a:t>
            </a:fld>
            <a:endParaRPr lang="en-US"/>
          </a:p>
        </p:txBody>
      </p:sp>
    </p:spTree>
    <p:extLst>
      <p:ext uri="{BB962C8B-B14F-4D97-AF65-F5344CB8AC3E}">
        <p14:creationId xmlns:p14="http://schemas.microsoft.com/office/powerpoint/2010/main" val="2481093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aine.gov/education/sfs/StaffContacts.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hyperlink" Target="https://nam03.safelinks.protection.outlook.com/?url=http%3A%2F%2Fwww.ocio.usda.gov%2Fsites%2Fdefault%2Ffiles%2Fdocs%2F2012%2FComplain_combined_6_8_12.pdf&amp;data=02%7C01%7CPaula.Nadeau%40maine.gov%7C37538e69344f464cd0ed08d79066d3e2%7C413fa8ab207d4b629bcdea1a8f2f864e%7C0%7C0%7C637136643619496071&amp;sdata=ULYop6GmbBiM89oXQayx%2BrJ2fdGHc5O5VmvA6kyoOAA%3D&amp;reserved=0"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hyperlink" Target="https://www.maine.gov/mhrc/file/instructions" TargetMode="External"/><Relationship Id="rId5" Type="http://schemas.openxmlformats.org/officeDocument/2006/relationships/hyperlink" Target="mailto:program.intake@usda.gov" TargetMode="External"/><Relationship Id="rId4" Type="http://schemas.openxmlformats.org/officeDocument/2006/relationships/hyperlink" Target="https://nam03.safelinks.protection.outlook.com/?url=http%3A%2F%2Fwww.ascr.usda.gov%2Fcomplaint_filing_cust.html&amp;data=02%7C01%7CPaula.Nadeau%40maine.gov%7C37538e69344f464cd0ed08d79066d3e2%7C413fa8ab207d4b629bcdea1a8f2f864e%7C0%7C0%7C637136643619506029&amp;sdata=i%2Bcfze%2BRy6wmgD8g7f51pbmmqKZa57B%2Brefe2BX%2BIi8%3D&amp;reserved=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aine.gov/doe/schools/nutrition/financial/schoolmealpric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618" y="2462592"/>
            <a:ext cx="7772400" cy="1470025"/>
          </a:xfrm>
        </p:spPr>
        <p:txBody>
          <a:bodyPr>
            <a:normAutofit fontScale="90000"/>
          </a:bodyPr>
          <a:lstStyle/>
          <a:p>
            <a:br>
              <a:rPr lang="en-US" dirty="0"/>
            </a:br>
            <a:r>
              <a:rPr lang="en-US" dirty="0"/>
              <a:t>How to Complete the USDA </a:t>
            </a:r>
            <a:br>
              <a:rPr lang="en-US" dirty="0"/>
            </a:br>
            <a:r>
              <a:rPr lang="en-US" dirty="0"/>
              <a:t>Paid Lunch Equity Tool </a:t>
            </a:r>
            <a:br>
              <a:rPr lang="en-US" dirty="0"/>
            </a:br>
            <a:endParaRPr lang="en-US" dirty="0"/>
          </a:p>
        </p:txBody>
      </p:sp>
      <p:sp>
        <p:nvSpPr>
          <p:cNvPr id="3" name="Subtitle 2"/>
          <p:cNvSpPr>
            <a:spLocks noGrp="1"/>
          </p:cNvSpPr>
          <p:nvPr>
            <p:ph type="subTitle" idx="1"/>
          </p:nvPr>
        </p:nvSpPr>
        <p:spPr/>
        <p:txBody>
          <a:bodyPr>
            <a:normAutofit fontScale="62500" lnSpcReduction="20000"/>
          </a:bodyPr>
          <a:lstStyle/>
          <a:p>
            <a:r>
              <a:rPr lang="en-US" dirty="0"/>
              <a:t>Sarah D. Platt, RD, SNS</a:t>
            </a:r>
          </a:p>
          <a:p>
            <a:r>
              <a:rPr lang="en-US" dirty="0"/>
              <a:t>Maine Department of Education</a:t>
            </a:r>
          </a:p>
          <a:p>
            <a:r>
              <a:rPr lang="en-US" dirty="0"/>
              <a:t>Child Nutrition</a:t>
            </a:r>
          </a:p>
          <a:p>
            <a:r>
              <a:rPr lang="en-US" dirty="0"/>
              <a:t>May 2020</a:t>
            </a:r>
          </a:p>
        </p:txBody>
      </p:sp>
    </p:spTree>
    <p:extLst>
      <p:ext uri="{BB962C8B-B14F-4D97-AF65-F5344CB8AC3E}">
        <p14:creationId xmlns:p14="http://schemas.microsoft.com/office/powerpoint/2010/main" val="3222168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226" y="427703"/>
            <a:ext cx="8922774" cy="1917291"/>
          </a:xfrm>
          <a:solidFill>
            <a:schemeClr val="bg1"/>
          </a:solidFill>
        </p:spPr>
        <p:txBody>
          <a:bodyPr>
            <a:normAutofit/>
          </a:bodyPr>
          <a:lstStyle/>
          <a:p>
            <a:r>
              <a:rPr lang="en-US" sz="2800" dirty="0"/>
              <a:t>There are tabs along the bottom of the excel tool</a:t>
            </a:r>
          </a:p>
          <a:p>
            <a:r>
              <a:rPr lang="en-US" sz="2800" dirty="0"/>
              <a:t>You do NOT have to complete them all</a:t>
            </a:r>
          </a:p>
          <a:p>
            <a:endParaRPr lang="en-US" sz="2800" dirty="0"/>
          </a:p>
        </p:txBody>
      </p:sp>
      <p:pic>
        <p:nvPicPr>
          <p:cNvPr id="5" name="Picture 4">
            <a:extLst>
              <a:ext uri="{FF2B5EF4-FFF2-40B4-BE49-F238E27FC236}">
                <a16:creationId xmlns:a16="http://schemas.microsoft.com/office/drawing/2014/main" id="{59CE5AD9-C046-4554-8B3F-372BC8BC950A}"/>
              </a:ext>
            </a:extLst>
          </p:cNvPr>
          <p:cNvPicPr>
            <a:picLocks noChangeAspect="1"/>
          </p:cNvPicPr>
          <p:nvPr/>
        </p:nvPicPr>
        <p:blipFill>
          <a:blip r:embed="rId3"/>
          <a:stretch>
            <a:fillRect/>
          </a:stretch>
        </p:blipFill>
        <p:spPr>
          <a:xfrm>
            <a:off x="0" y="1556575"/>
            <a:ext cx="7530579" cy="5184690"/>
          </a:xfrm>
          <a:prstGeom prst="rect">
            <a:avLst/>
          </a:prstGeom>
        </p:spPr>
      </p:pic>
      <p:pic>
        <p:nvPicPr>
          <p:cNvPr id="4" name="Picture 3"/>
          <p:cNvPicPr>
            <a:picLocks noChangeAspect="1"/>
          </p:cNvPicPr>
          <p:nvPr/>
        </p:nvPicPr>
        <p:blipFill>
          <a:blip r:embed="rId4"/>
          <a:stretch>
            <a:fillRect/>
          </a:stretch>
        </p:blipFill>
        <p:spPr>
          <a:xfrm>
            <a:off x="0" y="6100808"/>
            <a:ext cx="1009935" cy="658977"/>
          </a:xfrm>
          <a:prstGeom prst="rect">
            <a:avLst/>
          </a:prstGeom>
        </p:spPr>
      </p:pic>
      <p:sp>
        <p:nvSpPr>
          <p:cNvPr id="11" name="Down Arrow 10"/>
          <p:cNvSpPr/>
          <p:nvPr/>
        </p:nvSpPr>
        <p:spPr>
          <a:xfrm>
            <a:off x="3621403" y="5282913"/>
            <a:ext cx="484632" cy="978408"/>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49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4C244D-E7B7-4AD9-B2DD-BC3F52121956}"/>
              </a:ext>
            </a:extLst>
          </p:cNvPr>
          <p:cNvPicPr>
            <a:picLocks noChangeAspect="1"/>
          </p:cNvPicPr>
          <p:nvPr/>
        </p:nvPicPr>
        <p:blipFill>
          <a:blip r:embed="rId3"/>
          <a:stretch>
            <a:fillRect/>
          </a:stretch>
        </p:blipFill>
        <p:spPr>
          <a:xfrm>
            <a:off x="0" y="1009650"/>
            <a:ext cx="5042475" cy="5848350"/>
          </a:xfrm>
          <a:prstGeom prst="rect">
            <a:avLst/>
          </a:prstGeom>
          <a:ln>
            <a:solidFill>
              <a:schemeClr val="tx1"/>
            </a:solidFill>
          </a:ln>
        </p:spPr>
      </p:pic>
      <p:sp>
        <p:nvSpPr>
          <p:cNvPr id="6" name="Title 5">
            <a:extLst>
              <a:ext uri="{FF2B5EF4-FFF2-40B4-BE49-F238E27FC236}">
                <a16:creationId xmlns:a16="http://schemas.microsoft.com/office/drawing/2014/main" id="{B58278E8-682F-4EDA-AB35-2870E77D42C1}"/>
              </a:ext>
            </a:extLst>
          </p:cNvPr>
          <p:cNvSpPr>
            <a:spLocks noGrp="1"/>
          </p:cNvSpPr>
          <p:nvPr>
            <p:ph type="title"/>
          </p:nvPr>
        </p:nvSpPr>
        <p:spPr/>
        <p:txBody>
          <a:bodyPr>
            <a:normAutofit fontScale="90000"/>
          </a:bodyPr>
          <a:lstStyle/>
          <a:p>
            <a:pPr algn="l"/>
            <a:r>
              <a:rPr lang="en-US" sz="3100" u="sng" dirty="0"/>
              <a:t>Unrounded Requirement Finder tab</a:t>
            </a:r>
            <a:br>
              <a:rPr lang="en-US" dirty="0"/>
            </a:br>
            <a:endParaRPr lang="en-US" dirty="0"/>
          </a:p>
        </p:txBody>
      </p:sp>
      <p:sp>
        <p:nvSpPr>
          <p:cNvPr id="5" name="Content Placeholder 4"/>
          <p:cNvSpPr>
            <a:spLocks noGrp="1"/>
          </p:cNvSpPr>
          <p:nvPr>
            <p:ph idx="1"/>
          </p:nvPr>
        </p:nvSpPr>
        <p:spPr>
          <a:xfrm>
            <a:off x="5042474" y="1600200"/>
            <a:ext cx="3644325" cy="4525963"/>
          </a:xfrm>
        </p:spPr>
        <p:txBody>
          <a:bodyPr>
            <a:normAutofit/>
          </a:bodyPr>
          <a:lstStyle/>
          <a:p>
            <a:pPr marL="0" indent="0">
              <a:buNone/>
            </a:pPr>
            <a:endParaRPr lang="en-US" sz="2800" dirty="0"/>
          </a:p>
          <a:p>
            <a:r>
              <a:rPr lang="en-US" sz="2800" dirty="0"/>
              <a:t>“Step 1”: Enter the previous year’s price requirement from SY 2020 completed PLE Tool</a:t>
            </a:r>
          </a:p>
          <a:p>
            <a:pPr marL="0" indent="0">
              <a:buNone/>
            </a:pPr>
            <a:endParaRPr lang="en-US" sz="2800" dirty="0"/>
          </a:p>
        </p:txBody>
      </p:sp>
      <p:sp>
        <p:nvSpPr>
          <p:cNvPr id="2" name="Left Arrow 1"/>
          <p:cNvSpPr/>
          <p:nvPr/>
        </p:nvSpPr>
        <p:spPr>
          <a:xfrm>
            <a:off x="2450852" y="4068297"/>
            <a:ext cx="2154978" cy="48463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
          <p:cNvSpPr/>
          <p:nvPr/>
        </p:nvSpPr>
        <p:spPr>
          <a:xfrm>
            <a:off x="4416724" y="6150725"/>
            <a:ext cx="2187095" cy="48463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32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417389" y="1490341"/>
            <a:ext cx="3588752" cy="4562079"/>
          </a:xfrm>
        </p:spPr>
        <p:txBody>
          <a:bodyPr>
            <a:normAutofit/>
          </a:bodyPr>
          <a:lstStyle/>
          <a:p>
            <a:pPr marL="0" indent="0">
              <a:buNone/>
            </a:pPr>
            <a:r>
              <a:rPr lang="en-US" sz="2800" dirty="0"/>
              <a:t>If you do not know your prior year’s unrounded price requirement, you will calculate it based on the weighted average price from SY 2010-2011 data.</a:t>
            </a:r>
          </a:p>
          <a:p>
            <a:endParaRPr lang="en-US" sz="2800" dirty="0"/>
          </a:p>
        </p:txBody>
      </p:sp>
      <p:pic>
        <p:nvPicPr>
          <p:cNvPr id="3" name="Picture 2">
            <a:extLst>
              <a:ext uri="{FF2B5EF4-FFF2-40B4-BE49-F238E27FC236}">
                <a16:creationId xmlns:a16="http://schemas.microsoft.com/office/drawing/2014/main" id="{AABA48AD-222A-406F-9CA6-4A9C586DFB73}"/>
              </a:ext>
            </a:extLst>
          </p:cNvPr>
          <p:cNvPicPr>
            <a:picLocks noChangeAspect="1"/>
          </p:cNvPicPr>
          <p:nvPr/>
        </p:nvPicPr>
        <p:blipFill>
          <a:blip r:embed="rId3"/>
          <a:stretch>
            <a:fillRect/>
          </a:stretch>
        </p:blipFill>
        <p:spPr>
          <a:xfrm>
            <a:off x="137859" y="1490342"/>
            <a:ext cx="5095875" cy="4924425"/>
          </a:xfrm>
          <a:prstGeom prst="rect">
            <a:avLst/>
          </a:prstGeom>
          <a:ln>
            <a:solidFill>
              <a:schemeClr val="tx1"/>
            </a:solidFill>
          </a:ln>
        </p:spPr>
      </p:pic>
      <p:sp>
        <p:nvSpPr>
          <p:cNvPr id="2" name="Left Arrow 1"/>
          <p:cNvSpPr/>
          <p:nvPr/>
        </p:nvSpPr>
        <p:spPr>
          <a:xfrm>
            <a:off x="4721344" y="5635939"/>
            <a:ext cx="2164612" cy="48463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3D5DC93-4653-4E64-9B64-CD6D359212CF}"/>
              </a:ext>
            </a:extLst>
          </p:cNvPr>
          <p:cNvSpPr>
            <a:spLocks noGrp="1"/>
          </p:cNvSpPr>
          <p:nvPr>
            <p:ph type="title"/>
          </p:nvPr>
        </p:nvSpPr>
        <p:spPr>
          <a:xfrm>
            <a:off x="457200" y="274638"/>
            <a:ext cx="8229600" cy="1143000"/>
          </a:xfrm>
        </p:spPr>
        <p:txBody>
          <a:bodyPr>
            <a:normAutofit/>
          </a:bodyPr>
          <a:lstStyle/>
          <a:p>
            <a:r>
              <a:rPr lang="en-US" sz="2800" b="0" u="sng" dirty="0"/>
              <a:t>Unrounded Requirement Finder tab</a:t>
            </a:r>
            <a:br>
              <a:rPr lang="en-US" dirty="0"/>
            </a:br>
            <a:endParaRPr lang="en-US" dirty="0"/>
          </a:p>
        </p:txBody>
      </p:sp>
    </p:spTree>
    <p:extLst>
      <p:ext uri="{BB962C8B-B14F-4D97-AF65-F5344CB8AC3E}">
        <p14:creationId xmlns:p14="http://schemas.microsoft.com/office/powerpoint/2010/main" val="343997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half" idx="2"/>
          </p:nvPr>
        </p:nvSpPr>
        <p:spPr>
          <a:xfrm>
            <a:off x="5168914" y="1281650"/>
            <a:ext cx="3975086" cy="3849329"/>
          </a:xfrm>
        </p:spPr>
        <p:txBody>
          <a:bodyPr>
            <a:normAutofit lnSpcReduction="10000"/>
          </a:bodyPr>
          <a:lstStyle/>
          <a:p>
            <a:pPr marL="457200" indent="-457200">
              <a:buFont typeface="Arial" panose="020B0604020202020204" pitchFamily="34" charset="0"/>
              <a:buChar char="•"/>
            </a:pPr>
            <a:r>
              <a:rPr lang="en-US" sz="2800" dirty="0"/>
              <a:t>Enter the Unrounded Price Requirement from last year into the peach colored cell.</a:t>
            </a:r>
            <a:br>
              <a:rPr lang="en-US" sz="2800" dirty="0"/>
            </a:br>
            <a:r>
              <a:rPr lang="en-US" sz="2800" dirty="0"/>
              <a:t> </a:t>
            </a:r>
          </a:p>
          <a:p>
            <a:pPr marL="457200" indent="-457200">
              <a:buFont typeface="Arial" panose="020B0604020202020204" pitchFamily="34" charset="0"/>
              <a:buChar char="•"/>
            </a:pPr>
            <a:r>
              <a:rPr lang="en-US" sz="2800" dirty="0"/>
              <a:t>This will populate the SY20-21 Weighted Average Price Requirement </a:t>
            </a:r>
          </a:p>
          <a:p>
            <a:endParaRPr lang="en-US" sz="2800" dirty="0"/>
          </a:p>
        </p:txBody>
      </p:sp>
      <p:pic>
        <p:nvPicPr>
          <p:cNvPr id="2" name="Picture 1">
            <a:extLst>
              <a:ext uri="{FF2B5EF4-FFF2-40B4-BE49-F238E27FC236}">
                <a16:creationId xmlns:a16="http://schemas.microsoft.com/office/drawing/2014/main" id="{3B18291A-AA1B-4569-8425-63CD65C61AA6}"/>
              </a:ext>
            </a:extLst>
          </p:cNvPr>
          <p:cNvPicPr>
            <a:picLocks noChangeAspect="1"/>
          </p:cNvPicPr>
          <p:nvPr/>
        </p:nvPicPr>
        <p:blipFill rotWithShape="1">
          <a:blip r:embed="rId3"/>
          <a:srcRect r="36189"/>
          <a:stretch/>
        </p:blipFill>
        <p:spPr>
          <a:xfrm>
            <a:off x="210480" y="1538825"/>
            <a:ext cx="4804433" cy="5188146"/>
          </a:xfrm>
          <a:prstGeom prst="rect">
            <a:avLst/>
          </a:prstGeom>
          <a:ln>
            <a:solidFill>
              <a:schemeClr val="tx1"/>
            </a:solidFill>
          </a:ln>
        </p:spPr>
      </p:pic>
      <p:sp>
        <p:nvSpPr>
          <p:cNvPr id="5" name="Oval 4"/>
          <p:cNvSpPr/>
          <p:nvPr/>
        </p:nvSpPr>
        <p:spPr>
          <a:xfrm>
            <a:off x="914399" y="5130979"/>
            <a:ext cx="2122099" cy="674236"/>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337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5276" y="273051"/>
            <a:ext cx="8850702" cy="1521243"/>
          </a:xfrm>
        </p:spPr>
        <p:txBody>
          <a:bodyPr>
            <a:noAutofit/>
          </a:bodyPr>
          <a:lstStyle/>
          <a:p>
            <a:pPr marL="0" indent="0">
              <a:buNone/>
            </a:pPr>
            <a:r>
              <a:rPr lang="en-US" sz="2800" u="sng" dirty="0"/>
              <a:t>SY 20-21 Price Calculator tab</a:t>
            </a:r>
            <a:endParaRPr lang="en-US" sz="2800" dirty="0"/>
          </a:p>
          <a:p>
            <a:pPr marL="0" indent="0">
              <a:buNone/>
            </a:pPr>
            <a:r>
              <a:rPr lang="en-US" sz="2800" dirty="0"/>
              <a:t>This tab is used if you are going to increase prices to meet the requirement</a:t>
            </a:r>
          </a:p>
        </p:txBody>
      </p:sp>
      <p:pic>
        <p:nvPicPr>
          <p:cNvPr id="2" name="Picture 1">
            <a:extLst>
              <a:ext uri="{FF2B5EF4-FFF2-40B4-BE49-F238E27FC236}">
                <a16:creationId xmlns:a16="http://schemas.microsoft.com/office/drawing/2014/main" id="{4F8F5774-2318-4191-9939-8F4ED3C21367}"/>
              </a:ext>
            </a:extLst>
          </p:cNvPr>
          <p:cNvPicPr>
            <a:picLocks noChangeAspect="1"/>
          </p:cNvPicPr>
          <p:nvPr/>
        </p:nvPicPr>
        <p:blipFill>
          <a:blip r:embed="rId3"/>
          <a:stretch>
            <a:fillRect/>
          </a:stretch>
        </p:blipFill>
        <p:spPr>
          <a:xfrm>
            <a:off x="638354" y="1794294"/>
            <a:ext cx="7135222" cy="5063706"/>
          </a:xfrm>
          <a:prstGeom prst="rect">
            <a:avLst/>
          </a:prstGeom>
          <a:ln>
            <a:solidFill>
              <a:schemeClr val="tx1"/>
            </a:solidFill>
          </a:ln>
        </p:spPr>
      </p:pic>
      <p:sp>
        <p:nvSpPr>
          <p:cNvPr id="5" name="Down Arrow 4"/>
          <p:cNvSpPr/>
          <p:nvPr/>
        </p:nvSpPr>
        <p:spPr>
          <a:xfrm>
            <a:off x="6838022" y="4859228"/>
            <a:ext cx="484632" cy="1725721"/>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78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05436" y="273050"/>
            <a:ext cx="2981363" cy="5853113"/>
          </a:xfrm>
        </p:spPr>
        <p:txBody>
          <a:bodyPr>
            <a:normAutofit lnSpcReduction="10000"/>
          </a:bodyPr>
          <a:lstStyle/>
          <a:p>
            <a:r>
              <a:rPr lang="en-US" dirty="0"/>
              <a:t>The WAP Requirement is auto-filled &amp; rounded down to the nearest 5 cents</a:t>
            </a:r>
          </a:p>
          <a:p>
            <a:r>
              <a:rPr lang="en-US" dirty="0"/>
              <a:t>The “Unrounded  Requirement Finder” tab MUST be filled out first!</a:t>
            </a:r>
          </a:p>
          <a:p>
            <a:pPr>
              <a:buFont typeface="Wingdings" charset="2"/>
              <a:buChar char="²"/>
            </a:pPr>
            <a:endParaRPr lang="en-US" dirty="0"/>
          </a:p>
        </p:txBody>
      </p:sp>
      <p:pic>
        <p:nvPicPr>
          <p:cNvPr id="3" name="Picture 2">
            <a:extLst>
              <a:ext uri="{FF2B5EF4-FFF2-40B4-BE49-F238E27FC236}">
                <a16:creationId xmlns:a16="http://schemas.microsoft.com/office/drawing/2014/main" id="{57827C9D-4A15-419A-82C7-02179ED519B5}"/>
              </a:ext>
            </a:extLst>
          </p:cNvPr>
          <p:cNvPicPr>
            <a:picLocks noChangeAspect="1"/>
          </p:cNvPicPr>
          <p:nvPr/>
        </p:nvPicPr>
        <p:blipFill>
          <a:blip r:embed="rId3"/>
          <a:stretch>
            <a:fillRect/>
          </a:stretch>
        </p:blipFill>
        <p:spPr>
          <a:xfrm>
            <a:off x="-790614" y="1128784"/>
            <a:ext cx="6496050" cy="4610100"/>
          </a:xfrm>
          <a:prstGeom prst="rect">
            <a:avLst/>
          </a:prstGeom>
          <a:ln>
            <a:solidFill>
              <a:schemeClr val="tx1"/>
            </a:solidFill>
          </a:ln>
        </p:spPr>
      </p:pic>
      <p:sp>
        <p:nvSpPr>
          <p:cNvPr id="5" name="Down Arrow 4"/>
          <p:cNvSpPr/>
          <p:nvPr/>
        </p:nvSpPr>
        <p:spPr>
          <a:xfrm rot="5400000">
            <a:off x="5212416" y="3148662"/>
            <a:ext cx="484632" cy="1455408"/>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00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8578B3-5BFC-4CE1-8C4A-D0AE259C00D7}"/>
              </a:ext>
            </a:extLst>
          </p:cNvPr>
          <p:cNvPicPr>
            <a:picLocks noChangeAspect="1"/>
          </p:cNvPicPr>
          <p:nvPr/>
        </p:nvPicPr>
        <p:blipFill>
          <a:blip r:embed="rId3"/>
          <a:stretch>
            <a:fillRect/>
          </a:stretch>
        </p:blipFill>
        <p:spPr>
          <a:xfrm>
            <a:off x="-255377" y="2008295"/>
            <a:ext cx="5962650" cy="4619625"/>
          </a:xfrm>
          <a:prstGeom prst="rect">
            <a:avLst/>
          </a:prstGeom>
          <a:ln>
            <a:solidFill>
              <a:schemeClr val="tx1"/>
            </a:solidFill>
          </a:ln>
        </p:spPr>
      </p:pic>
      <p:sp>
        <p:nvSpPr>
          <p:cNvPr id="6" name="Content Placeholder 5"/>
          <p:cNvSpPr>
            <a:spLocks noGrp="1"/>
          </p:cNvSpPr>
          <p:nvPr>
            <p:ph idx="1"/>
          </p:nvPr>
        </p:nvSpPr>
        <p:spPr>
          <a:xfrm>
            <a:off x="5681393" y="303991"/>
            <a:ext cx="3214889" cy="5853113"/>
          </a:xfrm>
        </p:spPr>
        <p:txBody>
          <a:bodyPr>
            <a:normAutofit/>
          </a:bodyPr>
          <a:lstStyle/>
          <a:p>
            <a:r>
              <a:rPr lang="en-US" sz="2800" dirty="0"/>
              <a:t>Determine current weighted average price (WAP)</a:t>
            </a:r>
            <a:br>
              <a:rPr lang="en-US" sz="2800" dirty="0"/>
            </a:br>
            <a:endParaRPr lang="en-US" sz="2800" dirty="0"/>
          </a:p>
          <a:p>
            <a:r>
              <a:rPr lang="en-US" sz="2800" dirty="0"/>
              <a:t>Enter # of student paid lunches &amp; corresponding paid lunch prices from October 2020</a:t>
            </a:r>
          </a:p>
        </p:txBody>
      </p:sp>
      <p:sp>
        <p:nvSpPr>
          <p:cNvPr id="5" name="Left Arrow 4"/>
          <p:cNvSpPr/>
          <p:nvPr/>
        </p:nvSpPr>
        <p:spPr>
          <a:xfrm rot="16200000">
            <a:off x="157935" y="1776034"/>
            <a:ext cx="1793832" cy="48463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4"/>
          <p:cNvSpPr/>
          <p:nvPr/>
        </p:nvSpPr>
        <p:spPr>
          <a:xfrm rot="16200000">
            <a:off x="1039011" y="1776034"/>
            <a:ext cx="1793832" cy="48463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8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418E33-7D5D-4AB7-A839-A6D6F740A983}"/>
              </a:ext>
            </a:extLst>
          </p:cNvPr>
          <p:cNvPicPr>
            <a:picLocks noChangeAspect="1"/>
          </p:cNvPicPr>
          <p:nvPr/>
        </p:nvPicPr>
        <p:blipFill>
          <a:blip r:embed="rId3"/>
          <a:stretch>
            <a:fillRect/>
          </a:stretch>
        </p:blipFill>
        <p:spPr>
          <a:xfrm>
            <a:off x="-389985" y="2238375"/>
            <a:ext cx="5962650" cy="4619625"/>
          </a:xfrm>
          <a:prstGeom prst="rect">
            <a:avLst/>
          </a:prstGeom>
          <a:ln>
            <a:solidFill>
              <a:schemeClr val="tx1"/>
            </a:solidFill>
          </a:ln>
        </p:spPr>
      </p:pic>
      <p:sp>
        <p:nvSpPr>
          <p:cNvPr id="6" name="Content Placeholder 5"/>
          <p:cNvSpPr>
            <a:spLocks noGrp="1"/>
          </p:cNvSpPr>
          <p:nvPr>
            <p:ph idx="1"/>
          </p:nvPr>
        </p:nvSpPr>
        <p:spPr>
          <a:xfrm>
            <a:off x="5560142" y="854074"/>
            <a:ext cx="3583858" cy="5853113"/>
          </a:xfrm>
        </p:spPr>
        <p:txBody>
          <a:bodyPr>
            <a:normAutofit/>
          </a:bodyPr>
          <a:lstStyle/>
          <a:p>
            <a:r>
              <a:rPr lang="en-US" sz="2800" dirty="0"/>
              <a:t>Now you have the current school year’s weighted average price &amp; can compare this with the required price</a:t>
            </a:r>
          </a:p>
          <a:p>
            <a:pPr>
              <a:buFont typeface="Wingdings" charset="2"/>
              <a:buChar char="²"/>
            </a:pPr>
            <a:endParaRPr lang="en-US" sz="2800" dirty="0"/>
          </a:p>
          <a:p>
            <a:r>
              <a:rPr lang="en-US" sz="2800" dirty="0"/>
              <a:t>Scroll down in this tab to view whether you need to increase your price</a:t>
            </a:r>
          </a:p>
        </p:txBody>
      </p:sp>
      <p:sp>
        <p:nvSpPr>
          <p:cNvPr id="5" name="Left Arrow 4"/>
          <p:cNvSpPr/>
          <p:nvPr/>
        </p:nvSpPr>
        <p:spPr>
          <a:xfrm rot="16200000">
            <a:off x="4274558" y="4312471"/>
            <a:ext cx="1548314" cy="48463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67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E0A6D-CFF7-4836-899E-04D0B0764A36}"/>
              </a:ext>
            </a:extLst>
          </p:cNvPr>
          <p:cNvPicPr>
            <a:picLocks noChangeAspect="1"/>
          </p:cNvPicPr>
          <p:nvPr/>
        </p:nvPicPr>
        <p:blipFill>
          <a:blip r:embed="rId3"/>
          <a:stretch>
            <a:fillRect/>
          </a:stretch>
        </p:blipFill>
        <p:spPr>
          <a:xfrm>
            <a:off x="58743" y="-1"/>
            <a:ext cx="4129072" cy="4856473"/>
          </a:xfrm>
          <a:prstGeom prst="rect">
            <a:avLst/>
          </a:prstGeom>
        </p:spPr>
      </p:pic>
      <p:pic>
        <p:nvPicPr>
          <p:cNvPr id="12" name="Picture 11">
            <a:extLst>
              <a:ext uri="{FF2B5EF4-FFF2-40B4-BE49-F238E27FC236}">
                <a16:creationId xmlns:a16="http://schemas.microsoft.com/office/drawing/2014/main" id="{4A15E973-FA8A-4742-B5EB-8A0591B67751}"/>
              </a:ext>
            </a:extLst>
          </p:cNvPr>
          <p:cNvPicPr>
            <a:picLocks noChangeAspect="1"/>
          </p:cNvPicPr>
          <p:nvPr/>
        </p:nvPicPr>
        <p:blipFill>
          <a:blip r:embed="rId4"/>
          <a:stretch>
            <a:fillRect/>
          </a:stretch>
        </p:blipFill>
        <p:spPr>
          <a:xfrm>
            <a:off x="4187815" y="2100058"/>
            <a:ext cx="4956185" cy="4946008"/>
          </a:xfrm>
          <a:prstGeom prst="rect">
            <a:avLst/>
          </a:prstGeom>
        </p:spPr>
      </p:pic>
      <p:sp>
        <p:nvSpPr>
          <p:cNvPr id="6" name="Content Placeholder 5"/>
          <p:cNvSpPr>
            <a:spLocks noGrp="1"/>
          </p:cNvSpPr>
          <p:nvPr>
            <p:ph idx="1"/>
          </p:nvPr>
        </p:nvSpPr>
        <p:spPr>
          <a:xfrm>
            <a:off x="4356846" y="250594"/>
            <a:ext cx="4469643" cy="1744076"/>
          </a:xfrm>
        </p:spPr>
        <p:txBody>
          <a:bodyPr>
            <a:normAutofit fontScale="92500" lnSpcReduction="20000"/>
          </a:bodyPr>
          <a:lstStyle/>
          <a:p>
            <a:pPr marL="0" indent="0">
              <a:buNone/>
            </a:pPr>
            <a:r>
              <a:rPr lang="en-US" sz="2800" dirty="0"/>
              <a:t>Now you know what your current weighted average price is, and  your required price increase (if necessary) with a ten cent cap</a:t>
            </a:r>
          </a:p>
        </p:txBody>
      </p:sp>
      <p:sp>
        <p:nvSpPr>
          <p:cNvPr id="8" name="Oval 7"/>
          <p:cNvSpPr/>
          <p:nvPr/>
        </p:nvSpPr>
        <p:spPr>
          <a:xfrm>
            <a:off x="3067819" y="4262271"/>
            <a:ext cx="1289028" cy="5161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653499" y="4145501"/>
            <a:ext cx="1375610" cy="5161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B136A74-6170-4366-A802-188DA51210F2}"/>
              </a:ext>
            </a:extLst>
          </p:cNvPr>
          <p:cNvPicPr>
            <a:picLocks noChangeAspect="1"/>
          </p:cNvPicPr>
          <p:nvPr/>
        </p:nvPicPr>
        <p:blipFill>
          <a:blip r:embed="rId5"/>
          <a:stretch>
            <a:fillRect/>
          </a:stretch>
        </p:blipFill>
        <p:spPr>
          <a:xfrm>
            <a:off x="3145963" y="1073471"/>
            <a:ext cx="1414395" cy="640135"/>
          </a:xfrm>
          <a:prstGeom prst="rect">
            <a:avLst/>
          </a:prstGeom>
        </p:spPr>
      </p:pic>
    </p:spTree>
    <p:extLst>
      <p:ext uri="{BB962C8B-B14F-4D97-AF65-F5344CB8AC3E}">
        <p14:creationId xmlns:p14="http://schemas.microsoft.com/office/powerpoint/2010/main" val="144807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42A6BD-C533-4006-B7FD-DC599090F91F}"/>
              </a:ext>
            </a:extLst>
          </p:cNvPr>
          <p:cNvPicPr>
            <a:picLocks noChangeAspect="1"/>
          </p:cNvPicPr>
          <p:nvPr/>
        </p:nvPicPr>
        <p:blipFill>
          <a:blip r:embed="rId3"/>
          <a:stretch>
            <a:fillRect/>
          </a:stretch>
        </p:blipFill>
        <p:spPr>
          <a:xfrm>
            <a:off x="300819" y="1574513"/>
            <a:ext cx="4956478" cy="4950381"/>
          </a:xfrm>
          <a:prstGeom prst="rect">
            <a:avLst/>
          </a:prstGeom>
        </p:spPr>
      </p:pic>
      <p:sp>
        <p:nvSpPr>
          <p:cNvPr id="7" name="Oval 6"/>
          <p:cNvSpPr/>
          <p:nvPr/>
        </p:nvSpPr>
        <p:spPr>
          <a:xfrm>
            <a:off x="3765175" y="4307801"/>
            <a:ext cx="1057837" cy="5161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4513006" y="273050"/>
            <a:ext cx="4173794" cy="5853113"/>
          </a:xfrm>
        </p:spPr>
        <p:txBody>
          <a:bodyPr>
            <a:normAutofit/>
          </a:bodyPr>
          <a:lstStyle/>
          <a:p>
            <a:r>
              <a:rPr lang="en-US" sz="2800" dirty="0"/>
              <a:t>If you only increase by the 10 cent maximum, this box would tell you the remaining amount of the required increase that carries forward</a:t>
            </a:r>
          </a:p>
        </p:txBody>
      </p:sp>
    </p:spTree>
    <p:extLst>
      <p:ext uri="{BB962C8B-B14F-4D97-AF65-F5344CB8AC3E}">
        <p14:creationId xmlns:p14="http://schemas.microsoft.com/office/powerpoint/2010/main" val="56072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57200" y="381000"/>
            <a:ext cx="7772400" cy="1066800"/>
          </a:xfrm>
        </p:spPr>
        <p:txBody>
          <a:bodyPr/>
          <a:lstStyle/>
          <a:p>
            <a:r>
              <a:rPr lang="en-US" dirty="0"/>
              <a:t>Paid Lunch Equity</a:t>
            </a:r>
          </a:p>
        </p:txBody>
      </p:sp>
      <p:sp>
        <p:nvSpPr>
          <p:cNvPr id="3" name="Content Placeholder 2"/>
          <p:cNvSpPr>
            <a:spLocks noGrp="1"/>
          </p:cNvSpPr>
          <p:nvPr>
            <p:ph idx="4294967295"/>
          </p:nvPr>
        </p:nvSpPr>
        <p:spPr>
          <a:xfrm>
            <a:off x="206476" y="1666568"/>
            <a:ext cx="8719159" cy="5075426"/>
          </a:xfrm>
        </p:spPr>
        <p:txBody>
          <a:bodyPr>
            <a:normAutofit/>
          </a:bodyPr>
          <a:lstStyle/>
          <a:p>
            <a:pPr>
              <a:lnSpc>
                <a:spcPct val="120000"/>
              </a:lnSpc>
            </a:pPr>
            <a:r>
              <a:rPr lang="en-US" dirty="0">
                <a:cs typeface="Arial" charset="0"/>
              </a:rPr>
              <a:t>Section 205 of the 2010 Child Nutrition Reauthorization Act: </a:t>
            </a:r>
            <a:r>
              <a:rPr lang="en-US" i="1" dirty="0">
                <a:cs typeface="Arial" charset="0"/>
              </a:rPr>
              <a:t>Equity in School Lunch Pricing</a:t>
            </a:r>
          </a:p>
          <a:p>
            <a:pPr marL="347663" indent="-347663">
              <a:lnSpc>
                <a:spcPct val="120000"/>
              </a:lnSpc>
            </a:pPr>
            <a:r>
              <a:rPr lang="en-US" dirty="0">
                <a:cs typeface="Arial" charset="0"/>
              </a:rPr>
              <a:t>Ensures equity in the level of financial support to the school food service account for paid lunches </a:t>
            </a:r>
          </a:p>
          <a:p>
            <a:pPr marL="347663" indent="-347663">
              <a:lnSpc>
                <a:spcPct val="120000"/>
              </a:lnSpc>
            </a:pPr>
            <a:r>
              <a:rPr lang="en-US" dirty="0">
                <a:cs typeface="Arial" charset="0"/>
              </a:rPr>
              <a:t>This provision applies only to lunches</a:t>
            </a:r>
          </a:p>
          <a:p>
            <a:pPr marL="347663" indent="-347663">
              <a:buClr>
                <a:srgbClr val="FFFFFF"/>
              </a:buClr>
              <a:buFont typeface="Wingdings 2" charset="0"/>
              <a:buChar char=""/>
            </a:pPr>
            <a:endParaRPr lang="en-US" dirty="0"/>
          </a:p>
          <a:p>
            <a:pPr marL="347663" indent="-347663">
              <a:buClr>
                <a:srgbClr val="FFFFFF"/>
              </a:buClr>
              <a:buFont typeface="Wingdings 2" charset="0"/>
              <a:buChar char=""/>
            </a:pPr>
            <a:endParaRPr lang="en-US" dirty="0"/>
          </a:p>
          <a:p>
            <a:pPr marL="347663" indent="-347663">
              <a:buClr>
                <a:srgbClr val="FFFFFF"/>
              </a:buClr>
              <a:buFont typeface="Wingdings 2" charset="0"/>
              <a:buChar char=""/>
            </a:pPr>
            <a:endParaRPr lang="en-US" dirty="0"/>
          </a:p>
        </p:txBody>
      </p:sp>
    </p:spTree>
    <p:extLst>
      <p:ext uri="{BB962C8B-B14F-4D97-AF65-F5344CB8AC3E}">
        <p14:creationId xmlns:p14="http://schemas.microsoft.com/office/powerpoint/2010/main" val="421372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166948" y="326839"/>
            <a:ext cx="3968087" cy="5853113"/>
          </a:xfrm>
        </p:spPr>
        <p:txBody>
          <a:bodyPr>
            <a:normAutofit/>
          </a:bodyPr>
          <a:lstStyle/>
          <a:p>
            <a:pPr marL="0" indent="0">
              <a:buNone/>
            </a:pPr>
            <a:r>
              <a:rPr lang="en-US" sz="2800" dirty="0"/>
              <a:t>If your current WAP was greater than the required amount, this box would tell you how much you can carryover toward a  future increase</a:t>
            </a:r>
          </a:p>
        </p:txBody>
      </p:sp>
      <p:pic>
        <p:nvPicPr>
          <p:cNvPr id="7" name="Picture 6">
            <a:extLst>
              <a:ext uri="{FF2B5EF4-FFF2-40B4-BE49-F238E27FC236}">
                <a16:creationId xmlns:a16="http://schemas.microsoft.com/office/drawing/2014/main" id="{628E9BF6-6C4D-4CF2-8C64-75181186F9ED}"/>
              </a:ext>
            </a:extLst>
          </p:cNvPr>
          <p:cNvPicPr>
            <a:picLocks noChangeAspect="1"/>
          </p:cNvPicPr>
          <p:nvPr/>
        </p:nvPicPr>
        <p:blipFill>
          <a:blip r:embed="rId3"/>
          <a:stretch>
            <a:fillRect/>
          </a:stretch>
        </p:blipFill>
        <p:spPr>
          <a:xfrm>
            <a:off x="112482" y="1704372"/>
            <a:ext cx="4956478" cy="4950381"/>
          </a:xfrm>
          <a:prstGeom prst="rect">
            <a:avLst/>
          </a:prstGeom>
        </p:spPr>
      </p:pic>
      <p:sp>
        <p:nvSpPr>
          <p:cNvPr id="5" name="Oval 4"/>
          <p:cNvSpPr/>
          <p:nvPr/>
        </p:nvSpPr>
        <p:spPr>
          <a:xfrm>
            <a:off x="1915065" y="4882551"/>
            <a:ext cx="2656936" cy="656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02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6477" y="273050"/>
            <a:ext cx="3864078" cy="5853113"/>
          </a:xfrm>
        </p:spPr>
        <p:txBody>
          <a:bodyPr>
            <a:normAutofit/>
          </a:bodyPr>
          <a:lstStyle/>
          <a:p>
            <a:pPr marL="0" indent="0">
              <a:buNone/>
            </a:pPr>
            <a:r>
              <a:rPr lang="en-US" sz="2800" dirty="0"/>
              <a:t>If a price increase is necessary, complete </a:t>
            </a:r>
            <a:br>
              <a:rPr lang="en-US" sz="2800" dirty="0"/>
            </a:br>
            <a:r>
              <a:rPr lang="en-US" sz="2800" dirty="0"/>
              <a:t>Step 3 (scroll down on this tab) to manipulate the prices between the elementary and secondary to reach the desired weighted average price</a:t>
            </a:r>
          </a:p>
        </p:txBody>
      </p:sp>
      <p:pic>
        <p:nvPicPr>
          <p:cNvPr id="2" name="Picture 1">
            <a:extLst>
              <a:ext uri="{FF2B5EF4-FFF2-40B4-BE49-F238E27FC236}">
                <a16:creationId xmlns:a16="http://schemas.microsoft.com/office/drawing/2014/main" id="{22E58CF8-5021-4C17-9C49-8A63A647175E}"/>
              </a:ext>
            </a:extLst>
          </p:cNvPr>
          <p:cNvPicPr>
            <a:picLocks noChangeAspect="1"/>
          </p:cNvPicPr>
          <p:nvPr/>
        </p:nvPicPr>
        <p:blipFill>
          <a:blip r:embed="rId3"/>
          <a:stretch>
            <a:fillRect/>
          </a:stretch>
        </p:blipFill>
        <p:spPr>
          <a:xfrm>
            <a:off x="4070555" y="2238375"/>
            <a:ext cx="5095875" cy="4619625"/>
          </a:xfrm>
          <a:prstGeom prst="rect">
            <a:avLst/>
          </a:prstGeom>
          <a:ln>
            <a:solidFill>
              <a:schemeClr val="tx1"/>
            </a:solidFill>
          </a:ln>
        </p:spPr>
      </p:pic>
    </p:spTree>
    <p:extLst>
      <p:ext uri="{BB962C8B-B14F-4D97-AF65-F5344CB8AC3E}">
        <p14:creationId xmlns:p14="http://schemas.microsoft.com/office/powerpoint/2010/main" val="2557497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4868" y="7338"/>
            <a:ext cx="8177042" cy="1553589"/>
          </a:xfrm>
          <a:solidFill>
            <a:schemeClr val="bg1"/>
          </a:solidFill>
        </p:spPr>
        <p:txBody>
          <a:bodyPr>
            <a:noAutofit/>
          </a:bodyPr>
          <a:lstStyle/>
          <a:p>
            <a:pPr marL="0" indent="0" algn="ctr">
              <a:buNone/>
            </a:pPr>
            <a:r>
              <a:rPr lang="en-US" sz="2800" u="sng" dirty="0"/>
              <a:t>Increase at one level only</a:t>
            </a:r>
          </a:p>
          <a:p>
            <a:pPr marL="0" indent="0">
              <a:buNone/>
            </a:pPr>
            <a:r>
              <a:rPr lang="en-US" sz="2800" dirty="0"/>
              <a:t>Here we increased at only the elementary level to reach the desired weighted average price of 2.93</a:t>
            </a:r>
          </a:p>
        </p:txBody>
      </p:sp>
      <p:pic>
        <p:nvPicPr>
          <p:cNvPr id="2" name="Picture 1">
            <a:extLst>
              <a:ext uri="{FF2B5EF4-FFF2-40B4-BE49-F238E27FC236}">
                <a16:creationId xmlns:a16="http://schemas.microsoft.com/office/drawing/2014/main" id="{C6564FBC-73E4-4EEC-B2AE-4E5F6F0B99FC}"/>
              </a:ext>
            </a:extLst>
          </p:cNvPr>
          <p:cNvPicPr>
            <a:picLocks noChangeAspect="1"/>
          </p:cNvPicPr>
          <p:nvPr/>
        </p:nvPicPr>
        <p:blipFill rotWithShape="1">
          <a:blip r:embed="rId3"/>
          <a:srcRect r="5006"/>
          <a:stretch/>
        </p:blipFill>
        <p:spPr>
          <a:xfrm>
            <a:off x="-1" y="1560927"/>
            <a:ext cx="7194860" cy="5297073"/>
          </a:xfrm>
          <a:prstGeom prst="rect">
            <a:avLst/>
          </a:prstGeom>
          <a:ln>
            <a:solidFill>
              <a:schemeClr val="tx1"/>
            </a:solidFill>
          </a:ln>
        </p:spPr>
      </p:pic>
    </p:spTree>
    <p:extLst>
      <p:ext uri="{BB962C8B-B14F-4D97-AF65-F5344CB8AC3E}">
        <p14:creationId xmlns:p14="http://schemas.microsoft.com/office/powerpoint/2010/main" val="266964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6364" y="61482"/>
            <a:ext cx="8891272" cy="1577537"/>
          </a:xfrm>
          <a:solidFill>
            <a:schemeClr val="bg1"/>
          </a:solidFill>
        </p:spPr>
        <p:txBody>
          <a:bodyPr>
            <a:normAutofit/>
          </a:bodyPr>
          <a:lstStyle/>
          <a:p>
            <a:pPr marL="0" indent="0">
              <a:buNone/>
            </a:pPr>
            <a:r>
              <a:rPr lang="en-US" sz="2800" u="sng" dirty="0"/>
              <a:t>Increase at both levels</a:t>
            </a:r>
            <a:endParaRPr lang="en-US" sz="2800" dirty="0"/>
          </a:p>
          <a:p>
            <a:pPr marL="0" indent="0">
              <a:buNone/>
            </a:pPr>
            <a:r>
              <a:rPr lang="en-US" sz="2800" dirty="0"/>
              <a:t>Here we increased at both levels to reach the desired weighted average price of $2.93</a:t>
            </a:r>
          </a:p>
        </p:txBody>
      </p:sp>
      <p:pic>
        <p:nvPicPr>
          <p:cNvPr id="4" name="Picture 3">
            <a:extLst>
              <a:ext uri="{FF2B5EF4-FFF2-40B4-BE49-F238E27FC236}">
                <a16:creationId xmlns:a16="http://schemas.microsoft.com/office/drawing/2014/main" id="{C7711B0A-0D07-4808-9A75-A033E52A1AB6}"/>
              </a:ext>
            </a:extLst>
          </p:cNvPr>
          <p:cNvPicPr>
            <a:picLocks noChangeAspect="1"/>
          </p:cNvPicPr>
          <p:nvPr/>
        </p:nvPicPr>
        <p:blipFill rotWithShape="1">
          <a:blip r:embed="rId3"/>
          <a:srcRect r="5627"/>
          <a:stretch/>
        </p:blipFill>
        <p:spPr>
          <a:xfrm>
            <a:off x="149490" y="1740429"/>
            <a:ext cx="6941423" cy="5078908"/>
          </a:xfrm>
          <a:prstGeom prst="rect">
            <a:avLst/>
          </a:prstGeom>
          <a:ln>
            <a:solidFill>
              <a:schemeClr val="tx1"/>
            </a:solidFill>
          </a:ln>
        </p:spPr>
      </p:pic>
    </p:spTree>
    <p:extLst>
      <p:ext uri="{BB962C8B-B14F-4D97-AF65-F5344CB8AC3E}">
        <p14:creationId xmlns:p14="http://schemas.microsoft.com/office/powerpoint/2010/main" val="176683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C6AE02-E613-4F2A-B866-44DF3FD23CA8}"/>
              </a:ext>
            </a:extLst>
          </p:cNvPr>
          <p:cNvPicPr>
            <a:picLocks noChangeAspect="1"/>
          </p:cNvPicPr>
          <p:nvPr/>
        </p:nvPicPr>
        <p:blipFill>
          <a:blip r:embed="rId3"/>
          <a:stretch>
            <a:fillRect/>
          </a:stretch>
        </p:blipFill>
        <p:spPr>
          <a:xfrm>
            <a:off x="86646" y="1828801"/>
            <a:ext cx="7184571" cy="5029200"/>
          </a:xfrm>
          <a:prstGeom prst="rect">
            <a:avLst/>
          </a:prstGeom>
          <a:ln>
            <a:solidFill>
              <a:schemeClr val="tx1"/>
            </a:solidFill>
          </a:ln>
        </p:spPr>
      </p:pic>
      <p:sp>
        <p:nvSpPr>
          <p:cNvPr id="7" name="Content Placeholder 6"/>
          <p:cNvSpPr>
            <a:spLocks noGrp="1"/>
          </p:cNvSpPr>
          <p:nvPr>
            <p:ph idx="1"/>
          </p:nvPr>
        </p:nvSpPr>
        <p:spPr>
          <a:xfrm>
            <a:off x="241540" y="171801"/>
            <a:ext cx="8781690" cy="1984375"/>
          </a:xfrm>
        </p:spPr>
        <p:txBody>
          <a:bodyPr>
            <a:normAutofit/>
          </a:bodyPr>
          <a:lstStyle/>
          <a:p>
            <a:pPr marL="0" indent="0">
              <a:buNone/>
            </a:pPr>
            <a:r>
              <a:rPr lang="en-US" sz="2800" u="sng" dirty="0"/>
              <a:t>Non-Federal Calculator</a:t>
            </a:r>
          </a:p>
          <a:p>
            <a:pPr marL="0" indent="0">
              <a:buNone/>
            </a:pPr>
            <a:r>
              <a:rPr lang="en-US" sz="2800" dirty="0"/>
              <a:t>To use non-federal funds instead of raising the paid student lunch price</a:t>
            </a:r>
          </a:p>
        </p:txBody>
      </p:sp>
      <p:pic>
        <p:nvPicPr>
          <p:cNvPr id="6" name="Picture 5"/>
          <p:cNvPicPr>
            <a:picLocks noChangeAspect="1"/>
          </p:cNvPicPr>
          <p:nvPr/>
        </p:nvPicPr>
        <p:blipFill>
          <a:blip r:embed="rId4"/>
          <a:stretch>
            <a:fillRect/>
          </a:stretch>
        </p:blipFill>
        <p:spPr>
          <a:xfrm>
            <a:off x="5297732" y="5040136"/>
            <a:ext cx="585267" cy="1646063"/>
          </a:xfrm>
          <a:prstGeom prst="rect">
            <a:avLst/>
          </a:prstGeom>
        </p:spPr>
      </p:pic>
      <p:sp>
        <p:nvSpPr>
          <p:cNvPr id="8" name="Oval 7"/>
          <p:cNvSpPr/>
          <p:nvPr/>
        </p:nvSpPr>
        <p:spPr>
          <a:xfrm>
            <a:off x="3717475" y="3170902"/>
            <a:ext cx="2879584" cy="5161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87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4E3D7C-4E85-46B3-90C1-94137AB7695A}"/>
              </a:ext>
            </a:extLst>
          </p:cNvPr>
          <p:cNvPicPr>
            <a:picLocks noChangeAspect="1"/>
          </p:cNvPicPr>
          <p:nvPr/>
        </p:nvPicPr>
        <p:blipFill>
          <a:blip r:embed="rId3"/>
          <a:stretch>
            <a:fillRect/>
          </a:stretch>
        </p:blipFill>
        <p:spPr>
          <a:xfrm>
            <a:off x="0" y="1173192"/>
            <a:ext cx="8112338" cy="5684808"/>
          </a:xfrm>
          <a:prstGeom prst="rect">
            <a:avLst/>
          </a:prstGeom>
        </p:spPr>
      </p:pic>
      <p:sp>
        <p:nvSpPr>
          <p:cNvPr id="7" name="Content Placeholder 6"/>
          <p:cNvSpPr>
            <a:spLocks noGrp="1"/>
          </p:cNvSpPr>
          <p:nvPr>
            <p:ph idx="1"/>
          </p:nvPr>
        </p:nvSpPr>
        <p:spPr>
          <a:xfrm>
            <a:off x="138023" y="95865"/>
            <a:ext cx="9005977" cy="1077327"/>
          </a:xfrm>
        </p:spPr>
        <p:txBody>
          <a:bodyPr>
            <a:normAutofit/>
          </a:bodyPr>
          <a:lstStyle/>
          <a:p>
            <a:pPr marL="0" indent="0">
              <a:buNone/>
            </a:pPr>
            <a:r>
              <a:rPr lang="en-US" sz="2800" u="sng" dirty="0"/>
              <a:t>Non-Federal Calculator</a:t>
            </a:r>
            <a:endParaRPr lang="en-US" sz="2800" dirty="0"/>
          </a:p>
          <a:p>
            <a:pPr marL="0" indent="0">
              <a:buNone/>
            </a:pPr>
            <a:r>
              <a:rPr lang="en-US" sz="2800" dirty="0"/>
              <a:t>Enter your current Weighted Average Price ($2.83) </a:t>
            </a:r>
          </a:p>
        </p:txBody>
      </p:sp>
      <p:pic>
        <p:nvPicPr>
          <p:cNvPr id="3" name="Picture 2"/>
          <p:cNvPicPr>
            <a:picLocks noChangeAspect="1"/>
          </p:cNvPicPr>
          <p:nvPr/>
        </p:nvPicPr>
        <p:blipFill>
          <a:blip r:embed="rId4"/>
          <a:stretch>
            <a:fillRect/>
          </a:stretch>
        </p:blipFill>
        <p:spPr>
          <a:xfrm rot="10800000">
            <a:off x="1485414" y="6008298"/>
            <a:ext cx="1365622" cy="597460"/>
          </a:xfrm>
          <a:prstGeom prst="rect">
            <a:avLst/>
          </a:prstGeom>
        </p:spPr>
      </p:pic>
    </p:spTree>
    <p:extLst>
      <p:ext uri="{BB962C8B-B14F-4D97-AF65-F5344CB8AC3E}">
        <p14:creationId xmlns:p14="http://schemas.microsoft.com/office/powerpoint/2010/main" val="60713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42D178-9922-4729-9D6B-797E248CFF38}"/>
              </a:ext>
            </a:extLst>
          </p:cNvPr>
          <p:cNvPicPr>
            <a:picLocks noChangeAspect="1"/>
          </p:cNvPicPr>
          <p:nvPr/>
        </p:nvPicPr>
        <p:blipFill>
          <a:blip r:embed="rId3"/>
          <a:stretch>
            <a:fillRect/>
          </a:stretch>
        </p:blipFill>
        <p:spPr>
          <a:xfrm>
            <a:off x="2390056" y="2225354"/>
            <a:ext cx="6753944" cy="6142267"/>
          </a:xfrm>
          <a:prstGeom prst="rect">
            <a:avLst/>
          </a:prstGeom>
        </p:spPr>
      </p:pic>
      <p:sp>
        <p:nvSpPr>
          <p:cNvPr id="7" name="Content Placeholder 6"/>
          <p:cNvSpPr>
            <a:spLocks noGrp="1"/>
          </p:cNvSpPr>
          <p:nvPr>
            <p:ph idx="1"/>
          </p:nvPr>
        </p:nvSpPr>
        <p:spPr>
          <a:xfrm>
            <a:off x="241541" y="273049"/>
            <a:ext cx="8765300" cy="2418393"/>
          </a:xfrm>
        </p:spPr>
        <p:txBody>
          <a:bodyPr>
            <a:normAutofit/>
          </a:bodyPr>
          <a:lstStyle/>
          <a:p>
            <a:pPr marL="0" indent="0">
              <a:buNone/>
            </a:pPr>
            <a:r>
              <a:rPr lang="en-US" sz="2800" u="sng" dirty="0"/>
              <a:t>Non-Federal Calculator</a:t>
            </a:r>
            <a:endParaRPr lang="en-US" sz="2800" dirty="0"/>
          </a:p>
          <a:p>
            <a:r>
              <a:rPr lang="en-US" sz="2800" dirty="0"/>
              <a:t>Enter the total number of </a:t>
            </a:r>
            <a:r>
              <a:rPr lang="en-US" sz="2800" i="1" dirty="0"/>
              <a:t>annual</a:t>
            </a:r>
            <a:r>
              <a:rPr lang="en-US" sz="2800" dirty="0"/>
              <a:t> paid lunches in the district for SY 2018-19</a:t>
            </a:r>
          </a:p>
          <a:p>
            <a:r>
              <a:rPr lang="en-US" sz="2800" dirty="0"/>
              <a:t>Enter the non-federal contribution as reported in NEO  SY 12-SY20</a:t>
            </a:r>
          </a:p>
        </p:txBody>
      </p:sp>
      <p:pic>
        <p:nvPicPr>
          <p:cNvPr id="3" name="Picture 2"/>
          <p:cNvPicPr>
            <a:picLocks noChangeAspect="1"/>
          </p:cNvPicPr>
          <p:nvPr/>
        </p:nvPicPr>
        <p:blipFill>
          <a:blip r:embed="rId4"/>
          <a:stretch>
            <a:fillRect/>
          </a:stretch>
        </p:blipFill>
        <p:spPr>
          <a:xfrm rot="10800000">
            <a:off x="1228987" y="2986098"/>
            <a:ext cx="1938432" cy="597460"/>
          </a:xfrm>
          <a:prstGeom prst="rect">
            <a:avLst/>
          </a:prstGeom>
        </p:spPr>
      </p:pic>
      <p:pic>
        <p:nvPicPr>
          <p:cNvPr id="8" name="Picture 7"/>
          <p:cNvPicPr>
            <a:picLocks noChangeAspect="1"/>
          </p:cNvPicPr>
          <p:nvPr/>
        </p:nvPicPr>
        <p:blipFill>
          <a:blip r:embed="rId5"/>
          <a:stretch>
            <a:fillRect/>
          </a:stretch>
        </p:blipFill>
        <p:spPr>
          <a:xfrm>
            <a:off x="2486471" y="5296488"/>
            <a:ext cx="2242869" cy="597460"/>
          </a:xfrm>
          <a:prstGeom prst="rect">
            <a:avLst/>
          </a:prstGeom>
        </p:spPr>
      </p:pic>
    </p:spTree>
    <p:extLst>
      <p:ext uri="{BB962C8B-B14F-4D97-AF65-F5344CB8AC3E}">
        <p14:creationId xmlns:p14="http://schemas.microsoft.com/office/powerpoint/2010/main" val="17638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849B08-78BE-45E0-AB80-830AF4CDA3D2}"/>
              </a:ext>
            </a:extLst>
          </p:cNvPr>
          <p:cNvPicPr>
            <a:picLocks noChangeAspect="1"/>
          </p:cNvPicPr>
          <p:nvPr/>
        </p:nvPicPr>
        <p:blipFill>
          <a:blip r:embed="rId3"/>
          <a:stretch>
            <a:fillRect/>
          </a:stretch>
        </p:blipFill>
        <p:spPr>
          <a:xfrm>
            <a:off x="414068" y="1178797"/>
            <a:ext cx="7283269" cy="5615875"/>
          </a:xfrm>
          <a:prstGeom prst="rect">
            <a:avLst/>
          </a:prstGeom>
        </p:spPr>
      </p:pic>
      <p:sp>
        <p:nvSpPr>
          <p:cNvPr id="3" name="Content Placeholder 2"/>
          <p:cNvSpPr>
            <a:spLocks noGrp="1"/>
          </p:cNvSpPr>
          <p:nvPr>
            <p:ph idx="1"/>
          </p:nvPr>
        </p:nvSpPr>
        <p:spPr>
          <a:xfrm>
            <a:off x="207034" y="63329"/>
            <a:ext cx="8781691" cy="1115468"/>
          </a:xfrm>
        </p:spPr>
        <p:txBody>
          <a:bodyPr>
            <a:normAutofit/>
          </a:bodyPr>
          <a:lstStyle/>
          <a:p>
            <a:pPr marL="0" indent="0" algn="ctr">
              <a:buNone/>
            </a:pPr>
            <a:endParaRPr lang="en-US" sz="2800" b="1" u="sng" dirty="0"/>
          </a:p>
          <a:p>
            <a:pPr marL="0" indent="0">
              <a:buNone/>
            </a:pPr>
            <a:r>
              <a:rPr lang="en-US" sz="2800" u="sng" dirty="0"/>
              <a:t>Non-Federal Calculator</a:t>
            </a:r>
          </a:p>
        </p:txBody>
      </p:sp>
      <p:sp>
        <p:nvSpPr>
          <p:cNvPr id="9" name="Oval 8">
            <a:extLst>
              <a:ext uri="{FF2B5EF4-FFF2-40B4-BE49-F238E27FC236}">
                <a16:creationId xmlns:a16="http://schemas.microsoft.com/office/drawing/2014/main" id="{F116EEC3-F85E-43DB-ADBA-9A0A2520537C}"/>
              </a:ext>
            </a:extLst>
          </p:cNvPr>
          <p:cNvSpPr/>
          <p:nvPr/>
        </p:nvSpPr>
        <p:spPr>
          <a:xfrm>
            <a:off x="4451230" y="1185190"/>
            <a:ext cx="2260122" cy="497406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213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F0D64A-F20B-4C14-92F4-7EA33F75474F}"/>
              </a:ext>
            </a:extLst>
          </p:cNvPr>
          <p:cNvPicPr>
            <a:picLocks noChangeAspect="1"/>
          </p:cNvPicPr>
          <p:nvPr/>
        </p:nvPicPr>
        <p:blipFill>
          <a:blip r:embed="rId3"/>
          <a:stretch>
            <a:fillRect/>
          </a:stretch>
        </p:blipFill>
        <p:spPr>
          <a:xfrm>
            <a:off x="0" y="925191"/>
            <a:ext cx="6832121" cy="5946251"/>
          </a:xfrm>
          <a:prstGeom prst="rect">
            <a:avLst/>
          </a:prstGeom>
        </p:spPr>
      </p:pic>
      <p:sp>
        <p:nvSpPr>
          <p:cNvPr id="4" name="Content Placeholder 3"/>
          <p:cNvSpPr>
            <a:spLocks noGrp="1"/>
          </p:cNvSpPr>
          <p:nvPr>
            <p:ph idx="1"/>
          </p:nvPr>
        </p:nvSpPr>
        <p:spPr>
          <a:xfrm>
            <a:off x="0" y="120770"/>
            <a:ext cx="8686800" cy="804421"/>
          </a:xfrm>
        </p:spPr>
        <p:txBody>
          <a:bodyPr>
            <a:normAutofit/>
          </a:bodyPr>
          <a:lstStyle/>
          <a:p>
            <a:pPr marL="0" indent="0">
              <a:buNone/>
            </a:pPr>
            <a:r>
              <a:rPr lang="en-US" sz="2800" u="sng" dirty="0"/>
              <a:t>Non-Federal Calculator</a:t>
            </a:r>
          </a:p>
        </p:txBody>
      </p:sp>
      <p:pic>
        <p:nvPicPr>
          <p:cNvPr id="8" name="Picture 7"/>
          <p:cNvPicPr>
            <a:picLocks noChangeAspect="1"/>
          </p:cNvPicPr>
          <p:nvPr/>
        </p:nvPicPr>
        <p:blipFill>
          <a:blip r:embed="rId4"/>
          <a:stretch>
            <a:fillRect/>
          </a:stretch>
        </p:blipFill>
        <p:spPr>
          <a:xfrm rot="10800000">
            <a:off x="5711026" y="2435548"/>
            <a:ext cx="2975774" cy="597460"/>
          </a:xfrm>
          <a:prstGeom prst="rect">
            <a:avLst/>
          </a:prstGeom>
        </p:spPr>
      </p:pic>
      <p:pic>
        <p:nvPicPr>
          <p:cNvPr id="9" name="Picture 8"/>
          <p:cNvPicPr>
            <a:picLocks noChangeAspect="1"/>
          </p:cNvPicPr>
          <p:nvPr/>
        </p:nvPicPr>
        <p:blipFill>
          <a:blip r:embed="rId4"/>
          <a:stretch>
            <a:fillRect/>
          </a:stretch>
        </p:blipFill>
        <p:spPr>
          <a:xfrm rot="10800000">
            <a:off x="5711026" y="5140827"/>
            <a:ext cx="2975774" cy="597460"/>
          </a:xfrm>
          <a:prstGeom prst="rect">
            <a:avLst/>
          </a:prstGeom>
        </p:spPr>
      </p:pic>
    </p:spTree>
    <p:extLst>
      <p:ext uri="{BB962C8B-B14F-4D97-AF65-F5344CB8AC3E}">
        <p14:creationId xmlns:p14="http://schemas.microsoft.com/office/powerpoint/2010/main" val="30385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1AB977-310D-4EF1-AFF4-813CFE3CCB43}"/>
              </a:ext>
            </a:extLst>
          </p:cNvPr>
          <p:cNvPicPr>
            <a:picLocks noChangeAspect="1"/>
          </p:cNvPicPr>
          <p:nvPr/>
        </p:nvPicPr>
        <p:blipFill>
          <a:blip r:embed="rId3"/>
          <a:stretch>
            <a:fillRect/>
          </a:stretch>
        </p:blipFill>
        <p:spPr>
          <a:xfrm>
            <a:off x="85254" y="280630"/>
            <a:ext cx="8247971" cy="6515764"/>
          </a:xfrm>
          <a:prstGeom prst="rect">
            <a:avLst/>
          </a:prstGeom>
        </p:spPr>
      </p:pic>
      <p:sp>
        <p:nvSpPr>
          <p:cNvPr id="4" name="Content Placeholder 3"/>
          <p:cNvSpPr>
            <a:spLocks noGrp="1"/>
          </p:cNvSpPr>
          <p:nvPr>
            <p:ph idx="1"/>
          </p:nvPr>
        </p:nvSpPr>
        <p:spPr>
          <a:xfrm>
            <a:off x="4934761" y="280629"/>
            <a:ext cx="4041058" cy="5853113"/>
          </a:xfrm>
          <a:solidFill>
            <a:schemeClr val="bg1"/>
          </a:solidFill>
        </p:spPr>
        <p:txBody>
          <a:bodyPr>
            <a:normAutofit/>
          </a:bodyPr>
          <a:lstStyle/>
          <a:p>
            <a:pPr marL="0" indent="0" algn="ctr">
              <a:buNone/>
            </a:pPr>
            <a:r>
              <a:rPr lang="en-US" sz="2800" u="sng" dirty="0"/>
              <a:t>SY 2020-21 REPORT</a:t>
            </a:r>
          </a:p>
          <a:p>
            <a:r>
              <a:rPr lang="en-US" sz="2800" dirty="0"/>
              <a:t>Scroll over to the “REPORT” tab</a:t>
            </a:r>
          </a:p>
          <a:p>
            <a:r>
              <a:rPr lang="en-US" sz="2800" dirty="0"/>
              <a:t>Weighted average price to use in next year’s PLE tool</a:t>
            </a:r>
          </a:p>
          <a:p>
            <a:r>
              <a:rPr lang="en-US" sz="2800" dirty="0"/>
              <a:t>Select the method used from the drop-down</a:t>
            </a:r>
          </a:p>
          <a:p>
            <a:r>
              <a:rPr lang="en-US" sz="2800" dirty="0"/>
              <a:t>Summary of the information to justify your price change </a:t>
            </a:r>
          </a:p>
        </p:txBody>
      </p:sp>
      <p:sp>
        <p:nvSpPr>
          <p:cNvPr id="6" name="Down Arrow 5"/>
          <p:cNvSpPr/>
          <p:nvPr/>
        </p:nvSpPr>
        <p:spPr>
          <a:xfrm>
            <a:off x="7088025" y="5368042"/>
            <a:ext cx="484632" cy="978408"/>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213315" y="4619848"/>
            <a:ext cx="597460" cy="1957522"/>
          </a:xfrm>
          <a:prstGeom prst="rect">
            <a:avLst/>
          </a:prstGeom>
        </p:spPr>
      </p:pic>
      <p:pic>
        <p:nvPicPr>
          <p:cNvPr id="10" name="Picture 9"/>
          <p:cNvPicPr>
            <a:picLocks noChangeAspect="1"/>
          </p:cNvPicPr>
          <p:nvPr/>
        </p:nvPicPr>
        <p:blipFill>
          <a:blip r:embed="rId4"/>
          <a:stretch>
            <a:fillRect/>
          </a:stretch>
        </p:blipFill>
        <p:spPr>
          <a:xfrm rot="5400000">
            <a:off x="4367604" y="860006"/>
            <a:ext cx="597460" cy="1362404"/>
          </a:xfrm>
          <a:prstGeom prst="rect">
            <a:avLst/>
          </a:prstGeom>
        </p:spPr>
      </p:pic>
      <p:pic>
        <p:nvPicPr>
          <p:cNvPr id="11" name="Picture 10"/>
          <p:cNvPicPr>
            <a:picLocks noChangeAspect="1"/>
          </p:cNvPicPr>
          <p:nvPr/>
        </p:nvPicPr>
        <p:blipFill>
          <a:blip r:embed="rId4"/>
          <a:stretch>
            <a:fillRect/>
          </a:stretch>
        </p:blipFill>
        <p:spPr>
          <a:xfrm rot="5400000">
            <a:off x="3807756" y="2419314"/>
            <a:ext cx="597460" cy="1362404"/>
          </a:xfrm>
          <a:prstGeom prst="rect">
            <a:avLst/>
          </a:prstGeom>
        </p:spPr>
      </p:pic>
    </p:spTree>
    <p:extLst>
      <p:ext uri="{BB962C8B-B14F-4D97-AF65-F5344CB8AC3E}">
        <p14:creationId xmlns:p14="http://schemas.microsoft.com/office/powerpoint/2010/main" val="101126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57200" y="381000"/>
            <a:ext cx="7772400" cy="1066800"/>
          </a:xfrm>
        </p:spPr>
        <p:txBody>
          <a:bodyPr/>
          <a:lstStyle/>
          <a:p>
            <a:r>
              <a:rPr lang="en-US" dirty="0"/>
              <a:t>Paid Lunch Equity</a:t>
            </a:r>
          </a:p>
        </p:txBody>
      </p:sp>
      <p:sp>
        <p:nvSpPr>
          <p:cNvPr id="3" name="Content Placeholder 2"/>
          <p:cNvSpPr>
            <a:spLocks noGrp="1"/>
          </p:cNvSpPr>
          <p:nvPr>
            <p:ph idx="4294967295"/>
          </p:nvPr>
        </p:nvSpPr>
        <p:spPr>
          <a:xfrm>
            <a:off x="206476" y="1666568"/>
            <a:ext cx="8719159" cy="5075426"/>
          </a:xfrm>
        </p:spPr>
        <p:txBody>
          <a:bodyPr>
            <a:normAutofit/>
          </a:bodyPr>
          <a:lstStyle/>
          <a:p>
            <a:pPr marL="347663" indent="-347663">
              <a:lnSpc>
                <a:spcPct val="120000"/>
              </a:lnSpc>
            </a:pPr>
            <a:r>
              <a:rPr lang="en-US" dirty="0">
                <a:cs typeface="Arial" charset="0"/>
              </a:rPr>
              <a:t>USDA issues a target price each year</a:t>
            </a:r>
          </a:p>
          <a:p>
            <a:pPr marL="347663" indent="-347663">
              <a:lnSpc>
                <a:spcPct val="120000"/>
              </a:lnSpc>
            </a:pPr>
            <a:r>
              <a:rPr lang="en-US" dirty="0">
                <a:cs typeface="Arial" charset="0"/>
              </a:rPr>
              <a:t>Based on the difference between the reimbursement rate for free meals and the reimbursement rate for paid meals</a:t>
            </a:r>
          </a:p>
          <a:p>
            <a:pPr marL="347663" indent="-347663">
              <a:lnSpc>
                <a:spcPct val="120000"/>
              </a:lnSpc>
            </a:pPr>
            <a:r>
              <a:rPr lang="en-US" dirty="0">
                <a:cs typeface="Arial" charset="0"/>
              </a:rPr>
              <a:t>SY 2021 Target Price is $3.09</a:t>
            </a:r>
          </a:p>
          <a:p>
            <a:pPr marL="0" indent="0" algn="ctr">
              <a:lnSpc>
                <a:spcPct val="120000"/>
              </a:lnSpc>
              <a:buNone/>
            </a:pPr>
            <a:endParaRPr lang="en-US" dirty="0"/>
          </a:p>
          <a:p>
            <a:pPr marL="347663" indent="-347663">
              <a:buClr>
                <a:srgbClr val="FFFFFF"/>
              </a:buClr>
              <a:buFont typeface="Wingdings 2" charset="0"/>
              <a:buChar char=""/>
            </a:pPr>
            <a:endParaRPr lang="en-US" dirty="0"/>
          </a:p>
          <a:p>
            <a:pPr marL="347663" indent="-347663">
              <a:buClr>
                <a:srgbClr val="FFFFFF"/>
              </a:buClr>
              <a:buFont typeface="Wingdings 2" charset="0"/>
              <a:buChar char=""/>
            </a:pPr>
            <a:endParaRPr lang="en-US" dirty="0"/>
          </a:p>
          <a:p>
            <a:pPr marL="347663" indent="-347663">
              <a:buClr>
                <a:srgbClr val="FFFFFF"/>
              </a:buClr>
              <a:buFont typeface="Wingdings 2" charset="0"/>
              <a:buChar char=""/>
            </a:pPr>
            <a:endParaRPr lang="en-US" dirty="0"/>
          </a:p>
        </p:txBody>
      </p:sp>
    </p:spTree>
    <p:extLst>
      <p:ext uri="{BB962C8B-B14F-4D97-AF65-F5344CB8AC3E}">
        <p14:creationId xmlns:p14="http://schemas.microsoft.com/office/powerpoint/2010/main" val="829881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Congratulations!</a:t>
            </a:r>
          </a:p>
        </p:txBody>
      </p:sp>
      <p:sp>
        <p:nvSpPr>
          <p:cNvPr id="6" name="Content Placeholder 5"/>
          <p:cNvSpPr>
            <a:spLocks noGrp="1"/>
          </p:cNvSpPr>
          <p:nvPr>
            <p:ph idx="1"/>
          </p:nvPr>
        </p:nvSpPr>
        <p:spPr/>
        <p:txBody>
          <a:bodyPr/>
          <a:lstStyle/>
          <a:p>
            <a:r>
              <a:rPr lang="en-US" dirty="0"/>
              <a:t>Save a copy</a:t>
            </a:r>
          </a:p>
          <a:p>
            <a:r>
              <a:rPr lang="en-US" dirty="0"/>
              <a:t>Upload a copy in NEO with the Annual Application Packet</a:t>
            </a:r>
          </a:p>
          <a:p>
            <a:pPr lvl="1"/>
            <a:r>
              <a:rPr lang="en-US" dirty="0"/>
              <a:t>‘Supplemental Attachments’</a:t>
            </a:r>
          </a:p>
        </p:txBody>
      </p:sp>
    </p:spTree>
    <p:extLst>
      <p:ext uri="{BB962C8B-B14F-4D97-AF65-F5344CB8AC3E}">
        <p14:creationId xmlns:p14="http://schemas.microsoft.com/office/powerpoint/2010/main" val="3613362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
        <p:nvSpPr>
          <p:cNvPr id="6" name="Content Placeholder 5"/>
          <p:cNvSpPr>
            <a:spLocks noGrp="1"/>
          </p:cNvSpPr>
          <p:nvPr>
            <p:ph idx="1"/>
          </p:nvPr>
        </p:nvSpPr>
        <p:spPr>
          <a:xfrm>
            <a:off x="457200" y="1600200"/>
            <a:ext cx="8229600" cy="5257800"/>
          </a:xfrm>
        </p:spPr>
        <p:txBody>
          <a:bodyPr/>
          <a:lstStyle/>
          <a:p>
            <a:pPr marL="0" indent="0" algn="ctr">
              <a:buNone/>
            </a:pPr>
            <a:endParaRPr lang="en-US" dirty="0">
              <a:hlinkClick r:id="rId3"/>
            </a:endParaRPr>
          </a:p>
          <a:p>
            <a:pPr marL="0" indent="0" algn="ctr">
              <a:buNone/>
            </a:pPr>
            <a:r>
              <a:rPr lang="en-US" dirty="0"/>
              <a:t>Sarah Platt</a:t>
            </a:r>
          </a:p>
          <a:p>
            <a:pPr marL="0" indent="0" algn="ctr">
              <a:buNone/>
            </a:pPr>
            <a:r>
              <a:rPr lang="en-US" dirty="0"/>
              <a:t>624-6879</a:t>
            </a:r>
          </a:p>
          <a:p>
            <a:pPr marL="0" indent="0" algn="ctr">
              <a:buNone/>
            </a:pPr>
            <a:r>
              <a:rPr lang="en-US" dirty="0"/>
              <a:t>sarah.d.platt@maine.gov</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endParaRPr lang="en-US" dirty="0"/>
          </a:p>
        </p:txBody>
      </p:sp>
      <p:pic>
        <p:nvPicPr>
          <p:cNvPr id="8" name="Picture 7"/>
          <p:cNvPicPr>
            <a:picLocks noChangeAspect="1"/>
          </p:cNvPicPr>
          <p:nvPr/>
        </p:nvPicPr>
        <p:blipFill>
          <a:blip r:embed="rId4"/>
          <a:stretch>
            <a:fillRect/>
          </a:stretch>
        </p:blipFill>
        <p:spPr>
          <a:xfrm>
            <a:off x="2918178" y="3857256"/>
            <a:ext cx="3135490" cy="2453231"/>
          </a:xfrm>
          <a:prstGeom prst="rect">
            <a:avLst/>
          </a:prstGeom>
        </p:spPr>
      </p:pic>
    </p:spTree>
    <p:extLst>
      <p:ext uri="{BB962C8B-B14F-4D97-AF65-F5344CB8AC3E}">
        <p14:creationId xmlns:p14="http://schemas.microsoft.com/office/powerpoint/2010/main" val="4266195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370" y="163868"/>
            <a:ext cx="8277367" cy="5853113"/>
          </a:xfrm>
        </p:spPr>
        <p:txBody>
          <a:bodyPr>
            <a:normAutofit fontScale="40000" lnSpcReduction="20000"/>
          </a:bodyPr>
          <a:lstStyle/>
          <a:p>
            <a:pPr marL="0" indent="0">
              <a:buNone/>
            </a:pPr>
            <a:r>
              <a:rPr lang="en-US" sz="35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0" indent="0">
              <a:buNone/>
            </a:pPr>
            <a:r>
              <a:rPr lang="en-US" sz="350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buNone/>
            </a:pPr>
            <a:r>
              <a:rPr lang="en-US" sz="3500" dirty="0"/>
              <a:t> To file a program complaint of discrimination, complete the </a:t>
            </a:r>
            <a:r>
              <a:rPr lang="en-US" sz="3500" u="sng" dirty="0">
                <a:hlinkClick r:id="rId3"/>
              </a:rPr>
              <a:t>USDA Program Discrimination Complaint Form</a:t>
            </a:r>
            <a:r>
              <a:rPr lang="en-US" sz="3500" dirty="0"/>
              <a:t>, (AD-3027) found online at: </a:t>
            </a:r>
            <a:r>
              <a:rPr lang="en-US" sz="3500" u="sng" dirty="0">
                <a:hlinkClick r:id="rId4"/>
              </a:rPr>
              <a:t>http://www.ascr.usda.gov/complaint_filing_cust.html</a:t>
            </a:r>
            <a:r>
              <a:rPr lang="en-US" sz="3500" dirty="0"/>
              <a:t>, and at any USDA office, or write a letter addressed to USDA and provide in the letter all of the information requested in the form. To request a copy of the complaint form, call (866) 632-9992. Submit your completed form or letter to USDA by:</a:t>
            </a:r>
          </a:p>
          <a:p>
            <a:pPr marL="0" indent="0">
              <a:buNone/>
            </a:pPr>
            <a:r>
              <a:rPr lang="en-US" sz="3500" dirty="0"/>
              <a:t> (1)     mail: U.S. Department of Agriculture</a:t>
            </a:r>
            <a:br>
              <a:rPr lang="en-US" sz="3500" dirty="0"/>
            </a:br>
            <a:r>
              <a:rPr lang="en-US" sz="3500" dirty="0"/>
              <a:t>          Office of the Assistant Secretary for Civil Rights</a:t>
            </a:r>
            <a:br>
              <a:rPr lang="en-US" sz="3500" dirty="0"/>
            </a:br>
            <a:r>
              <a:rPr lang="en-US" sz="3500" dirty="0"/>
              <a:t>          1400 Independence Avenue, SW</a:t>
            </a:r>
            <a:br>
              <a:rPr lang="en-US" sz="3500" dirty="0"/>
            </a:br>
            <a:r>
              <a:rPr lang="en-US" sz="3500" dirty="0"/>
              <a:t>          Washington, D.C. 20250-9410;</a:t>
            </a:r>
          </a:p>
          <a:p>
            <a:pPr marL="0" indent="0">
              <a:buNone/>
            </a:pPr>
            <a:r>
              <a:rPr lang="en-US" sz="3500" dirty="0"/>
              <a:t> (2)      fax: (202) 690-7442; or</a:t>
            </a:r>
          </a:p>
          <a:p>
            <a:pPr marL="0" indent="0">
              <a:buNone/>
            </a:pPr>
            <a:r>
              <a:rPr lang="en-US" sz="3500" dirty="0"/>
              <a:t> (3)      email: </a:t>
            </a:r>
            <a:r>
              <a:rPr lang="en-US" sz="3500" u="sng" dirty="0">
                <a:hlinkClick r:id="rId5"/>
              </a:rPr>
              <a:t>program.intake@usda.gov</a:t>
            </a:r>
            <a:r>
              <a:rPr lang="en-US" sz="3500" dirty="0"/>
              <a:t>.</a:t>
            </a:r>
          </a:p>
          <a:p>
            <a:pPr marL="0" indent="0">
              <a:buNone/>
            </a:pPr>
            <a:r>
              <a:rPr lang="en-US" sz="3500" dirty="0"/>
              <a:t> This institution is an equal opportunity provider.</a:t>
            </a:r>
          </a:p>
          <a:p>
            <a:pPr marL="0" indent="0">
              <a:buNone/>
            </a:pPr>
            <a:r>
              <a:rPr lang="en-US" sz="3500" dirty="0"/>
              <a:t>(Federal statement updated 1/3/2020)</a:t>
            </a:r>
          </a:p>
          <a:p>
            <a:pPr marL="0" indent="0">
              <a:buNone/>
            </a:pPr>
            <a:endParaRPr lang="en-US" sz="3500" dirty="0"/>
          </a:p>
          <a:p>
            <a:pPr marL="0" indent="0">
              <a:buNone/>
            </a:pPr>
            <a:endParaRPr lang="en-US" sz="3500" dirty="0"/>
          </a:p>
          <a:p>
            <a:pPr marL="0" indent="0">
              <a:buNone/>
            </a:pPr>
            <a:r>
              <a:rPr lang="en-US" sz="3500" dirty="0"/>
              <a:t>The Maine Human Rights Act prohibits discrimination because of race, color, sex, sexual orientation, age, physical or mental disability, genetic information, religion, ancestry or national origin.</a:t>
            </a:r>
          </a:p>
          <a:p>
            <a:pPr marL="0" indent="0">
              <a:buNone/>
            </a:pPr>
            <a:r>
              <a:rPr lang="en-US" sz="3500" dirty="0"/>
              <a:t>Complaints of discrimination must be filed at the office of the Maine Human Rights Commission, 51 State House Station, Augusta, Maine 04333-0051. If you wish to file a discrimination complaint electronically, visit the Human Rights Commission website at </a:t>
            </a:r>
            <a:r>
              <a:rPr lang="en-US" sz="3500" u="sng" dirty="0">
                <a:hlinkClick r:id="rId6"/>
              </a:rPr>
              <a:t>https://www.maine.gov/mhrc/file/instructions</a:t>
            </a:r>
            <a:r>
              <a:rPr lang="en-US" sz="3500" dirty="0"/>
              <a:t> and complete an intake questionnaire. Maine is an equal opportunity provider and employer.</a:t>
            </a:r>
          </a:p>
          <a:p>
            <a:pPr marL="0" indent="0">
              <a:buNone/>
            </a:pPr>
            <a:endParaRPr lang="en-US" dirty="0"/>
          </a:p>
        </p:txBody>
      </p:sp>
    </p:spTree>
    <p:extLst>
      <p:ext uri="{BB962C8B-B14F-4D97-AF65-F5344CB8AC3E}">
        <p14:creationId xmlns:p14="http://schemas.microsoft.com/office/powerpoint/2010/main" val="3795369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My District Required to Complete the PLE Tool?</a:t>
            </a:r>
          </a:p>
        </p:txBody>
      </p:sp>
      <p:sp>
        <p:nvSpPr>
          <p:cNvPr id="3" name="Content Placeholder 2"/>
          <p:cNvSpPr>
            <a:spLocks noGrp="1"/>
          </p:cNvSpPr>
          <p:nvPr>
            <p:ph idx="1"/>
          </p:nvPr>
        </p:nvSpPr>
        <p:spPr/>
        <p:txBody>
          <a:bodyPr/>
          <a:lstStyle/>
          <a:p>
            <a:pPr marL="0" indent="0">
              <a:buNone/>
            </a:pPr>
            <a:r>
              <a:rPr lang="en-US" dirty="0"/>
              <a:t>You are not required to complete the PLE tool if the SFA:</a:t>
            </a:r>
          </a:p>
          <a:p>
            <a:pPr marL="514350" indent="-514350">
              <a:buFont typeface="+mj-lt"/>
              <a:buAutoNum type="arabicPeriod"/>
            </a:pPr>
            <a:r>
              <a:rPr lang="en-US" dirty="0"/>
              <a:t>Has implemented CEP district-wide</a:t>
            </a:r>
          </a:p>
          <a:p>
            <a:pPr marL="514350" indent="-514350">
              <a:buFont typeface="+mj-lt"/>
              <a:buAutoNum type="arabicPeriod"/>
            </a:pPr>
            <a:r>
              <a:rPr lang="en-US" dirty="0"/>
              <a:t>Is already charging a weighted average that meets or exceeds the requirement</a:t>
            </a:r>
          </a:p>
          <a:p>
            <a:pPr marL="514350" indent="-514350">
              <a:buFont typeface="+mj-lt"/>
              <a:buAutoNum type="arabicPeriod"/>
            </a:pPr>
            <a:r>
              <a:rPr lang="en-US" dirty="0"/>
              <a:t>Has a positive CBB as stated in NEO as of December 31, 2019</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347394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Paid Lunch Equity Tool</a:t>
            </a:r>
          </a:p>
        </p:txBody>
      </p:sp>
      <p:sp>
        <p:nvSpPr>
          <p:cNvPr id="3" name="Content Placeholder 2"/>
          <p:cNvSpPr>
            <a:spLocks noGrp="1"/>
          </p:cNvSpPr>
          <p:nvPr>
            <p:ph idx="1"/>
          </p:nvPr>
        </p:nvSpPr>
        <p:spPr/>
        <p:txBody>
          <a:bodyPr/>
          <a:lstStyle/>
          <a:p>
            <a:pPr marL="0" indent="0">
              <a:buNone/>
            </a:pPr>
            <a:r>
              <a:rPr lang="en-US" dirty="0"/>
              <a:t>The PLE tool calculates:</a:t>
            </a:r>
          </a:p>
          <a:p>
            <a:r>
              <a:rPr lang="en-US" dirty="0"/>
              <a:t>Weighted average paid lunch price based on what you charged for SY 2020</a:t>
            </a:r>
          </a:p>
          <a:p>
            <a:r>
              <a:rPr lang="en-US" dirty="0"/>
              <a:t>Required weighted average paid lunch price increase for SY 2021</a:t>
            </a:r>
          </a:p>
          <a:p>
            <a:r>
              <a:rPr lang="en-US" dirty="0"/>
              <a:t>Required non-federal contribution required (if needed)</a:t>
            </a:r>
          </a:p>
        </p:txBody>
      </p:sp>
    </p:spTree>
    <p:extLst>
      <p:ext uri="{BB962C8B-B14F-4D97-AF65-F5344CB8AC3E}">
        <p14:creationId xmlns:p14="http://schemas.microsoft.com/office/powerpoint/2010/main" val="309383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p:txBody>
          <a:bodyPr/>
          <a:lstStyle/>
          <a:p>
            <a:pPr marL="0" indent="0">
              <a:buNone/>
            </a:pPr>
            <a:r>
              <a:rPr lang="en-US" dirty="0"/>
              <a:t>You will need:</a:t>
            </a:r>
          </a:p>
          <a:p>
            <a:pPr marL="514350" indent="-514350">
              <a:buFont typeface="+mj-lt"/>
              <a:buAutoNum type="arabicPeriod"/>
            </a:pPr>
            <a:r>
              <a:rPr lang="en-US" dirty="0"/>
              <a:t>The unrounded price requirement for the completed PLE tool from the </a:t>
            </a:r>
            <a:r>
              <a:rPr lang="en-US" i="1" dirty="0"/>
              <a:t>current</a:t>
            </a:r>
            <a:r>
              <a:rPr lang="en-US" dirty="0"/>
              <a:t> school year (SY 2020)</a:t>
            </a:r>
          </a:p>
          <a:p>
            <a:pPr marL="514350" indent="-514350">
              <a:buFont typeface="+mj-lt"/>
              <a:buAutoNum type="arabicPeriod"/>
            </a:pPr>
            <a:r>
              <a:rPr lang="en-US" dirty="0"/>
              <a:t>The current tool for the upcoming year </a:t>
            </a:r>
            <a:br>
              <a:rPr lang="en-US" dirty="0"/>
            </a:br>
            <a:r>
              <a:rPr lang="en-US" dirty="0"/>
              <a:t>(SY 2021)</a:t>
            </a:r>
          </a:p>
          <a:p>
            <a:pPr marL="514350" indent="-514350">
              <a:buFont typeface="+mj-lt"/>
              <a:buAutoNum type="arabicPeriod"/>
            </a:pPr>
            <a:endParaRPr lang="en-US" dirty="0"/>
          </a:p>
        </p:txBody>
      </p:sp>
    </p:spTree>
    <p:extLst>
      <p:ext uri="{BB962C8B-B14F-4D97-AF65-F5344CB8AC3E}">
        <p14:creationId xmlns:p14="http://schemas.microsoft.com/office/powerpoint/2010/main" val="428651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a:xfrm>
            <a:off x="269631" y="1600200"/>
            <a:ext cx="8569569" cy="4525963"/>
          </a:xfrm>
        </p:spPr>
        <p:txBody>
          <a:bodyPr>
            <a:normAutofit/>
          </a:bodyPr>
          <a:lstStyle/>
          <a:p>
            <a:pPr marL="0" indent="0">
              <a:buNone/>
            </a:pPr>
            <a:r>
              <a:rPr lang="en-US" dirty="0"/>
              <a:t>Completed tool in NEO</a:t>
            </a:r>
          </a:p>
          <a:p>
            <a:endParaRPr lang="en-US" dirty="0"/>
          </a:p>
        </p:txBody>
      </p:sp>
      <p:pic>
        <p:nvPicPr>
          <p:cNvPr id="6" name="Picture 5"/>
          <p:cNvPicPr>
            <a:picLocks noChangeAspect="1"/>
          </p:cNvPicPr>
          <p:nvPr/>
        </p:nvPicPr>
        <p:blipFill rotWithShape="1">
          <a:blip r:embed="rId3"/>
          <a:srcRect l="50065" t="4167" b="7374"/>
          <a:stretch/>
        </p:blipFill>
        <p:spPr>
          <a:xfrm>
            <a:off x="1284818" y="2507226"/>
            <a:ext cx="7859182" cy="4350774"/>
          </a:xfrm>
          <a:prstGeom prst="rect">
            <a:avLst/>
          </a:prstGeom>
          <a:ln>
            <a:solidFill>
              <a:schemeClr val="tx1"/>
            </a:solidFill>
          </a:ln>
        </p:spPr>
      </p:pic>
      <p:sp>
        <p:nvSpPr>
          <p:cNvPr id="5" name="Down Arrow 4"/>
          <p:cNvSpPr/>
          <p:nvPr/>
        </p:nvSpPr>
        <p:spPr>
          <a:xfrm rot="16200000">
            <a:off x="319421" y="4776422"/>
            <a:ext cx="484632" cy="2214849"/>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5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a:xfrm>
            <a:off x="269631" y="1600200"/>
            <a:ext cx="8569569" cy="4525963"/>
          </a:xfrm>
        </p:spPr>
        <p:txBody>
          <a:bodyPr>
            <a:normAutofit/>
          </a:bodyPr>
          <a:lstStyle/>
          <a:p>
            <a:pPr marL="0" indent="0">
              <a:buNone/>
            </a:pPr>
            <a:r>
              <a:rPr lang="en-US" dirty="0"/>
              <a:t>Download the SY 2021 PLE tool</a:t>
            </a:r>
          </a:p>
          <a:p>
            <a:pPr marL="0" indent="0">
              <a:buNone/>
            </a:pPr>
            <a:r>
              <a:rPr lang="en-US" sz="2400" dirty="0">
                <a:hlinkClick r:id="rId3"/>
              </a:rPr>
              <a:t>https://www.maine.gov/doe/schools/nutrition/financial/schoolmealpricing</a:t>
            </a:r>
            <a:endParaRPr lang="en-US" sz="2800" dirty="0"/>
          </a:p>
        </p:txBody>
      </p:sp>
      <p:pic>
        <p:nvPicPr>
          <p:cNvPr id="6" name="Picture 5">
            <a:extLst>
              <a:ext uri="{FF2B5EF4-FFF2-40B4-BE49-F238E27FC236}">
                <a16:creationId xmlns:a16="http://schemas.microsoft.com/office/drawing/2014/main" id="{121AEF08-EDD9-4012-A429-D24AF0638D36}"/>
              </a:ext>
            </a:extLst>
          </p:cNvPr>
          <p:cNvPicPr>
            <a:picLocks noChangeAspect="1"/>
          </p:cNvPicPr>
          <p:nvPr/>
        </p:nvPicPr>
        <p:blipFill>
          <a:blip r:embed="rId4"/>
          <a:stretch>
            <a:fillRect/>
          </a:stretch>
        </p:blipFill>
        <p:spPr>
          <a:xfrm>
            <a:off x="2407658" y="3025949"/>
            <a:ext cx="6736342" cy="3832051"/>
          </a:xfrm>
          <a:prstGeom prst="rect">
            <a:avLst/>
          </a:prstGeom>
          <a:ln>
            <a:solidFill>
              <a:schemeClr val="tx1"/>
            </a:solidFill>
          </a:ln>
        </p:spPr>
      </p:pic>
      <p:sp>
        <p:nvSpPr>
          <p:cNvPr id="5" name="Down Arrow 4"/>
          <p:cNvSpPr/>
          <p:nvPr/>
        </p:nvSpPr>
        <p:spPr>
          <a:xfrm rot="16200000">
            <a:off x="2314965" y="4479661"/>
            <a:ext cx="484632" cy="3173495"/>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75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IMPORTANT! </a:t>
            </a:r>
          </a:p>
        </p:txBody>
      </p:sp>
      <p:pic>
        <p:nvPicPr>
          <p:cNvPr id="4" name="Content Placeholder 3" descr="Screen Shot 2014-02-04 at 8.19.34 AM.png"/>
          <p:cNvPicPr>
            <a:picLocks noGrp="1" noChangeAspect="1"/>
          </p:cNvPicPr>
          <p:nvPr>
            <p:ph idx="1"/>
          </p:nvPr>
        </p:nvPicPr>
        <p:blipFill>
          <a:blip r:embed="rId3">
            <a:extLst>
              <a:ext uri="{28A0092B-C50C-407E-A947-70E740481C1C}">
                <a14:useLocalDpi xmlns:a14="http://schemas.microsoft.com/office/drawing/2010/main" val="0"/>
              </a:ext>
            </a:extLst>
          </a:blip>
          <a:srcRect t="-198351" b="-198351"/>
          <a:stretch>
            <a:fillRect/>
          </a:stretch>
        </p:blipFill>
        <p:spPr>
          <a:xfrm>
            <a:off x="64843" y="1047970"/>
            <a:ext cx="9014313" cy="4957525"/>
          </a:xfrm>
        </p:spPr>
      </p:pic>
      <p:sp>
        <p:nvSpPr>
          <p:cNvPr id="5" name="Down Arrow 4"/>
          <p:cNvSpPr/>
          <p:nvPr/>
        </p:nvSpPr>
        <p:spPr>
          <a:xfrm>
            <a:off x="332956" y="2222724"/>
            <a:ext cx="484632" cy="978408"/>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9687" y="4586111"/>
            <a:ext cx="9014313" cy="954107"/>
          </a:xfrm>
          <a:prstGeom prst="rect">
            <a:avLst/>
          </a:prstGeom>
          <a:noFill/>
        </p:spPr>
        <p:txBody>
          <a:bodyPr wrap="square" rtlCol="0">
            <a:spAutoFit/>
          </a:bodyPr>
          <a:lstStyle/>
          <a:p>
            <a:r>
              <a:rPr lang="en-US" sz="2800" b="1" dirty="0"/>
              <a:t>If the tool will not let you enter data, it is probably because you are trying to enter information into the </a:t>
            </a:r>
            <a:r>
              <a:rPr lang="en-US" sz="2800" b="1" u="sng" dirty="0"/>
              <a:t>WRONG</a:t>
            </a:r>
            <a:r>
              <a:rPr lang="en-US" sz="2800" b="1" dirty="0"/>
              <a:t> cell. </a:t>
            </a:r>
          </a:p>
        </p:txBody>
      </p:sp>
    </p:spTree>
    <p:extLst>
      <p:ext uri="{BB962C8B-B14F-4D97-AF65-F5344CB8AC3E}">
        <p14:creationId xmlns:p14="http://schemas.microsoft.com/office/powerpoint/2010/main" val="8916138"/>
      </p:ext>
    </p:extLst>
  </p:cSld>
  <p:clrMapOvr>
    <a:masterClrMapping/>
  </p:clrMapOvr>
</p:sld>
</file>

<file path=ppt/theme/theme1.xml><?xml version="1.0" encoding="utf-8"?>
<a:theme xmlns:a="http://schemas.openxmlformats.org/drawingml/2006/main" name="Child Nutrition template 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Child Nutrition template Presentation</Template>
  <TotalTime>8569</TotalTime>
  <Words>2674</Words>
  <Application>Microsoft Office PowerPoint</Application>
  <PresentationFormat>On-screen Show (4:3)</PresentationFormat>
  <Paragraphs>186</Paragraphs>
  <Slides>32</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Wingdings</vt:lpstr>
      <vt:lpstr>Wingdings 2</vt:lpstr>
      <vt:lpstr>Child Nutrition template Presentation1</vt:lpstr>
      <vt:lpstr>Custom Design</vt:lpstr>
      <vt:lpstr> How to Complete the USDA  Paid Lunch Equity Tool  </vt:lpstr>
      <vt:lpstr>Paid Lunch Equity</vt:lpstr>
      <vt:lpstr>Paid Lunch Equity</vt:lpstr>
      <vt:lpstr>Is My District Required to Complete the PLE Tool?</vt:lpstr>
      <vt:lpstr>Paid Lunch Equity Tool</vt:lpstr>
      <vt:lpstr>Getting Started</vt:lpstr>
      <vt:lpstr>Getting Started</vt:lpstr>
      <vt:lpstr>Getting Started</vt:lpstr>
      <vt:lpstr>IMPORTANT! </vt:lpstr>
      <vt:lpstr>PowerPoint Presentation</vt:lpstr>
      <vt:lpstr>Unrounded Requirement Finder tab </vt:lpstr>
      <vt:lpstr>Unrounded Requirement Finder tab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Congratulations!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dc:creator>
  <cp:lastModifiedBy>Platt, Sarah D</cp:lastModifiedBy>
  <cp:revision>230</cp:revision>
  <cp:lastPrinted>2018-05-22T16:07:02Z</cp:lastPrinted>
  <dcterms:created xsi:type="dcterms:W3CDTF">2014-02-03T17:22:19Z</dcterms:created>
  <dcterms:modified xsi:type="dcterms:W3CDTF">2020-05-15T19:07:03Z</dcterms:modified>
</cp:coreProperties>
</file>