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94" r:id="rId3"/>
    <p:sldId id="313" r:id="rId4"/>
    <p:sldId id="295" r:id="rId5"/>
    <p:sldId id="278" r:id="rId6"/>
    <p:sldId id="258" r:id="rId7"/>
    <p:sldId id="259" r:id="rId8"/>
    <p:sldId id="272" r:id="rId9"/>
    <p:sldId id="261" r:id="rId10"/>
    <p:sldId id="301" r:id="rId11"/>
    <p:sldId id="290" r:id="rId12"/>
    <p:sldId id="310" r:id="rId13"/>
    <p:sldId id="305" r:id="rId14"/>
    <p:sldId id="311" r:id="rId15"/>
    <p:sldId id="308" r:id="rId16"/>
    <p:sldId id="303" r:id="rId17"/>
    <p:sldId id="304" r:id="rId18"/>
    <p:sldId id="302" r:id="rId19"/>
    <p:sldId id="306" r:id="rId20"/>
    <p:sldId id="309" r:id="rId21"/>
    <p:sldId id="296" r:id="rId22"/>
    <p:sldId id="262" r:id="rId23"/>
    <p:sldId id="312" r:id="rId24"/>
    <p:sldId id="264" r:id="rId25"/>
    <p:sldId id="265" r:id="rId26"/>
    <p:sldId id="266" r:id="rId27"/>
    <p:sldId id="270" r:id="rId28"/>
    <p:sldId id="273" r:id="rId29"/>
    <p:sldId id="282" r:id="rId30"/>
    <p:sldId id="283" r:id="rId31"/>
    <p:sldId id="288" r:id="rId32"/>
    <p:sldId id="274" r:id="rId33"/>
    <p:sldId id="28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63" d="100"/>
          <a:sy n="63" d="100"/>
        </p:scale>
        <p:origin x="128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D70426-2E8A-41D4-AC5B-1ED041FDDC81}" type="datetimeFigureOut">
              <a:rPr lang="en-US" smtClean="0"/>
              <a:t>5/5/2020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15E1C1-4AFE-485B-8230-ACF1431CAEF2}" type="slidenum">
              <a:rPr lang="en-US" smtClean="0"/>
              <a:t>‹#›</a:t>
            </a:fld>
            <a:endParaRPr lang="en-US"/>
          </a:p>
        </p:txBody>
      </p:sp>
    </p:spTree>
    <p:extLst>
      <p:ext uri="{BB962C8B-B14F-4D97-AF65-F5344CB8AC3E}">
        <p14:creationId xmlns:p14="http://schemas.microsoft.com/office/powerpoint/2010/main" val="151653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5E1C1-4AFE-485B-8230-ACF1431CAEF2}" type="slidenum">
              <a:rPr lang="en-US" smtClean="0"/>
              <a:t>6</a:t>
            </a:fld>
            <a:endParaRPr lang="en-US"/>
          </a:p>
        </p:txBody>
      </p:sp>
    </p:spTree>
    <p:extLst>
      <p:ext uri="{BB962C8B-B14F-4D97-AF65-F5344CB8AC3E}">
        <p14:creationId xmlns:p14="http://schemas.microsoft.com/office/powerpoint/2010/main" val="216833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1B5B5-D525-4BF2-A18E-36901786A8D0}"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3635A-ECA3-4A21-9889-39277ECE97B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1B5B5-D525-4BF2-A18E-36901786A8D0}"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81B5B5-D525-4BF2-A18E-36901786A8D0}"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3635A-ECA3-4A21-9889-39277ECE97B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1B5B5-D525-4BF2-A18E-36901786A8D0}"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1B5B5-D525-4BF2-A18E-36901786A8D0}"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1B5B5-D525-4BF2-A18E-36901786A8D0}"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1B5B5-D525-4BF2-A18E-36901786A8D0}"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3635A-ECA3-4A21-9889-39277ECE97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81B5B5-D525-4BF2-A18E-36901786A8D0}" type="datetimeFigureOut">
              <a:rPr lang="en-US" smtClean="0"/>
              <a:t>5/5/2020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183635A-ECA3-4A21-9889-39277ECE97B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solidFill>
                  <a:srgbClr val="C00000"/>
                </a:solidFill>
                <a:effectLst>
                  <a:outerShdw blurRad="38100" dist="38100" dir="2700000" algn="tl">
                    <a:srgbClr val="000000">
                      <a:alpha val="43137"/>
                    </a:srgbClr>
                  </a:outerShdw>
                </a:effectLst>
                <a:latin typeface="Bookman Old Style" panose="02050604050505020204" pitchFamily="18" charset="0"/>
              </a:rPr>
              <a:t>Maine events</a:t>
            </a:r>
          </a:p>
        </p:txBody>
      </p:sp>
      <p:sp>
        <p:nvSpPr>
          <p:cNvPr id="3" name="Subtitle 2"/>
          <p:cNvSpPr>
            <a:spLocks noGrp="1"/>
          </p:cNvSpPr>
          <p:nvPr>
            <p:ph type="subTitle" idx="1"/>
          </p:nvPr>
        </p:nvSpPr>
        <p:spPr>
          <a:xfrm>
            <a:off x="762000" y="4876800"/>
            <a:ext cx="7543800" cy="838200"/>
          </a:xfrm>
        </p:spPr>
        <p:txBody>
          <a:bodyPr>
            <a:normAutofit fontScale="92500"/>
          </a:bodyPr>
          <a:lstStyle/>
          <a:p>
            <a:pPr algn="r"/>
            <a:r>
              <a:rPr lang="en-US" sz="3200" dirty="0">
                <a:solidFill>
                  <a:srgbClr val="002060"/>
                </a:solidFill>
                <a:effectLst>
                  <a:outerShdw blurRad="38100" dist="38100" dir="2700000" algn="tl">
                    <a:srgbClr val="000000">
                      <a:alpha val="43137"/>
                    </a:srgbClr>
                  </a:outerShdw>
                </a:effectLst>
                <a:latin typeface="Bookman Old Style" panose="02050604050505020204" pitchFamily="18" charset="0"/>
              </a:rPr>
              <a:t>Influences on Statehood Development  </a:t>
            </a:r>
          </a:p>
        </p:txBody>
      </p:sp>
    </p:spTree>
    <p:extLst>
      <p:ext uri="{BB962C8B-B14F-4D97-AF65-F5344CB8AC3E}">
        <p14:creationId xmlns:p14="http://schemas.microsoft.com/office/powerpoint/2010/main" val="403457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638800"/>
            <a:ext cx="7467601" cy="533400"/>
          </a:xfrm>
        </p:spPr>
        <p:txBody>
          <a:bodyPr>
            <a:normAutofit fontScale="90000"/>
          </a:bodyPr>
          <a:lstStyle/>
          <a:p>
            <a:pPr algn="r"/>
            <a:r>
              <a:rPr lang="en-US" sz="3600" dirty="0">
                <a:latin typeface="Bookman Old Style" panose="02050604050505020204" pitchFamily="18" charset="0"/>
              </a:rPr>
              <a:t>Peace in the Family</a:t>
            </a:r>
          </a:p>
        </p:txBody>
      </p:sp>
      <p:sp>
        <p:nvSpPr>
          <p:cNvPr id="3" name="Content Placeholder 2"/>
          <p:cNvSpPr>
            <a:spLocks noGrp="1"/>
          </p:cNvSpPr>
          <p:nvPr>
            <p:ph idx="1"/>
          </p:nvPr>
        </p:nvSpPr>
        <p:spPr>
          <a:xfrm>
            <a:off x="762000" y="533400"/>
            <a:ext cx="7696200" cy="5105400"/>
          </a:xfrm>
        </p:spPr>
        <p:txBody>
          <a:bodyPr>
            <a:normAutofit/>
          </a:bodyPr>
          <a:lstStyle/>
          <a:p>
            <a:pPr marL="0" indent="0">
              <a:buNone/>
            </a:pPr>
            <a:r>
              <a:rPr lang="en-US" dirty="0">
                <a:latin typeface="Bookman Old Style" panose="02050604050505020204" pitchFamily="18" charset="0"/>
              </a:rPr>
              <a:t>Benjamin Porter pledges funds to Bowdoin.</a:t>
            </a:r>
          </a:p>
          <a:p>
            <a:pPr marL="0" indent="0">
              <a:buNone/>
            </a:pPr>
            <a:r>
              <a:rPr lang="en-US" dirty="0">
                <a:latin typeface="Bookman Old Style" panose="02050604050505020204" pitchFamily="18" charset="0"/>
              </a:rPr>
              <a:t>Porter owns 3 mills on the Androscoggin River.</a:t>
            </a:r>
          </a:p>
          <a:p>
            <a:pPr marL="0" indent="0">
              <a:buNone/>
            </a:pPr>
            <a:r>
              <a:rPr lang="en-US" dirty="0">
                <a:latin typeface="Bookman Old Style" panose="02050604050505020204" pitchFamily="18" charset="0"/>
              </a:rPr>
              <a:t>William King guarantees brother-in-law’s pledge.</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King agitates for second college in Maine.</a:t>
            </a:r>
          </a:p>
          <a:p>
            <a:pPr marL="0" indent="0">
              <a:buNone/>
            </a:pPr>
            <a:r>
              <a:rPr lang="en-US" dirty="0">
                <a:latin typeface="Bookman Old Style" panose="02050604050505020204" pitchFamily="18" charset="0"/>
              </a:rPr>
              <a:t>Bowdoin President, other trustees, displeased.</a:t>
            </a:r>
          </a:p>
          <a:p>
            <a:pPr marL="0" indent="0">
              <a:buNone/>
            </a:pPr>
            <a:endParaRPr lang="en-US" dirty="0">
              <a:latin typeface="Bookman Old Style" panose="02050604050505020204" pitchFamily="18" charset="0"/>
            </a:endParaRPr>
          </a:p>
          <a:p>
            <a:pPr marL="0" indent="0">
              <a:buNone/>
            </a:pPr>
            <a:r>
              <a:rPr lang="en-US" sz="3200" dirty="0">
                <a:latin typeface="Bookman Old Style" panose="02050604050505020204" pitchFamily="18" charset="0"/>
              </a:rPr>
              <a:t> </a:t>
            </a:r>
          </a:p>
        </p:txBody>
      </p:sp>
    </p:spTree>
    <p:extLst>
      <p:ext uri="{BB962C8B-B14F-4D97-AF65-F5344CB8AC3E}">
        <p14:creationId xmlns:p14="http://schemas.microsoft.com/office/powerpoint/2010/main" val="110291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pPr algn="r"/>
            <a:r>
              <a:rPr lang="en-US" sz="3600" dirty="0">
                <a:latin typeface="Bookman Old Style" panose="02050604050505020204" pitchFamily="18" charset="0"/>
              </a:rPr>
              <a:t>Keeping it Freshet</a:t>
            </a:r>
          </a:p>
        </p:txBody>
      </p:sp>
      <p:sp>
        <p:nvSpPr>
          <p:cNvPr id="3" name="Content Placeholder 2"/>
          <p:cNvSpPr>
            <a:spLocks noGrp="1"/>
          </p:cNvSpPr>
          <p:nvPr>
            <p:ph idx="1"/>
          </p:nvPr>
        </p:nvSpPr>
        <p:spPr>
          <a:xfrm>
            <a:off x="762000" y="533400"/>
            <a:ext cx="7696200" cy="5105400"/>
          </a:xfrm>
        </p:spPr>
        <p:txBody>
          <a:bodyPr>
            <a:normAutofit/>
          </a:bodyPr>
          <a:lstStyle/>
          <a:p>
            <a:pPr marL="0" indent="0">
              <a:buNone/>
            </a:pPr>
            <a:r>
              <a:rPr lang="en-US" sz="3200" dirty="0">
                <a:latin typeface="Bookman Old Style" panose="02050604050505020204" pitchFamily="18" charset="0"/>
              </a:rPr>
              <a:t>Spring, 1814:</a:t>
            </a:r>
          </a:p>
          <a:p>
            <a:pPr marL="0" indent="0">
              <a:buNone/>
            </a:pPr>
            <a:r>
              <a:rPr lang="en-US" sz="3200" dirty="0">
                <a:latin typeface="Bookman Old Style" panose="02050604050505020204" pitchFamily="18" charset="0"/>
              </a:rPr>
              <a:t>	Androscoggin River flooding</a:t>
            </a:r>
          </a:p>
          <a:p>
            <a:pPr marL="0" indent="0">
              <a:buNone/>
            </a:pPr>
            <a:r>
              <a:rPr lang="en-US" sz="3200" dirty="0">
                <a:latin typeface="Bookman Old Style" panose="02050604050505020204" pitchFamily="18" charset="0"/>
              </a:rPr>
              <a:t>	washes downriver from Turner</a:t>
            </a:r>
          </a:p>
          <a:p>
            <a:pPr marL="0" indent="0">
              <a:buNone/>
            </a:pPr>
            <a:r>
              <a:rPr lang="en-US" sz="3200" dirty="0">
                <a:latin typeface="Bookman Old Style" panose="02050604050505020204" pitchFamily="18" charset="0"/>
              </a:rPr>
              <a:t>	Benjamin Porter’s three mills.</a:t>
            </a:r>
            <a:endParaRPr lang="en-US" dirty="0"/>
          </a:p>
        </p:txBody>
      </p:sp>
    </p:spTree>
    <p:extLst>
      <p:ext uri="{BB962C8B-B14F-4D97-AF65-F5344CB8AC3E}">
        <p14:creationId xmlns:p14="http://schemas.microsoft.com/office/powerpoint/2010/main" val="312390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D417-F95C-4BF1-BD56-3215803ED62D}"/>
              </a:ext>
            </a:extLst>
          </p:cNvPr>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Lien on Me</a:t>
            </a:r>
          </a:p>
        </p:txBody>
      </p:sp>
      <p:sp>
        <p:nvSpPr>
          <p:cNvPr id="3" name="Content Placeholder 2">
            <a:extLst>
              <a:ext uri="{FF2B5EF4-FFF2-40B4-BE49-F238E27FC236}">
                <a16:creationId xmlns:a16="http://schemas.microsoft.com/office/drawing/2014/main" id="{DE138C34-841B-4EDE-958C-F41A32F82041}"/>
              </a:ext>
            </a:extLst>
          </p:cNvPr>
          <p:cNvSpPr>
            <a:spLocks noGrp="1"/>
          </p:cNvSpPr>
          <p:nvPr>
            <p:ph idx="1"/>
          </p:nvPr>
        </p:nvSpPr>
        <p:spPr/>
        <p:txBody>
          <a:bodyPr>
            <a:normAutofit/>
          </a:bodyPr>
          <a:lstStyle/>
          <a:p>
            <a:pPr marL="0" indent="0">
              <a:buNone/>
            </a:pPr>
            <a:r>
              <a:rPr lang="en-US" sz="2800" dirty="0">
                <a:latin typeface="Bookman Old Style" panose="02050604050505020204" pitchFamily="18" charset="0"/>
              </a:rPr>
              <a:t>Porter defaults on his bond to Bowdoin.</a:t>
            </a:r>
          </a:p>
          <a:p>
            <a:pPr marL="0" indent="0">
              <a:buNone/>
            </a:pPr>
            <a:r>
              <a:rPr lang="en-US" sz="2800" dirty="0">
                <a:latin typeface="Bookman Old Style" panose="02050604050505020204" pitchFamily="18" charset="0"/>
              </a:rPr>
              <a:t>Orr, with President Appleton’s support, </a:t>
            </a:r>
          </a:p>
          <a:p>
            <a:pPr marL="0" indent="0">
              <a:buNone/>
            </a:pPr>
            <a:r>
              <a:rPr lang="en-US" sz="2800" dirty="0">
                <a:latin typeface="Bookman Old Style" panose="02050604050505020204" pitchFamily="18" charset="0"/>
              </a:rPr>
              <a:t>then sues King for payment.</a:t>
            </a:r>
          </a:p>
          <a:p>
            <a:pPr marL="0" indent="0">
              <a:buNone/>
            </a:pPr>
            <a:endParaRPr lang="en-US" dirty="0">
              <a:latin typeface="Bookman Old Style" panose="02050604050505020204" pitchFamily="18" charset="0"/>
            </a:endParaRPr>
          </a:p>
          <a:p>
            <a:pPr marL="0" indent="0">
              <a:buNone/>
            </a:pPr>
            <a:r>
              <a:rPr lang="en-US" sz="2800" dirty="0">
                <a:latin typeface="Bookman Old Style" panose="02050604050505020204" pitchFamily="18" charset="0"/>
              </a:rPr>
              <a:t>Orr attaches liens on King’s properties.</a:t>
            </a:r>
          </a:p>
          <a:p>
            <a:pPr marL="0" indent="0">
              <a:buNone/>
            </a:pPr>
            <a:r>
              <a:rPr lang="en-US" sz="2800" dirty="0">
                <a:latin typeface="Bookman Old Style" panose="02050604050505020204" pitchFamily="18" charset="0"/>
              </a:rPr>
              <a:t>King needs 4 years (1818) to pay off debt.</a:t>
            </a:r>
          </a:p>
          <a:p>
            <a:pPr marL="0" indent="0">
              <a:buNone/>
            </a:pPr>
            <a:r>
              <a:rPr lang="en-US" sz="3200" dirty="0">
                <a:latin typeface="Bookman Old Style" panose="02050604050505020204" pitchFamily="18" charset="0"/>
              </a:rPr>
              <a:t> </a:t>
            </a:r>
          </a:p>
          <a:p>
            <a:endParaRPr lang="en-US" dirty="0"/>
          </a:p>
        </p:txBody>
      </p:sp>
    </p:spTree>
    <p:extLst>
      <p:ext uri="{BB962C8B-B14F-4D97-AF65-F5344CB8AC3E}">
        <p14:creationId xmlns:p14="http://schemas.microsoft.com/office/powerpoint/2010/main" val="81742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pPr algn="r"/>
            <a:r>
              <a:rPr lang="en-US" sz="3600" dirty="0">
                <a:latin typeface="Bookman Old Style" panose="02050604050505020204" pitchFamily="18" charset="0"/>
              </a:rPr>
              <a:t>Safety in Numbers</a:t>
            </a:r>
          </a:p>
        </p:txBody>
      </p:sp>
      <p:sp>
        <p:nvSpPr>
          <p:cNvPr id="3" name="Content Placeholder 2"/>
          <p:cNvSpPr>
            <a:spLocks noGrp="1"/>
          </p:cNvSpPr>
          <p:nvPr>
            <p:ph idx="1"/>
          </p:nvPr>
        </p:nvSpPr>
        <p:spPr>
          <a:xfrm>
            <a:off x="762000" y="533400"/>
            <a:ext cx="7696200" cy="5105400"/>
          </a:xfrm>
        </p:spPr>
        <p:txBody>
          <a:bodyPr>
            <a:normAutofit fontScale="92500" lnSpcReduction="20000"/>
          </a:bodyPr>
          <a:lstStyle/>
          <a:p>
            <a:pPr marL="0" indent="0" algn="ctr">
              <a:buNone/>
            </a:pPr>
            <a:r>
              <a:rPr lang="en-US" sz="3200" dirty="0">
                <a:latin typeface="Bookman Old Style" panose="02050604050505020204" pitchFamily="18" charset="0"/>
              </a:rPr>
              <a:t>Maine Baptist population</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1787 			   183</a:t>
            </a:r>
          </a:p>
          <a:p>
            <a:pPr marL="0" indent="0">
              <a:buNone/>
            </a:pPr>
            <a:r>
              <a:rPr lang="en-US" dirty="0">
                <a:latin typeface="Bookman Old Style" panose="02050604050505020204" pitchFamily="18" charset="0"/>
              </a:rPr>
              <a:t>1800			1,600</a:t>
            </a:r>
          </a:p>
          <a:p>
            <a:pPr marL="0" indent="0">
              <a:buNone/>
            </a:pPr>
            <a:r>
              <a:rPr lang="en-US" dirty="0">
                <a:latin typeface="Bookman Old Style" panose="02050604050505020204" pitchFamily="18" charset="0"/>
              </a:rPr>
              <a:t>1810			5,144</a:t>
            </a:r>
          </a:p>
          <a:p>
            <a:pPr marL="0" indent="0">
              <a:buNone/>
            </a:pPr>
            <a:r>
              <a:rPr lang="en-US" dirty="0">
                <a:latin typeface="Bookman Old Style" panose="02050604050505020204" pitchFamily="18" charset="0"/>
              </a:rPr>
              <a:t>1820			9,328</a:t>
            </a:r>
          </a:p>
          <a:p>
            <a:pPr marL="0" indent="0">
              <a:buNone/>
            </a:pPr>
            <a:endParaRPr lang="en-US" dirty="0">
              <a:latin typeface="Bookman Old Style" panose="02050604050505020204" pitchFamily="18" charset="0"/>
            </a:endParaRPr>
          </a:p>
          <a:p>
            <a:pPr marL="0" indent="0" algn="ctr">
              <a:buNone/>
            </a:pPr>
            <a:r>
              <a:rPr lang="en-US" sz="3200" dirty="0">
                <a:latin typeface="Bookman Old Style" panose="02050604050505020204" pitchFamily="18" charset="0"/>
              </a:rPr>
              <a:t>Methodist Population</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1787			       0</a:t>
            </a:r>
          </a:p>
          <a:p>
            <a:pPr marL="0" indent="0">
              <a:buNone/>
            </a:pPr>
            <a:r>
              <a:rPr lang="en-US" dirty="0">
                <a:latin typeface="Bookman Old Style" panose="02050604050505020204" pitchFamily="18" charset="0"/>
              </a:rPr>
              <a:t>1820			6,000</a:t>
            </a:r>
          </a:p>
          <a:p>
            <a:pPr marL="457200" indent="-457200">
              <a:buAutoNum type="arabicPlain" startAt="1792"/>
            </a:pPr>
            <a:endParaRPr lang="en-US" dirty="0">
              <a:latin typeface="Bookman Old Style" panose="02050604050505020204" pitchFamily="18" charset="0"/>
            </a:endParaRPr>
          </a:p>
          <a:p>
            <a:pPr marL="0" indent="0">
              <a:buNone/>
            </a:pPr>
            <a:r>
              <a:rPr lang="en-US" sz="3200" dirty="0">
                <a:latin typeface="Bookman Old Style" panose="02050604050505020204" pitchFamily="18" charset="0"/>
              </a:rPr>
              <a:t> </a:t>
            </a:r>
          </a:p>
        </p:txBody>
      </p:sp>
    </p:spTree>
    <p:extLst>
      <p:ext uri="{BB962C8B-B14F-4D97-AF65-F5344CB8AC3E}">
        <p14:creationId xmlns:p14="http://schemas.microsoft.com/office/powerpoint/2010/main" val="355452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Can’t Get There From Here</a:t>
            </a:r>
          </a:p>
        </p:txBody>
      </p:sp>
      <p:sp>
        <p:nvSpPr>
          <p:cNvPr id="3" name="Content Placeholder 2"/>
          <p:cNvSpPr>
            <a:spLocks noGrp="1"/>
          </p:cNvSpPr>
          <p:nvPr>
            <p:ph idx="1"/>
          </p:nvPr>
        </p:nvSpPr>
        <p:spPr>
          <a:xfrm>
            <a:off x="762000" y="685800"/>
            <a:ext cx="7543800" cy="4724400"/>
          </a:xfrm>
        </p:spPr>
        <p:txBody>
          <a:bodyPr>
            <a:normAutofit/>
          </a:bodyPr>
          <a:lstStyle/>
          <a:p>
            <a:pPr marL="0" indent="0">
              <a:buNone/>
            </a:pPr>
            <a:r>
              <a:rPr lang="en-US" sz="2800" dirty="0">
                <a:latin typeface="Bookman Old Style" panose="02050604050505020204" pitchFamily="18" charset="0"/>
              </a:rPr>
              <a:t>October, 1818:  William King asks </a:t>
            </a:r>
          </a:p>
          <a:p>
            <a:pPr marL="0" indent="0">
              <a:buNone/>
            </a:pPr>
            <a:r>
              <a:rPr lang="en-US" sz="2800" dirty="0">
                <a:latin typeface="Bookman Old Style" panose="02050604050505020204" pitchFamily="18" charset="0"/>
              </a:rPr>
              <a:t>half-brother Rufus’s Congressional help to revise or repeal federal “Coasting Law” </a:t>
            </a:r>
          </a:p>
          <a:p>
            <a:pPr marL="0" indent="0">
              <a:buNone/>
            </a:pPr>
            <a:r>
              <a:rPr lang="en-US" sz="2800" dirty="0">
                <a:latin typeface="Bookman Old Style" panose="02050604050505020204" pitchFamily="18" charset="0"/>
              </a:rPr>
              <a:t>that is inhibiting support for</a:t>
            </a:r>
          </a:p>
          <a:p>
            <a:pPr marL="0" indent="0">
              <a:buNone/>
            </a:pPr>
            <a:r>
              <a:rPr lang="en-US" sz="2800" dirty="0">
                <a:latin typeface="Bookman Old Style" panose="02050604050505020204" pitchFamily="18" charset="0"/>
              </a:rPr>
              <a:t>Maine separating from Massachusetts.</a:t>
            </a:r>
          </a:p>
          <a:p>
            <a:pPr marL="0" indent="0">
              <a:buNone/>
            </a:pPr>
            <a:endParaRPr lang="en-US" sz="2800" dirty="0">
              <a:latin typeface="Bookman Old Style" panose="02050604050505020204" pitchFamily="18" charset="0"/>
            </a:endParaRPr>
          </a:p>
          <a:p>
            <a:pPr marL="0" indent="0">
              <a:buNone/>
            </a:pPr>
            <a:r>
              <a:rPr lang="en-US" sz="2800" dirty="0">
                <a:latin typeface="Bookman Old Style" panose="02050604050505020204" pitchFamily="18" charset="0"/>
              </a:rPr>
              <a:t>Rufus King succeeds.</a:t>
            </a:r>
          </a:p>
        </p:txBody>
      </p:sp>
    </p:spTree>
    <p:extLst>
      <p:ext uri="{BB962C8B-B14F-4D97-AF65-F5344CB8AC3E}">
        <p14:creationId xmlns:p14="http://schemas.microsoft.com/office/powerpoint/2010/main" val="71468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Education costs</a:t>
            </a:r>
          </a:p>
        </p:txBody>
      </p:sp>
      <p:sp>
        <p:nvSpPr>
          <p:cNvPr id="3" name="Content Placeholder 2"/>
          <p:cNvSpPr>
            <a:spLocks noGrp="1"/>
          </p:cNvSpPr>
          <p:nvPr>
            <p:ph idx="1"/>
          </p:nvPr>
        </p:nvSpPr>
        <p:spPr>
          <a:xfrm>
            <a:off x="762000" y="685800"/>
            <a:ext cx="7543800" cy="4724400"/>
          </a:xfrm>
        </p:spPr>
        <p:txBody>
          <a:bodyPr>
            <a:normAutofit/>
          </a:bodyPr>
          <a:lstStyle/>
          <a:p>
            <a:pPr marL="0" indent="0">
              <a:buNone/>
            </a:pPr>
            <a:r>
              <a:rPr lang="en-US" sz="2800" dirty="0">
                <a:latin typeface="Bookman Old Style" panose="02050604050505020204" pitchFamily="18" charset="0"/>
              </a:rPr>
              <a:t>March, 1819:   William King proposes </a:t>
            </a:r>
          </a:p>
          <a:p>
            <a:pPr marL="0" indent="0">
              <a:buNone/>
            </a:pPr>
            <a:r>
              <a:rPr lang="en-US" sz="2800" dirty="0">
                <a:latin typeface="Bookman Old Style" panose="02050604050505020204" pitchFamily="18" charset="0"/>
              </a:rPr>
              <a:t>to Massachusetts’ General Court</a:t>
            </a:r>
          </a:p>
          <a:p>
            <a:pPr marL="0" indent="0">
              <a:buNone/>
            </a:pPr>
            <a:r>
              <a:rPr lang="en-US" sz="2800" dirty="0">
                <a:latin typeface="Bookman Old Style" panose="02050604050505020204" pitchFamily="18" charset="0"/>
              </a:rPr>
              <a:t>that it equitably grant townships, </a:t>
            </a:r>
          </a:p>
          <a:p>
            <a:pPr marL="0" indent="0">
              <a:buNone/>
            </a:pPr>
            <a:r>
              <a:rPr lang="en-US" sz="2800" dirty="0">
                <a:latin typeface="Bookman Old Style" panose="02050604050505020204" pitchFamily="18" charset="0"/>
              </a:rPr>
              <a:t>and $3,000 annual support, to new</a:t>
            </a:r>
          </a:p>
          <a:p>
            <a:pPr marL="0" indent="0">
              <a:buNone/>
            </a:pPr>
            <a:r>
              <a:rPr lang="en-US" sz="2800" dirty="0">
                <a:latin typeface="Bookman Old Style" panose="02050604050505020204" pitchFamily="18" charset="0"/>
              </a:rPr>
              <a:t>Maine Literary and Theological Seminary.</a:t>
            </a:r>
            <a:r>
              <a:rPr lang="en-US" sz="3200" dirty="0">
                <a:latin typeface="Bookman Old Style" panose="02050604050505020204" pitchFamily="18" charset="0"/>
              </a:rPr>
              <a:t> </a:t>
            </a:r>
          </a:p>
          <a:p>
            <a:pPr marL="0" indent="0">
              <a:buNone/>
            </a:pPr>
            <a:endParaRPr lang="en-US" sz="3200" dirty="0">
              <a:latin typeface="Bookman Old Style" panose="02050604050505020204" pitchFamily="18" charset="0"/>
            </a:endParaRPr>
          </a:p>
          <a:p>
            <a:pPr marL="0" indent="0">
              <a:buNone/>
            </a:pPr>
            <a:r>
              <a:rPr lang="en-US" sz="2800" dirty="0">
                <a:latin typeface="Bookman Old Style" panose="02050604050505020204" pitchFamily="18" charset="0"/>
              </a:rPr>
              <a:t>The General Court declines.</a:t>
            </a:r>
          </a:p>
        </p:txBody>
      </p:sp>
    </p:spTree>
    <p:extLst>
      <p:ext uri="{BB962C8B-B14F-4D97-AF65-F5344CB8AC3E}">
        <p14:creationId xmlns:p14="http://schemas.microsoft.com/office/powerpoint/2010/main" val="328628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pPr algn="r"/>
            <a:r>
              <a:rPr lang="en-US" sz="3600" dirty="0">
                <a:latin typeface="Bookman Old Style" panose="02050604050505020204" pitchFamily="18" charset="0"/>
              </a:rPr>
              <a:t>Fess Up</a:t>
            </a:r>
          </a:p>
        </p:txBody>
      </p:sp>
      <p:sp>
        <p:nvSpPr>
          <p:cNvPr id="3" name="Content Placeholder 2"/>
          <p:cNvSpPr>
            <a:spLocks noGrp="1"/>
          </p:cNvSpPr>
          <p:nvPr>
            <p:ph idx="1"/>
          </p:nvPr>
        </p:nvSpPr>
        <p:spPr>
          <a:xfrm>
            <a:off x="762000" y="685800"/>
            <a:ext cx="7696200" cy="3962400"/>
          </a:xfrm>
        </p:spPr>
        <p:txBody>
          <a:bodyPr>
            <a:normAutofit/>
          </a:bodyPr>
          <a:lstStyle/>
          <a:p>
            <a:pPr marL="0" indent="0">
              <a:buNone/>
            </a:pPr>
            <a:r>
              <a:rPr lang="en-US" sz="2800" dirty="0">
                <a:latin typeface="Bookman Old Style" panose="02050604050505020204" pitchFamily="18" charset="0"/>
              </a:rPr>
              <a:t>“One college is all that is necessary </a:t>
            </a:r>
          </a:p>
          <a:p>
            <a:pPr marL="0" indent="0">
              <a:buNone/>
            </a:pPr>
            <a:r>
              <a:rPr lang="en-US" sz="2800" dirty="0">
                <a:latin typeface="Bookman Old Style" panose="02050604050505020204" pitchFamily="18" charset="0"/>
              </a:rPr>
              <a:t>in the District of Maine, and I have no idea of conveying or giving away any aid </a:t>
            </a:r>
          </a:p>
          <a:p>
            <a:pPr marL="0" indent="0">
              <a:buNone/>
            </a:pPr>
            <a:r>
              <a:rPr lang="en-US" sz="2800" dirty="0">
                <a:latin typeface="Bookman Old Style" panose="02050604050505020204" pitchFamily="18" charset="0"/>
              </a:rPr>
              <a:t>to any College whatever </a:t>
            </a:r>
          </a:p>
          <a:p>
            <a:pPr marL="0" indent="0">
              <a:buNone/>
            </a:pPr>
            <a:r>
              <a:rPr lang="en-US" sz="2800" dirty="0">
                <a:latin typeface="Bookman Old Style" panose="02050604050505020204" pitchFamily="18" charset="0"/>
              </a:rPr>
              <a:t>that is to be in the way, or a rival to Brunswick (Bowdoin) College…”</a:t>
            </a:r>
          </a:p>
        </p:txBody>
      </p:sp>
    </p:spTree>
    <p:extLst>
      <p:ext uri="{BB962C8B-B14F-4D97-AF65-F5344CB8AC3E}">
        <p14:creationId xmlns:p14="http://schemas.microsoft.com/office/powerpoint/2010/main" val="355452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pPr algn="r"/>
            <a:r>
              <a:rPr lang="en-US" sz="3600" dirty="0">
                <a:latin typeface="Bookman Old Style" panose="02050604050505020204" pitchFamily="18" charset="0"/>
              </a:rPr>
              <a:t>Suspect Motives</a:t>
            </a:r>
          </a:p>
        </p:txBody>
      </p:sp>
      <p:sp>
        <p:nvSpPr>
          <p:cNvPr id="3" name="Content Placeholder 2"/>
          <p:cNvSpPr>
            <a:spLocks noGrp="1"/>
          </p:cNvSpPr>
          <p:nvPr>
            <p:ph idx="1"/>
          </p:nvPr>
        </p:nvSpPr>
        <p:spPr>
          <a:xfrm>
            <a:off x="762000" y="533400"/>
            <a:ext cx="7696200" cy="5105400"/>
          </a:xfrm>
        </p:spPr>
        <p:txBody>
          <a:bodyPr>
            <a:normAutofit/>
          </a:bodyPr>
          <a:lstStyle/>
          <a:p>
            <a:pPr marL="0" indent="0">
              <a:buNone/>
            </a:pPr>
            <a:r>
              <a:rPr lang="en-US" dirty="0">
                <a:latin typeface="Bookman Old Style" panose="02050604050505020204" pitchFamily="18" charset="0"/>
              </a:rPr>
              <a:t>“…If the Baptists want a College…</a:t>
            </a:r>
          </a:p>
          <a:p>
            <a:pPr marL="0" indent="0">
              <a:buNone/>
            </a:pPr>
            <a:r>
              <a:rPr lang="en-US" dirty="0">
                <a:latin typeface="Bookman Old Style" panose="02050604050505020204" pitchFamily="18" charset="0"/>
              </a:rPr>
              <a:t>I have no objections…provided they can afford it. </a:t>
            </a:r>
          </a:p>
          <a:p>
            <a:pPr marL="0" indent="0">
              <a:buNone/>
            </a:pPr>
            <a:endParaRPr lang="en-US" dirty="0">
              <a:latin typeface="Bookman Old Style" panose="02050604050505020204" pitchFamily="18" charset="0"/>
            </a:endParaRPr>
          </a:p>
          <a:p>
            <a:pPr marL="0" indent="0">
              <a:buNone/>
            </a:pPr>
            <a:r>
              <a:rPr lang="en-US" dirty="0">
                <a:latin typeface="Bookman Old Style" panose="02050604050505020204" pitchFamily="18" charset="0"/>
              </a:rPr>
              <a:t>Sir, situated as it now is, </a:t>
            </a:r>
          </a:p>
          <a:p>
            <a:pPr marL="0" indent="0">
              <a:buNone/>
            </a:pPr>
            <a:r>
              <a:rPr lang="en-US" dirty="0">
                <a:latin typeface="Bookman Old Style" panose="02050604050505020204" pitchFamily="18" charset="0"/>
              </a:rPr>
              <a:t>there appears to be a disposition </a:t>
            </a:r>
          </a:p>
          <a:p>
            <a:pPr marL="0" indent="0">
              <a:buNone/>
            </a:pPr>
            <a:r>
              <a:rPr lang="en-US" dirty="0">
                <a:latin typeface="Bookman Old Style" panose="02050604050505020204" pitchFamily="18" charset="0"/>
              </a:rPr>
              <a:t>to bring it forward, not only as a rival, </a:t>
            </a:r>
          </a:p>
          <a:p>
            <a:pPr marL="0" indent="0">
              <a:buNone/>
            </a:pPr>
            <a:r>
              <a:rPr lang="en-US" dirty="0">
                <a:latin typeface="Bookman Old Style" panose="02050604050505020204" pitchFamily="18" charset="0"/>
              </a:rPr>
              <a:t>but as an Institution calculated </a:t>
            </a:r>
          </a:p>
          <a:p>
            <a:pPr marL="0" indent="0">
              <a:buNone/>
            </a:pPr>
            <a:r>
              <a:rPr lang="en-US" dirty="0">
                <a:latin typeface="Bookman Old Style" panose="02050604050505020204" pitchFamily="18" charset="0"/>
              </a:rPr>
              <a:t>to destroy Bowdoin College.”</a:t>
            </a:r>
            <a:endParaRPr lang="en-US" sz="2800" dirty="0">
              <a:latin typeface="Bookman Old Style" panose="02050604050505020204" pitchFamily="18" charset="0"/>
            </a:endParaRPr>
          </a:p>
          <a:p>
            <a:pPr marL="0" indent="0">
              <a:buNone/>
            </a:pPr>
            <a:r>
              <a:rPr lang="en-US" sz="3200" dirty="0">
                <a:latin typeface="Bookman Old Style" panose="02050604050505020204" pitchFamily="18" charset="0"/>
              </a:rPr>
              <a:t>	</a:t>
            </a:r>
            <a:r>
              <a:rPr lang="en-US" dirty="0">
                <a:latin typeface="Bookman Old Style" panose="02050604050505020204" pitchFamily="18" charset="0"/>
              </a:rPr>
              <a:t>~~ Samuel Fessenden, March, 1819</a:t>
            </a:r>
          </a:p>
        </p:txBody>
      </p:sp>
    </p:spTree>
    <p:extLst>
      <p:ext uri="{BB962C8B-B14F-4D97-AF65-F5344CB8AC3E}">
        <p14:creationId xmlns:p14="http://schemas.microsoft.com/office/powerpoint/2010/main" val="355452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6781800" cy="685800"/>
          </a:xfrm>
        </p:spPr>
        <p:txBody>
          <a:bodyPr>
            <a:normAutofit/>
          </a:bodyPr>
          <a:lstStyle/>
          <a:p>
            <a:pPr algn="r"/>
            <a:r>
              <a:rPr lang="en-US" sz="3600" dirty="0">
                <a:latin typeface="Bookman Old Style" panose="02050604050505020204" pitchFamily="18" charset="0"/>
              </a:rPr>
              <a:t>Baptists unite</a:t>
            </a:r>
          </a:p>
        </p:txBody>
      </p:sp>
      <p:sp>
        <p:nvSpPr>
          <p:cNvPr id="3" name="Content Placeholder 2"/>
          <p:cNvSpPr>
            <a:spLocks noGrp="1"/>
          </p:cNvSpPr>
          <p:nvPr>
            <p:ph idx="1"/>
          </p:nvPr>
        </p:nvSpPr>
        <p:spPr>
          <a:xfrm>
            <a:off x="762000" y="685800"/>
            <a:ext cx="7543800" cy="4038600"/>
          </a:xfrm>
        </p:spPr>
        <p:txBody>
          <a:bodyPr/>
          <a:lstStyle/>
          <a:p>
            <a:pPr marL="0" indent="0">
              <a:buNone/>
            </a:pPr>
            <a:r>
              <a:rPr lang="en-US" dirty="0"/>
              <a:t>Maine Literary</a:t>
            </a:r>
          </a:p>
          <a:p>
            <a:pPr marL="0" indent="0">
              <a:buNone/>
            </a:pPr>
            <a:r>
              <a:rPr lang="en-US" dirty="0"/>
              <a:t>Theological Seminary</a:t>
            </a:r>
          </a:p>
          <a:p>
            <a:pPr marL="0" indent="0">
              <a:buNone/>
            </a:pPr>
            <a:r>
              <a:rPr lang="en-US" dirty="0"/>
              <a:t>Waterville</a:t>
            </a:r>
          </a:p>
          <a:p>
            <a:pPr marL="0" indent="0">
              <a:buNone/>
            </a:pPr>
            <a:r>
              <a:rPr lang="en-US" dirty="0"/>
              <a:t>Chartered:	1814</a:t>
            </a:r>
          </a:p>
          <a:p>
            <a:pPr marL="0" indent="0">
              <a:buNone/>
            </a:pPr>
            <a:r>
              <a:rPr lang="en-US" dirty="0"/>
              <a:t>1</a:t>
            </a:r>
            <a:r>
              <a:rPr lang="en-US" baseline="30000" dirty="0"/>
              <a:t>st</a:t>
            </a:r>
            <a:r>
              <a:rPr lang="en-US" dirty="0"/>
              <a:t> student:	1818</a:t>
            </a:r>
          </a:p>
        </p:txBody>
      </p:sp>
      <p:pic>
        <p:nvPicPr>
          <p:cNvPr id="1026" name="Picture 2" descr="C:\Users\david.cheever\Desktop\6.2011_301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4648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38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pPr algn="r"/>
            <a:r>
              <a:rPr lang="en-US" sz="3600" dirty="0">
                <a:latin typeface="Bookman Old Style" panose="02050604050505020204" pitchFamily="18" charset="0"/>
              </a:rPr>
              <a:t>People Speak</a:t>
            </a:r>
          </a:p>
        </p:txBody>
      </p:sp>
      <p:sp>
        <p:nvSpPr>
          <p:cNvPr id="3" name="Content Placeholder 2"/>
          <p:cNvSpPr>
            <a:spLocks noGrp="1"/>
          </p:cNvSpPr>
          <p:nvPr>
            <p:ph idx="1"/>
          </p:nvPr>
        </p:nvSpPr>
        <p:spPr>
          <a:xfrm>
            <a:off x="762000" y="533400"/>
            <a:ext cx="7696200" cy="5105400"/>
          </a:xfrm>
        </p:spPr>
        <p:txBody>
          <a:bodyPr>
            <a:normAutofit lnSpcReduction="10000"/>
          </a:bodyPr>
          <a:lstStyle/>
          <a:p>
            <a:pPr marL="0" indent="0" algn="ctr">
              <a:buNone/>
            </a:pPr>
            <a:r>
              <a:rPr lang="en-US" sz="3200" dirty="0">
                <a:latin typeface="Bookman Old Style" panose="02050604050505020204" pitchFamily="18" charset="0"/>
              </a:rPr>
              <a:t>Votes for Separation</a:t>
            </a:r>
          </a:p>
          <a:p>
            <a:pPr marL="0" indent="0">
              <a:buNone/>
            </a:pPr>
            <a:r>
              <a:rPr lang="en-US" sz="2800" u="sng" dirty="0">
                <a:latin typeface="Bookman Old Style" panose="02050604050505020204" pitchFamily="18" charset="0"/>
              </a:rPr>
              <a:t>County		Yeas		Nays		Total</a:t>
            </a:r>
          </a:p>
          <a:p>
            <a:pPr marL="0" indent="0">
              <a:buNone/>
            </a:pPr>
            <a:r>
              <a:rPr lang="en-US" dirty="0">
                <a:latin typeface="Bookman Old Style" panose="02050604050505020204" pitchFamily="18" charset="0"/>
              </a:rPr>
              <a:t>York			2,086		1,646		3,732</a:t>
            </a:r>
          </a:p>
          <a:p>
            <a:pPr marL="0" indent="0">
              <a:buNone/>
            </a:pPr>
            <a:r>
              <a:rPr lang="en-US" dirty="0">
                <a:latin typeface="Bookman Old Style" panose="02050604050505020204" pitchFamily="18" charset="0"/>
              </a:rPr>
              <a:t>Cumberland	3,315		1,394		4,709</a:t>
            </a:r>
          </a:p>
          <a:p>
            <a:pPr marL="0" indent="0">
              <a:buNone/>
            </a:pPr>
            <a:r>
              <a:rPr lang="en-US" dirty="0">
                <a:latin typeface="Bookman Old Style" panose="02050604050505020204" pitchFamily="18" charset="0"/>
              </a:rPr>
              <a:t>Lincoln		2,523		1,534		4,057</a:t>
            </a:r>
          </a:p>
          <a:p>
            <a:pPr marL="0" indent="0">
              <a:buNone/>
            </a:pPr>
            <a:r>
              <a:rPr lang="en-US" dirty="0">
                <a:latin typeface="Bookman Old Style" panose="02050604050505020204" pitchFamily="18" charset="0"/>
              </a:rPr>
              <a:t>Hancock		   820	    	    761	1,581	</a:t>
            </a:r>
          </a:p>
          <a:p>
            <a:pPr marL="0" indent="0">
              <a:buNone/>
            </a:pPr>
            <a:r>
              <a:rPr lang="en-US" dirty="0">
                <a:latin typeface="Bookman Old Style" panose="02050604050505020204" pitchFamily="18" charset="0"/>
              </a:rPr>
              <a:t>Kennebec		3,950		    641	4,591</a:t>
            </a:r>
          </a:p>
          <a:p>
            <a:pPr marL="0" indent="0">
              <a:buNone/>
            </a:pPr>
            <a:r>
              <a:rPr lang="en-US" dirty="0">
                <a:latin typeface="Bookman Old Style" panose="02050604050505020204" pitchFamily="18" charset="0"/>
              </a:rPr>
              <a:t>Oxford		1,893		    550 	2,443</a:t>
            </a:r>
          </a:p>
          <a:p>
            <a:pPr marL="0" indent="0">
              <a:buNone/>
            </a:pPr>
            <a:r>
              <a:rPr lang="en-US" dirty="0">
                <a:latin typeface="Bookman Old Style" panose="02050604050505020204" pitchFamily="18" charset="0"/>
              </a:rPr>
              <a:t>Somerset		1,440		    237	1,677</a:t>
            </a:r>
          </a:p>
          <a:p>
            <a:pPr marL="0" indent="0">
              <a:buNone/>
            </a:pPr>
            <a:r>
              <a:rPr lang="en-US" dirty="0">
                <a:latin typeface="Bookman Old Style" panose="02050604050505020204" pitchFamily="18" charset="0"/>
              </a:rPr>
              <a:t>Washington		   480		    138	   618</a:t>
            </a:r>
            <a:br>
              <a:rPr lang="en-US" dirty="0">
                <a:latin typeface="Bookman Old Style" panose="02050604050505020204" pitchFamily="18" charset="0"/>
              </a:rPr>
            </a:br>
            <a:r>
              <a:rPr lang="en-US" dirty="0">
                <a:latin typeface="Bookman Old Style" panose="02050604050505020204" pitchFamily="18" charset="0"/>
              </a:rPr>
              <a:t>Penobscot		   </a:t>
            </a:r>
            <a:r>
              <a:rPr lang="en-US" u="sng" dirty="0">
                <a:latin typeface="Bookman Old Style" panose="02050604050505020204" pitchFamily="18" charset="0"/>
              </a:rPr>
              <a:t>584		    231	   815</a:t>
            </a:r>
          </a:p>
          <a:p>
            <a:pPr marL="0" indent="0">
              <a:buNone/>
            </a:pPr>
            <a:r>
              <a:rPr lang="en-US" dirty="0">
                <a:latin typeface="Bookman Old Style" panose="02050604050505020204" pitchFamily="18" charset="0"/>
              </a:rPr>
              <a:t>Totals		</a:t>
            </a:r>
            <a:r>
              <a:rPr lang="en-US" sz="3200" dirty="0">
                <a:latin typeface="Bookman Old Style" panose="02050604050505020204" pitchFamily="18" charset="0"/>
              </a:rPr>
              <a:t>	</a:t>
            </a:r>
            <a:r>
              <a:rPr lang="en-US" dirty="0">
                <a:latin typeface="Bookman Old Style" panose="02050604050505020204" pitchFamily="18" charset="0"/>
              </a:rPr>
              <a:t>17,091	7,132		24,223</a:t>
            </a:r>
          </a:p>
        </p:txBody>
      </p:sp>
    </p:spTree>
    <p:extLst>
      <p:ext uri="{BB962C8B-B14F-4D97-AF65-F5344CB8AC3E}">
        <p14:creationId xmlns:p14="http://schemas.microsoft.com/office/powerpoint/2010/main" val="355452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8DF16-4F0B-4492-A535-E7588B4F3D6A}"/>
              </a:ext>
            </a:extLst>
          </p:cNvPr>
          <p:cNvSpPr txBox="1"/>
          <p:nvPr/>
        </p:nvSpPr>
        <p:spPr>
          <a:xfrm>
            <a:off x="838200" y="838200"/>
            <a:ext cx="5867400" cy="3693319"/>
          </a:xfrm>
          <a:prstGeom prst="rect">
            <a:avLst/>
          </a:prstGeom>
          <a:noFill/>
        </p:spPr>
        <p:txBody>
          <a:bodyPr wrap="square" rtlCol="0">
            <a:spAutoFit/>
          </a:bodyPr>
          <a:lstStyle/>
          <a:p>
            <a:r>
              <a:rPr lang="en-US" sz="2400" dirty="0">
                <a:latin typeface="Bookman Old Style" panose="02050604050505020204" pitchFamily="18" charset="0"/>
              </a:rPr>
              <a:t>Present concepts through people,</a:t>
            </a:r>
          </a:p>
          <a:p>
            <a:r>
              <a:rPr lang="en-US" sz="2400" dirty="0">
                <a:latin typeface="Bookman Old Style" panose="02050604050505020204" pitchFamily="18" charset="0"/>
              </a:rPr>
              <a:t>the more local the people, the better.</a:t>
            </a:r>
          </a:p>
          <a:p>
            <a:endParaRPr lang="en-US" sz="2400" dirty="0">
              <a:latin typeface="Bookman Old Style" panose="02050604050505020204" pitchFamily="18" charset="0"/>
            </a:endParaRPr>
          </a:p>
          <a:p>
            <a:r>
              <a:rPr lang="en-US" sz="2400" dirty="0">
                <a:latin typeface="Bookman Old Style" panose="02050604050505020204" pitchFamily="18" charset="0"/>
              </a:rPr>
              <a:t>Maine a medium-sized small town;</a:t>
            </a:r>
          </a:p>
          <a:p>
            <a:r>
              <a:rPr lang="en-US" sz="2400" dirty="0">
                <a:latin typeface="Bookman Old Style" panose="02050604050505020204" pitchFamily="18" charset="0"/>
              </a:rPr>
              <a:t>people know other people.</a:t>
            </a:r>
          </a:p>
          <a:p>
            <a:endParaRPr lang="en-US" sz="2400" dirty="0">
              <a:latin typeface="Bookman Old Style" panose="02050604050505020204" pitchFamily="18" charset="0"/>
            </a:endParaRPr>
          </a:p>
          <a:p>
            <a:r>
              <a:rPr lang="en-US" sz="2400" dirty="0">
                <a:latin typeface="Bookman Old Style" panose="02050604050505020204" pitchFamily="18" charset="0"/>
              </a:rPr>
              <a:t>Maine’s core story remains the same;</a:t>
            </a:r>
          </a:p>
          <a:p>
            <a:r>
              <a:rPr lang="en-US" sz="2400" dirty="0">
                <a:latin typeface="Bookman Old Style" panose="02050604050505020204" pitchFamily="18" charset="0"/>
              </a:rPr>
              <a:t>local details provide immediacy.</a:t>
            </a:r>
          </a:p>
          <a:p>
            <a:endParaRPr lang="en-US" sz="2400"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207106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VIII for Vendetta</a:t>
            </a:r>
          </a:p>
        </p:txBody>
      </p:sp>
      <p:sp>
        <p:nvSpPr>
          <p:cNvPr id="3" name="Content Placeholder 2"/>
          <p:cNvSpPr>
            <a:spLocks noGrp="1"/>
          </p:cNvSpPr>
          <p:nvPr>
            <p:ph idx="1"/>
          </p:nvPr>
        </p:nvSpPr>
        <p:spPr>
          <a:xfrm>
            <a:off x="762000" y="685800"/>
            <a:ext cx="7543800" cy="4648200"/>
          </a:xfrm>
        </p:spPr>
        <p:txBody>
          <a:bodyPr>
            <a:normAutofit/>
          </a:bodyPr>
          <a:lstStyle/>
          <a:p>
            <a:pPr marL="0" indent="0" algn="ctr">
              <a:buNone/>
            </a:pPr>
            <a:r>
              <a:rPr lang="en-US" sz="2800" dirty="0">
                <a:latin typeface="Bookman Old Style" panose="02050604050505020204" pitchFamily="18" charset="0"/>
              </a:rPr>
              <a:t>Maine Constitution, Article 8</a:t>
            </a:r>
            <a:endParaRPr lang="en-US" sz="3600" dirty="0">
              <a:latin typeface="Bookman Old Style" panose="02050604050505020204" pitchFamily="18" charset="0"/>
            </a:endParaRPr>
          </a:p>
          <a:p>
            <a:pPr marL="0" indent="0" algn="ctr">
              <a:buNone/>
            </a:pPr>
            <a:endParaRPr lang="en-US" sz="1400" dirty="0"/>
          </a:p>
          <a:p>
            <a:pPr marL="0" indent="0">
              <a:buNone/>
            </a:pPr>
            <a:r>
              <a:rPr lang="en-US" dirty="0">
                <a:latin typeface="Bookman Old Style" panose="02050604050505020204" pitchFamily="18" charset="0"/>
              </a:rPr>
              <a:t>“…No donation, grant or endowment shall at any time be made…to any Literary Institution now established, or which may hereafter be established, unless… the Legislature of the State shall have the right to grant any further powers to alter, limit, or restrain any of the powers vested in any such literary institution, </a:t>
            </a:r>
          </a:p>
          <a:p>
            <a:pPr marL="0" indent="0">
              <a:buNone/>
            </a:pPr>
            <a:r>
              <a:rPr lang="en-US" dirty="0">
                <a:latin typeface="Bookman Old Style" panose="02050604050505020204" pitchFamily="18" charset="0"/>
              </a:rPr>
              <a:t>as shall be judged necessary to promote the best interests thereof.”</a:t>
            </a:r>
          </a:p>
        </p:txBody>
      </p:sp>
    </p:spTree>
    <p:extLst>
      <p:ext uri="{BB962C8B-B14F-4D97-AF65-F5344CB8AC3E}">
        <p14:creationId xmlns:p14="http://schemas.microsoft.com/office/powerpoint/2010/main" val="762033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23F9-55DB-4F3C-8D69-48446634E369}"/>
              </a:ext>
            </a:extLst>
          </p:cNvPr>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What Are You Drinking?</a:t>
            </a:r>
          </a:p>
        </p:txBody>
      </p:sp>
      <p:sp>
        <p:nvSpPr>
          <p:cNvPr id="3" name="Content Placeholder 2">
            <a:extLst>
              <a:ext uri="{FF2B5EF4-FFF2-40B4-BE49-F238E27FC236}">
                <a16:creationId xmlns:a16="http://schemas.microsoft.com/office/drawing/2014/main" id="{5AF4EE98-77C9-4ACB-B85F-D156E6533EFB}"/>
              </a:ext>
            </a:extLst>
          </p:cNvPr>
          <p:cNvSpPr>
            <a:spLocks noGrp="1"/>
          </p:cNvSpPr>
          <p:nvPr>
            <p:ph idx="1"/>
          </p:nvPr>
        </p:nvSpPr>
        <p:spPr>
          <a:xfrm>
            <a:off x="762000" y="685800"/>
            <a:ext cx="7543800" cy="4648200"/>
          </a:xfrm>
        </p:spPr>
        <p:txBody>
          <a:bodyPr>
            <a:normAutofit/>
          </a:bodyPr>
          <a:lstStyle/>
          <a:p>
            <a:pPr marL="0" indent="0">
              <a:buNone/>
            </a:pPr>
            <a:r>
              <a:rPr lang="en-US" dirty="0"/>
              <a:t>1854-56:	Kansas-Nebraska Act passes</a:t>
            </a:r>
          </a:p>
          <a:p>
            <a:pPr marL="0" indent="0">
              <a:buNone/>
            </a:pPr>
            <a:r>
              <a:rPr lang="en-US" dirty="0"/>
              <a:t>		Republican Party formally begins in Maine</a:t>
            </a:r>
          </a:p>
          <a:p>
            <a:pPr marL="0" indent="0">
              <a:buNone/>
            </a:pPr>
            <a:r>
              <a:rPr lang="en-US" dirty="0"/>
              <a:t>		Biddeford-Saco split</a:t>
            </a:r>
          </a:p>
          <a:p>
            <a:pPr marL="0" indent="0">
              <a:buNone/>
            </a:pPr>
            <a:r>
              <a:rPr lang="en-US" dirty="0"/>
              <a:t>		Frederick Douglas speaks in Biddeford</a:t>
            </a:r>
          </a:p>
          <a:p>
            <a:pPr marL="0" indent="0">
              <a:buNone/>
            </a:pPr>
            <a:r>
              <a:rPr lang="en-US" dirty="0"/>
              <a:t>		Neal Dow elected Portland Mayor</a:t>
            </a: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75437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486400"/>
            <a:ext cx="7485077" cy="685800"/>
          </a:xfrm>
        </p:spPr>
        <p:txBody>
          <a:bodyPr>
            <a:normAutofit/>
          </a:bodyPr>
          <a:lstStyle/>
          <a:p>
            <a:pPr algn="r"/>
            <a:r>
              <a:rPr lang="en-US" sz="3600" dirty="0">
                <a:latin typeface="Bookman Old Style" panose="02050604050505020204" pitchFamily="18" charset="0"/>
              </a:rPr>
              <a:t>Portland dry dock</a:t>
            </a:r>
          </a:p>
        </p:txBody>
      </p:sp>
      <p:sp>
        <p:nvSpPr>
          <p:cNvPr id="5" name="TextBox 4"/>
          <p:cNvSpPr txBox="1"/>
          <p:nvPr/>
        </p:nvSpPr>
        <p:spPr>
          <a:xfrm>
            <a:off x="6477000" y="4284292"/>
            <a:ext cx="1676400" cy="1477328"/>
          </a:xfrm>
          <a:prstGeom prst="rect">
            <a:avLst/>
          </a:prstGeom>
          <a:noFill/>
        </p:spPr>
        <p:txBody>
          <a:bodyPr wrap="square" rtlCol="0">
            <a:spAutoFit/>
          </a:bodyPr>
          <a:lstStyle/>
          <a:p>
            <a:r>
              <a:rPr lang="en-US" dirty="0">
                <a:latin typeface="Bookman Old Style" panose="02050604050505020204" pitchFamily="18" charset="0"/>
              </a:rPr>
              <a:t>Neal Dow				</a:t>
            </a:r>
          </a:p>
        </p:txBody>
      </p:sp>
      <p:pic>
        <p:nvPicPr>
          <p:cNvPr id="1026" name="Picture 2" descr="V:\JPEGs for web\Adj.Gen. photo\13th ME Vols\Photo-Adj.Gen.-#698 Dow, Neal Brig. Gen., 13th ME Vols.-26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77" y="1011608"/>
            <a:ext cx="2133600" cy="32726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9EFACD-2BA6-4CC8-A026-836C9A4DB063}"/>
              </a:ext>
            </a:extLst>
          </p:cNvPr>
          <p:cNvSpPr txBox="1"/>
          <p:nvPr/>
        </p:nvSpPr>
        <p:spPr>
          <a:xfrm>
            <a:off x="1295400" y="1011608"/>
            <a:ext cx="4038600" cy="3693319"/>
          </a:xfrm>
          <a:prstGeom prst="rect">
            <a:avLst/>
          </a:prstGeom>
          <a:noFill/>
        </p:spPr>
        <p:txBody>
          <a:bodyPr wrap="square" rtlCol="0">
            <a:spAutoFit/>
          </a:bodyPr>
          <a:lstStyle/>
          <a:p>
            <a:r>
              <a:rPr lang="en-US" dirty="0"/>
              <a:t>Neal Dow, elected Portland Mayor, 1855, pushes Abstinence Order for City.</a:t>
            </a:r>
          </a:p>
          <a:p>
            <a:endParaRPr lang="en-US" dirty="0"/>
          </a:p>
          <a:p>
            <a:r>
              <a:rPr lang="en-US" dirty="0"/>
              <a:t>Dockworkers, distillers, learn Dow signed for purchase of $1,600 in “medicinal alcohol.”</a:t>
            </a:r>
          </a:p>
          <a:p>
            <a:endParaRPr lang="en-US" dirty="0"/>
          </a:p>
          <a:p>
            <a:r>
              <a:rPr lang="en-US" dirty="0"/>
              <a:t>Small protest grows to angry mob. </a:t>
            </a:r>
          </a:p>
          <a:p>
            <a:r>
              <a:rPr lang="en-US" dirty="0"/>
              <a:t>Dow summons two militia companies to maintain order. One protester is killed.</a:t>
            </a:r>
          </a:p>
          <a:p>
            <a:endParaRPr lang="en-US" dirty="0"/>
          </a:p>
          <a:p>
            <a:r>
              <a:rPr lang="en-US" dirty="0"/>
              <a:t>Portland’s “Rum Riot” kills Dow’s political ambitions.</a:t>
            </a:r>
          </a:p>
        </p:txBody>
      </p:sp>
    </p:spTree>
    <p:extLst>
      <p:ext uri="{BB962C8B-B14F-4D97-AF65-F5344CB8AC3E}">
        <p14:creationId xmlns:p14="http://schemas.microsoft.com/office/powerpoint/2010/main" val="152234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46331"/>
          </a:xfrm>
        </p:spPr>
        <p:txBody>
          <a:bodyPr>
            <a:normAutofit/>
          </a:bodyPr>
          <a:lstStyle/>
          <a:p>
            <a:pPr algn="r"/>
            <a:r>
              <a:rPr lang="en-US" sz="3600" dirty="0">
                <a:latin typeface="Bookman Old Style" panose="02050604050505020204" pitchFamily="18" charset="0"/>
              </a:rPr>
              <a:t>All Aboard</a:t>
            </a:r>
          </a:p>
        </p:txBody>
      </p:sp>
      <p:sp>
        <p:nvSpPr>
          <p:cNvPr id="5" name="TextBox 4"/>
          <p:cNvSpPr txBox="1"/>
          <p:nvPr/>
        </p:nvSpPr>
        <p:spPr>
          <a:xfrm>
            <a:off x="5867399" y="4343400"/>
            <a:ext cx="2487613" cy="646331"/>
          </a:xfrm>
          <a:prstGeom prst="rect">
            <a:avLst/>
          </a:prstGeom>
          <a:noFill/>
        </p:spPr>
        <p:txBody>
          <a:bodyPr wrap="square" rtlCol="0">
            <a:spAutoFit/>
          </a:bodyPr>
          <a:lstStyle/>
          <a:p>
            <a:r>
              <a:rPr lang="en-US" dirty="0">
                <a:latin typeface="Bookman Old Style" panose="02050604050505020204" pitchFamily="18" charset="0"/>
              </a:rPr>
              <a:t>			John Poor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875229"/>
            <a:ext cx="2487613" cy="316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CF5232D0-369E-4AA5-8EF9-1AE905B6B77E}"/>
              </a:ext>
            </a:extLst>
          </p:cNvPr>
          <p:cNvSpPr txBox="1"/>
          <p:nvPr/>
        </p:nvSpPr>
        <p:spPr>
          <a:xfrm>
            <a:off x="914750" y="875229"/>
            <a:ext cx="4571650" cy="3970318"/>
          </a:xfrm>
          <a:prstGeom prst="rect">
            <a:avLst/>
          </a:prstGeom>
          <a:noFill/>
        </p:spPr>
        <p:txBody>
          <a:bodyPr wrap="square" rtlCol="0">
            <a:spAutoFit/>
          </a:bodyPr>
          <a:lstStyle/>
          <a:p>
            <a:r>
              <a:rPr lang="en-US" dirty="0"/>
              <a:t>John Poor, teacher, businessman,</a:t>
            </a:r>
          </a:p>
          <a:p>
            <a:r>
              <a:rPr lang="en-US" dirty="0"/>
              <a:t>attorney, editor, railroad booster, </a:t>
            </a:r>
          </a:p>
          <a:p>
            <a:r>
              <a:rPr lang="en-US" dirty="0"/>
              <a:t>takes sleigh ride in winter, 1845; </a:t>
            </a:r>
          </a:p>
          <a:p>
            <a:r>
              <a:rPr lang="en-US" dirty="0"/>
              <a:t>proves Montreal-Portland a quicker route than Montreal-Boston. </a:t>
            </a:r>
          </a:p>
          <a:p>
            <a:endParaRPr lang="en-US" dirty="0"/>
          </a:p>
          <a:p>
            <a:r>
              <a:rPr lang="en-US" dirty="0"/>
              <a:t>St. Lawrence-Atlantic Railroad constructed.</a:t>
            </a:r>
          </a:p>
          <a:p>
            <a:endParaRPr lang="en-US" dirty="0"/>
          </a:p>
          <a:p>
            <a:r>
              <a:rPr lang="en-US" dirty="0"/>
              <a:t>Poor forms Portland Company on city’s waterfront. </a:t>
            </a:r>
          </a:p>
          <a:p>
            <a:endParaRPr lang="en-US" dirty="0"/>
          </a:p>
          <a:p>
            <a:r>
              <a:rPr lang="en-US" dirty="0"/>
              <a:t>Asked by Governor Israel Washburn to serve on three-person commission to assay Portland’s value at Civil War outbreak.</a:t>
            </a:r>
          </a:p>
        </p:txBody>
      </p:sp>
    </p:spTree>
    <p:extLst>
      <p:ext uri="{BB962C8B-B14F-4D97-AF65-F5344CB8AC3E}">
        <p14:creationId xmlns:p14="http://schemas.microsoft.com/office/powerpoint/2010/main" val="408391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r"/>
            <a:r>
              <a:rPr lang="en-US" sz="3600" dirty="0">
                <a:latin typeface="Bookman Old Style" panose="02050604050505020204" pitchFamily="18" charset="0"/>
              </a:rPr>
              <a:t>Say what?</a:t>
            </a:r>
          </a:p>
        </p:txBody>
      </p:sp>
      <p:sp>
        <p:nvSpPr>
          <p:cNvPr id="3" name="Content Placeholder 2"/>
          <p:cNvSpPr>
            <a:spLocks noGrp="1"/>
          </p:cNvSpPr>
          <p:nvPr>
            <p:ph idx="1"/>
          </p:nvPr>
        </p:nvSpPr>
        <p:spPr>
          <a:xfrm>
            <a:off x="609600" y="1219200"/>
            <a:ext cx="7543800" cy="4343400"/>
          </a:xfrm>
        </p:spPr>
        <p:txBody>
          <a:bodyPr>
            <a:normAutofit/>
          </a:bodyPr>
          <a:lstStyle/>
          <a:p>
            <a:pPr marL="0" indent="0">
              <a:buNone/>
            </a:pPr>
            <a:endParaRPr lang="en-US" sz="2000" dirty="0">
              <a:latin typeface="Bookman Old Style" panose="02050604050505020204" pitchFamily="18" charset="0"/>
            </a:endParaRPr>
          </a:p>
          <a:p>
            <a:pPr marL="0" indent="0">
              <a:spcBef>
                <a:spcPts val="0"/>
              </a:spcBef>
              <a:buNone/>
            </a:pPr>
            <a:endParaRPr lang="en-US" sz="1800" dirty="0">
              <a:solidFill>
                <a:srgbClr val="0070C0"/>
              </a:solidFill>
              <a:latin typeface="Bookman Old Style" panose="02050604050505020204" pitchFamily="18" charset="0"/>
            </a:endParaRPr>
          </a:p>
          <a:p>
            <a:pPr marL="0" indent="0">
              <a:spcBef>
                <a:spcPts val="0"/>
              </a:spcBef>
              <a:buNone/>
            </a:pPr>
            <a:r>
              <a:rPr lang="en-US" sz="1800" dirty="0">
                <a:latin typeface="Bookman Old Style" panose="02050604050505020204" pitchFamily="18" charset="0"/>
              </a:rPr>
              <a:t>		 </a:t>
            </a:r>
          </a:p>
          <a:p>
            <a:pPr marL="0" indent="0">
              <a:buNone/>
            </a:pPr>
            <a:endParaRPr lang="en-US" sz="1800" dirty="0">
              <a:latin typeface="Bookman Old Style" panose="02050604050505020204" pitchFamily="18" charset="0"/>
            </a:endParaRPr>
          </a:p>
        </p:txBody>
      </p:sp>
      <p:sp>
        <p:nvSpPr>
          <p:cNvPr id="4" name="Rectangle 3"/>
          <p:cNvSpPr/>
          <p:nvPr/>
        </p:nvSpPr>
        <p:spPr>
          <a:xfrm>
            <a:off x="914400" y="838200"/>
            <a:ext cx="7391400" cy="3785652"/>
          </a:xfrm>
          <a:prstGeom prst="rect">
            <a:avLst/>
          </a:prstGeom>
        </p:spPr>
        <p:txBody>
          <a:bodyPr wrap="square">
            <a:spAutoFit/>
          </a:bodyPr>
          <a:lstStyle/>
          <a:p>
            <a:r>
              <a:rPr lang="en-US" sz="2400" i="1" dirty="0">
                <a:latin typeface="Bookman Old Style" panose="02050604050505020204" pitchFamily="18" charset="0"/>
              </a:rPr>
              <a:t>“An enemy in possession of Portland would find it to be the terminus of the longest line of railroad in the world. The Grand Trunk railway of Canada embraces a line of 1,131 miles, of which 1,096 miles are in actual operation…</a:t>
            </a:r>
          </a:p>
          <a:p>
            <a:endParaRPr lang="en-US" sz="2400" i="1" dirty="0">
              <a:latin typeface="Bookman Old Style" panose="02050604050505020204" pitchFamily="18" charset="0"/>
            </a:endParaRPr>
          </a:p>
          <a:p>
            <a:r>
              <a:rPr lang="en-US" sz="2400" i="1" dirty="0">
                <a:latin typeface="Bookman Old Style" panose="02050604050505020204" pitchFamily="18" charset="0"/>
              </a:rPr>
              <a:t>“This line has the capacity to move 10,000 troops between Portland and Quebec or Toronto and Detroit in a single day."</a:t>
            </a:r>
            <a:r>
              <a:rPr lang="en-US" sz="2400" dirty="0">
                <a:latin typeface="Bookman Old Style" panose="02050604050505020204" pitchFamily="18" charset="0"/>
              </a:rPr>
              <a:t> </a:t>
            </a:r>
          </a:p>
          <a:p>
            <a:endParaRPr lang="en-US" sz="2400" dirty="0"/>
          </a:p>
        </p:txBody>
      </p:sp>
    </p:spTree>
    <p:extLst>
      <p:ext uri="{BB962C8B-B14F-4D97-AF65-F5344CB8AC3E}">
        <p14:creationId xmlns:p14="http://schemas.microsoft.com/office/powerpoint/2010/main" val="198784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62600"/>
            <a:ext cx="7552623" cy="609600"/>
          </a:xfrm>
        </p:spPr>
        <p:txBody>
          <a:bodyPr>
            <a:normAutofit fontScale="90000"/>
          </a:bodyPr>
          <a:lstStyle/>
          <a:p>
            <a:pPr algn="r"/>
            <a:r>
              <a:rPr lang="en-US" sz="3600" dirty="0">
                <a:latin typeface="Bookman Old Style" panose="02050604050505020204" pitchFamily="18" charset="0"/>
              </a:rPr>
              <a:t>Exceptional Portland</a:t>
            </a:r>
          </a:p>
        </p:txBody>
      </p:sp>
      <p:sp>
        <p:nvSpPr>
          <p:cNvPr id="6" name="Rectangle 5"/>
          <p:cNvSpPr/>
          <p:nvPr/>
        </p:nvSpPr>
        <p:spPr>
          <a:xfrm>
            <a:off x="829377" y="533400"/>
            <a:ext cx="7315200" cy="5262979"/>
          </a:xfrm>
          <a:prstGeom prst="rect">
            <a:avLst/>
          </a:prstGeom>
        </p:spPr>
        <p:txBody>
          <a:bodyPr wrap="square">
            <a:spAutoFit/>
          </a:bodyPr>
          <a:lstStyle/>
          <a:p>
            <a:r>
              <a:rPr lang="en-US" sz="2400" i="1" dirty="0">
                <a:latin typeface="Bookman Old Style" panose="02050604050505020204" pitchFamily="18" charset="0"/>
              </a:rPr>
              <a:t>“The highest military authorities would undoubtedly concur…that Portland should be made the great naval depot of the United States on the Atlantic ocean… Its geographical position commands Canada on the north, and the lower provinces on the east, if properly fortified, as lines of railway, completed or in the process of construction, radiate from it to Quebec and Montreal, and to St. John and Halifax….</a:t>
            </a:r>
          </a:p>
          <a:p>
            <a:r>
              <a:rPr lang="en-US" sz="2400" i="1" dirty="0">
                <a:latin typeface="Bookman Old Style" panose="02050604050505020204" pitchFamily="18" charset="0"/>
              </a:rPr>
              <a:t>“The harbor is one of the finest on the Atlantic Ocean, or in the world, and can easily be so fortified as to be as impregnable as Gibraltar, and far stronger than Quebec, Sebastopol, or Cherbourg</a:t>
            </a:r>
            <a:r>
              <a:rPr lang="en-US" sz="2400" dirty="0">
                <a:latin typeface="Bookman Old Style" panose="02050604050505020204" pitchFamily="18" charset="0"/>
              </a:rPr>
              <a:t>.”</a:t>
            </a:r>
          </a:p>
        </p:txBody>
      </p:sp>
    </p:spTree>
    <p:extLst>
      <p:ext uri="{BB962C8B-B14F-4D97-AF65-F5344CB8AC3E}">
        <p14:creationId xmlns:p14="http://schemas.microsoft.com/office/powerpoint/2010/main" val="215773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Can You See?</a:t>
            </a:r>
            <a:endParaRPr lang="en-US" sz="3600" dirty="0"/>
          </a:p>
        </p:txBody>
      </p:sp>
      <p:sp>
        <p:nvSpPr>
          <p:cNvPr id="3" name="Content Placeholder 2"/>
          <p:cNvSpPr>
            <a:spLocks noGrp="1"/>
          </p:cNvSpPr>
          <p:nvPr>
            <p:ph idx="1"/>
          </p:nvPr>
        </p:nvSpPr>
        <p:spPr>
          <a:xfrm>
            <a:off x="787400" y="749300"/>
            <a:ext cx="7696200" cy="4724400"/>
          </a:xfrm>
        </p:spPr>
        <p:txBody>
          <a:bodyPr>
            <a:normAutofit fontScale="92500" lnSpcReduction="20000"/>
          </a:bodyPr>
          <a:lstStyle/>
          <a:p>
            <a:pPr marL="0" indent="0">
              <a:buNone/>
            </a:pPr>
            <a:r>
              <a:rPr lang="en-US" i="1" dirty="0">
                <a:latin typeface="Bookman Old Style" panose="02050604050505020204" pitchFamily="18" charset="0"/>
              </a:rPr>
              <a:t>	“As a harbor of refuge, that of Portland is unrivaled, and the approach of a storm is foreshadowed by a movement of vessels in that direction. Between five and six hundred sail have been known to enter Portland harbor for shelter in a single night, and six hundred sail can often be counted, on a clear morning, standing out to sea after an easterly storm…</a:t>
            </a:r>
          </a:p>
          <a:p>
            <a:pPr marL="0" indent="0">
              <a:buNone/>
            </a:pPr>
            <a:endParaRPr lang="en-US" i="1" dirty="0">
              <a:latin typeface="Bookman Old Style" panose="02050604050505020204" pitchFamily="18" charset="0"/>
            </a:endParaRPr>
          </a:p>
          <a:p>
            <a:pPr marL="0" indent="0">
              <a:buNone/>
            </a:pPr>
            <a:r>
              <a:rPr lang="en-US" i="1" dirty="0">
                <a:latin typeface="Bookman Old Style" panose="02050604050505020204" pitchFamily="18" charset="0"/>
              </a:rPr>
              <a:t>	“The first intimation of trouble with any leading foreign power would be the entrance of a hostile fleet into Portland harbor.”</a:t>
            </a:r>
          </a:p>
          <a:p>
            <a:pPr marL="0" indent="0">
              <a:buNone/>
            </a:pPr>
            <a:endParaRPr lang="en-US" i="1" dirty="0">
              <a:latin typeface="Bookman Old Style" panose="02050604050505020204" pitchFamily="18" charset="0"/>
            </a:endParaRPr>
          </a:p>
          <a:p>
            <a:pPr marL="0" indent="0">
              <a:buNone/>
            </a:pPr>
            <a:r>
              <a:rPr lang="en-US" dirty="0">
                <a:latin typeface="Bookman Old Style" panose="02050604050505020204" pitchFamily="18" charset="0"/>
              </a:rPr>
              <a:t>			~~ Governor Israel Washburn,</a:t>
            </a:r>
          </a:p>
          <a:p>
            <a:pPr marL="0" indent="0">
              <a:lnSpc>
                <a:spcPct val="120000"/>
              </a:lnSpc>
              <a:spcBef>
                <a:spcPts val="0"/>
              </a:spcBef>
              <a:buNone/>
            </a:pPr>
            <a:r>
              <a:rPr lang="en-US" dirty="0">
                <a:latin typeface="Bookman Old Style" panose="02050604050505020204" pitchFamily="18" charset="0"/>
              </a:rPr>
              <a:t>			     October 23, 1861</a:t>
            </a:r>
          </a:p>
          <a:p>
            <a:pPr marL="0" indent="0">
              <a:buNone/>
            </a:pPr>
            <a:endParaRPr lang="en-US" dirty="0"/>
          </a:p>
        </p:txBody>
      </p:sp>
    </p:spTree>
    <p:extLst>
      <p:ext uri="{BB962C8B-B14F-4D97-AF65-F5344CB8AC3E}">
        <p14:creationId xmlns:p14="http://schemas.microsoft.com/office/powerpoint/2010/main" val="346249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Little Known Volunteer</a:t>
            </a:r>
          </a:p>
        </p:txBody>
      </p:sp>
      <p:sp>
        <p:nvSpPr>
          <p:cNvPr id="3" name="Content Placeholder 2"/>
          <p:cNvSpPr>
            <a:spLocks noGrp="1"/>
          </p:cNvSpPr>
          <p:nvPr>
            <p:ph idx="1"/>
          </p:nvPr>
        </p:nvSpPr>
        <p:spPr>
          <a:xfrm>
            <a:off x="762000" y="685800"/>
            <a:ext cx="5181600" cy="4800600"/>
          </a:xfrm>
        </p:spPr>
        <p:txBody>
          <a:bodyPr>
            <a:normAutofit/>
          </a:bodyPr>
          <a:lstStyle/>
          <a:p>
            <a:pPr marL="0" indent="0">
              <a:buNone/>
            </a:pPr>
            <a:r>
              <a:rPr lang="en-US" i="1" dirty="0"/>
              <a:t>“…but, I fear, this war, so costly of blood and treasure, will not cease until the men of the North are willing to leave good positions, and sacrifice the dearest personal interests, to rescue our country from desolation, and defend the national existence against treachery at home and jealousy abroad.” </a:t>
            </a:r>
          </a:p>
          <a:p>
            <a:pPr marL="0" indent="0">
              <a:buNone/>
            </a:pPr>
            <a:endParaRPr lang="en-US" i="1" dirty="0"/>
          </a:p>
          <a:p>
            <a:pPr marL="0" indent="0">
              <a:buNone/>
            </a:pPr>
            <a:r>
              <a:rPr lang="en-US" dirty="0"/>
              <a:t>Bowdoin Professor Joshua Chamberlain 		To Gov. Israel Washburn</a:t>
            </a:r>
          </a:p>
          <a:p>
            <a:pPr marL="0" indent="0">
              <a:buNone/>
            </a:pPr>
            <a:r>
              <a:rPr lang="en-US" dirty="0"/>
              <a:t>			July 14, 1862 </a:t>
            </a:r>
          </a:p>
        </p:txBody>
      </p:sp>
      <p:pic>
        <p:nvPicPr>
          <p:cNvPr id="3074" name="Picture 2" descr="V:\JPEGs for web\Adj.Gen. photo\MHP CDVs &amp; photos\Photo-Hist. Pres.-Chamberlain, Joshua L., 20th ME Vol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1198"/>
            <a:ext cx="27432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75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2600"/>
            <a:ext cx="7467600" cy="685800"/>
          </a:xfrm>
        </p:spPr>
        <p:txBody>
          <a:bodyPr>
            <a:normAutofit/>
          </a:bodyPr>
          <a:lstStyle/>
          <a:p>
            <a:pPr algn="r"/>
            <a:r>
              <a:rPr lang="en-US" sz="3600" dirty="0">
                <a:latin typeface="Bookman Old Style" panose="02050604050505020204" pitchFamily="18" charset="0"/>
              </a:rPr>
              <a:t>Ask A Friend</a:t>
            </a:r>
          </a:p>
        </p:txBody>
      </p:sp>
      <p:sp>
        <p:nvSpPr>
          <p:cNvPr id="3" name="Content Placeholder 2"/>
          <p:cNvSpPr>
            <a:spLocks noGrp="1"/>
          </p:cNvSpPr>
          <p:nvPr>
            <p:ph idx="1"/>
          </p:nvPr>
        </p:nvSpPr>
        <p:spPr>
          <a:xfrm>
            <a:off x="381001" y="1010356"/>
            <a:ext cx="5181600" cy="4191000"/>
          </a:xfrm>
        </p:spPr>
        <p:txBody>
          <a:bodyPr>
            <a:normAutofit fontScale="92500"/>
          </a:bodyPr>
          <a:lstStyle/>
          <a:p>
            <a:pPr marL="0" indent="0">
              <a:buNone/>
            </a:pPr>
            <a:r>
              <a:rPr lang="en-US" i="1" dirty="0">
                <a:latin typeface="Bookman Old Style" panose="02050604050505020204" pitchFamily="18" charset="0"/>
              </a:rPr>
              <a:t>“Have you appointed Chamberlain Col. of the 20th? His old classmates etc. here say you have been deceived: that C. is </a:t>
            </a:r>
            <a:r>
              <a:rPr lang="en-US" b="1" i="1" dirty="0">
                <a:latin typeface="Bookman Old Style" panose="02050604050505020204" pitchFamily="18" charset="0"/>
              </a:rPr>
              <a:t>Nothing</a:t>
            </a:r>
            <a:r>
              <a:rPr lang="en-US" i="1" dirty="0">
                <a:latin typeface="Bookman Old Style" panose="02050604050505020204" pitchFamily="18" charset="0"/>
              </a:rPr>
              <a:t> at all: that is the universal expression of those who knew him.”</a:t>
            </a:r>
          </a:p>
          <a:p>
            <a:pPr marL="0" indent="0">
              <a:buNone/>
            </a:pPr>
            <a:endParaRPr lang="en-US" i="1" dirty="0">
              <a:latin typeface="Bookman Old Style" panose="02050604050505020204" pitchFamily="18" charset="0"/>
            </a:endParaRPr>
          </a:p>
          <a:p>
            <a:pPr marL="0" indent="0">
              <a:buNone/>
            </a:pPr>
            <a:r>
              <a:rPr lang="en-US" dirty="0">
                <a:latin typeface="Bookman Old Style" panose="02050604050505020204" pitchFamily="18" charset="0"/>
              </a:rPr>
              <a:t>Attorney General Josiah Drummond</a:t>
            </a:r>
          </a:p>
          <a:p>
            <a:pPr marL="0" indent="0">
              <a:buNone/>
            </a:pPr>
            <a:r>
              <a:rPr lang="en-US" dirty="0">
                <a:latin typeface="Bookman Old Style" panose="02050604050505020204" pitchFamily="18" charset="0"/>
              </a:rPr>
              <a:t>	   To Gov. Israel Washburn		      July 21, 1862</a:t>
            </a:r>
          </a:p>
        </p:txBody>
      </p:sp>
      <p:pic>
        <p:nvPicPr>
          <p:cNvPr id="4098" name="Picture 2" descr="V:\JPEGs for web\Attorneys General portraits\Photo-Archives-1860 Josiah H. Drummond-308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990600"/>
            <a:ext cx="29718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43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Nurses’ Special Qualities</a:t>
            </a:r>
          </a:p>
        </p:txBody>
      </p:sp>
      <p:sp>
        <p:nvSpPr>
          <p:cNvPr id="3" name="Content Placeholder 2"/>
          <p:cNvSpPr>
            <a:spLocks noGrp="1"/>
          </p:cNvSpPr>
          <p:nvPr>
            <p:ph idx="1"/>
          </p:nvPr>
        </p:nvSpPr>
        <p:spPr>
          <a:xfrm>
            <a:off x="762000" y="685800"/>
            <a:ext cx="7543800" cy="4114800"/>
          </a:xfrm>
        </p:spPr>
        <p:txBody>
          <a:bodyPr/>
          <a:lstStyle/>
          <a:p>
            <a:pPr marL="0" indent="0">
              <a:buNone/>
            </a:pPr>
            <a:r>
              <a:rPr lang="en-US" i="1" dirty="0"/>
              <a:t> </a:t>
            </a:r>
          </a:p>
          <a:p>
            <a:pPr marL="0" indent="0">
              <a:buNone/>
            </a:pPr>
            <a:r>
              <a:rPr lang="en-US" i="1" dirty="0"/>
              <a:t>       </a:t>
            </a:r>
            <a:r>
              <a:rPr lang="en-US" sz="3200" i="1" dirty="0">
                <a:latin typeface="Bookman Old Style" panose="02050604050505020204" pitchFamily="18" charset="0"/>
              </a:rPr>
              <a:t>“</a:t>
            </a:r>
            <a:r>
              <a:rPr lang="en-US" sz="2800" i="1" dirty="0">
                <a:latin typeface="Bookman Old Style" panose="02050604050505020204" pitchFamily="18" charset="0"/>
              </a:rPr>
              <a:t>All nurses are required to be plain looking women, Their dresses must be brown or black, with no bows, no curls,   no jewelry, and no hoopskirts.”</a:t>
            </a:r>
          </a:p>
          <a:p>
            <a:pPr marL="0" indent="0">
              <a:buNone/>
            </a:pPr>
            <a:endParaRPr lang="en-US" i="1" dirty="0">
              <a:latin typeface="Bookman Old Style" panose="02050604050505020204" pitchFamily="18" charset="0"/>
            </a:endParaRPr>
          </a:p>
          <a:p>
            <a:pPr marL="320040" lvl="1" indent="0">
              <a:buNone/>
            </a:pPr>
            <a:r>
              <a:rPr lang="en-US" dirty="0">
                <a:latin typeface="Bookman Old Style" panose="02050604050505020204" pitchFamily="18" charset="0"/>
              </a:rPr>
              <a:t>			`` Dorothea Dix, Hampden</a:t>
            </a:r>
          </a:p>
          <a:p>
            <a:pPr marL="320040" lvl="1" indent="0">
              <a:buNone/>
            </a:pPr>
            <a:r>
              <a:rPr lang="en-US" dirty="0">
                <a:latin typeface="Bookman Old Style" panose="02050604050505020204" pitchFamily="18" charset="0"/>
              </a:rPr>
              <a:t>		Superintendent of Union Army Nurses</a:t>
            </a:r>
          </a:p>
        </p:txBody>
      </p:sp>
    </p:spTree>
    <p:extLst>
      <p:ext uri="{BB962C8B-B14F-4D97-AF65-F5344CB8AC3E}">
        <p14:creationId xmlns:p14="http://schemas.microsoft.com/office/powerpoint/2010/main" val="252413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D76BA-5EE7-47C1-92AC-2D13D2DC789C}"/>
              </a:ext>
            </a:extLst>
          </p:cNvPr>
          <p:cNvSpPr txBox="1"/>
          <p:nvPr/>
        </p:nvSpPr>
        <p:spPr>
          <a:xfrm>
            <a:off x="762000" y="914400"/>
            <a:ext cx="7543800" cy="4893647"/>
          </a:xfrm>
          <a:prstGeom prst="rect">
            <a:avLst/>
          </a:prstGeom>
          <a:noFill/>
        </p:spPr>
        <p:txBody>
          <a:bodyPr wrap="square" rtlCol="0">
            <a:spAutoFit/>
          </a:bodyPr>
          <a:lstStyle/>
          <a:p>
            <a:r>
              <a:rPr lang="en-US" sz="2400" dirty="0">
                <a:latin typeface="Bookman Old Style" panose="02050604050505020204" pitchFamily="18" charset="0"/>
              </a:rPr>
              <a:t>Source material available:</a:t>
            </a:r>
          </a:p>
          <a:p>
            <a:endParaRPr lang="en-US" sz="2400" dirty="0">
              <a:latin typeface="Bookman Old Style" panose="02050604050505020204" pitchFamily="18" charset="0"/>
            </a:endParaRPr>
          </a:p>
          <a:p>
            <a:r>
              <a:rPr lang="en-US" sz="2400" dirty="0">
                <a:latin typeface="Bookman Old Style" panose="02050604050505020204" pitchFamily="18" charset="0"/>
              </a:rPr>
              <a:t>Local historical societies/libraries </a:t>
            </a:r>
          </a:p>
          <a:p>
            <a:r>
              <a:rPr lang="en-US" sz="2400" dirty="0">
                <a:latin typeface="Bookman Old Style" panose="02050604050505020204" pitchFamily="18" charset="0"/>
              </a:rPr>
              <a:t>State Library </a:t>
            </a:r>
          </a:p>
          <a:p>
            <a:r>
              <a:rPr lang="en-US" sz="2400" dirty="0">
                <a:latin typeface="Bookman Old Style" panose="02050604050505020204" pitchFamily="18" charset="0"/>
              </a:rPr>
              <a:t>Digital Maine </a:t>
            </a:r>
          </a:p>
          <a:p>
            <a:r>
              <a:rPr lang="en-US" sz="2400" dirty="0">
                <a:latin typeface="Bookman Old Style" panose="02050604050505020204" pitchFamily="18" charset="0"/>
              </a:rPr>
              <a:t>State Archives</a:t>
            </a:r>
          </a:p>
          <a:p>
            <a:r>
              <a:rPr lang="en-US" sz="2400" dirty="0">
                <a:latin typeface="Bookman Old Style" panose="02050604050505020204" pitchFamily="18" charset="0"/>
              </a:rPr>
              <a:t>State Museum </a:t>
            </a:r>
          </a:p>
          <a:p>
            <a:r>
              <a:rPr lang="en-US" sz="2400" dirty="0">
                <a:latin typeface="Bookman Old Style" panose="02050604050505020204" pitchFamily="18" charset="0"/>
              </a:rPr>
              <a:t>Maine Historical Society</a:t>
            </a:r>
          </a:p>
          <a:p>
            <a:r>
              <a:rPr lang="en-US" sz="2400" dirty="0">
                <a:latin typeface="Bookman Old Style" panose="02050604050505020204" pitchFamily="18" charset="0"/>
              </a:rPr>
              <a:t>Maine200.org</a:t>
            </a:r>
          </a:p>
          <a:p>
            <a:r>
              <a:rPr lang="en-US" sz="2400" dirty="0">
                <a:latin typeface="Bookman Old Style" panose="02050604050505020204" pitchFamily="18" charset="0"/>
              </a:rPr>
              <a:t>Maine Public</a:t>
            </a:r>
          </a:p>
          <a:p>
            <a:r>
              <a:rPr lang="en-US" sz="2400" dirty="0">
                <a:latin typeface="Bookman Old Style" panose="02050604050505020204" pitchFamily="18" charset="0"/>
              </a:rPr>
              <a:t>Masthead Maine</a:t>
            </a:r>
          </a:p>
          <a:p>
            <a:endParaRPr lang="en-US" sz="2400" dirty="0">
              <a:latin typeface="Bookman Old Style" panose="02050604050505020204" pitchFamily="18" charset="0"/>
            </a:endParaRPr>
          </a:p>
          <a:p>
            <a:r>
              <a:rPr lang="en-US" sz="2400" dirty="0">
                <a:latin typeface="Bookman Old Style" panose="02050604050505020204" pitchFamily="18" charset="0"/>
              </a:rPr>
              <a:t>with people willing to help.</a:t>
            </a:r>
          </a:p>
        </p:txBody>
      </p:sp>
    </p:spTree>
    <p:extLst>
      <p:ext uri="{BB962C8B-B14F-4D97-AF65-F5344CB8AC3E}">
        <p14:creationId xmlns:p14="http://schemas.microsoft.com/office/powerpoint/2010/main" val="89061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Humbly Qualified</a:t>
            </a:r>
          </a:p>
        </p:txBody>
      </p:sp>
      <p:sp>
        <p:nvSpPr>
          <p:cNvPr id="3" name="Content Placeholder 2"/>
          <p:cNvSpPr>
            <a:spLocks noGrp="1"/>
          </p:cNvSpPr>
          <p:nvPr>
            <p:ph idx="1"/>
          </p:nvPr>
        </p:nvSpPr>
        <p:spPr>
          <a:xfrm>
            <a:off x="762000" y="685800"/>
            <a:ext cx="7543800" cy="4724400"/>
          </a:xfrm>
        </p:spPr>
        <p:txBody>
          <a:bodyPr>
            <a:normAutofit fontScale="92500" lnSpcReduction="10000"/>
          </a:bodyPr>
          <a:lstStyle/>
          <a:p>
            <a:pPr marL="0" indent="0">
              <a:buNone/>
            </a:pPr>
            <a:r>
              <a:rPr lang="en-US" sz="2800" i="1" dirty="0"/>
              <a:t>      </a:t>
            </a:r>
            <a:r>
              <a:rPr lang="en-US" sz="2600" i="1" dirty="0"/>
              <a:t>“</a:t>
            </a:r>
            <a:r>
              <a:rPr lang="en-US" sz="2600" i="1" dirty="0">
                <a:latin typeface="Bookman Old Style" panose="02050604050505020204" pitchFamily="18" charset="0"/>
              </a:rPr>
              <a:t>I have been a Nurse for over 15 years, am over 30, and have a cheerful temperament; and think as a Nurse I could do a great deal of good, as well as receive some little compensation, for my services…I cannot offer my services gratuitously, as some generous souls have done, because I am too poor, have no home, and am dependent upon myself entirely for a living. I can procure certificates if necessary of my moral character and qualifications as a Nurse.”</a:t>
            </a:r>
          </a:p>
          <a:p>
            <a:pPr marL="0" indent="0">
              <a:spcBef>
                <a:spcPts val="0"/>
              </a:spcBef>
              <a:buNone/>
            </a:pPr>
            <a:r>
              <a:rPr lang="en-US" i="1" dirty="0">
                <a:latin typeface="Bookman Old Style" panose="02050604050505020204" pitchFamily="18" charset="0"/>
              </a:rPr>
              <a:t>                                          </a:t>
            </a:r>
          </a:p>
          <a:p>
            <a:pPr marL="0" indent="0">
              <a:spcBef>
                <a:spcPts val="0"/>
              </a:spcBef>
              <a:buNone/>
            </a:pPr>
            <a:r>
              <a:rPr lang="en-US" i="1" dirty="0">
                <a:latin typeface="Bookman Old Style" panose="02050604050505020204" pitchFamily="18" charset="0"/>
              </a:rPr>
              <a:t>			`` </a:t>
            </a:r>
            <a:r>
              <a:rPr lang="en-US" sz="2600" dirty="0">
                <a:latin typeface="Bookman Old Style" panose="02050604050505020204" pitchFamily="18" charset="0"/>
              </a:rPr>
              <a:t>Cynthia Averill, Waterville,</a:t>
            </a:r>
          </a:p>
          <a:p>
            <a:pPr marL="0" indent="0">
              <a:spcBef>
                <a:spcPts val="0"/>
              </a:spcBef>
              <a:buNone/>
            </a:pPr>
            <a:r>
              <a:rPr lang="en-US" sz="2600" dirty="0">
                <a:latin typeface="Bookman Old Style" panose="02050604050505020204" pitchFamily="18" charset="0"/>
              </a:rPr>
              <a:t>		To Gov. Israel Washburn, May 1862</a:t>
            </a:r>
          </a:p>
        </p:txBody>
      </p:sp>
    </p:spTree>
    <p:extLst>
      <p:ext uri="{BB962C8B-B14F-4D97-AF65-F5344CB8AC3E}">
        <p14:creationId xmlns:p14="http://schemas.microsoft.com/office/powerpoint/2010/main" val="499170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Tally Ho</a:t>
            </a:r>
          </a:p>
        </p:txBody>
      </p:sp>
      <p:sp>
        <p:nvSpPr>
          <p:cNvPr id="3" name="Content Placeholder 2"/>
          <p:cNvSpPr>
            <a:spLocks noGrp="1"/>
          </p:cNvSpPr>
          <p:nvPr>
            <p:ph idx="1"/>
          </p:nvPr>
        </p:nvSpPr>
        <p:spPr>
          <a:xfrm>
            <a:off x="762000" y="533400"/>
            <a:ext cx="7543800" cy="5029200"/>
          </a:xfrm>
        </p:spPr>
        <p:txBody>
          <a:bodyPr>
            <a:normAutofit fontScale="70000" lnSpcReduction="20000"/>
          </a:bodyPr>
          <a:lstStyle/>
          <a:p>
            <a:pPr marL="0" indent="0">
              <a:buNone/>
            </a:pPr>
            <a:r>
              <a:rPr lang="en-US" sz="3200" dirty="0">
                <a:latin typeface="Bookman Old Style" panose="02050604050505020204" pitchFamily="18" charset="0"/>
              </a:rPr>
              <a:t>Maine Civil War deaths:			   	 9,398</a:t>
            </a:r>
          </a:p>
          <a:p>
            <a:pPr marL="0" indent="0">
              <a:buNone/>
            </a:pPr>
            <a:r>
              <a:rPr lang="en-US" sz="3200" dirty="0">
                <a:latin typeface="Bookman Old Style" panose="02050604050505020204" pitchFamily="18" charset="0"/>
              </a:rPr>
              <a:t>	Battle						 3,184</a:t>
            </a:r>
          </a:p>
          <a:p>
            <a:pPr marL="0" indent="0">
              <a:buNone/>
            </a:pPr>
            <a:r>
              <a:rPr lang="en-US" sz="3200" dirty="0">
                <a:latin typeface="Bookman Old Style" panose="02050604050505020204" pitchFamily="18" charset="0"/>
              </a:rPr>
              <a:t>	Disease					 5,592</a:t>
            </a:r>
          </a:p>
          <a:p>
            <a:pPr marL="0" indent="0">
              <a:buNone/>
            </a:pPr>
            <a:r>
              <a:rPr lang="en-US" sz="3200" dirty="0">
                <a:latin typeface="Bookman Old Style" panose="02050604050505020204" pitchFamily="18" charset="0"/>
              </a:rPr>
              <a:t>	Confederate Prison				    541</a:t>
            </a:r>
          </a:p>
          <a:p>
            <a:pPr marL="0" indent="0">
              <a:buNone/>
            </a:pPr>
            <a:r>
              <a:rPr lang="en-US" sz="3200" dirty="0">
                <a:latin typeface="Bookman Old Style" panose="02050604050505020204" pitchFamily="18" charset="0"/>
              </a:rPr>
              <a:t>	Drowning					    118</a:t>
            </a:r>
          </a:p>
          <a:p>
            <a:pPr marL="0" indent="0">
              <a:buNone/>
            </a:pPr>
            <a:r>
              <a:rPr lang="en-US" sz="3200" dirty="0">
                <a:latin typeface="Bookman Old Style" panose="02050604050505020204" pitchFamily="18" charset="0"/>
              </a:rPr>
              <a:t>	Murdered				  	      13</a:t>
            </a:r>
          </a:p>
          <a:p>
            <a:pPr marL="0" indent="0">
              <a:buNone/>
            </a:pPr>
            <a:r>
              <a:rPr lang="en-US" sz="3200" dirty="0">
                <a:latin typeface="Bookman Old Style" panose="02050604050505020204" pitchFamily="18" charset="0"/>
              </a:rPr>
              <a:t>	Sunstroke					        6</a:t>
            </a:r>
          </a:p>
          <a:p>
            <a:pPr marL="0" indent="0">
              <a:buNone/>
            </a:pPr>
            <a:r>
              <a:rPr lang="en-US" sz="3200" dirty="0">
                <a:latin typeface="Bookman Old Style" panose="02050604050505020204" pitchFamily="18" charset="0"/>
              </a:rPr>
              <a:t>	Suicides					        5</a:t>
            </a:r>
          </a:p>
          <a:p>
            <a:pPr marL="0" indent="0">
              <a:buNone/>
            </a:pPr>
            <a:r>
              <a:rPr lang="en-US" sz="3200" dirty="0">
                <a:latin typeface="Bookman Old Style" panose="02050604050505020204" pitchFamily="18" charset="0"/>
              </a:rPr>
              <a:t>	Executions					        5</a:t>
            </a:r>
          </a:p>
          <a:p>
            <a:pPr marL="0" indent="0">
              <a:buNone/>
            </a:pPr>
            <a:r>
              <a:rPr lang="en-US" sz="3200" dirty="0">
                <a:latin typeface="Bookman Old Style" panose="02050604050505020204" pitchFamily="18" charset="0"/>
              </a:rPr>
              <a:t>Missing in action	 				    616     </a:t>
            </a:r>
          </a:p>
          <a:p>
            <a:pPr marL="0" indent="0">
              <a:buNone/>
            </a:pPr>
            <a:r>
              <a:rPr lang="en-US" sz="3200" dirty="0">
                <a:latin typeface="Bookman Old Style" panose="02050604050505020204" pitchFamily="18" charset="0"/>
              </a:rPr>
              <a:t>Disabled by injury/illness		          		11,309</a:t>
            </a:r>
          </a:p>
          <a:p>
            <a:pPr marL="0" indent="0">
              <a:buNone/>
            </a:pPr>
            <a:r>
              <a:rPr lang="en-US" sz="3200" dirty="0">
                <a:latin typeface="Bookman Old Style" panose="02050604050505020204" pitchFamily="18" charset="0"/>
              </a:rPr>
              <a:t> </a:t>
            </a:r>
          </a:p>
          <a:p>
            <a:pPr marL="0" indent="0">
              <a:buNone/>
            </a:pPr>
            <a:r>
              <a:rPr lang="en-US" sz="3200" dirty="0">
                <a:latin typeface="Bookman Old Style" panose="02050604050505020204" pitchFamily="18" charset="0"/>
              </a:rPr>
              <a:t>Civil War veterans buried in Maine	          38,000</a:t>
            </a:r>
          </a:p>
          <a:p>
            <a:pPr marL="0" indent="0">
              <a:buNone/>
            </a:pPr>
            <a:r>
              <a:rPr lang="en-US" sz="2500" dirty="0">
                <a:latin typeface="Bookman Old Style" panose="02050604050505020204" pitchFamily="18" charset="0"/>
              </a:rPr>
              <a:t>		(</a:t>
            </a:r>
            <a:r>
              <a:rPr lang="en-US" sz="2000" dirty="0">
                <a:latin typeface="Bookman Old Style" panose="02050604050505020204" pitchFamily="18" charset="0"/>
              </a:rPr>
              <a:t>Maine Adjutant General’s Reports, cumulative, 1861-1866)</a:t>
            </a:r>
          </a:p>
          <a:p>
            <a:pPr marL="0" indent="0">
              <a:buNone/>
            </a:pPr>
            <a:endParaRPr lang="en-US" sz="2900" dirty="0">
              <a:latin typeface="Bookman Old Style" panose="02050604050505020204" pitchFamily="18" charset="0"/>
            </a:endParaRPr>
          </a:p>
        </p:txBody>
      </p:sp>
    </p:spTree>
    <p:extLst>
      <p:ext uri="{BB962C8B-B14F-4D97-AF65-F5344CB8AC3E}">
        <p14:creationId xmlns:p14="http://schemas.microsoft.com/office/powerpoint/2010/main" val="1475347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Government Program</a:t>
            </a:r>
          </a:p>
        </p:txBody>
      </p:sp>
      <p:sp>
        <p:nvSpPr>
          <p:cNvPr id="3" name="TextBox 2"/>
          <p:cNvSpPr txBox="1"/>
          <p:nvPr/>
        </p:nvSpPr>
        <p:spPr>
          <a:xfrm>
            <a:off x="838200" y="457200"/>
            <a:ext cx="7391400" cy="5109091"/>
          </a:xfrm>
          <a:prstGeom prst="rect">
            <a:avLst/>
          </a:prstGeom>
          <a:noFill/>
        </p:spPr>
        <p:txBody>
          <a:bodyPr wrap="square" rtlCol="0">
            <a:spAutoFit/>
          </a:bodyPr>
          <a:lstStyle/>
          <a:p>
            <a:r>
              <a:rPr lang="en-US" sz="2000" dirty="0">
                <a:latin typeface="Bookman Old Style" panose="02050604050505020204" pitchFamily="18" charset="0"/>
              </a:rPr>
              <a:t>Maine Conscription (Draft) Civil War</a:t>
            </a:r>
          </a:p>
          <a:p>
            <a:r>
              <a:rPr lang="en-US" dirty="0">
                <a:latin typeface="Bookman Old Style" panose="02050604050505020204" pitchFamily="18" charset="0"/>
              </a:rPr>
              <a:t> Total drafted:</a:t>
            </a:r>
            <a:r>
              <a:rPr lang="en-US" sz="1600" dirty="0">
                <a:latin typeface="Bookman Old Style" panose="02050604050505020204" pitchFamily="18" charset="0"/>
              </a:rPr>
              <a:t>					</a:t>
            </a:r>
            <a:r>
              <a:rPr lang="en-US" u="sng" dirty="0">
                <a:latin typeface="Bookman Old Style" panose="02050604050505020204" pitchFamily="18" charset="0"/>
              </a:rPr>
              <a:t>16,087</a:t>
            </a:r>
            <a:endParaRPr lang="en-US" dirty="0">
              <a:latin typeface="Bookman Old Style" panose="02050604050505020204" pitchFamily="18" charset="0"/>
            </a:endParaRPr>
          </a:p>
          <a:p>
            <a:r>
              <a:rPr lang="en-US" sz="1400" dirty="0">
                <a:latin typeface="Bookman Old Style" panose="02050604050505020204" pitchFamily="18" charset="0"/>
              </a:rPr>
              <a:t> 	</a:t>
            </a:r>
            <a:r>
              <a:rPr lang="en-US" sz="1600" dirty="0">
                <a:latin typeface="Bookman Old Style" panose="02050604050505020204" pitchFamily="18" charset="0"/>
              </a:rPr>
              <a:t>Furnished substitutes		  	 1,737</a:t>
            </a:r>
          </a:p>
          <a:p>
            <a:r>
              <a:rPr lang="en-US" sz="1600" dirty="0">
                <a:latin typeface="Bookman Old Style" panose="02050604050505020204" pitchFamily="18" charset="0"/>
              </a:rPr>
              <a:t>	Paid commutation			  	 1,937</a:t>
            </a:r>
          </a:p>
          <a:p>
            <a:r>
              <a:rPr lang="en-US" sz="1600" dirty="0">
                <a:latin typeface="Bookman Old Style" panose="02050604050505020204" pitchFamily="18" charset="0"/>
              </a:rPr>
              <a:t> 	Exempted: 	Physical disability	  	 6,115</a:t>
            </a:r>
          </a:p>
          <a:p>
            <a:r>
              <a:rPr lang="en-US" sz="1600" dirty="0">
                <a:latin typeface="Bookman Old Style" panose="02050604050505020204" pitchFamily="18" charset="0"/>
              </a:rPr>
              <a:t>			Alienage		    	    292</a:t>
            </a:r>
          </a:p>
          <a:p>
            <a:r>
              <a:rPr lang="en-US" sz="1600" dirty="0">
                <a:latin typeface="Bookman Old Style" panose="02050604050505020204" pitchFamily="18" charset="0"/>
              </a:rPr>
              <a:t>			Non-residence	    	    396</a:t>
            </a:r>
          </a:p>
          <a:p>
            <a:r>
              <a:rPr lang="en-US" sz="1600" dirty="0">
                <a:latin typeface="Bookman Old Style" panose="02050604050505020204" pitchFamily="18" charset="0"/>
              </a:rPr>
              <a:t>			Unsuitable age	     	    653</a:t>
            </a:r>
          </a:p>
          <a:p>
            <a:r>
              <a:rPr lang="en-US" sz="1600" dirty="0">
                <a:latin typeface="Bookman Old Style" panose="02050604050505020204" pitchFamily="18" charset="0"/>
              </a:rPr>
              <a:t>			Sect. 2, Enrolment Act  	 1,780</a:t>
            </a:r>
          </a:p>
          <a:p>
            <a:r>
              <a:rPr lang="en-US" sz="1600" dirty="0">
                <a:latin typeface="Bookman Old Style" panose="02050604050505020204" pitchFamily="18" charset="0"/>
              </a:rPr>
              <a:t>			Uncertain identity	        	      11</a:t>
            </a:r>
          </a:p>
          <a:p>
            <a:r>
              <a:rPr lang="en-US" sz="1600" dirty="0">
                <a:latin typeface="Bookman Old Style" panose="02050604050505020204" pitchFamily="18" charset="0"/>
              </a:rPr>
              <a:t>			Promotion		        4</a:t>
            </a:r>
          </a:p>
          <a:p>
            <a:r>
              <a:rPr lang="en-US" sz="1600" dirty="0">
                <a:latin typeface="Bookman Old Style" panose="02050604050505020204" pitchFamily="18" charset="0"/>
              </a:rPr>
              <a:t>			Felony conviction	         	        1</a:t>
            </a:r>
          </a:p>
          <a:p>
            <a:r>
              <a:rPr lang="en-US" sz="1600" dirty="0">
                <a:latin typeface="Bookman Old Style" panose="02050604050505020204" pitchFamily="18" charset="0"/>
              </a:rPr>
              <a:t>In Service, March 3, 1863			     	    374</a:t>
            </a:r>
          </a:p>
          <a:p>
            <a:r>
              <a:rPr lang="en-US" sz="1600" dirty="0">
                <a:latin typeface="Bookman Old Style" panose="02050604050505020204" pitchFamily="18" charset="0"/>
              </a:rPr>
              <a:t>Drafted twice				                    25</a:t>
            </a:r>
          </a:p>
          <a:p>
            <a:r>
              <a:rPr lang="en-US" sz="1600" dirty="0">
                <a:latin typeface="Bookman Old Style" panose="02050604050505020204" pitchFamily="18" charset="0"/>
              </a:rPr>
              <a:t>Illegally drafted				                      2</a:t>
            </a:r>
          </a:p>
          <a:p>
            <a:r>
              <a:rPr lang="en-US" sz="1600" dirty="0">
                <a:latin typeface="Bookman Old Style" panose="02050604050505020204" pitchFamily="18" charset="0"/>
              </a:rPr>
              <a:t>Permitted to remain home till further orders 	        	        5</a:t>
            </a:r>
          </a:p>
          <a:p>
            <a:r>
              <a:rPr lang="en-US" sz="1600" dirty="0">
                <a:latin typeface="Bookman Old Style" panose="02050604050505020204" pitchFamily="18" charset="0"/>
              </a:rPr>
              <a:t>Died since drafted				                    34</a:t>
            </a:r>
          </a:p>
          <a:p>
            <a:r>
              <a:rPr lang="en-US" sz="1600" dirty="0">
                <a:latin typeface="Bookman Old Style" panose="02050604050505020204" pitchFamily="18" charset="0"/>
              </a:rPr>
              <a:t>Failed to report				                1,913</a:t>
            </a:r>
          </a:p>
          <a:p>
            <a:r>
              <a:rPr lang="en-US" sz="1400" dirty="0">
                <a:latin typeface="Bookman Old Style" panose="02050604050505020204" pitchFamily="18" charset="0"/>
              </a:rPr>
              <a:t> </a:t>
            </a:r>
          </a:p>
          <a:p>
            <a:r>
              <a:rPr lang="en-US" dirty="0">
                <a:latin typeface="Bookman Old Style" panose="02050604050505020204" pitchFamily="18" charset="0"/>
              </a:rPr>
              <a:t>Drafted and entered service</a:t>
            </a:r>
            <a:r>
              <a:rPr lang="en-US" sz="1600" dirty="0">
                <a:latin typeface="Bookman Old Style" panose="02050604050505020204" pitchFamily="18" charset="0"/>
              </a:rPr>
              <a:t>			</a:t>
            </a:r>
            <a:r>
              <a:rPr lang="en-US" dirty="0">
                <a:latin typeface="Bookman Old Style" panose="02050604050505020204" pitchFamily="18" charset="0"/>
              </a:rPr>
              <a:t>    </a:t>
            </a:r>
            <a:r>
              <a:rPr lang="en-US" u="sng" dirty="0">
                <a:latin typeface="Bookman Old Style" panose="02050604050505020204" pitchFamily="18" charset="0"/>
              </a:rPr>
              <a:t>808</a:t>
            </a:r>
            <a:endParaRPr lang="en-US" dirty="0">
              <a:latin typeface="Bookman Old Style" panose="02050604050505020204" pitchFamily="18" charset="0"/>
            </a:endParaRPr>
          </a:p>
        </p:txBody>
      </p:sp>
    </p:spTree>
    <p:extLst>
      <p:ext uri="{BB962C8B-B14F-4D97-AF65-F5344CB8AC3E}">
        <p14:creationId xmlns:p14="http://schemas.microsoft.com/office/powerpoint/2010/main" val="1281298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Home Help</a:t>
            </a:r>
          </a:p>
        </p:txBody>
      </p:sp>
      <p:sp>
        <p:nvSpPr>
          <p:cNvPr id="3" name="Content Placeholder 2"/>
          <p:cNvSpPr>
            <a:spLocks noGrp="1"/>
          </p:cNvSpPr>
          <p:nvPr>
            <p:ph idx="1"/>
          </p:nvPr>
        </p:nvSpPr>
        <p:spPr>
          <a:xfrm>
            <a:off x="762000" y="685800"/>
            <a:ext cx="7543800" cy="4343400"/>
          </a:xfrm>
        </p:spPr>
        <p:txBody>
          <a:bodyPr>
            <a:normAutofit/>
          </a:bodyPr>
          <a:lstStyle/>
          <a:p>
            <a:pPr marL="0" indent="0">
              <a:buNone/>
            </a:pPr>
            <a:r>
              <a:rPr lang="en-US" dirty="0"/>
              <a:t> </a:t>
            </a:r>
            <a:r>
              <a:rPr lang="en-US" sz="2600" dirty="0">
                <a:latin typeface="Bookman Old Style" panose="02050604050505020204" pitchFamily="18" charset="0"/>
              </a:rPr>
              <a:t>Maine State Aid to Wartime Families</a:t>
            </a:r>
          </a:p>
          <a:p>
            <a:pPr marL="0" indent="0">
              <a:buNone/>
            </a:pPr>
            <a:r>
              <a:rPr lang="en-US" dirty="0">
                <a:latin typeface="Bookman Old Style" panose="02050604050505020204" pitchFamily="18" charset="0"/>
              </a:rPr>
              <a:t> </a:t>
            </a:r>
          </a:p>
          <a:p>
            <a:pPr marL="0" indent="0">
              <a:buNone/>
            </a:pPr>
            <a:r>
              <a:rPr lang="en-US" dirty="0">
                <a:latin typeface="Bookman Old Style" panose="02050604050505020204" pitchFamily="18" charset="0"/>
              </a:rPr>
              <a:t>	Number of families 	            46,034</a:t>
            </a:r>
          </a:p>
          <a:p>
            <a:pPr marL="0" indent="0">
              <a:buNone/>
            </a:pPr>
            <a:r>
              <a:rPr lang="en-US" dirty="0">
                <a:latin typeface="Bookman Old Style" panose="02050604050505020204" pitchFamily="18" charset="0"/>
              </a:rPr>
              <a:t>	Number of family members	122,183</a:t>
            </a:r>
          </a:p>
          <a:p>
            <a:pPr marL="0" indent="0">
              <a:buNone/>
            </a:pPr>
            <a:r>
              <a:rPr lang="en-US" dirty="0">
                <a:latin typeface="Bookman Old Style" panose="02050604050505020204" pitchFamily="18" charset="0"/>
              </a:rPr>
              <a:t>     	Aid amount 1862- 66	$1,960,801.99</a:t>
            </a:r>
          </a:p>
          <a:p>
            <a:pPr marL="0" indent="0">
              <a:buNone/>
            </a:pPr>
            <a:endParaRPr lang="en-US" dirty="0">
              <a:latin typeface="Bookman Old Style" panose="02050604050505020204" pitchFamily="18" charset="0"/>
            </a:endParaRPr>
          </a:p>
          <a:p>
            <a:pPr marL="0" indent="0">
              <a:buNone/>
            </a:pPr>
            <a:r>
              <a:rPr lang="en-US" sz="1700" dirty="0">
                <a:latin typeface="Bookman Old Style" panose="02050604050505020204" pitchFamily="18" charset="0"/>
              </a:rPr>
              <a:t>(“Maine in the War For the Union – A History of the part borne by Maine Troops in the Suppression of the American Rebellion”</a:t>
            </a:r>
          </a:p>
          <a:p>
            <a:pPr marL="0" indent="0">
              <a:buNone/>
            </a:pPr>
            <a:r>
              <a:rPr lang="en-US" sz="1700" dirty="0">
                <a:latin typeface="Bookman Old Style" panose="02050604050505020204" pitchFamily="18" charset="0"/>
              </a:rPr>
              <a:t>William Whitman, Charles True, 1865, Dingley Pub., Lewiston)</a:t>
            </a:r>
          </a:p>
          <a:p>
            <a:pPr marL="0" indent="0">
              <a:buNone/>
            </a:pPr>
            <a:r>
              <a:rPr lang="en-US" dirty="0"/>
              <a:t> </a:t>
            </a:r>
          </a:p>
        </p:txBody>
      </p:sp>
    </p:spTree>
    <p:extLst>
      <p:ext uri="{BB962C8B-B14F-4D97-AF65-F5344CB8AC3E}">
        <p14:creationId xmlns:p14="http://schemas.microsoft.com/office/powerpoint/2010/main" val="374899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2F37-694F-4787-B5AC-26FC34709C95}"/>
              </a:ext>
            </a:extLst>
          </p:cNvPr>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Light Reading</a:t>
            </a:r>
          </a:p>
        </p:txBody>
      </p:sp>
      <p:sp>
        <p:nvSpPr>
          <p:cNvPr id="4" name="TextBox 3">
            <a:extLst>
              <a:ext uri="{FF2B5EF4-FFF2-40B4-BE49-F238E27FC236}">
                <a16:creationId xmlns:a16="http://schemas.microsoft.com/office/drawing/2014/main" id="{E0855789-F43D-4CC0-834D-6D6E5C27321B}"/>
              </a:ext>
            </a:extLst>
          </p:cNvPr>
          <p:cNvSpPr txBox="1"/>
          <p:nvPr/>
        </p:nvSpPr>
        <p:spPr>
          <a:xfrm>
            <a:off x="228600" y="685800"/>
            <a:ext cx="8534400" cy="4708981"/>
          </a:xfrm>
          <a:prstGeom prst="rect">
            <a:avLst/>
          </a:prstGeom>
          <a:noFill/>
        </p:spPr>
        <p:txBody>
          <a:bodyPr wrap="square" rtlCol="0">
            <a:spAutoFit/>
          </a:bodyPr>
          <a:lstStyle/>
          <a:p>
            <a:r>
              <a:rPr lang="en-US" sz="2000" dirty="0">
                <a:latin typeface="Bookman Old Style" panose="02050604050505020204" pitchFamily="18" charset="0"/>
              </a:rPr>
              <a:t>Maine Becomes a State - 			Ron Banks</a:t>
            </a:r>
          </a:p>
          <a:p>
            <a:endParaRPr lang="en-US" sz="2000" dirty="0">
              <a:latin typeface="Bookman Old Style" panose="02050604050505020204" pitchFamily="18" charset="0"/>
            </a:endParaRPr>
          </a:p>
          <a:p>
            <a:r>
              <a:rPr lang="en-US" sz="2000" dirty="0">
                <a:latin typeface="Bookman Old Style" panose="02050604050505020204" pitchFamily="18" charset="0"/>
              </a:rPr>
              <a:t>Maine: a Narrative History -			Neil </a:t>
            </a:r>
            <a:r>
              <a:rPr lang="en-US" sz="2000" dirty="0" err="1">
                <a:latin typeface="Bookman Old Style" panose="02050604050505020204" pitchFamily="18" charset="0"/>
              </a:rPr>
              <a:t>Rolde</a:t>
            </a:r>
            <a:endParaRPr lang="en-US" sz="2000" dirty="0">
              <a:latin typeface="Bookman Old Style" panose="02050604050505020204" pitchFamily="18" charset="0"/>
            </a:endParaRPr>
          </a:p>
          <a:p>
            <a:endParaRPr lang="en-US" sz="2000" dirty="0">
              <a:latin typeface="Bookman Old Style" panose="02050604050505020204" pitchFamily="18" charset="0"/>
            </a:endParaRPr>
          </a:p>
          <a:p>
            <a:r>
              <a:rPr lang="en-US" sz="2000" dirty="0">
                <a:latin typeface="Bookman Old Style" panose="02050604050505020204" pitchFamily="18" charset="0"/>
              </a:rPr>
              <a:t>Wabanaki Homeland and </a:t>
            </a:r>
          </a:p>
          <a:p>
            <a:r>
              <a:rPr lang="en-US" sz="2000" dirty="0">
                <a:latin typeface="Bookman Old Style" panose="02050604050505020204" pitchFamily="18" charset="0"/>
              </a:rPr>
              <a:t>   the New State of Maine -			Micah Pawling</a:t>
            </a:r>
          </a:p>
          <a:p>
            <a:r>
              <a:rPr lang="en-US" sz="2000" dirty="0">
                <a:latin typeface="Bookman Old Style" panose="02050604050505020204" pitchFamily="18" charset="0"/>
              </a:rPr>
              <a:t>Maine Adjutant General Reports -		John </a:t>
            </a:r>
            <a:r>
              <a:rPr lang="en-US" sz="2000" dirty="0" err="1">
                <a:latin typeface="Bookman Old Style" panose="02050604050505020204" pitchFamily="18" charset="0"/>
              </a:rPr>
              <a:t>Hodsdon</a:t>
            </a:r>
            <a:endParaRPr lang="en-US" sz="2000" dirty="0">
              <a:latin typeface="Bookman Old Style" panose="02050604050505020204" pitchFamily="18" charset="0"/>
            </a:endParaRPr>
          </a:p>
          <a:p>
            <a:endParaRPr lang="en-US" sz="2000" dirty="0">
              <a:latin typeface="Bookman Old Style" panose="02050604050505020204" pitchFamily="18" charset="0"/>
            </a:endParaRPr>
          </a:p>
          <a:p>
            <a:r>
              <a:rPr lang="en-US" sz="2000" dirty="0">
                <a:latin typeface="Bookman Old Style" panose="02050604050505020204" pitchFamily="18" charset="0"/>
              </a:rPr>
              <a:t>A Story of Maine in 112 Objects -		Bernard Fishman</a:t>
            </a:r>
          </a:p>
          <a:p>
            <a:endParaRPr lang="en-US" sz="2000" dirty="0">
              <a:latin typeface="Bookman Old Style" panose="02050604050505020204" pitchFamily="18" charset="0"/>
            </a:endParaRPr>
          </a:p>
          <a:p>
            <a:r>
              <a:rPr lang="en-US" sz="2000" dirty="0">
                <a:latin typeface="Bookman Old Style" panose="02050604050505020204" pitchFamily="18" charset="0"/>
              </a:rPr>
              <a:t>Eminent Mainers - 				Douglas Stover</a:t>
            </a:r>
          </a:p>
          <a:p>
            <a:r>
              <a:rPr lang="en-US" sz="2000" dirty="0">
                <a:latin typeface="Bookman Old Style" panose="02050604050505020204" pitchFamily="18" charset="0"/>
              </a:rPr>
              <a:t>Maine – The Pine Tree State</a:t>
            </a:r>
          </a:p>
          <a:p>
            <a:r>
              <a:rPr lang="en-US" sz="2000" dirty="0">
                <a:latin typeface="Bookman Old Style" panose="02050604050505020204" pitchFamily="18" charset="0"/>
              </a:rPr>
              <a:t>   From Prehistory to the Present- </a:t>
            </a:r>
            <a:r>
              <a:rPr lang="en-US" sz="2000">
                <a:latin typeface="Bookman Old Style" panose="02050604050505020204" pitchFamily="18" charset="0"/>
              </a:rPr>
              <a:t>		Ed </a:t>
            </a:r>
            <a:r>
              <a:rPr lang="en-US" sz="2000" dirty="0">
                <a:latin typeface="Bookman Old Style" panose="02050604050505020204" pitchFamily="18" charset="0"/>
              </a:rPr>
              <a:t>Churchill</a:t>
            </a:r>
          </a:p>
          <a:p>
            <a:endParaRPr lang="en-US" sz="2000" dirty="0">
              <a:latin typeface="Bookman Old Style" panose="02050604050505020204" pitchFamily="18" charset="0"/>
            </a:endParaRPr>
          </a:p>
          <a:p>
            <a:r>
              <a:rPr lang="en-US" sz="2000" dirty="0">
                <a:latin typeface="Bookman Old Style" panose="02050604050505020204" pitchFamily="18" charset="0"/>
              </a:rPr>
              <a:t>History of the State of Maine -		William Williamson</a:t>
            </a:r>
          </a:p>
        </p:txBody>
      </p:sp>
    </p:spTree>
    <p:extLst>
      <p:ext uri="{BB962C8B-B14F-4D97-AF65-F5344CB8AC3E}">
        <p14:creationId xmlns:p14="http://schemas.microsoft.com/office/powerpoint/2010/main" val="395867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By the Numbers</a:t>
            </a:r>
          </a:p>
        </p:txBody>
      </p:sp>
      <p:sp>
        <p:nvSpPr>
          <p:cNvPr id="3" name="Content Placeholder 2"/>
          <p:cNvSpPr>
            <a:spLocks noGrp="1"/>
          </p:cNvSpPr>
          <p:nvPr>
            <p:ph idx="1"/>
          </p:nvPr>
        </p:nvSpPr>
        <p:spPr>
          <a:xfrm>
            <a:off x="762000" y="685800"/>
            <a:ext cx="7696200" cy="4191000"/>
          </a:xfrm>
        </p:spPr>
        <p:txBody>
          <a:bodyPr>
            <a:normAutofit/>
          </a:bodyPr>
          <a:lstStyle/>
          <a:p>
            <a:pPr marL="0" lvl="0" indent="228600" algn="ctr" fontAlgn="base">
              <a:spcBef>
                <a:spcPct val="0"/>
              </a:spcBef>
              <a:spcAft>
                <a:spcPct val="0"/>
              </a:spcAft>
              <a:buClrTx/>
              <a:buNone/>
            </a:pPr>
            <a:r>
              <a:rPr lang="en-US" altLang="en-US" sz="3600" dirty="0">
                <a:solidFill>
                  <a:schemeClr val="tx1"/>
                </a:solidFill>
                <a:latin typeface="Bookman Old Style" panose="02050604050505020204" pitchFamily="18" charset="0"/>
                <a:ea typeface="Times New Roman" pitchFamily="18" charset="0"/>
              </a:rPr>
              <a:t>Maine population</a:t>
            </a:r>
          </a:p>
          <a:p>
            <a:pPr marL="0" lvl="0" indent="228600" algn="ctr" fontAlgn="base">
              <a:spcBef>
                <a:spcPct val="0"/>
              </a:spcBef>
              <a:spcAft>
                <a:spcPct val="0"/>
              </a:spcAft>
              <a:buClrTx/>
              <a:buNone/>
            </a:pPr>
            <a:endParaRPr lang="en-US" altLang="en-US" sz="4000" dirty="0">
              <a:solidFill>
                <a:schemeClr val="tx1"/>
              </a:solidFill>
              <a:latin typeface="Bookman Old Style" panose="02050604050505020204" pitchFamily="18" charset="0"/>
              <a:ea typeface="Times New Roman" pitchFamily="18" charset="0"/>
            </a:endParaRPr>
          </a:p>
          <a:p>
            <a:pPr marL="0" lvl="0" indent="228600" fontAlgn="base">
              <a:spcBef>
                <a:spcPct val="0"/>
              </a:spcBef>
              <a:spcAft>
                <a:spcPct val="0"/>
              </a:spcAft>
              <a:buClrTx/>
              <a:buNone/>
            </a:pPr>
            <a:r>
              <a:rPr lang="en-US" sz="3200" dirty="0">
                <a:latin typeface="Bookman Old Style" panose="02050604050505020204" pitchFamily="18" charset="0"/>
              </a:rPr>
              <a:t> 1790				   96,540</a:t>
            </a:r>
          </a:p>
          <a:p>
            <a:pPr marL="0" lvl="0" indent="228600" fontAlgn="base">
              <a:spcBef>
                <a:spcPct val="0"/>
              </a:spcBef>
              <a:spcAft>
                <a:spcPct val="0"/>
              </a:spcAft>
              <a:buClrTx/>
              <a:buNone/>
            </a:pPr>
            <a:r>
              <a:rPr lang="en-US" altLang="en-US" sz="3200" dirty="0">
                <a:solidFill>
                  <a:schemeClr val="tx1"/>
                </a:solidFill>
                <a:latin typeface="Bookman Old Style" panose="02050604050505020204" pitchFamily="18" charset="0"/>
                <a:ea typeface="Times New Roman" pitchFamily="18" charset="0"/>
              </a:rPr>
              <a:t> 1800				 151,719</a:t>
            </a:r>
          </a:p>
          <a:p>
            <a:pPr marL="1062990" lvl="1" indent="-742950" fontAlgn="base">
              <a:spcBef>
                <a:spcPct val="0"/>
              </a:spcBef>
              <a:spcAft>
                <a:spcPct val="0"/>
              </a:spcAft>
              <a:buClrTx/>
              <a:buAutoNum type="arabicPlain" startAt="1810"/>
            </a:pPr>
            <a:r>
              <a:rPr lang="en-US" altLang="en-US" sz="3200" dirty="0">
                <a:solidFill>
                  <a:schemeClr val="tx1"/>
                </a:solidFill>
                <a:latin typeface="Bookman Old Style" panose="02050604050505020204" pitchFamily="18" charset="0"/>
                <a:ea typeface="Times New Roman" pitchFamily="18" charset="0"/>
              </a:rPr>
              <a:t> 				 228,725</a:t>
            </a:r>
          </a:p>
          <a:p>
            <a:pPr marL="320040" lvl="1" indent="0" fontAlgn="base">
              <a:spcBef>
                <a:spcPct val="0"/>
              </a:spcBef>
              <a:spcAft>
                <a:spcPct val="0"/>
              </a:spcAft>
              <a:buClrTx/>
              <a:buNone/>
            </a:pPr>
            <a:r>
              <a:rPr lang="en-US" altLang="en-US" sz="3200" dirty="0">
                <a:solidFill>
                  <a:schemeClr val="tx1"/>
                </a:solidFill>
                <a:latin typeface="Bookman Old Style" panose="02050604050505020204" pitchFamily="18" charset="0"/>
                <a:ea typeface="Times New Roman" pitchFamily="18" charset="0"/>
              </a:rPr>
              <a:t>1820				 298,335 </a:t>
            </a:r>
            <a:endParaRPr lang="en-US" altLang="en-US" sz="3200" dirty="0">
              <a:solidFill>
                <a:schemeClr val="tx1"/>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34292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Early Politics</a:t>
            </a:r>
          </a:p>
        </p:txBody>
      </p:sp>
      <p:sp>
        <p:nvSpPr>
          <p:cNvPr id="3" name="Content Placeholder 2"/>
          <p:cNvSpPr>
            <a:spLocks noGrp="1"/>
          </p:cNvSpPr>
          <p:nvPr>
            <p:ph idx="1"/>
          </p:nvPr>
        </p:nvSpPr>
        <p:spPr>
          <a:xfrm>
            <a:off x="762000" y="685800"/>
            <a:ext cx="7543800" cy="4495800"/>
          </a:xfrm>
        </p:spPr>
        <p:txBody>
          <a:bodyPr/>
          <a:lstStyle/>
          <a:p>
            <a:pPr marL="0" indent="0">
              <a:buNone/>
            </a:pPr>
            <a:r>
              <a:rPr lang="en-US" sz="3200" dirty="0"/>
              <a:t>William King</a:t>
            </a:r>
          </a:p>
          <a:p>
            <a:pPr marL="0" indent="0">
              <a:buNone/>
            </a:pPr>
            <a:r>
              <a:rPr lang="en-US" sz="3200" dirty="0"/>
              <a:t>Bath banker, ship owner</a:t>
            </a:r>
          </a:p>
          <a:p>
            <a:pPr marL="0" indent="0">
              <a:buNone/>
            </a:pPr>
            <a:r>
              <a:rPr lang="en-US" sz="3200" dirty="0"/>
              <a:t>Developer, State Senator,</a:t>
            </a:r>
          </a:p>
          <a:p>
            <a:pPr marL="0" indent="0">
              <a:buNone/>
            </a:pPr>
            <a:r>
              <a:rPr lang="en-US" sz="3200" dirty="0"/>
              <a:t>Democrat-Republican</a:t>
            </a:r>
          </a:p>
        </p:txBody>
      </p:sp>
      <p:pic>
        <p:nvPicPr>
          <p:cNvPr id="5" name="Picture 3">
            <a:extLst>
              <a:ext uri="{FF2B5EF4-FFF2-40B4-BE49-F238E27FC236}">
                <a16:creationId xmlns:a16="http://schemas.microsoft.com/office/drawing/2014/main" id="{8043E1DA-742B-4C3D-8E42-E0F02B360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178" y="685799"/>
            <a:ext cx="3366445"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34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pPr algn="r"/>
            <a:r>
              <a:rPr lang="en-US" sz="3600" dirty="0">
                <a:latin typeface="Bookman Old Style" panose="02050604050505020204" pitchFamily="18" charset="0"/>
              </a:rPr>
              <a:t>Yearning to Fight</a:t>
            </a:r>
          </a:p>
        </p:txBody>
      </p:sp>
      <p:sp>
        <p:nvSpPr>
          <p:cNvPr id="3" name="Content Placeholder 2"/>
          <p:cNvSpPr>
            <a:spLocks noGrp="1"/>
          </p:cNvSpPr>
          <p:nvPr>
            <p:ph idx="1"/>
          </p:nvPr>
        </p:nvSpPr>
        <p:spPr/>
        <p:txBody>
          <a:bodyPr>
            <a:normAutofit/>
          </a:bodyPr>
          <a:lstStyle/>
          <a:p>
            <a:pPr marL="0" indent="0" algn="ctr">
              <a:buNone/>
            </a:pPr>
            <a:r>
              <a:rPr lang="en-US" sz="3200" dirty="0">
                <a:latin typeface="Bookman Old Style" panose="02050604050505020204" pitchFamily="18" charset="0"/>
              </a:rPr>
              <a:t>War of 1812</a:t>
            </a:r>
          </a:p>
          <a:p>
            <a:pPr algn="ctr"/>
            <a:endParaRPr lang="en-US" sz="2000" i="1" dirty="0">
              <a:latin typeface="Bookman Old Style" panose="02050604050505020204" pitchFamily="18" charset="0"/>
            </a:endParaRPr>
          </a:p>
          <a:p>
            <a:pPr marL="457200" lvl="1" indent="0">
              <a:buNone/>
            </a:pPr>
            <a:r>
              <a:rPr lang="en-US" sz="2800" dirty="0">
                <a:latin typeface="Bookman Old Style" panose="02050604050505020204" pitchFamily="18" charset="0"/>
              </a:rPr>
              <a:t>Major General William King</a:t>
            </a:r>
          </a:p>
          <a:p>
            <a:pPr marL="457200" lvl="1" indent="0">
              <a:buNone/>
            </a:pPr>
            <a:r>
              <a:rPr lang="en-US" sz="2800" dirty="0">
                <a:latin typeface="Bookman Old Style" panose="02050604050505020204" pitchFamily="18" charset="0"/>
              </a:rPr>
              <a:t>11</a:t>
            </a:r>
            <a:r>
              <a:rPr lang="en-US" sz="2800" baseline="30000" dirty="0">
                <a:latin typeface="Bookman Old Style" panose="02050604050505020204" pitchFamily="18" charset="0"/>
              </a:rPr>
              <a:t>th</a:t>
            </a:r>
            <a:r>
              <a:rPr lang="en-US" sz="2800" dirty="0">
                <a:latin typeface="Bookman Old Style" panose="02050604050505020204" pitchFamily="18" charset="0"/>
              </a:rPr>
              <a:t> Division</a:t>
            </a:r>
          </a:p>
          <a:p>
            <a:pPr marL="457200" lvl="1" indent="0">
              <a:buNone/>
            </a:pPr>
            <a:r>
              <a:rPr lang="en-US" sz="2800" dirty="0">
                <a:latin typeface="Bookman Old Style" panose="02050604050505020204" pitchFamily="18" charset="0"/>
              </a:rPr>
              <a:t>Massachusetts Militia</a:t>
            </a:r>
          </a:p>
          <a:p>
            <a:pPr marL="457200" lvl="1" indent="0">
              <a:buNone/>
            </a:pPr>
            <a:r>
              <a:rPr lang="en-US" sz="2800" dirty="0">
                <a:latin typeface="Bookman Old Style" panose="02050604050505020204" pitchFamily="18" charset="0"/>
              </a:rPr>
              <a:t>Prepared Maine’s coastal defenses</a:t>
            </a:r>
          </a:p>
          <a:p>
            <a:pPr marL="457200" lvl="1" indent="0">
              <a:buNone/>
            </a:pPr>
            <a:endParaRPr lang="en-US" sz="2800" dirty="0">
              <a:latin typeface="Bookman Old Style" panose="02050604050505020204" pitchFamily="18" charset="0"/>
            </a:endParaRPr>
          </a:p>
          <a:p>
            <a:pPr marL="457200" lvl="1" indent="0">
              <a:buNone/>
            </a:pPr>
            <a:endParaRPr lang="en-US" sz="2000" i="1" dirty="0">
              <a:latin typeface="Bookman Old Style" panose="02050604050505020204" pitchFamily="18" charset="0"/>
            </a:endParaRPr>
          </a:p>
        </p:txBody>
      </p:sp>
    </p:spTree>
    <p:extLst>
      <p:ext uri="{BB962C8B-B14F-4D97-AF65-F5344CB8AC3E}">
        <p14:creationId xmlns:p14="http://schemas.microsoft.com/office/powerpoint/2010/main" val="325441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20000" cy="762000"/>
          </a:xfrm>
        </p:spPr>
        <p:txBody>
          <a:bodyPr>
            <a:normAutofit/>
          </a:bodyPr>
          <a:lstStyle/>
          <a:p>
            <a:pPr algn="r"/>
            <a:r>
              <a:rPr lang="en-US" sz="3600" dirty="0">
                <a:latin typeface="Bookman Old Style" panose="02050604050505020204" pitchFamily="18" charset="0"/>
              </a:rPr>
              <a:t>Frustration Festers</a:t>
            </a:r>
          </a:p>
        </p:txBody>
      </p:sp>
      <p:sp>
        <p:nvSpPr>
          <p:cNvPr id="3" name="Content Placeholder 2"/>
          <p:cNvSpPr>
            <a:spLocks noGrp="1"/>
          </p:cNvSpPr>
          <p:nvPr>
            <p:ph idx="1"/>
          </p:nvPr>
        </p:nvSpPr>
        <p:spPr/>
        <p:txBody>
          <a:bodyPr/>
          <a:lstStyle/>
          <a:p>
            <a:pPr marL="0" indent="0">
              <a:buNone/>
            </a:pPr>
            <a:r>
              <a:rPr lang="en-US" dirty="0"/>
              <a:t>Bowdoin College</a:t>
            </a:r>
          </a:p>
          <a:p>
            <a:pPr marL="0" indent="0">
              <a:buNone/>
            </a:pPr>
            <a:r>
              <a:rPr lang="en-US" dirty="0"/>
              <a:t>Brunswick</a:t>
            </a:r>
          </a:p>
          <a:p>
            <a:pPr marL="0" indent="0">
              <a:buNone/>
            </a:pPr>
            <a:r>
              <a:rPr lang="en-US" dirty="0"/>
              <a:t>Chartered 1794</a:t>
            </a:r>
          </a:p>
        </p:txBody>
      </p:sp>
      <p:pic>
        <p:nvPicPr>
          <p:cNvPr id="2050" name="Picture 2" descr="C:\Users\david.cheever\Pictures\2. Mass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685800"/>
            <a:ext cx="484663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1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r"/>
            <a:r>
              <a:rPr lang="en-US" sz="3600" dirty="0">
                <a:latin typeface="Bookman Old Style" panose="02050604050505020204" pitchFamily="18" charset="0"/>
              </a:rPr>
              <a:t>Family That Prays Together</a:t>
            </a:r>
          </a:p>
        </p:txBody>
      </p:sp>
      <p:sp>
        <p:nvSpPr>
          <p:cNvPr id="3" name="Content Placeholder 2"/>
          <p:cNvSpPr>
            <a:spLocks noGrp="1"/>
          </p:cNvSpPr>
          <p:nvPr>
            <p:ph idx="1"/>
          </p:nvPr>
        </p:nvSpPr>
        <p:spPr>
          <a:xfrm>
            <a:off x="838200" y="685800"/>
            <a:ext cx="7543800" cy="4343400"/>
          </a:xfrm>
        </p:spPr>
        <p:txBody>
          <a:bodyPr/>
          <a:lstStyle/>
          <a:p>
            <a:pPr marL="0" indent="0">
              <a:buNone/>
            </a:pPr>
            <a:r>
              <a:rPr lang="en-US" sz="3200" dirty="0"/>
              <a:t>	</a:t>
            </a:r>
            <a:r>
              <a:rPr lang="en-US" sz="3600" dirty="0"/>
              <a:t>Bowdoin College Overseers </a:t>
            </a:r>
            <a:endParaRPr lang="en-US" sz="3200" dirty="0"/>
          </a:p>
          <a:p>
            <a:pPr marL="0" indent="0">
              <a:buNone/>
            </a:pPr>
            <a:r>
              <a:rPr lang="en-US" dirty="0"/>
              <a:t>All Congregationalists….</a:t>
            </a:r>
          </a:p>
          <a:p>
            <a:pPr marL="0" indent="0">
              <a:buNone/>
            </a:pPr>
            <a:endParaRPr lang="en-US" dirty="0"/>
          </a:p>
          <a:p>
            <a:pPr marL="0" indent="0">
              <a:buNone/>
            </a:pPr>
            <a:r>
              <a:rPr lang="en-US" dirty="0"/>
              <a:t>William King, Board member, brother-in-law to…</a:t>
            </a:r>
          </a:p>
          <a:p>
            <a:pPr marL="0" indent="0">
              <a:buNone/>
            </a:pPr>
            <a:r>
              <a:rPr lang="en-US" dirty="0"/>
              <a:t>Benjamin Jones Porter, Board Treasurer.</a:t>
            </a:r>
          </a:p>
          <a:p>
            <a:pPr marL="0" indent="0">
              <a:buNone/>
            </a:pPr>
            <a:r>
              <a:rPr lang="en-US" dirty="0"/>
              <a:t>Jesse Appleton, Bowdoin President</a:t>
            </a:r>
          </a:p>
          <a:p>
            <a:pPr marL="0" indent="0">
              <a:buNone/>
            </a:pPr>
            <a:r>
              <a:rPr lang="en-US" dirty="0"/>
              <a:t>Benjamin Orr, Board Attorney</a:t>
            </a:r>
          </a:p>
        </p:txBody>
      </p:sp>
    </p:spTree>
    <p:extLst>
      <p:ext uri="{BB962C8B-B14F-4D97-AF65-F5344CB8AC3E}">
        <p14:creationId xmlns:p14="http://schemas.microsoft.com/office/powerpoint/2010/main" val="3959852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303030"/>
      </a:dk2>
      <a:lt2>
        <a:srgbClr val="DEDEE0"/>
      </a:lt2>
      <a:accent1>
        <a:srgbClr val="81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43379</TotalTime>
  <Words>1128</Words>
  <Application>Microsoft Office PowerPoint</Application>
  <PresentationFormat>On-screen Show (4:3)</PresentationFormat>
  <Paragraphs>274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Bookman Old Style</vt:lpstr>
      <vt:lpstr>Calibri</vt:lpstr>
      <vt:lpstr>Impact</vt:lpstr>
      <vt:lpstr>Times New Roman</vt:lpstr>
      <vt:lpstr>NewsPrint</vt:lpstr>
      <vt:lpstr>Maine events</vt:lpstr>
      <vt:lpstr>PowerPoint Presentation</vt:lpstr>
      <vt:lpstr>PowerPoint Presentation</vt:lpstr>
      <vt:lpstr>Light Reading</vt:lpstr>
      <vt:lpstr>By the Numbers</vt:lpstr>
      <vt:lpstr>Early Politics</vt:lpstr>
      <vt:lpstr>Yearning to Fight</vt:lpstr>
      <vt:lpstr>Frustration Festers</vt:lpstr>
      <vt:lpstr>Family That Prays Together</vt:lpstr>
      <vt:lpstr>Peace in the Family</vt:lpstr>
      <vt:lpstr>Keeping it Freshet</vt:lpstr>
      <vt:lpstr>Lien on Me</vt:lpstr>
      <vt:lpstr>Safety in Numbers</vt:lpstr>
      <vt:lpstr>Can’t Get There From Here</vt:lpstr>
      <vt:lpstr>Education costs</vt:lpstr>
      <vt:lpstr>Fess Up</vt:lpstr>
      <vt:lpstr>Suspect Motives</vt:lpstr>
      <vt:lpstr>Baptists unite</vt:lpstr>
      <vt:lpstr>People Speak</vt:lpstr>
      <vt:lpstr>VIII for Vendetta</vt:lpstr>
      <vt:lpstr>What Are You Drinking?</vt:lpstr>
      <vt:lpstr>Portland dry dock</vt:lpstr>
      <vt:lpstr>All Aboard</vt:lpstr>
      <vt:lpstr>Say what?</vt:lpstr>
      <vt:lpstr>Exceptional Portland</vt:lpstr>
      <vt:lpstr>Can You See?</vt:lpstr>
      <vt:lpstr>Little Known Volunteer</vt:lpstr>
      <vt:lpstr>Ask A Friend</vt:lpstr>
      <vt:lpstr>Nurses’ Special Qualities</vt:lpstr>
      <vt:lpstr>Humbly Qualified</vt:lpstr>
      <vt:lpstr>Tally Ho</vt:lpstr>
      <vt:lpstr>Government Program</vt:lpstr>
      <vt:lpstr>Home Help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Or Not</dc:title>
  <dc:creator>Cheever, David</dc:creator>
  <cp:lastModifiedBy>Schmidt, Joe</cp:lastModifiedBy>
  <cp:revision>218</cp:revision>
  <cp:lastPrinted>2017-07-20T15:15:57Z</cp:lastPrinted>
  <dcterms:created xsi:type="dcterms:W3CDTF">2017-07-18T19:17:27Z</dcterms:created>
  <dcterms:modified xsi:type="dcterms:W3CDTF">2020-05-05T22:10:08Z</dcterms:modified>
</cp:coreProperties>
</file>