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8" r:id="rId4"/>
    <p:sldId id="261" r:id="rId5"/>
    <p:sldId id="263" r:id="rId6"/>
    <p:sldId id="270" r:id="rId7"/>
    <p:sldId id="260" r:id="rId8"/>
    <p:sldId id="267" r:id="rId9"/>
    <p:sldId id="25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DEDE-9B16-42BB-B3AB-5FB584C16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C4AB1-06C9-4AE1-84F3-0898CB34F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FCEAF-499F-4FF7-92FA-4B651637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CB2A-4834-4994-B3AC-413EA1076EF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F8F87-0562-49DF-BEC2-EC2B0098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2299E-2009-4E6D-B0CC-367890F1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43B-DB6D-48E6-97C3-6BB779212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0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3DD3-4F0A-491F-B9C9-6EB632A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70C28-9766-4593-9B14-B630B6820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FB0E-0784-45B6-9F76-ED10562F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CB2A-4834-4994-B3AC-413EA1076EF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A71BC-40F7-497D-B45D-7C7ABACF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F99ED-55B5-4B32-B527-09E18F38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43B-DB6D-48E6-97C3-6BB779212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68D06-630A-47D8-807E-9C7C31626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3E8C0-5F52-4512-891B-3725A7977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DAC2F-7B49-4DED-B76B-E2A5F44E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CB2A-4834-4994-B3AC-413EA1076EF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956C8-2E60-4677-8F49-F86B6F67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030F0-69A3-4257-BC49-1C9FB43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43B-DB6D-48E6-97C3-6BB779212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9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27764F8-78E2-4E6A-81EC-CC5A46FE7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6BCB88-91A3-468E-9C44-59632CDB0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AEF91-294A-4B01-B224-006BD8B2D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0" y="52022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87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B158-1793-4479-98EF-3A290E4B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9594A-B662-4FF7-9CC2-08DF5CEF2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E7934-E917-4F4C-8BFA-AC82281E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AAC27"/>
                </a:solidFill>
              </a:defRPr>
            </a:lvl1pPr>
          </a:lstStyle>
          <a:p>
            <a:fld id="{8E8BFA3F-4532-4E5C-B6F3-D41E19AB8E17}" type="datetimeFigureOut">
              <a:rPr lang="en-US" smtClean="0"/>
              <a:pPr/>
              <a:t>8/11/2021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77E0-363F-4C4E-86F8-335E1881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AAC27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2D643-FF4D-4A5C-BCFB-7F061EDD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AAC27"/>
                </a:solidFill>
              </a:defRPr>
            </a:lvl1pPr>
          </a:lstStyle>
          <a:p>
            <a:fld id="{EAC4885B-7DFC-4AD9-99DF-330B4A792E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272AF-BAAE-4EFB-82A7-D51A8F414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804" y="0"/>
            <a:ext cx="679196" cy="17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0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2A91-75CC-4C57-89FB-227FD84E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0A005-E09B-4B7E-97DC-FC7A9C897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07CA4-633A-478F-974D-D28F5372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A3F-4532-4E5C-B6F3-D41E19AB8E1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7B5CA-3BD8-4516-95C4-E189A728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B419C-DB2D-451F-9CBF-FA6F7931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885B-7DFC-4AD9-99DF-330B4A79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5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C07E-7D63-407D-BF3C-3CC72E26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891EB-6FB9-45A7-A077-CCB41AD1C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ABF37-26A7-4F7D-8F9D-93AF65986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24957-C241-47F6-A0B5-0CA7D043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A3F-4532-4E5C-B6F3-D41E19AB8E1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EEFBB-9E52-4A1C-A849-9ACBD2FD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98DC7-7B39-41D3-8355-DED6D8AC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885B-7DFC-4AD9-99DF-330B4A79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84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2D1F-A899-47E1-A65F-0E303E41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587E6-AEE4-4193-9D27-9ADA3ED08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6F811-BCAE-4714-A06A-9CD85F06B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55264-64EB-4E4C-9C35-18909A36D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74CA2-AEED-46A7-990F-97CC4AF7F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C6618-06FD-4635-82E3-5059D13F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A3F-4532-4E5C-B6F3-D41E19AB8E1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1F352B-574C-4C18-9077-32822303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F6756-22DC-4365-82FA-99F93556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885B-7DFC-4AD9-99DF-330B4A79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164A-DFE0-477B-9E0A-ED787368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11CE8-75C5-4E6B-B656-01D307C2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A3F-4532-4E5C-B6F3-D41E19AB8E1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F6298-432F-4249-AB76-54F1D223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8919F-51B7-4A83-AC93-6532B855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885B-7DFC-4AD9-99DF-330B4A79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80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9EACA-35FF-4107-9663-B001812D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A3F-4532-4E5C-B6F3-D41E19AB8E1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82EFD-1B5A-46E9-8EEA-40976513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C130B-177A-46F4-B778-A7F9F3572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885B-7DFC-4AD9-99DF-330B4A79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6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69EB9-50F9-406E-A31F-4ECBC93D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D068A-E691-45CA-850A-2ECB9206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B63A7-5F7E-45B5-9D0E-E3DED5826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FD335-842C-4CA3-B555-8E00F6AD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A3F-4532-4E5C-B6F3-D41E19AB8E1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94E45-F603-4331-AC63-8C0D4CAC0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863A8-03F5-4411-A360-B8801295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885B-7DFC-4AD9-99DF-330B4A79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4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9712-9ACD-4D3D-8154-DEDBF718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EABD-C7B8-4E7C-A5E5-EDB24043F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0D1F6-A857-47FA-87F0-362D181A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CB2A-4834-4994-B3AC-413EA1076EF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4DFDA-89AD-41D4-AB3B-6FB0E0F6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5EF94-008D-4F82-BD3F-B6487A58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43B-DB6D-48E6-97C3-6BB779212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71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21EFA-AC77-4427-9C17-32D8867D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2AC1B-5B03-43F0-9BD2-45731F59D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EC3FD-1A14-40A8-B294-320F7B74F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140EE-63A3-48A6-B3E0-D0A7D14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A3F-4532-4E5C-B6F3-D41E19AB8E1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5749E-B897-4906-BFD7-AD965446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F0276-5B33-4946-B963-364139F6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885B-7DFC-4AD9-99DF-330B4A79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9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13BB-C00D-4BE7-A6C6-D90FDA26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E07BA-BDE5-431E-ACD5-026233504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C6ABB-94FE-48C1-8FE7-AB65A7D0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A3F-4532-4E5C-B6F3-D41E19AB8E1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18792-9447-4A63-8B73-CB2E50A5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6770A-8BE2-43F8-ACC3-A7F92282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885B-7DFC-4AD9-99DF-330B4A79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94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6E2A7-D6A0-4873-955F-E519168C4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888AC-1B20-4179-8FF9-F9AC8799A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719E4-BBCD-4F2D-B1C3-530B2F4D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FA3F-4532-4E5C-B6F3-D41E19AB8E1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5A57-53B1-44C1-AEE8-1B69E8FE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22841-DE38-41F5-A6CA-250072C1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885B-7DFC-4AD9-99DF-330B4A79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354A-699E-4AB3-930E-6887C214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D3841-4264-4A1E-AAB4-557D74226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828B-0CC6-423E-B45B-98D4291F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CB2A-4834-4994-B3AC-413EA1076EF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A0E92-B0DF-4A21-8D83-EE92006C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1FF5A-5FB7-4D1B-80AC-A0391603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43B-DB6D-48E6-97C3-6BB779212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79A0-682D-48AF-8E30-6471C963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FA97A-9302-4BD0-B2FF-3B0BAACE3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E3B91-8DE7-4C13-A009-C1E39FE51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CD165-53C9-4022-B4CB-B6F3DB39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CB2A-4834-4994-B3AC-413EA1076EF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3D340-70AA-46CA-9DD9-0EF9A310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CD9D9-3BF1-481B-818D-691A51AF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43B-DB6D-48E6-97C3-6BB779212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6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839E-BD81-4DAF-80B1-3DA6AD41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5C440-EF8B-451A-AF0A-0CBE7B449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87F6-21C8-4BA0-81FB-891802CA5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C7BA2B-A0A5-4559-A53B-0942BC22F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FE4FEC-73DA-49E7-80A7-1B56F52B1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BF841-C35F-4264-9A22-D308CF1D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CB2A-4834-4994-B3AC-413EA1076EF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DD4DD-E3B2-4E89-8A98-1E3D200C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2A10C-28CF-4021-919E-4CBA8A6A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43B-DB6D-48E6-97C3-6BB779212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1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3A4E-8FE1-41CA-A200-23C74E51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3DAAD-CB58-4DC4-B77C-C6A82835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CB2A-4834-4994-B3AC-413EA1076EF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BA9A0-D714-4BCB-9403-2D3AACEF1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27021-00C0-44DB-8D28-30CEC1A13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43B-DB6D-48E6-97C3-6BB779212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2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48ED8-6DAD-4383-A728-7DB0F527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CB2A-4834-4994-B3AC-413EA1076EF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2EF39-694A-4D41-9E36-F4D2CBF7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0234E-0953-4B01-AF04-ED8ACD0A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43B-DB6D-48E6-97C3-6BB779212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E6BD8-97E7-441D-8684-0A58C435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0474-D60A-4088-95A0-867DC11F0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93644-7B25-49AE-A5C9-A85E425D8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A92E3-FFDD-4677-B037-92FD56B3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CB2A-4834-4994-B3AC-413EA1076EF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5F550-14C1-4F60-8A3B-C303E1A7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ECF0E-5DC3-4701-A85F-8D08875F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43B-DB6D-48E6-97C3-6BB779212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E2F8-B88C-4146-934A-3F79AD2B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3D6DA-2B91-4335-95E7-7173D20FB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085D4-2DB3-4A99-85B1-52AF3BBE0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7BB09-D3A3-443C-9034-4EF2BA4D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CB2A-4834-4994-B3AC-413EA1076EF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8455C-C6B1-4A24-BE36-8C9E541A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F7AC9-7115-4EAB-9F8E-11D780A8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43B-DB6D-48E6-97C3-6BB779212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E461E-CCD3-4FD0-91DD-10E014F3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C2B7B-9C58-44A6-8AD9-43946F2DA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3F6C4-9817-4254-B0D6-F4C6243F4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CB2A-4834-4994-B3AC-413EA1076EF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F9370-ADC3-4E7E-8DDB-3BC8A13D8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CF509-4A67-4E3F-8D8C-97B4E12BA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443B-DB6D-48E6-97C3-6BB779212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F45B22-7998-4FE8-B130-E16EA04C03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V="1">
            <a:off x="0" y="6499224"/>
            <a:ext cx="12090400" cy="35337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825D6-33AE-45DA-8759-520B3277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AD177-9E7A-42DA-B49B-BC788E15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EF90A-9B4D-499D-B745-15F06C52E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6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E8BFA3F-4532-4E5C-B6F3-D41E19AB8E17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F07B1-C7FD-4CDE-B17D-4A345FD23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6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9ED3B-29EC-41B5-926F-23ABC959E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6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AC4885B-7DFC-4AD9-99DF-330B4A792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ainememory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inehistory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  <a:alpha val="67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A361-958D-45F8-9870-90DCD29CE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871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</a:rPr>
            </a:br>
            <a:b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</a:rPr>
            </a:b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</a:rPr>
              <a:t>MMN Resources</a:t>
            </a:r>
            <a:b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</a:rPr>
            </a:b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</a:rPr>
              <a:t>for Using Primary Sources </a:t>
            </a:r>
            <a:b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</a:rPr>
            </a:b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</a:rPr>
              <a:t>in the Classroom</a:t>
            </a:r>
            <a:b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</a:rPr>
            </a:b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8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81349-6A8D-454C-BAA6-37FB04219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>
                <a:highlight>
                  <a:srgbClr val="000000"/>
                </a:highlight>
              </a:rPr>
              <a:t>Kathleen Neumann</a:t>
            </a:r>
          </a:p>
          <a:p>
            <a:r>
              <a:rPr lang="en-US">
                <a:highlight>
                  <a:srgbClr val="000000"/>
                </a:highlight>
              </a:rPr>
              <a:t>Curator of </a:t>
            </a:r>
            <a:r>
              <a:rPr lang="en-US" dirty="0">
                <a:highlight>
                  <a:srgbClr val="000000"/>
                </a:highlight>
              </a:rPr>
              <a:t>Education &amp; Public Programs</a:t>
            </a:r>
          </a:p>
          <a:p>
            <a:r>
              <a:rPr lang="en-US" dirty="0">
                <a:highlight>
                  <a:srgbClr val="000000"/>
                </a:highlight>
              </a:rPr>
              <a:t>Maine Historical Society </a:t>
            </a:r>
          </a:p>
        </p:txBody>
      </p:sp>
    </p:spTree>
    <p:extLst>
      <p:ext uri="{BB962C8B-B14F-4D97-AF65-F5344CB8AC3E}">
        <p14:creationId xmlns:p14="http://schemas.microsoft.com/office/powerpoint/2010/main" val="394860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0013-7B93-44DD-8058-6BE8FC80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MHS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8F967-33C8-4EC3-A077-C3D82F63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96"/>
            <a:ext cx="10515600" cy="4679467"/>
          </a:xfrm>
        </p:spPr>
        <p:txBody>
          <a:bodyPr/>
          <a:lstStyle/>
          <a:p>
            <a:r>
              <a:rPr lang="en-US" dirty="0"/>
              <a:t>founded in 1822</a:t>
            </a:r>
          </a:p>
          <a:p>
            <a:endParaRPr lang="en-US" dirty="0"/>
          </a:p>
          <a:p>
            <a:r>
              <a:rPr lang="en-US" dirty="0"/>
              <a:t>Library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Museum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Wadsworth-Longfellow House &amp; Longfellow Garden</a:t>
            </a:r>
          </a:p>
          <a:p>
            <a:endParaRPr lang="en-US" dirty="0"/>
          </a:p>
          <a:p>
            <a:r>
              <a:rPr lang="en-US" dirty="0"/>
              <a:t>Maine Memory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708CA-B3BD-4DD5-AA88-F1040DA50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796" y="989834"/>
            <a:ext cx="2480602" cy="2313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1D022-518D-4F58-9BEF-FC3E24359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667" y="279462"/>
            <a:ext cx="1986909" cy="1986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325A0-F91F-4DE5-AFCD-C3E02CFFD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851" y="2008178"/>
            <a:ext cx="3043164" cy="200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75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0013-7B93-44DD-8058-6BE8FC80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Memory Network (MMN)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8F967-33C8-4EC3-A077-C3D82F63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48" y="1459865"/>
            <a:ext cx="561887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online database, made up of 270+ collecting organizations from across the state of Maine</a:t>
            </a:r>
          </a:p>
          <a:p>
            <a:r>
              <a:rPr lang="en-US" dirty="0"/>
              <a:t>45,000+ items</a:t>
            </a:r>
          </a:p>
          <a:p>
            <a:r>
              <a:rPr lang="en-US" dirty="0"/>
              <a:t>access and accounts are FREE</a:t>
            </a:r>
          </a:p>
          <a:p>
            <a:r>
              <a:rPr lang="en-US" dirty="0"/>
              <a:t>keyword search and browse features</a:t>
            </a:r>
          </a:p>
          <a:p>
            <a:r>
              <a:rPr lang="en-US" dirty="0"/>
              <a:t>save and share historical items in albums </a:t>
            </a:r>
          </a:p>
          <a:p>
            <a:r>
              <a:rPr lang="en-US" dirty="0">
                <a:hlinkClick r:id="rId2"/>
              </a:rPr>
              <a:t>www.mainememory.net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0E11A-4CD6-4ABC-BD7A-B85D8E873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019" y="1416906"/>
            <a:ext cx="3829285" cy="4668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FC9C99-F239-4AC9-80B1-AFEC6CDB0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653" y="3623312"/>
            <a:ext cx="3901440" cy="2810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7EC5B0-88E0-4C91-A823-C1DE7B39B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2540" y="952912"/>
            <a:ext cx="1499667" cy="22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6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D9031C-B546-4534-8C22-C43F08A14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39" r="12177" b="5896"/>
          <a:stretch/>
        </p:blipFill>
        <p:spPr>
          <a:xfrm>
            <a:off x="4453395" y="1532875"/>
            <a:ext cx="6121840" cy="41993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4B0013-7B93-44DD-8058-6BE8FC80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Teachers on MMN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8F967-33C8-4EC3-A077-C3D82F63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2009" cy="4351338"/>
          </a:xfrm>
        </p:spPr>
        <p:txBody>
          <a:bodyPr>
            <a:normAutofit/>
          </a:bodyPr>
          <a:lstStyle/>
          <a:p>
            <a:r>
              <a:rPr lang="en-US" dirty="0"/>
              <a:t>Guides to using MMN and primary sources</a:t>
            </a:r>
          </a:p>
          <a:p>
            <a:r>
              <a:rPr lang="en-US" dirty="0"/>
              <a:t>Lesson Plan Library</a:t>
            </a:r>
          </a:p>
        </p:txBody>
      </p:sp>
    </p:spTree>
    <p:extLst>
      <p:ext uri="{BB962C8B-B14F-4D97-AF65-F5344CB8AC3E}">
        <p14:creationId xmlns:p14="http://schemas.microsoft.com/office/powerpoint/2010/main" val="27323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EF4E-409A-4073-B88C-D544DA69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Learning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13B0F-D1FC-4C4C-A2DF-078422515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3794" cy="4351338"/>
          </a:xfrm>
        </p:spPr>
        <p:txBody>
          <a:bodyPr/>
          <a:lstStyle/>
          <a:p>
            <a:r>
              <a:rPr lang="en-US" dirty="0"/>
              <a:t>Virtual Field Trips</a:t>
            </a:r>
          </a:p>
          <a:p>
            <a:r>
              <a:rPr lang="en-US" dirty="0"/>
              <a:t>Video Mini-Lessons</a:t>
            </a:r>
          </a:p>
          <a:p>
            <a:r>
              <a:rPr lang="en-US" dirty="0"/>
              <a:t>Online Exhibits and Response Questions</a:t>
            </a:r>
          </a:p>
          <a:p>
            <a:r>
              <a:rPr lang="en-US" dirty="0"/>
              <a:t>Links to Lesson Plans/Lesson Plan Library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E21F5-FD2B-4EB6-9663-C326DD97D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549" y="934004"/>
            <a:ext cx="3076722" cy="1763987"/>
          </a:xfrm>
          <a:prstGeom prst="rect">
            <a:avLst/>
          </a:prstGeom>
        </p:spPr>
      </p:pic>
      <p:pic>
        <p:nvPicPr>
          <p:cNvPr id="6" name="Picture 5" descr="A picture containing text, person, electronics, indoor&#10;&#10;Description automatically generated">
            <a:extLst>
              <a:ext uri="{FF2B5EF4-FFF2-40B4-BE49-F238E27FC236}">
                <a16:creationId xmlns:a16="http://schemas.microsoft.com/office/drawing/2014/main" id="{BC1B498C-C348-4C67-B2FA-37B3C1710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54" y="2938938"/>
            <a:ext cx="6096001" cy="342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0013-7B93-44DD-8058-6BE8FC80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in the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8F967-33C8-4EC3-A077-C3D82F63F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MMN Training/Demo</a:t>
            </a:r>
          </a:p>
          <a:p>
            <a:pPr lvl="1"/>
            <a:r>
              <a:rPr lang="en-US" dirty="0"/>
              <a:t>learn how to access MMN, search/browse, open a free account, and create albums </a:t>
            </a:r>
          </a:p>
          <a:p>
            <a:pPr lvl="0"/>
            <a:r>
              <a:rPr lang="en-US" dirty="0"/>
              <a:t>Take a Closer Look </a:t>
            </a:r>
            <a:endParaRPr lang="en-US" sz="1200" dirty="0"/>
          </a:p>
          <a:p>
            <a:pPr lvl="1"/>
            <a:r>
              <a:rPr lang="en-US"/>
              <a:t>Students learn how to approach and work with images (photographs, cartoons, posters, etc.) as historical primary sources </a:t>
            </a:r>
            <a:endParaRPr lang="en-US" sz="120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EE037-C494-4FF6-BF60-AD90404EB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13" y="3140349"/>
            <a:ext cx="3338730" cy="263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0013-7B93-44DD-8058-6BE8FC80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 Research Library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BC19C2-E1ED-4A79-B826-D6CF2BAE5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44" y="1701547"/>
            <a:ext cx="2225931" cy="22259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3D2032-F121-43B4-8B28-42C16BFFB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373" y="3505205"/>
            <a:ext cx="2428728" cy="2428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ED743-5C93-487D-8032-F065C7D17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579" y="1701547"/>
            <a:ext cx="2405062" cy="2405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E646A6-FF4A-4518-945E-7A8C7A1C0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873" y="3410342"/>
            <a:ext cx="2618454" cy="2618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D804BB-B2BE-4C19-881C-AA268F959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9914">
            <a:off x="6679325" y="1478820"/>
            <a:ext cx="2448658" cy="2448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75FF6-B087-42BB-BE05-B544306DC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900" y="3237322"/>
            <a:ext cx="2444819" cy="2444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2201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0013-7B93-44DD-8058-6BE8FC80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Historical Research at MHS for Individual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8F967-33C8-4EC3-A077-C3D82F63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613206"/>
          </a:xfrm>
        </p:spPr>
        <p:txBody>
          <a:bodyPr/>
          <a:lstStyle/>
          <a:p>
            <a:r>
              <a:rPr lang="en-US" dirty="0"/>
              <a:t>Students visiting the Brown Research Library at MHS as individuals can access the library for free*.</a:t>
            </a:r>
          </a:p>
          <a:p>
            <a:pPr lvl="1"/>
            <a:r>
              <a:rPr lang="en-US" sz="1800" dirty="0"/>
              <a:t>*photography is only allowed during the class visits; if students wish to photograph during an individual visit, they must purchase a student membership ($20/year) or be accompanied by a member parent/guardian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dirty="0"/>
              <a:t>Visiting the Brown Research Library</a:t>
            </a:r>
          </a:p>
          <a:p>
            <a:pPr lvl="1"/>
            <a:r>
              <a:rPr lang="en-US" b="1" dirty="0"/>
              <a:t>Wednesday–Saturday 1pm–4pm by appointment only </a:t>
            </a:r>
          </a:p>
          <a:p>
            <a:pPr lvl="1"/>
            <a:r>
              <a:rPr lang="en-US" dirty="0"/>
              <a:t>typically closed holidays &amp; some holiday weekends</a:t>
            </a:r>
          </a:p>
          <a:p>
            <a:pPr lvl="1"/>
            <a:r>
              <a:rPr lang="en-US" dirty="0" err="1"/>
              <a:t>wisit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www.mainehistory.org</a:t>
            </a:r>
            <a:r>
              <a:rPr lang="en-US" dirty="0"/>
              <a:t> to learn more about pandemic protocols on the MHS campus and make a reservation/appointment to visit</a:t>
            </a:r>
          </a:p>
        </p:txBody>
      </p:sp>
    </p:spTree>
    <p:extLst>
      <p:ext uri="{BB962C8B-B14F-4D97-AF65-F5344CB8AC3E}">
        <p14:creationId xmlns:p14="http://schemas.microsoft.com/office/powerpoint/2010/main" val="33409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2C0D4-B276-426F-B1D7-394B51E1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69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289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  MMN Resources for Using Primary Sources  in the Classroom </vt:lpstr>
      <vt:lpstr>MHS in a nutshell</vt:lpstr>
      <vt:lpstr>Maine Memory Network (MMN)</vt:lpstr>
      <vt:lpstr>Tools for Teachers on MMN</vt:lpstr>
      <vt:lpstr>Virtual Learning Hub</vt:lpstr>
      <vt:lpstr>Training in the Classroom</vt:lpstr>
      <vt:lpstr>Brown Research Library</vt:lpstr>
      <vt:lpstr>Historical Research at MHS for Individual Students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MHS Resources on Historical Research  for Teachers and Students</dc:title>
  <dc:creator>Kathleen Neumann</dc:creator>
  <cp:lastModifiedBy>Kathleen Neumann</cp:lastModifiedBy>
  <cp:revision>11</cp:revision>
  <dcterms:created xsi:type="dcterms:W3CDTF">2020-08-19T21:13:08Z</dcterms:created>
  <dcterms:modified xsi:type="dcterms:W3CDTF">2021-08-11T19:31:10Z</dcterms:modified>
</cp:coreProperties>
</file>