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j3X83xFlQoSiy4jZxPfzq65Pl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BDD8C5-6FCE-49E8-A6ED-2C2719E4364F}">
  <a:tblStyle styleId="{B4BDD8C5-6FCE-49E8-A6ED-2C2719E4364F}" styleName="Table_0">
    <a:wholeTbl>
      <a:tcTxStyle b="off" i="off">
        <a:font>
          <a:latin typeface="Avenir Next LT Pro"/>
          <a:ea typeface="Avenir Next LT Pro"/>
          <a:cs typeface="Avenir Next LT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DE8"/>
          </a:solidFill>
        </a:fill>
      </a:tcStyle>
    </a:wholeTbl>
    <a:band1H>
      <a:tcTxStyle/>
      <a:tcStyle>
        <a:tcBdr/>
        <a:fill>
          <a:solidFill>
            <a:srgbClr val="F5DA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5DA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ton, Morgan" userId="91b7a865-94d5-4c26-b837-ffc0a489a358" providerId="ADAL" clId="{D0D6E9DC-44DD-432F-94EB-5E81B33813AA}"/>
    <pc:docChg chg="delSld modSld">
      <pc:chgData name="Dunton, Morgan" userId="91b7a865-94d5-4c26-b837-ffc0a489a358" providerId="ADAL" clId="{D0D6E9DC-44DD-432F-94EB-5E81B33813AA}" dt="2021-12-15T15:43:13.646" v="95" actId="2696"/>
      <pc:docMkLst>
        <pc:docMk/>
      </pc:docMkLst>
      <pc:sldChg chg="modNotesTx">
        <pc:chgData name="Dunton, Morgan" userId="91b7a865-94d5-4c26-b837-ffc0a489a358" providerId="ADAL" clId="{D0D6E9DC-44DD-432F-94EB-5E81B33813AA}" dt="2021-12-15T15:41:29.734" v="0" actId="20577"/>
        <pc:sldMkLst>
          <pc:docMk/>
          <pc:sldMk cId="0" sldId="258"/>
        </pc:sldMkLst>
      </pc:sldChg>
      <pc:sldChg chg="modNotesTx">
        <pc:chgData name="Dunton, Morgan" userId="91b7a865-94d5-4c26-b837-ffc0a489a358" providerId="ADAL" clId="{D0D6E9DC-44DD-432F-94EB-5E81B33813AA}" dt="2021-12-15T15:42:04.166" v="1" actId="20577"/>
        <pc:sldMkLst>
          <pc:docMk/>
          <pc:sldMk cId="0" sldId="270"/>
        </pc:sldMkLst>
      </pc:sldChg>
      <pc:sldChg chg="modNotesTx">
        <pc:chgData name="Dunton, Morgan" userId="91b7a865-94d5-4c26-b837-ffc0a489a358" providerId="ADAL" clId="{D0D6E9DC-44DD-432F-94EB-5E81B33813AA}" dt="2021-12-15T15:42:14.204" v="2" actId="20577"/>
        <pc:sldMkLst>
          <pc:docMk/>
          <pc:sldMk cId="0" sldId="271"/>
        </pc:sldMkLst>
      </pc:sldChg>
      <pc:sldChg chg="modNotesTx">
        <pc:chgData name="Dunton, Morgan" userId="91b7a865-94d5-4c26-b837-ffc0a489a358" providerId="ADAL" clId="{D0D6E9DC-44DD-432F-94EB-5E81B33813AA}" dt="2021-12-15T15:42:31.721" v="3" actId="20577"/>
        <pc:sldMkLst>
          <pc:docMk/>
          <pc:sldMk cId="0" sldId="273"/>
        </pc:sldMkLst>
      </pc:sldChg>
      <pc:sldChg chg="modSp mod">
        <pc:chgData name="Dunton, Morgan" userId="91b7a865-94d5-4c26-b837-ffc0a489a358" providerId="ADAL" clId="{D0D6E9DC-44DD-432F-94EB-5E81B33813AA}" dt="2021-12-15T15:43:00.242" v="94" actId="20577"/>
        <pc:sldMkLst>
          <pc:docMk/>
          <pc:sldMk cId="0" sldId="274"/>
        </pc:sldMkLst>
        <pc:spChg chg="mod">
          <ac:chgData name="Dunton, Morgan" userId="91b7a865-94d5-4c26-b837-ffc0a489a358" providerId="ADAL" clId="{D0D6E9DC-44DD-432F-94EB-5E81B33813AA}" dt="2021-12-15T15:43:00.242" v="94" actId="20577"/>
          <ac:spMkLst>
            <pc:docMk/>
            <pc:sldMk cId="0" sldId="274"/>
            <ac:spMk id="450" creationId="{00000000-0000-0000-0000-000000000000}"/>
          </ac:spMkLst>
        </pc:spChg>
      </pc:sldChg>
      <pc:sldChg chg="del">
        <pc:chgData name="Dunton, Morgan" userId="91b7a865-94d5-4c26-b837-ffc0a489a358" providerId="ADAL" clId="{D0D6E9DC-44DD-432F-94EB-5E81B33813AA}" dt="2021-12-15T15:43:13.646" v="95" actId="2696"/>
        <pc:sldMkLst>
          <pc:docMk/>
          <pc:sldMk cId="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What are the required writing modes? 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7b38d754b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07b38d754b_0_5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07b38d754b_0_5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Addressing CCSS W.1, W.2, and W.3</a:t>
            </a:r>
            <a:endParaRPr/>
          </a:p>
        </p:txBody>
      </p:sp>
      <p:sp>
        <p:nvSpPr>
          <p:cNvPr id="234" name="Google Shape;23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practice for the next task. Which snow sculpture do you prefer? </a:t>
            </a:r>
            <a:endParaRPr/>
          </a:p>
        </p:txBody>
      </p:sp>
      <p:sp>
        <p:nvSpPr>
          <p:cNvPr id="241" name="Google Shape;24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Place a stamp on the word that needs the most attention when discussing the standard.</a:t>
            </a:r>
            <a:endParaRPr/>
          </a:p>
        </p:txBody>
      </p:sp>
      <p:sp>
        <p:nvSpPr>
          <p:cNvPr id="379" name="Google Shape;37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07b38d754b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107b38d754b_0_2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g107b38d754b_0_2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07b38d754b_0_5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" name="Google Shape;409;g107b38d754b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07b2eb3e7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07b2eb3e7a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107b2eb3e7a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07b38d754b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g107b38d754b_0_4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5" name="Google Shape;425;g107b38d754b_0_4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07b2eb3e7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07b2eb3e7a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107b2eb3e7a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</a:t>
            </a: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07b38d754b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07b38d754b_0_5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07b38d754b_0_5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</a:t>
            </a: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7ca8e9b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</a:t>
            </a:r>
            <a:endParaRPr/>
          </a:p>
        </p:txBody>
      </p:sp>
      <p:sp>
        <p:nvSpPr>
          <p:cNvPr id="188" name="Google Shape;188;g1037ca8e9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</a:t>
            </a: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</a:t>
            </a: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</a:t>
            </a: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</a:t>
            </a: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3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body" idx="1"/>
          </p:nvPr>
        </p:nvSpPr>
        <p:spPr>
          <a:xfrm rot="5400000">
            <a:off x="3642997" y="-1360172"/>
            <a:ext cx="4351338" cy="1072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dt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ft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sldNum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037" y="6311900"/>
            <a:ext cx="923925" cy="33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dt" idx="10"/>
          </p:nvPr>
        </p:nvSpPr>
        <p:spPr>
          <a:xfrm>
            <a:off x="523539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ftr" idx="11"/>
          </p:nvPr>
        </p:nvSpPr>
        <p:spPr>
          <a:xfrm>
            <a:off x="4267200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sldNum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" name="Google Shape;12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037" y="6311900"/>
            <a:ext cx="923925" cy="33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Font typeface="Arial"/>
              <a:buChar char="•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037" y="6311900"/>
            <a:ext cx="923925" cy="33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037" y="6311900"/>
            <a:ext cx="923925" cy="33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037" y="6311900"/>
            <a:ext cx="923925" cy="33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5562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037" y="6311900"/>
            <a:ext cx="923925" cy="33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2"/>
          </p:nvPr>
        </p:nvSpPr>
        <p:spPr>
          <a:xfrm>
            <a:off x="839788" y="3101975"/>
            <a:ext cx="5157787" cy="308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body" idx="3"/>
          </p:nvPr>
        </p:nvSpPr>
        <p:spPr>
          <a:xfrm>
            <a:off x="6172200" y="1820863"/>
            <a:ext cx="5183188" cy="115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4"/>
          </p:nvPr>
        </p:nvSpPr>
        <p:spPr>
          <a:xfrm>
            <a:off x="6172200" y="3101975"/>
            <a:ext cx="5183188" cy="308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dt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ft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sldNum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037" y="6311900"/>
            <a:ext cx="923925" cy="33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dt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ft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sldNum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037" y="6311900"/>
            <a:ext cx="923925" cy="33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1"/>
          <p:cNvSpPr txBox="1"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body" idx="1"/>
          </p:nvPr>
        </p:nvSpPr>
        <p:spPr>
          <a:xfrm>
            <a:off x="5183188" y="685801"/>
            <a:ext cx="617220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3200"/>
            </a:lvl1pPr>
            <a:lvl2pPr marL="914400" lvl="1" indent="-3619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sz="28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4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20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2"/>
          </p:nvPr>
        </p:nvSpPr>
        <p:spPr>
          <a:xfrm>
            <a:off x="839788" y="2971800"/>
            <a:ext cx="3932237" cy="28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dt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ft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sldNum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037" y="6311900"/>
            <a:ext cx="923925" cy="33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2"/>
          <p:cNvSpPr txBox="1"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>
            <a:spLocks noGrp="1"/>
          </p:cNvSpPr>
          <p:nvPr>
            <p:ph type="pic" idx="2"/>
          </p:nvPr>
        </p:nvSpPr>
        <p:spPr>
          <a:xfrm>
            <a:off x="5183188" y="685801"/>
            <a:ext cx="6172200" cy="517525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32"/>
          <p:cNvSpPr txBox="1">
            <a:spLocks noGrp="1"/>
          </p:cNvSpPr>
          <p:nvPr>
            <p:ph type="body" idx="1"/>
          </p:nvPr>
        </p:nvSpPr>
        <p:spPr>
          <a:xfrm>
            <a:off x="839788" y="2971800"/>
            <a:ext cx="3932237" cy="289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dt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ft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sldNum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037" y="6311900"/>
            <a:ext cx="923925" cy="33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1" name="Google Shape;11;p23"/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12" name="Google Shape;12;p23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23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14;p23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15;p23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16;p23"/>
            <p:cNvCxnSpPr/>
            <p:nvPr/>
          </p:nvCxnSpPr>
          <p:spPr>
            <a:xfrm>
              <a:off x="119196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23"/>
            <p:cNvCxnSpPr/>
            <p:nvPr/>
          </p:nvCxnSpPr>
          <p:spPr>
            <a:xfrm>
              <a:off x="2191404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23"/>
            <p:cNvCxnSpPr/>
            <p:nvPr/>
          </p:nvCxnSpPr>
          <p:spPr>
            <a:xfrm>
              <a:off x="3190842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23"/>
            <p:cNvCxnSpPr/>
            <p:nvPr/>
          </p:nvCxnSpPr>
          <p:spPr>
            <a:xfrm>
              <a:off x="419028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23"/>
            <p:cNvCxnSpPr/>
            <p:nvPr/>
          </p:nvCxnSpPr>
          <p:spPr>
            <a:xfrm>
              <a:off x="518971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23"/>
            <p:cNvCxnSpPr/>
            <p:nvPr/>
          </p:nvCxnSpPr>
          <p:spPr>
            <a:xfrm>
              <a:off x="618915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23"/>
            <p:cNvCxnSpPr/>
            <p:nvPr/>
          </p:nvCxnSpPr>
          <p:spPr>
            <a:xfrm>
              <a:off x="7188594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23"/>
            <p:cNvCxnSpPr/>
            <p:nvPr/>
          </p:nvCxnSpPr>
          <p:spPr>
            <a:xfrm>
              <a:off x="8188032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23"/>
            <p:cNvCxnSpPr/>
            <p:nvPr/>
          </p:nvCxnSpPr>
          <p:spPr>
            <a:xfrm>
              <a:off x="918747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23"/>
            <p:cNvCxnSpPr/>
            <p:nvPr/>
          </p:nvCxnSpPr>
          <p:spPr>
            <a:xfrm>
              <a:off x="1018690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23"/>
            <p:cNvCxnSpPr/>
            <p:nvPr/>
          </p:nvCxnSpPr>
          <p:spPr>
            <a:xfrm>
              <a:off x="1118634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23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23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23"/>
            <p:cNvCxnSpPr/>
            <p:nvPr/>
          </p:nvCxnSpPr>
          <p:spPr>
            <a:xfrm>
              <a:off x="0" y="72890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23"/>
            <p:cNvCxnSpPr/>
            <p:nvPr/>
          </p:nvCxnSpPr>
          <p:spPr>
            <a:xfrm>
              <a:off x="0" y="128609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23"/>
            <p:cNvCxnSpPr/>
            <p:nvPr/>
          </p:nvCxnSpPr>
          <p:spPr>
            <a:xfrm>
              <a:off x="0" y="184328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23"/>
            <p:cNvCxnSpPr/>
            <p:nvPr/>
          </p:nvCxnSpPr>
          <p:spPr>
            <a:xfrm>
              <a:off x="0" y="240047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23"/>
            <p:cNvCxnSpPr/>
            <p:nvPr/>
          </p:nvCxnSpPr>
          <p:spPr>
            <a:xfrm>
              <a:off x="0" y="295766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23"/>
            <p:cNvCxnSpPr/>
            <p:nvPr/>
          </p:nvCxnSpPr>
          <p:spPr>
            <a:xfrm>
              <a:off x="0" y="351485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23"/>
            <p:cNvCxnSpPr/>
            <p:nvPr/>
          </p:nvCxnSpPr>
          <p:spPr>
            <a:xfrm>
              <a:off x="0" y="407204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23"/>
            <p:cNvCxnSpPr/>
            <p:nvPr/>
          </p:nvCxnSpPr>
          <p:spPr>
            <a:xfrm>
              <a:off x="0" y="462923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23"/>
            <p:cNvCxnSpPr/>
            <p:nvPr/>
          </p:nvCxnSpPr>
          <p:spPr>
            <a:xfrm>
              <a:off x="0" y="518642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23"/>
            <p:cNvCxnSpPr/>
            <p:nvPr/>
          </p:nvCxnSpPr>
          <p:spPr>
            <a:xfrm>
              <a:off x="0" y="574361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23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23"/>
            <p:cNvCxnSpPr/>
            <p:nvPr/>
          </p:nvCxnSpPr>
          <p:spPr>
            <a:xfrm>
              <a:off x="16613" y="6248400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1" name="Google Shape;41;p23"/>
          <p:cNvSpPr/>
          <p:nvPr/>
        </p:nvSpPr>
        <p:spPr>
          <a:xfrm>
            <a:off x="-6214" y="5014716"/>
            <a:ext cx="2800124" cy="1843284"/>
          </a:xfrm>
          <a:custGeom>
            <a:avLst/>
            <a:gdLst/>
            <a:ahLst/>
            <a:cxnLst/>
            <a:rect l="l" t="t" r="r" b="b"/>
            <a:pathLst>
              <a:path w="2800124" h="1843284" extrusionOk="0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rgbClr val="258393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dt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ft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23"/>
          <p:cNvSpPr/>
          <p:nvPr/>
        </p:nvSpPr>
        <p:spPr>
          <a:xfrm>
            <a:off x="7979728" y="0"/>
            <a:ext cx="4209224" cy="1650549"/>
          </a:xfrm>
          <a:custGeom>
            <a:avLst/>
            <a:gdLst/>
            <a:ahLst/>
            <a:cxnLst/>
            <a:rect l="l" t="t" r="r" b="b"/>
            <a:pathLst>
              <a:path w="4209224" h="1650549" extrusionOk="0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rgbClr val="81D1DE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www.thinglink.com/scene/1291381586297618433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topia.org/article/inquiry-based-learning-english-classrooms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hyperlink" Target="https://docs.google.com/document/d/1dajyIQoufMSWYUBUr9gkIhRK_3WTbvYbVnZcF0o8rhA/copy?usp=shar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b_QKgx__W-1hzXpJzM8G-JA_kbPyTFpCIuXaF02g39E/edit?usp=shar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eal.rioux@msad52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JFMhWtFVn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ultofpedagogy.com/single-point-rubri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3" name="Google Shape;133;p1"/>
          <p:cNvSpPr/>
          <p:nvPr/>
        </p:nvSpPr>
        <p:spPr>
          <a:xfrm rot="-8100000">
            <a:off x="-265271" y="2673521"/>
            <a:ext cx="568289" cy="568289"/>
          </a:xfrm>
          <a:prstGeom prst="rtTriangle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34" name="Google Shape;134;p1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5" name="Google Shape;135;p1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" name="Google Shape;136;p1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" name="Google Shape;137;p1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" name="Google Shape;138;p1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" name="Google Shape;139;p1"/>
            <p:cNvCxnSpPr/>
            <p:nvPr/>
          </p:nvCxnSpPr>
          <p:spPr>
            <a:xfrm>
              <a:off x="119196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" name="Google Shape;140;p1"/>
            <p:cNvCxnSpPr/>
            <p:nvPr/>
          </p:nvCxnSpPr>
          <p:spPr>
            <a:xfrm>
              <a:off x="2191404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1"/>
            <p:cNvCxnSpPr/>
            <p:nvPr/>
          </p:nvCxnSpPr>
          <p:spPr>
            <a:xfrm>
              <a:off x="3190842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1"/>
            <p:cNvCxnSpPr/>
            <p:nvPr/>
          </p:nvCxnSpPr>
          <p:spPr>
            <a:xfrm>
              <a:off x="419028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143;p1"/>
            <p:cNvCxnSpPr/>
            <p:nvPr/>
          </p:nvCxnSpPr>
          <p:spPr>
            <a:xfrm>
              <a:off x="518971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144;p1"/>
            <p:cNvCxnSpPr/>
            <p:nvPr/>
          </p:nvCxnSpPr>
          <p:spPr>
            <a:xfrm>
              <a:off x="618915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45;p1"/>
            <p:cNvCxnSpPr/>
            <p:nvPr/>
          </p:nvCxnSpPr>
          <p:spPr>
            <a:xfrm>
              <a:off x="7188594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46;p1"/>
            <p:cNvCxnSpPr/>
            <p:nvPr/>
          </p:nvCxnSpPr>
          <p:spPr>
            <a:xfrm>
              <a:off x="8188032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147;p1"/>
            <p:cNvCxnSpPr/>
            <p:nvPr/>
          </p:nvCxnSpPr>
          <p:spPr>
            <a:xfrm>
              <a:off x="918747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148;p1"/>
            <p:cNvCxnSpPr/>
            <p:nvPr/>
          </p:nvCxnSpPr>
          <p:spPr>
            <a:xfrm>
              <a:off x="1018690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149;p1"/>
            <p:cNvCxnSpPr/>
            <p:nvPr/>
          </p:nvCxnSpPr>
          <p:spPr>
            <a:xfrm>
              <a:off x="1118634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150;p1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151;p1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152;p1"/>
            <p:cNvCxnSpPr/>
            <p:nvPr/>
          </p:nvCxnSpPr>
          <p:spPr>
            <a:xfrm>
              <a:off x="0" y="72890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153;p1"/>
            <p:cNvCxnSpPr/>
            <p:nvPr/>
          </p:nvCxnSpPr>
          <p:spPr>
            <a:xfrm>
              <a:off x="0" y="128609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" name="Google Shape;154;p1"/>
            <p:cNvCxnSpPr/>
            <p:nvPr/>
          </p:nvCxnSpPr>
          <p:spPr>
            <a:xfrm>
              <a:off x="0" y="184328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" name="Google Shape;155;p1"/>
            <p:cNvCxnSpPr/>
            <p:nvPr/>
          </p:nvCxnSpPr>
          <p:spPr>
            <a:xfrm>
              <a:off x="0" y="240047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1"/>
            <p:cNvCxnSpPr/>
            <p:nvPr/>
          </p:nvCxnSpPr>
          <p:spPr>
            <a:xfrm>
              <a:off x="0" y="295766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157;p1"/>
            <p:cNvCxnSpPr/>
            <p:nvPr/>
          </p:nvCxnSpPr>
          <p:spPr>
            <a:xfrm>
              <a:off x="0" y="351485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158;p1"/>
            <p:cNvCxnSpPr/>
            <p:nvPr/>
          </p:nvCxnSpPr>
          <p:spPr>
            <a:xfrm>
              <a:off x="0" y="407204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159;p1"/>
            <p:cNvCxnSpPr/>
            <p:nvPr/>
          </p:nvCxnSpPr>
          <p:spPr>
            <a:xfrm>
              <a:off x="0" y="462923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160;p1"/>
            <p:cNvCxnSpPr/>
            <p:nvPr/>
          </p:nvCxnSpPr>
          <p:spPr>
            <a:xfrm>
              <a:off x="0" y="518642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161;p1"/>
            <p:cNvCxnSpPr/>
            <p:nvPr/>
          </p:nvCxnSpPr>
          <p:spPr>
            <a:xfrm>
              <a:off x="0" y="574361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162;p1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163;p1"/>
            <p:cNvCxnSpPr/>
            <p:nvPr/>
          </p:nvCxnSpPr>
          <p:spPr>
            <a:xfrm>
              <a:off x="16613" y="6248400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en-US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Maine’s Updated ELA Standards</a:t>
            </a:r>
            <a:r>
              <a:rPr lang="en-US">
                <a:solidFill>
                  <a:schemeClr val="dk2"/>
                </a:solidFill>
              </a:rPr>
              <a:t> </a:t>
            </a:r>
            <a:endParaRPr/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  <a:prstGeom prst="rect">
            <a:avLst/>
          </a:prstGeom>
          <a:solidFill>
            <a:srgbClr val="F7C7C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>
                <a:solidFill>
                  <a:schemeClr val="dk2"/>
                </a:solidFill>
              </a:rPr>
              <a:t>WRITING</a:t>
            </a:r>
            <a:endParaRPr/>
          </a:p>
        </p:txBody>
      </p:sp>
      <p:pic>
        <p:nvPicPr>
          <p:cNvPr id="166" name="Google Shape;166;p1" descr="Wooden letters in a blue background"/>
          <p:cNvPicPr preferRelativeResize="0"/>
          <p:nvPr/>
        </p:nvPicPr>
        <p:blipFill rotWithShape="1">
          <a:blip r:embed="rId3">
            <a:alphaModFix/>
          </a:blip>
          <a:srcRect l="40367" r="-1" b="-1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 extrusionOk="0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67" name="Google Shape;167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142" y="5436288"/>
            <a:ext cx="1260091" cy="1260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- in small groups</a:t>
            </a:r>
            <a:endParaRPr/>
          </a:p>
        </p:txBody>
      </p:sp>
      <p:sp>
        <p:nvSpPr>
          <p:cNvPr id="221" name="Google Shape;221;p9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2" indent="-13335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228600" lvl="2" indent="-13335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228600" lvl="2" indent="-13335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228600" lvl="2" indent="-13335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228600" lvl="2" indent="-13335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228600" lvl="2" indent="-13335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228600" lvl="2" indent="-13335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22860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1782225" y="1912550"/>
            <a:ext cx="8326800" cy="4177500"/>
          </a:xfrm>
          <a:prstGeom prst="ellipse">
            <a:avLst/>
          </a:prstGeom>
          <a:solidFill>
            <a:srgbClr val="F5DACE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are students writing now?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Where are students writing?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Are the parameters of writing clear and distinct?</a:t>
            </a:r>
            <a:endParaRPr sz="3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7b38d754b_0_549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07b38d754b_0_549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10722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g107b38d754b_0_5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Modes of Writing</a:t>
            </a:r>
            <a:endParaRPr/>
          </a:p>
        </p:txBody>
      </p:sp>
      <p:sp>
        <p:nvSpPr>
          <p:cNvPr id="237" name="Google Shape;237;p10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/>
              <a:t>I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nstructional tool</a:t>
            </a:r>
            <a:r>
              <a:rPr lang="en-US"/>
              <a:t> versus rule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/>
              <a:t>In realit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y: most writing presents a blend of different modes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/>
              <a:t>Focus on good writing and effective communication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44" name="Google Shape;244;p11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45" name="Google Shape;245;p11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" name="Google Shape;246;p11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" name="Google Shape;247;p11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" name="Google Shape;248;p11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" name="Google Shape;249;p11"/>
            <p:cNvCxnSpPr/>
            <p:nvPr/>
          </p:nvCxnSpPr>
          <p:spPr>
            <a:xfrm>
              <a:off x="119196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" name="Google Shape;250;p11"/>
            <p:cNvCxnSpPr/>
            <p:nvPr/>
          </p:nvCxnSpPr>
          <p:spPr>
            <a:xfrm>
              <a:off x="2191404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" name="Google Shape;251;p11"/>
            <p:cNvCxnSpPr/>
            <p:nvPr/>
          </p:nvCxnSpPr>
          <p:spPr>
            <a:xfrm>
              <a:off x="3190842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" name="Google Shape;252;p11"/>
            <p:cNvCxnSpPr/>
            <p:nvPr/>
          </p:nvCxnSpPr>
          <p:spPr>
            <a:xfrm>
              <a:off x="419028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3" name="Google Shape;253;p11"/>
            <p:cNvCxnSpPr/>
            <p:nvPr/>
          </p:nvCxnSpPr>
          <p:spPr>
            <a:xfrm>
              <a:off x="518971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" name="Google Shape;254;p11"/>
            <p:cNvCxnSpPr/>
            <p:nvPr/>
          </p:nvCxnSpPr>
          <p:spPr>
            <a:xfrm>
              <a:off x="618915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" name="Google Shape;255;p11"/>
            <p:cNvCxnSpPr/>
            <p:nvPr/>
          </p:nvCxnSpPr>
          <p:spPr>
            <a:xfrm>
              <a:off x="7188594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" name="Google Shape;256;p11"/>
            <p:cNvCxnSpPr/>
            <p:nvPr/>
          </p:nvCxnSpPr>
          <p:spPr>
            <a:xfrm>
              <a:off x="8188032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" name="Google Shape;257;p11"/>
            <p:cNvCxnSpPr/>
            <p:nvPr/>
          </p:nvCxnSpPr>
          <p:spPr>
            <a:xfrm>
              <a:off x="918747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" name="Google Shape;258;p11"/>
            <p:cNvCxnSpPr/>
            <p:nvPr/>
          </p:nvCxnSpPr>
          <p:spPr>
            <a:xfrm>
              <a:off x="1018690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" name="Google Shape;259;p11"/>
            <p:cNvCxnSpPr/>
            <p:nvPr/>
          </p:nvCxnSpPr>
          <p:spPr>
            <a:xfrm>
              <a:off x="1118634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0" name="Google Shape;260;p11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1" name="Google Shape;261;p11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" name="Google Shape;262;p11"/>
            <p:cNvCxnSpPr/>
            <p:nvPr/>
          </p:nvCxnSpPr>
          <p:spPr>
            <a:xfrm>
              <a:off x="0" y="72890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" name="Google Shape;263;p11"/>
            <p:cNvCxnSpPr/>
            <p:nvPr/>
          </p:nvCxnSpPr>
          <p:spPr>
            <a:xfrm>
              <a:off x="0" y="128609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" name="Google Shape;264;p11"/>
            <p:cNvCxnSpPr/>
            <p:nvPr/>
          </p:nvCxnSpPr>
          <p:spPr>
            <a:xfrm>
              <a:off x="0" y="184328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5" name="Google Shape;265;p11"/>
            <p:cNvCxnSpPr/>
            <p:nvPr/>
          </p:nvCxnSpPr>
          <p:spPr>
            <a:xfrm>
              <a:off x="0" y="240047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6" name="Google Shape;266;p11"/>
            <p:cNvCxnSpPr/>
            <p:nvPr/>
          </p:nvCxnSpPr>
          <p:spPr>
            <a:xfrm>
              <a:off x="0" y="295766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7" name="Google Shape;267;p11"/>
            <p:cNvCxnSpPr/>
            <p:nvPr/>
          </p:nvCxnSpPr>
          <p:spPr>
            <a:xfrm>
              <a:off x="0" y="351485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8" name="Google Shape;268;p11"/>
            <p:cNvCxnSpPr/>
            <p:nvPr/>
          </p:nvCxnSpPr>
          <p:spPr>
            <a:xfrm>
              <a:off x="0" y="407204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" name="Google Shape;269;p11"/>
            <p:cNvCxnSpPr/>
            <p:nvPr/>
          </p:nvCxnSpPr>
          <p:spPr>
            <a:xfrm>
              <a:off x="0" y="462923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0" name="Google Shape;270;p11"/>
            <p:cNvCxnSpPr/>
            <p:nvPr/>
          </p:nvCxnSpPr>
          <p:spPr>
            <a:xfrm>
              <a:off x="0" y="518642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" name="Google Shape;271;p11"/>
            <p:cNvCxnSpPr/>
            <p:nvPr/>
          </p:nvCxnSpPr>
          <p:spPr>
            <a:xfrm>
              <a:off x="0" y="574361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" name="Google Shape;272;p11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" name="Google Shape;273;p11"/>
            <p:cNvCxnSpPr/>
            <p:nvPr/>
          </p:nvCxnSpPr>
          <p:spPr>
            <a:xfrm>
              <a:off x="16613" y="6248400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4" name="Google Shape;274;p11"/>
          <p:cNvSpPr/>
          <p:nvPr/>
        </p:nvSpPr>
        <p:spPr>
          <a:xfrm>
            <a:off x="-6214" y="5014716"/>
            <a:ext cx="2800124" cy="1843284"/>
          </a:xfrm>
          <a:custGeom>
            <a:avLst/>
            <a:gdLst/>
            <a:ahLst/>
            <a:cxnLst/>
            <a:rect l="l" t="t" r="r" b="b"/>
            <a:pathLst>
              <a:path w="2800124" h="1843284" extrusionOk="0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rgbClr val="258393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7979728" y="0"/>
            <a:ext cx="4209224" cy="1650549"/>
          </a:xfrm>
          <a:custGeom>
            <a:avLst/>
            <a:gdLst/>
            <a:ahLst/>
            <a:cxnLst/>
            <a:rect l="l" t="t" r="r" b="b"/>
            <a:pathLst>
              <a:path w="4209224" h="1650549" extrusionOk="0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rgbClr val="81D1DE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77" name="Google Shape;277;p11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8" name="Google Shape;278;p11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" name="Google Shape;279;p11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" name="Google Shape;280;p11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" name="Google Shape;281;p11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" name="Google Shape;282;p11"/>
            <p:cNvCxnSpPr/>
            <p:nvPr/>
          </p:nvCxnSpPr>
          <p:spPr>
            <a:xfrm>
              <a:off x="119196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" name="Google Shape;283;p11"/>
            <p:cNvCxnSpPr/>
            <p:nvPr/>
          </p:nvCxnSpPr>
          <p:spPr>
            <a:xfrm>
              <a:off x="2191404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4" name="Google Shape;284;p11"/>
            <p:cNvCxnSpPr/>
            <p:nvPr/>
          </p:nvCxnSpPr>
          <p:spPr>
            <a:xfrm>
              <a:off x="3190842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" name="Google Shape;285;p11"/>
            <p:cNvCxnSpPr/>
            <p:nvPr/>
          </p:nvCxnSpPr>
          <p:spPr>
            <a:xfrm>
              <a:off x="419028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" name="Google Shape;286;p11"/>
            <p:cNvCxnSpPr/>
            <p:nvPr/>
          </p:nvCxnSpPr>
          <p:spPr>
            <a:xfrm>
              <a:off x="518971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" name="Google Shape;287;p11"/>
            <p:cNvCxnSpPr/>
            <p:nvPr/>
          </p:nvCxnSpPr>
          <p:spPr>
            <a:xfrm>
              <a:off x="618915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" name="Google Shape;288;p11"/>
            <p:cNvCxnSpPr/>
            <p:nvPr/>
          </p:nvCxnSpPr>
          <p:spPr>
            <a:xfrm>
              <a:off x="7188594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" name="Google Shape;289;p11"/>
            <p:cNvCxnSpPr/>
            <p:nvPr/>
          </p:nvCxnSpPr>
          <p:spPr>
            <a:xfrm>
              <a:off x="8188032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0" name="Google Shape;290;p11"/>
            <p:cNvCxnSpPr/>
            <p:nvPr/>
          </p:nvCxnSpPr>
          <p:spPr>
            <a:xfrm>
              <a:off x="918747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1" name="Google Shape;291;p11"/>
            <p:cNvCxnSpPr/>
            <p:nvPr/>
          </p:nvCxnSpPr>
          <p:spPr>
            <a:xfrm>
              <a:off x="1018690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" name="Google Shape;292;p11"/>
            <p:cNvCxnSpPr/>
            <p:nvPr/>
          </p:nvCxnSpPr>
          <p:spPr>
            <a:xfrm>
              <a:off x="1118634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" name="Google Shape;293;p11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" name="Google Shape;294;p11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11"/>
            <p:cNvCxnSpPr/>
            <p:nvPr/>
          </p:nvCxnSpPr>
          <p:spPr>
            <a:xfrm>
              <a:off x="0" y="72890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" name="Google Shape;296;p11"/>
            <p:cNvCxnSpPr/>
            <p:nvPr/>
          </p:nvCxnSpPr>
          <p:spPr>
            <a:xfrm>
              <a:off x="0" y="128609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" name="Google Shape;297;p11"/>
            <p:cNvCxnSpPr/>
            <p:nvPr/>
          </p:nvCxnSpPr>
          <p:spPr>
            <a:xfrm>
              <a:off x="0" y="184328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8" name="Google Shape;298;p11"/>
            <p:cNvCxnSpPr/>
            <p:nvPr/>
          </p:nvCxnSpPr>
          <p:spPr>
            <a:xfrm>
              <a:off x="0" y="240047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9" name="Google Shape;299;p11"/>
            <p:cNvCxnSpPr/>
            <p:nvPr/>
          </p:nvCxnSpPr>
          <p:spPr>
            <a:xfrm>
              <a:off x="0" y="295766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0" name="Google Shape;300;p11"/>
            <p:cNvCxnSpPr/>
            <p:nvPr/>
          </p:nvCxnSpPr>
          <p:spPr>
            <a:xfrm>
              <a:off x="0" y="351485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1" name="Google Shape;301;p11"/>
            <p:cNvCxnSpPr/>
            <p:nvPr/>
          </p:nvCxnSpPr>
          <p:spPr>
            <a:xfrm>
              <a:off x="0" y="407204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" name="Google Shape;302;p11"/>
            <p:cNvCxnSpPr/>
            <p:nvPr/>
          </p:nvCxnSpPr>
          <p:spPr>
            <a:xfrm>
              <a:off x="0" y="462923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" name="Google Shape;303;p11"/>
            <p:cNvCxnSpPr/>
            <p:nvPr/>
          </p:nvCxnSpPr>
          <p:spPr>
            <a:xfrm>
              <a:off x="0" y="518642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" name="Google Shape;304;p11"/>
            <p:cNvCxnSpPr/>
            <p:nvPr/>
          </p:nvCxnSpPr>
          <p:spPr>
            <a:xfrm>
              <a:off x="0" y="574361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" name="Google Shape;305;p11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6" name="Google Shape;306;p11"/>
            <p:cNvCxnSpPr/>
            <p:nvPr/>
          </p:nvCxnSpPr>
          <p:spPr>
            <a:xfrm>
              <a:off x="16613" y="6248400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7" name="Google Shape;307;p11"/>
          <p:cNvSpPr/>
          <p:nvPr/>
        </p:nvSpPr>
        <p:spPr>
          <a:xfrm>
            <a:off x="-6214" y="5014716"/>
            <a:ext cx="2800124" cy="1843284"/>
          </a:xfrm>
          <a:custGeom>
            <a:avLst/>
            <a:gdLst/>
            <a:ahLst/>
            <a:cxnLst/>
            <a:rect l="l" t="t" r="r" b="b"/>
            <a:pathLst>
              <a:path w="2800124" h="1843284" extrusionOk="0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rgbClr val="DFDA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308" name="Google Shape;308;p11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09" name="Google Shape;309;p11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" name="Google Shape;310;p11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" name="Google Shape;311;p11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" name="Google Shape;312;p11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" name="Google Shape;313;p11"/>
            <p:cNvCxnSpPr/>
            <p:nvPr/>
          </p:nvCxnSpPr>
          <p:spPr>
            <a:xfrm>
              <a:off x="119196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2191404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3190842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419028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518971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618915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7188594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8188032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918747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1018690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1118634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6" name="Google Shape;326;p11"/>
            <p:cNvCxnSpPr/>
            <p:nvPr/>
          </p:nvCxnSpPr>
          <p:spPr>
            <a:xfrm>
              <a:off x="0" y="72890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7" name="Google Shape;327;p11"/>
            <p:cNvCxnSpPr/>
            <p:nvPr/>
          </p:nvCxnSpPr>
          <p:spPr>
            <a:xfrm>
              <a:off x="0" y="128609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8" name="Google Shape;328;p11"/>
            <p:cNvCxnSpPr/>
            <p:nvPr/>
          </p:nvCxnSpPr>
          <p:spPr>
            <a:xfrm>
              <a:off x="0" y="184328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0" y="240047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0" y="295766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0" y="351485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0" y="407204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0" y="462923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" name="Google Shape;334;p11"/>
            <p:cNvCxnSpPr/>
            <p:nvPr/>
          </p:nvCxnSpPr>
          <p:spPr>
            <a:xfrm>
              <a:off x="0" y="518642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" name="Google Shape;335;p11"/>
            <p:cNvCxnSpPr/>
            <p:nvPr/>
          </p:nvCxnSpPr>
          <p:spPr>
            <a:xfrm>
              <a:off x="0" y="574361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" name="Google Shape;336;p11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" name="Google Shape;337;p11"/>
            <p:cNvCxnSpPr/>
            <p:nvPr/>
          </p:nvCxnSpPr>
          <p:spPr>
            <a:xfrm>
              <a:off x="16613" y="6248400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20000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8" name="Google Shape;338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340" name="Google Shape;340;p11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41" name="Google Shape;341;p11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" name="Google Shape;342;p11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" name="Google Shape;343;p11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" name="Google Shape;344;p11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5" name="Google Shape;345;p11"/>
            <p:cNvCxnSpPr/>
            <p:nvPr/>
          </p:nvCxnSpPr>
          <p:spPr>
            <a:xfrm>
              <a:off x="119196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6" name="Google Shape;346;p11"/>
            <p:cNvCxnSpPr/>
            <p:nvPr/>
          </p:nvCxnSpPr>
          <p:spPr>
            <a:xfrm>
              <a:off x="2191404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7" name="Google Shape;347;p11"/>
            <p:cNvCxnSpPr/>
            <p:nvPr/>
          </p:nvCxnSpPr>
          <p:spPr>
            <a:xfrm>
              <a:off x="3190842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8" name="Google Shape;348;p11"/>
            <p:cNvCxnSpPr/>
            <p:nvPr/>
          </p:nvCxnSpPr>
          <p:spPr>
            <a:xfrm>
              <a:off x="419028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9" name="Google Shape;349;p11"/>
            <p:cNvCxnSpPr/>
            <p:nvPr/>
          </p:nvCxnSpPr>
          <p:spPr>
            <a:xfrm>
              <a:off x="518971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0" name="Google Shape;350;p11"/>
            <p:cNvCxnSpPr/>
            <p:nvPr/>
          </p:nvCxnSpPr>
          <p:spPr>
            <a:xfrm>
              <a:off x="618915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1" name="Google Shape;351;p11"/>
            <p:cNvCxnSpPr/>
            <p:nvPr/>
          </p:nvCxnSpPr>
          <p:spPr>
            <a:xfrm>
              <a:off x="7188594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2" name="Google Shape;352;p11"/>
            <p:cNvCxnSpPr/>
            <p:nvPr/>
          </p:nvCxnSpPr>
          <p:spPr>
            <a:xfrm>
              <a:off x="8188032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3" name="Google Shape;353;p11"/>
            <p:cNvCxnSpPr/>
            <p:nvPr/>
          </p:nvCxnSpPr>
          <p:spPr>
            <a:xfrm>
              <a:off x="9187470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4" name="Google Shape;354;p11"/>
            <p:cNvCxnSpPr/>
            <p:nvPr/>
          </p:nvCxnSpPr>
          <p:spPr>
            <a:xfrm>
              <a:off x="10186908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5" name="Google Shape;355;p11"/>
            <p:cNvCxnSpPr/>
            <p:nvPr/>
          </p:nvCxnSpPr>
          <p:spPr>
            <a:xfrm>
              <a:off x="1118634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6" name="Google Shape;356;p11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7" name="Google Shape;357;p11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8" name="Google Shape;358;p11"/>
            <p:cNvCxnSpPr/>
            <p:nvPr/>
          </p:nvCxnSpPr>
          <p:spPr>
            <a:xfrm>
              <a:off x="0" y="72890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9" name="Google Shape;359;p11"/>
            <p:cNvCxnSpPr/>
            <p:nvPr/>
          </p:nvCxnSpPr>
          <p:spPr>
            <a:xfrm>
              <a:off x="0" y="128609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0" name="Google Shape;360;p11"/>
            <p:cNvCxnSpPr/>
            <p:nvPr/>
          </p:nvCxnSpPr>
          <p:spPr>
            <a:xfrm>
              <a:off x="0" y="184328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1" name="Google Shape;361;p11"/>
            <p:cNvCxnSpPr/>
            <p:nvPr/>
          </p:nvCxnSpPr>
          <p:spPr>
            <a:xfrm>
              <a:off x="0" y="240047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2" name="Google Shape;362;p11"/>
            <p:cNvCxnSpPr/>
            <p:nvPr/>
          </p:nvCxnSpPr>
          <p:spPr>
            <a:xfrm>
              <a:off x="0" y="295766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3" name="Google Shape;363;p11"/>
            <p:cNvCxnSpPr/>
            <p:nvPr/>
          </p:nvCxnSpPr>
          <p:spPr>
            <a:xfrm>
              <a:off x="0" y="351485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4" name="Google Shape;364;p11"/>
            <p:cNvCxnSpPr/>
            <p:nvPr/>
          </p:nvCxnSpPr>
          <p:spPr>
            <a:xfrm>
              <a:off x="0" y="407204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5" name="Google Shape;365;p11"/>
            <p:cNvCxnSpPr/>
            <p:nvPr/>
          </p:nvCxnSpPr>
          <p:spPr>
            <a:xfrm>
              <a:off x="0" y="462923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6" name="Google Shape;366;p11"/>
            <p:cNvCxnSpPr/>
            <p:nvPr/>
          </p:nvCxnSpPr>
          <p:spPr>
            <a:xfrm>
              <a:off x="0" y="518642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7" name="Google Shape;367;p11"/>
            <p:cNvCxnSpPr/>
            <p:nvPr/>
          </p:nvCxnSpPr>
          <p:spPr>
            <a:xfrm>
              <a:off x="0" y="574361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8" name="Google Shape;368;p11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9" name="Google Shape;369;p11"/>
            <p:cNvCxnSpPr/>
            <p:nvPr/>
          </p:nvCxnSpPr>
          <p:spPr>
            <a:xfrm>
              <a:off x="16613" y="6248400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>
                  <a:alpha val="14901"/>
                </a:scheme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70" name="Google Shape;370;p11"/>
          <p:cNvSpPr txBox="1">
            <a:spLocks noGrp="1"/>
          </p:cNvSpPr>
          <p:nvPr>
            <p:ph type="title"/>
          </p:nvPr>
        </p:nvSpPr>
        <p:spPr>
          <a:xfrm>
            <a:off x="453142" y="3511414"/>
            <a:ext cx="6542916" cy="273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/>
              <a:t>STAMP</a:t>
            </a:r>
            <a:endParaRPr/>
          </a:p>
        </p:txBody>
      </p:sp>
      <p:sp>
        <p:nvSpPr>
          <p:cNvPr id="371" name="Google Shape;371;p11"/>
          <p:cNvSpPr txBox="1">
            <a:spLocks noGrp="1"/>
          </p:cNvSpPr>
          <p:nvPr>
            <p:ph type="body" idx="1"/>
          </p:nvPr>
        </p:nvSpPr>
        <p:spPr>
          <a:xfrm>
            <a:off x="7188593" y="3511414"/>
            <a:ext cx="4612131" cy="223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Find the stamp option and place a stamp on a picture</a:t>
            </a:r>
            <a:endParaRPr/>
          </a:p>
        </p:txBody>
      </p:sp>
      <p:pic>
        <p:nvPicPr>
          <p:cNvPr id="372" name="Google Shape;372;p11"/>
          <p:cNvPicPr preferRelativeResize="0"/>
          <p:nvPr/>
        </p:nvPicPr>
        <p:blipFill rotWithShape="1">
          <a:blip r:embed="rId3">
            <a:alphaModFix/>
          </a:blip>
          <a:srcRect l="5893" r="8623" b="-3"/>
          <a:stretch/>
        </p:blipFill>
        <p:spPr>
          <a:xfrm>
            <a:off x="20" y="10"/>
            <a:ext cx="4067627" cy="3580813"/>
          </a:xfrm>
          <a:custGeom>
            <a:avLst/>
            <a:gdLst/>
            <a:ahLst/>
            <a:cxnLst/>
            <a:rect l="l" t="t" r="r" b="b"/>
            <a:pathLst>
              <a:path w="4067647" h="3580823" extrusionOk="0">
                <a:moveTo>
                  <a:pt x="0" y="0"/>
                </a:moveTo>
                <a:lnTo>
                  <a:pt x="4067647" y="0"/>
                </a:lnTo>
                <a:lnTo>
                  <a:pt x="4067647" y="3562877"/>
                </a:lnTo>
                <a:lnTo>
                  <a:pt x="3612323" y="3578141"/>
                </a:lnTo>
                <a:cubicBezTo>
                  <a:pt x="2779094" y="3591572"/>
                  <a:pt x="1800050" y="3555887"/>
                  <a:pt x="547602" y="3441294"/>
                </a:cubicBezTo>
                <a:lnTo>
                  <a:pt x="0" y="338787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73" name="Google Shape;373;p11" descr="A dog with a snowman on its hea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7207" r="6875" b="1"/>
          <a:stretch/>
        </p:blipFill>
        <p:spPr>
          <a:xfrm>
            <a:off x="4062921" y="10"/>
            <a:ext cx="4067647" cy="3563026"/>
          </a:xfrm>
          <a:custGeom>
            <a:avLst/>
            <a:gdLst/>
            <a:ahLst/>
            <a:cxnLst/>
            <a:rect l="l" t="t" r="r" b="b"/>
            <a:pathLst>
              <a:path w="4067647" h="3563036" extrusionOk="0">
                <a:moveTo>
                  <a:pt x="0" y="0"/>
                </a:moveTo>
                <a:lnTo>
                  <a:pt x="4067647" y="0"/>
                </a:lnTo>
                <a:lnTo>
                  <a:pt x="4067647" y="3119416"/>
                </a:lnTo>
                <a:lnTo>
                  <a:pt x="3819702" y="3146522"/>
                </a:lnTo>
                <a:cubicBezTo>
                  <a:pt x="2516293" y="3302040"/>
                  <a:pt x="1534273" y="3488330"/>
                  <a:pt x="230865" y="3555296"/>
                </a:cubicBezTo>
                <a:lnTo>
                  <a:pt x="0" y="356303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74" name="Google Shape;374;p11"/>
          <p:cNvPicPr preferRelativeResize="0"/>
          <p:nvPr/>
        </p:nvPicPr>
        <p:blipFill rotWithShape="1">
          <a:blip r:embed="rId5">
            <a:alphaModFix/>
          </a:blip>
          <a:srcRect l="12642" r="-3" b="-3"/>
          <a:stretch/>
        </p:blipFill>
        <p:spPr>
          <a:xfrm>
            <a:off x="8130567" y="10"/>
            <a:ext cx="4052113" cy="3119406"/>
          </a:xfrm>
          <a:custGeom>
            <a:avLst/>
            <a:gdLst/>
            <a:ahLst/>
            <a:cxnLst/>
            <a:rect l="l" t="t" r="r" b="b"/>
            <a:pathLst>
              <a:path w="4052113" h="3119416" extrusionOk="0">
                <a:moveTo>
                  <a:pt x="0" y="0"/>
                </a:moveTo>
                <a:lnTo>
                  <a:pt x="4052113" y="0"/>
                </a:lnTo>
                <a:lnTo>
                  <a:pt x="4052113" y="2908695"/>
                </a:lnTo>
                <a:cubicBezTo>
                  <a:pt x="2528494" y="2908695"/>
                  <a:pt x="1385780" y="2977962"/>
                  <a:pt x="433518" y="3072023"/>
                </a:cubicBezTo>
                <a:lnTo>
                  <a:pt x="0" y="311941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75" name="Google Shape;375;p11"/>
          <p:cNvSpPr/>
          <p:nvPr/>
        </p:nvSpPr>
        <p:spPr>
          <a:xfrm rot="-8100000">
            <a:off x="-278921" y="4348942"/>
            <a:ext cx="568289" cy="568289"/>
          </a:xfrm>
          <a:prstGeom prst="rtTriangle">
            <a:avLst/>
          </a:prstGeom>
          <a:solidFill>
            <a:srgbClr val="195762">
              <a:alpha val="1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Inquiry to build and present knowledge</a:t>
            </a:r>
            <a:endParaRPr/>
          </a:p>
        </p:txBody>
      </p:sp>
      <p:sp>
        <p:nvSpPr>
          <p:cNvPr id="382" name="Google Shape;382;p12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Use an inquiry process</a:t>
            </a:r>
            <a:r>
              <a:rPr lang="en-US" sz="40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to gather relevant, credible information/evidence from a variety of sources (e.g., print, digital, discussions, etc.) that build understanding of and lead to conclusions about a subject under investigation.</a:t>
            </a:r>
            <a:endParaRPr/>
          </a:p>
          <a:p>
            <a:pPr marL="228600" lvl="0" indent="-952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g107b38d754b_0_232"/>
          <p:cNvGrpSpPr/>
          <p:nvPr/>
        </p:nvGrpSpPr>
        <p:grpSpPr>
          <a:xfrm>
            <a:off x="4071396" y="3207564"/>
            <a:ext cx="445516" cy="445422"/>
            <a:chOff x="3157188" y="909150"/>
            <a:chExt cx="470400" cy="470400"/>
          </a:xfrm>
        </p:grpSpPr>
        <p:sp>
          <p:nvSpPr>
            <p:cNvPr id="389" name="Google Shape;389;g107b38d754b_0_232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g107b38d754b_0_232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g107b38d754b_0_232"/>
          <p:cNvGrpSpPr/>
          <p:nvPr/>
        </p:nvGrpSpPr>
        <p:grpSpPr>
          <a:xfrm>
            <a:off x="941802" y="71151"/>
            <a:ext cx="10308391" cy="6179608"/>
            <a:chOff x="2828998" y="605090"/>
            <a:chExt cx="3934200" cy="3933300"/>
          </a:xfrm>
        </p:grpSpPr>
        <p:sp>
          <p:nvSpPr>
            <p:cNvPr id="392" name="Google Shape;392;g107b38d754b_0_232"/>
            <p:cNvSpPr/>
            <p:nvPr/>
          </p:nvSpPr>
          <p:spPr>
            <a:xfrm>
              <a:off x="2828998" y="605090"/>
              <a:ext cx="3934200" cy="3933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g107b38d754b_0_232"/>
            <p:cNvSpPr txBox="1"/>
            <p:nvPr/>
          </p:nvSpPr>
          <p:spPr>
            <a:xfrm>
              <a:off x="3774505" y="770515"/>
              <a:ext cx="2015700" cy="17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Guiding Principles (B and C)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4" name="Google Shape;394;g107b38d754b_0_232"/>
          <p:cNvGrpSpPr/>
          <p:nvPr/>
        </p:nvGrpSpPr>
        <p:grpSpPr>
          <a:xfrm>
            <a:off x="2667011" y="1568415"/>
            <a:ext cx="6885423" cy="4701286"/>
            <a:chOff x="2961450" y="1317890"/>
            <a:chExt cx="3221100" cy="3220500"/>
          </a:xfrm>
        </p:grpSpPr>
        <p:sp>
          <p:nvSpPr>
            <p:cNvPr id="395" name="Google Shape;395;g107b38d754b_0_232"/>
            <p:cNvSpPr/>
            <p:nvPr/>
          </p:nvSpPr>
          <p:spPr>
            <a:xfrm>
              <a:off x="2961450" y="1317890"/>
              <a:ext cx="3221100" cy="3220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g107b38d754b_0_232"/>
            <p:cNvSpPr txBox="1"/>
            <p:nvPr/>
          </p:nvSpPr>
          <p:spPr>
            <a:xfrm>
              <a:off x="3762592" y="1361071"/>
              <a:ext cx="1618800" cy="3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Language (L3 and L5)</a:t>
              </a:r>
              <a:endParaRPr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97" name="Google Shape;397;g107b38d754b_0_232"/>
          <p:cNvSpPr/>
          <p:nvPr/>
        </p:nvSpPr>
        <p:spPr>
          <a:xfrm>
            <a:off x="3593850" y="3425675"/>
            <a:ext cx="5004300" cy="2859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g107b38d754b_0_232"/>
          <p:cNvGrpSpPr/>
          <p:nvPr/>
        </p:nvGrpSpPr>
        <p:grpSpPr>
          <a:xfrm>
            <a:off x="4122851" y="4703811"/>
            <a:ext cx="3946301" cy="1546638"/>
            <a:chOff x="3192202" y="3527939"/>
            <a:chExt cx="2959800" cy="1160007"/>
          </a:xfrm>
        </p:grpSpPr>
        <p:sp>
          <p:nvSpPr>
            <p:cNvPr id="399" name="Google Shape;399;g107b38d754b_0_232"/>
            <p:cNvSpPr/>
            <p:nvPr/>
          </p:nvSpPr>
          <p:spPr>
            <a:xfrm>
              <a:off x="3192202" y="3603746"/>
              <a:ext cx="2959800" cy="1084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g107b38d754b_0_232"/>
            <p:cNvSpPr txBox="1"/>
            <p:nvPr/>
          </p:nvSpPr>
          <p:spPr>
            <a:xfrm>
              <a:off x="3319405" y="3527939"/>
              <a:ext cx="2705400" cy="111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W1</a:t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1100" b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  </a:ext>
                  </a:extLst>
                </a:rPr>
                <a:t>Use an inquiry process</a:t>
              </a:r>
              <a:r>
                <a:rPr lang="en-US" sz="1100" b="1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  </a:ext>
                  </a:extLst>
                </a:rPr>
                <a:t> to gather relevant, credible information/evidence from a variety of sources that build understanding of and lead to conclusions about a subject under investigation.</a:t>
              </a:r>
              <a:endParaRPr sz="1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01" name="Google Shape;401;g107b38d754b_0_232"/>
          <p:cNvSpPr txBox="1"/>
          <p:nvPr/>
        </p:nvSpPr>
        <p:spPr>
          <a:xfrm rot="-1799706">
            <a:off x="829744" y="1393800"/>
            <a:ext cx="4464660" cy="7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 self-directed and lifelong learner: Students apply knowledge in new contexts and demonstrate flexibility including the ability to learn, unlearn and relearn. </a:t>
            </a:r>
            <a:endParaRPr sz="1200"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2" name="Google Shape;402;g107b38d754b_0_232"/>
          <p:cNvSpPr txBox="1"/>
          <p:nvPr/>
        </p:nvSpPr>
        <p:spPr>
          <a:xfrm rot="1832416">
            <a:off x="7216716" y="1522883"/>
            <a:ext cx="4023467" cy="94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 creative and practical problem solver: </a:t>
            </a:r>
            <a:r>
              <a:rPr lang="en-US"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Students use inquiry and writing processes that require adaptation to feedback through the use of reflection, sometimes persevering through multiple attempts. </a:t>
            </a:r>
            <a:endParaRPr sz="1200"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3" name="Google Shape;403;g107b38d754b_0_232"/>
          <p:cNvSpPr txBox="1"/>
          <p:nvPr/>
        </p:nvSpPr>
        <p:spPr>
          <a:xfrm rot="-1797955">
            <a:off x="2634392" y="2743570"/>
            <a:ext cx="3607317" cy="83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Apply knowledge of language to understand how language functions in different contexts, to make effective choices for meaning or style, and to comprehend more fully when reading or listening.</a:t>
            </a:r>
            <a:endParaRPr sz="1100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4" name="Google Shape;404;g107b38d754b_0_232"/>
          <p:cNvSpPr txBox="1"/>
          <p:nvPr/>
        </p:nvSpPr>
        <p:spPr>
          <a:xfrm rot="1832376">
            <a:off x="6212856" y="2687808"/>
            <a:ext cx="3412487" cy="94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Demonstrate understanding of figurative language, word relationships, and nuances in word meanings sufficient for reading, writing, speaking, and listening.</a:t>
            </a:r>
            <a:endParaRPr sz="11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5" name="Google Shape;405;g107b38d754b_0_232"/>
          <p:cNvSpPr txBox="1"/>
          <p:nvPr/>
        </p:nvSpPr>
        <p:spPr>
          <a:xfrm>
            <a:off x="4596000" y="36529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Speaking and Listening (SL 1)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g107b38d754b_0_232"/>
          <p:cNvSpPr txBox="1"/>
          <p:nvPr/>
        </p:nvSpPr>
        <p:spPr>
          <a:xfrm>
            <a:off x="4207475" y="4006450"/>
            <a:ext cx="3946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lt1"/>
                </a:solidFill>
              </a:rPr>
              <a:t>Prepare for and participate in conversations across a range of topics, types, and forums, building on others’ ideas and expressing their own.</a:t>
            </a:r>
            <a:endParaRPr sz="11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07b38d754b_0_543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- in small groups</a:t>
            </a:r>
            <a:endParaRPr/>
          </a:p>
        </p:txBody>
      </p:sp>
      <p:sp>
        <p:nvSpPr>
          <p:cNvPr id="412" name="Google Shape;412;g107b38d754b_0_543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1072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2" indent="-13335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228600" lvl="2" indent="-13335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228600" lvl="2" indent="-13335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228600" lvl="2" indent="-13335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228600" lvl="2" indent="-13335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228600" lvl="2" indent="-13335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228600" lvl="2" indent="-13335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228600" lvl="0" indent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107b38d754b_0_543"/>
          <p:cNvSpPr/>
          <p:nvPr/>
        </p:nvSpPr>
        <p:spPr>
          <a:xfrm>
            <a:off x="1782225" y="1912550"/>
            <a:ext cx="8326800" cy="4177500"/>
          </a:xfrm>
          <a:prstGeom prst="ellipse">
            <a:avLst/>
          </a:prstGeom>
          <a:solidFill>
            <a:srgbClr val="F5DACE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are you thinking?</a:t>
            </a:r>
            <a:endParaRPr sz="3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are you feeling?</a:t>
            </a:r>
            <a:endParaRPr sz="3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are you wondering?</a:t>
            </a:r>
            <a:endParaRPr sz="3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07b2eb3e7a_0_13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107b2eb3e7a_0_13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10722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g107b2eb3e7a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g107b38d754b_0_486"/>
          <p:cNvGrpSpPr/>
          <p:nvPr/>
        </p:nvGrpSpPr>
        <p:grpSpPr>
          <a:xfrm>
            <a:off x="5590544" y="1334768"/>
            <a:ext cx="4905477" cy="4180473"/>
            <a:chOff x="4192863" y="1002150"/>
            <a:chExt cx="3679200" cy="3139200"/>
          </a:xfrm>
        </p:grpSpPr>
        <p:sp>
          <p:nvSpPr>
            <p:cNvPr id="428" name="Google Shape;428;g107b38d754b_0_486"/>
            <p:cNvSpPr/>
            <p:nvPr/>
          </p:nvSpPr>
          <p:spPr>
            <a:xfrm>
              <a:off x="4192863" y="1002150"/>
              <a:ext cx="3679200" cy="31392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29" name="Google Shape;429;g107b38d754b_0_486"/>
            <p:cNvSpPr txBox="1"/>
            <p:nvPr/>
          </p:nvSpPr>
          <p:spPr>
            <a:xfrm>
              <a:off x="5160973" y="1094143"/>
              <a:ext cx="2661900" cy="75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INQUIRY </a:t>
              </a:r>
              <a:endParaRPr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FOR ME</a:t>
              </a:r>
              <a:endPara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0" name="Google Shape;430;g107b38d754b_0_486"/>
          <p:cNvSpPr/>
          <p:nvPr/>
        </p:nvSpPr>
        <p:spPr>
          <a:xfrm flipH="1">
            <a:off x="4288585" y="1334579"/>
            <a:ext cx="2592735" cy="2092748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g107b38d754b_0_486"/>
          <p:cNvGrpSpPr/>
          <p:nvPr/>
        </p:nvGrpSpPr>
        <p:grpSpPr>
          <a:xfrm>
            <a:off x="1684500" y="1334579"/>
            <a:ext cx="2610443" cy="2092748"/>
            <a:chOff x="1258644" y="1002150"/>
            <a:chExt cx="1957881" cy="1569600"/>
          </a:xfrm>
        </p:grpSpPr>
        <p:sp>
          <p:nvSpPr>
            <p:cNvPr id="432" name="Google Shape;432;g107b38d754b_0_486"/>
            <p:cNvSpPr/>
            <p:nvPr/>
          </p:nvSpPr>
          <p:spPr>
            <a:xfrm rot="10800000">
              <a:off x="1271925" y="1002150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g107b38d754b_0_486"/>
            <p:cNvSpPr txBox="1"/>
            <p:nvPr/>
          </p:nvSpPr>
          <p:spPr>
            <a:xfrm>
              <a:off x="1258644" y="1264494"/>
              <a:ext cx="932100" cy="10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u="sng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New Yorker Covers</a:t>
              </a:r>
              <a:endParaRPr sz="18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(click at right</a:t>
              </a:r>
              <a:endParaRPr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for a sample)</a:t>
              </a:r>
              <a:endParaRPr sz="18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4" name="Google Shape;434;g107b38d754b_0_486"/>
          <p:cNvSpPr/>
          <p:nvPr/>
        </p:nvSpPr>
        <p:spPr>
          <a:xfrm flipH="1">
            <a:off x="1702208" y="3422564"/>
            <a:ext cx="2592735" cy="2092748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07b38d754b_0_486"/>
          <p:cNvSpPr/>
          <p:nvPr/>
        </p:nvSpPr>
        <p:spPr>
          <a:xfrm rot="10800000">
            <a:off x="4288585" y="3422564"/>
            <a:ext cx="2592735" cy="2092748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107b38d754b_0_486"/>
          <p:cNvSpPr/>
          <p:nvPr/>
        </p:nvSpPr>
        <p:spPr>
          <a:xfrm>
            <a:off x="4071396" y="3207564"/>
            <a:ext cx="445516" cy="44542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7" name="Google Shape;437;g107b38d754b_0_4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8826" y="1596725"/>
            <a:ext cx="968100" cy="1568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8" name="Google Shape;438;g107b38d754b_0_486"/>
          <p:cNvSpPr txBox="1"/>
          <p:nvPr/>
        </p:nvSpPr>
        <p:spPr>
          <a:xfrm>
            <a:off x="4346087" y="2074325"/>
            <a:ext cx="1371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Annotating Text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9" name="Google Shape;439;g107b38d754b_0_486"/>
          <p:cNvPicPr preferRelativeResize="0"/>
          <p:nvPr/>
        </p:nvPicPr>
        <p:blipFill rotWithShape="1">
          <a:blip r:embed="rId5">
            <a:alphaModFix/>
          </a:blip>
          <a:srcRect t="1681" b="1681"/>
          <a:stretch/>
        </p:blipFill>
        <p:spPr>
          <a:xfrm>
            <a:off x="2875608" y="1596727"/>
            <a:ext cx="1195800" cy="1568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0" name="Google Shape;440;g107b38d754b_0_48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7225" y="2612975"/>
            <a:ext cx="3331800" cy="2503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1" name="Google Shape;441;g107b38d754b_0_4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64087" y="4450074"/>
            <a:ext cx="2069100" cy="863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2" name="Google Shape;442;g107b38d754b_0_486"/>
          <p:cNvSpPr txBox="1"/>
          <p:nvPr/>
        </p:nvSpPr>
        <p:spPr>
          <a:xfrm>
            <a:off x="1955175" y="3501000"/>
            <a:ext cx="20691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Inductive vs. Deductive Reasoning</a:t>
            </a:r>
            <a:r>
              <a:rPr lang="en-US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(click above for a packet)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g107b38d754b_0_486"/>
          <p:cNvSpPr txBox="1"/>
          <p:nvPr/>
        </p:nvSpPr>
        <p:spPr>
          <a:xfrm>
            <a:off x="4899150" y="3625950"/>
            <a:ext cx="13716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Five-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Word Summaries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Powerful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07b2eb3e7a_0_23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Consequences</a:t>
            </a:r>
            <a:endParaRPr/>
          </a:p>
        </p:txBody>
      </p:sp>
      <p:sp>
        <p:nvSpPr>
          <p:cNvPr id="450" name="Google Shape;450;g107b2eb3e7a_0_23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10722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Add your ideas to the </a:t>
            </a:r>
            <a:r>
              <a:rPr lang="en-US" dirty="0" err="1"/>
              <a:t>Jamboard</a:t>
            </a:r>
            <a:r>
              <a:rPr lang="en-US" dirty="0"/>
              <a:t>.  This </a:t>
            </a:r>
            <a:r>
              <a:rPr lang="en-US" dirty="0" err="1"/>
              <a:t>Jamboard</a:t>
            </a:r>
            <a:r>
              <a:rPr lang="en-US" dirty="0"/>
              <a:t> will remain so open so anyone watching the recording can still add ideas.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https://jamboard.google.com/d/1b_QKgx__W-1hzXpJzM8G-JA_kbPyTFpCIuXaF02g39E/edit?usp=sharing</a:t>
            </a:r>
            <a:r>
              <a:rPr lang="en-US" dirty="0">
                <a:solidFill>
                  <a:srgbClr val="FF0000"/>
                </a:solidFill>
              </a:rPr>
              <a:t>  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Goals for today</a:t>
            </a:r>
            <a:endParaRPr/>
          </a:p>
        </p:txBody>
      </p:sp>
      <p:sp>
        <p:nvSpPr>
          <p:cNvPr id="173" name="Google Shape;173;p2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4300"/>
              <a:t>Understand why the 10 CCSS writing standards became 3 Maine standards</a:t>
            </a:r>
            <a:endParaRPr sz="4300"/>
          </a:p>
          <a:p>
            <a:pPr marL="228600" lvl="0" indent="-3238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4300"/>
              <a:t>Explore implications of this revision</a:t>
            </a:r>
            <a:endParaRPr sz="4300"/>
          </a:p>
          <a:p>
            <a:pPr marL="228600" lvl="0" indent="-3238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4300"/>
              <a:t>Consider interpretations of the standards (particularly W1)</a:t>
            </a:r>
            <a:endParaRPr sz="4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07b38d754b_0_556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 Fellow collaborator?</a:t>
            </a:r>
            <a:endParaRPr/>
          </a:p>
        </p:txBody>
      </p:sp>
      <p:sp>
        <p:nvSpPr>
          <p:cNvPr id="464" name="Google Shape;464;g107b38d754b_0_556"/>
          <p:cNvSpPr txBox="1">
            <a:spLocks noGrp="1"/>
          </p:cNvSpPr>
          <p:nvPr>
            <p:ph type="body" idx="1"/>
          </p:nvPr>
        </p:nvSpPr>
        <p:spPr>
          <a:xfrm>
            <a:off x="457200" y="2709600"/>
            <a:ext cx="10722900" cy="299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13"/>
              <a:t>Feel free to email Neal Rioux:</a:t>
            </a:r>
            <a:endParaRPr sz="4813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13" b="1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neal.rioux@msad52.org</a:t>
            </a:r>
            <a:endParaRPr sz="4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Neal Rioux </a:t>
            </a:r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/>
              <a:t>Chair of the Writing Standards revision committee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Collaborated with about a dozen faculty from all over the state who represented Pre-K through 12 grade levels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Began with guidance from the Steering Committee and our “non-negotiables”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Facilitated work over several sessions to identify opportunities to strengthen and clarify our MLR’s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What happened and why: professional logic</a:t>
            </a:r>
            <a:endParaRPr/>
          </a:p>
        </p:txBody>
      </p:sp>
      <p:sp>
        <p:nvSpPr>
          <p:cNvPr id="185" name="Google Shape;185;p4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Our committee’s first “AHA!”</a:t>
            </a:r>
            <a:endParaRPr/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Other than the first indicator, each mode of writing in the CCSS was essentially asking for the same thing: clear, organized, revised writing</a:t>
            </a:r>
            <a:endParaRPr/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Standard 4 in the CCSS was a redundant “umbrella” for “clear, organized” writing of </a:t>
            </a:r>
            <a:r>
              <a:rPr lang="en-US" i="1"/>
              <a:t>any </a:t>
            </a:r>
            <a:r>
              <a:rPr lang="en-US"/>
              <a:t>kind</a:t>
            </a:r>
            <a:endParaRPr/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Why not empower teachers to be free of specified modes and to make skill connections (i.e. - braided learning) among </a:t>
            </a:r>
            <a:r>
              <a:rPr lang="en-US" b="1" i="1"/>
              <a:t>any</a:t>
            </a:r>
            <a:r>
              <a:rPr lang="en-US" b="1"/>
              <a:t> modes of writing (organization, level of detail, grammatical components, etc.)?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37ca8e9bb_0_0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072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/>
              <a:t>What happened and why: professional logic</a:t>
            </a:r>
            <a:endParaRPr/>
          </a:p>
        </p:txBody>
      </p:sp>
      <p:sp>
        <p:nvSpPr>
          <p:cNvPr id="191" name="Google Shape;191;g1037ca8e9bb_0_0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1072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1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Our committee’s second “AHA!”</a:t>
            </a:r>
            <a:endParaRPr/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Why don’t we present the standards in a way that embraces the </a:t>
            </a:r>
            <a:r>
              <a:rPr lang="en-US" i="1"/>
              <a:t>process</a:t>
            </a:r>
            <a:r>
              <a:rPr lang="en-US"/>
              <a:t> of writing (inquiry &gt; drafting/editing/revising &gt; publishing)? </a:t>
            </a:r>
            <a:endParaRPr/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was an opportunity to braid the writing standards with many of the other MLR’s, effectively allowing for overlapping cycles of rigor, scaffolding (as needed), and assessment</a:t>
            </a:r>
            <a:endParaRPr/>
          </a:p>
          <a:p>
            <a:pPr marL="1371600" lvl="2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In other words, students should have multiple opportunities to learn, grow, and change as thinkers and communicators</a:t>
            </a:r>
            <a:endParaRPr/>
          </a:p>
          <a:p>
            <a:pPr marL="9144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With fewer standards, teachers would have autonomy to decide what kind(s) of writing their students need most, and it reinforced the idea that writing is not an isolated task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5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noFill/>
                <a:tableStyleId>{B4BDD8C5-6FCE-49E8-A6ED-2C2719E4364F}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COMMON CORE STATE STANDARDS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MAINE LEARNING RESULTS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CHANGES EXPLAINED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Text Types and Purposes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en-US" sz="1800" b="0" u="none" strike="noStrike" cap="none"/>
                        <a:t>Write arguments to support claims in an analysis of substantive topics or texts, using valid reasoning and relevant and sufficient evidence. 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en-US" sz="1800" b="0" u="none" strike="noStrike" cap="none"/>
                        <a:t>Write informative/explanatory texts to examine and convey complex ideas and information clearly and accurately through the effective selection, organization, and analysis of content.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en-US" sz="1800" b="0" u="none" strike="noStrike" cap="none"/>
                        <a:t>Write narratives to develop real or imagined experiences or events using effective technique, well-chosen details, and well-structured event sequences.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Text Types and Purposes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strike="noStrike" cap="none"/>
                        <a:t>The standards outlining modes of writing have been moved out of rule and are suggested as reference documents to support profess</a:t>
                      </a:r>
                      <a:r>
                        <a:rPr lang="en-US" sz="1600" u="none" strike="noStrike" cap="none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        </a:ext>
                          </a:extLst>
                        </a:rPr>
                        <a:t>ional learning and classroom practice. In rule, </a:t>
                      </a: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highlight>
                            <a:srgbClr val="FF0000"/>
                          </a:highlight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        </a:ext>
                          </a:extLst>
                        </a:rPr>
                        <a:t>these three standards reach too far into legislated curriculum</a:t>
                      </a: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highlight>
                            <a:srgbClr val="FF0000"/>
                          </a:highlight>
                        </a:rPr>
                        <a:t>.</a:t>
                      </a:r>
                      <a:r>
                        <a:rPr lang="en-US" sz="1600" u="none" strike="noStrike" cap="none"/>
                        <a:t> As a reference document, they provide guidance while encouraging flexibility at the local level.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>
                    <a:solidFill>
                      <a:srgbClr val="EFB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7" name="Google Shape;197;p5"/>
          <p:cNvSpPr/>
          <p:nvPr/>
        </p:nvSpPr>
        <p:spPr>
          <a:xfrm>
            <a:off x="4229100" y="4143375"/>
            <a:ext cx="5072100" cy="2343300"/>
          </a:xfrm>
          <a:prstGeom prst="cloudCallout">
            <a:avLst>
              <a:gd name="adj1" fmla="val 31690"/>
              <a:gd name="adj2" fmla="val -113411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Focusing on writing of </a:t>
            </a:r>
            <a:r>
              <a:rPr lang="en-US" sz="1800" i="1"/>
              <a:t>any</a:t>
            </a:r>
            <a:r>
              <a:rPr lang="en-US" sz="1800"/>
              <a:t> kind empowers teachers to look for braided learning opportunities that may not have been possible with more restrictive, defined modes.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Google Shape;202;p6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noFill/>
                <a:tableStyleId>{B4BDD8C5-6FCE-49E8-A6ED-2C2719E4364F}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COMMON CORE STATE STANDARDS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MAINE LEARNING RESULTS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CHANGES EXPLAINED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Research to Build and Present Knowledge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lt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7. Conduct short as well as more sustained research projects based on focused questions, demonstrating understanding of the subject under investigation.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8. Gather relevant information from multiple print and digital sources, assess the credibility and accuracy of each source, and integrate the information while avoiding plagiarism.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9. Draw evidence from literary or informational texts to support analysis, reflection, and research.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Inquiry to Build and Present Knowledge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highlight>
                            <a:srgbClr val="FF0000"/>
                          </a:highlight>
                        </a:rPr>
                        <a:t>Use an inquiry process </a:t>
                      </a:r>
                      <a:r>
                        <a:rPr lang="en-US" sz="1800"/>
                        <a:t>to gather relevant, credible information/evidence from a variety of sources (e.g., print, digital, discussions, etc.) that build understanding of and lead to conclusions about a subject under investigation.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Inquiry to Build and Present Knowledge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strike="noStrike"/>
                        <a:t>Standards #7, #8, and #9 are combined for efficiency into one standard and moved to the first position. This standard now focuses on how writing begins - with inquiry. The standard encourages c</a:t>
                      </a:r>
                      <a:r>
                        <a:rPr lang="en-US" sz="1600" u="none" strike="noStrike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          </a:ext>
                          </a:extLst>
                        </a:rPr>
                        <a:t>redible evaluation of a variety of sources in all formats.</a:t>
                      </a:r>
                      <a:endParaRPr sz="160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>
                    <a:solidFill>
                      <a:srgbClr val="EFB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3" name="Google Shape;203;p6"/>
          <p:cNvSpPr/>
          <p:nvPr/>
        </p:nvSpPr>
        <p:spPr>
          <a:xfrm>
            <a:off x="7600950" y="3543300"/>
            <a:ext cx="4491000" cy="3014700"/>
          </a:xfrm>
          <a:prstGeom prst="cloudCallout">
            <a:avLst>
              <a:gd name="adj1" fmla="val -60817"/>
              <a:gd name="adj2" fmla="val -102132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“Using an inquiry process” is MORE than “doing research”... discussion is one of the most powerful learning tools that </a:t>
            </a:r>
            <a:endParaRPr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we have available to us in the classroom.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p7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noFill/>
                <a:tableStyleId>{B4BDD8C5-6FCE-49E8-A6ED-2C2719E4364F}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COMMON CORE STATE STANDARDS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MAINE LEARNING RESULTS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CHANGES EXPLAINED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Production and Distribution of Writing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lt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4. Produce clear and coherent writing in which the development, organization, and style are appropriate to task, purpose, and audience.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5. Develop and strengthen writing as needed by planning, revising, editing, rewriting, or trying a new approach.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6. U</a:t>
                      </a:r>
                      <a:r>
                        <a:rPr lang="en-US" sz="1800" b="0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        </a:ext>
                          </a:extLst>
                        </a:rPr>
                        <a:t>se technology, including the Internet, to produce and publish writing and to interact and collaborate with others.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highlight>
                            <a:srgbClr val="FF0000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Process and Production</a:t>
                      </a:r>
                      <a:endParaRPr sz="2000" b="1">
                        <a:solidFill>
                          <a:schemeClr val="lt1"/>
                        </a:solidFill>
                        <a:highlight>
                          <a:srgbClr val="FF0000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2. Develop, strengthen, and produce polished writing by using a collaborative process that includes the age-appropriate use of technology.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Process and Production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The thr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          </a:ext>
                          </a:extLst>
                        </a:rPr>
                        <a:t>ee standards have been collapsed into one emphasizing use of various processes, appropriate to context.</a:t>
                      </a:r>
                      <a:endParaRPr sz="160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>
                    <a:solidFill>
                      <a:srgbClr val="EFB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9" name="Google Shape;209;p7"/>
          <p:cNvSpPr/>
          <p:nvPr/>
        </p:nvSpPr>
        <p:spPr>
          <a:xfrm>
            <a:off x="5729300" y="3343275"/>
            <a:ext cx="6353100" cy="2881500"/>
          </a:xfrm>
          <a:prstGeom prst="cloudCallout">
            <a:avLst>
              <a:gd name="adj1" fmla="val -30885"/>
              <a:gd name="adj2" fmla="val -143712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W2 represented a “flip” in thinking, </a:t>
            </a:r>
            <a:endParaRPr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focusing on the natural flow from inquiry/collaboration, to drafting, to production. Let’s emphasize </a:t>
            </a:r>
            <a:endParaRPr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</a:t>
            </a:r>
            <a:r>
              <a:rPr lang="en-US" sz="1800" b="1"/>
              <a:t>process </a:t>
            </a:r>
            <a:r>
              <a:rPr lang="en-US" sz="1800" i="1"/>
              <a:t>before</a:t>
            </a:r>
            <a:r>
              <a:rPr lang="en-US" sz="1800" b="1" i="1"/>
              <a:t> </a:t>
            </a:r>
            <a:r>
              <a:rPr lang="en-US" sz="1800"/>
              <a:t>the </a:t>
            </a:r>
            <a:r>
              <a:rPr lang="en-US" sz="1800" b="1"/>
              <a:t>product, </a:t>
            </a:r>
            <a:endParaRPr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thinking about where technology is a natural fit along the way. 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Google Shape;214;p8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noFill/>
                <a:tableStyleId>{B4BDD8C5-6FCE-49E8-A6ED-2C2719E4364F}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COMMON CORE STATE STANDARDS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MAINE LEARNING RESULTS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CHANGES EXPLAINED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Range of Writing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lt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10. Write routinely over extended time frames (time for research, reflection, and revision) and shorter time frames (a single sitting or a day or two) for a range of tasks, purposes, and audiences.</a:t>
                      </a:r>
                      <a:endParaRPr sz="18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Composing for Audience and Purpose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Routinely produce </a:t>
                      </a:r>
                      <a:r>
                        <a:rPr lang="en-US" sz="1800" b="1">
                          <a:solidFill>
                            <a:schemeClr val="lt1"/>
                          </a:solidFill>
                          <a:highlight>
                            <a:srgbClr val="FF0000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a variety of clear and coherent writing in which the development, organization, and style are appropriate to task, audience, and purpose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while avoiding plagiarism.</a:t>
                      </a:r>
                      <a:r>
                        <a:rPr lang="en-US" sz="1100"/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200" marR="66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Composing for Audience and Purpose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</a:t>
                      </a:r>
                      <a:r>
                        <a:rPr lang="en-US" sz="1800" u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        </a:ext>
                          </a:extLst>
                        </a:rPr>
                        <a:t>orm and format should follow context. Determining audience, purpose, and specific task will set the goals for quality whether the task is literary analysis or writing for science. </a:t>
                      </a:r>
                      <a:r>
                        <a:rPr lang="en-US" sz="1800" u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This standard is in last position and reflects the culmination of a process that includes all of the standards that have come before.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Range of writing statement moved to writing preamble.</a:t>
                      </a:r>
                      <a:endParaRPr sz="1800" u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6200" marR="66200" marT="0" marB="0">
                    <a:solidFill>
                      <a:srgbClr val="EFB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" name="Google Shape;215;p8"/>
          <p:cNvSpPr/>
          <p:nvPr/>
        </p:nvSpPr>
        <p:spPr>
          <a:xfrm>
            <a:off x="266700" y="3543300"/>
            <a:ext cx="6991500" cy="3052800"/>
          </a:xfrm>
          <a:prstGeom prst="cloudCallout">
            <a:avLst>
              <a:gd name="adj1" fmla="val 60624"/>
              <a:gd name="adj2" fmla="val -82761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With great choice comes great responsibility...as teachers select relevant writing modes for their learners, consider dedicating more time to conversation about (</a:t>
            </a:r>
            <a:r>
              <a:rPr lang="en-US" sz="1800" b="1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modeling of</a:t>
            </a:r>
            <a:r>
              <a:rPr lang="en-US" sz="1800"/>
              <a:t>) what any piece of writing should look like, sound like, etc. </a:t>
            </a:r>
            <a:r>
              <a:rPr lang="en-US" sz="1800" b="1" i="1"/>
              <a:t>This is an opportunity to build </a:t>
            </a:r>
            <a:r>
              <a:rPr lang="en-US" sz="1800" b="1" i="1" u="sng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single-point rubrics</a:t>
            </a:r>
            <a:r>
              <a:rPr lang="en-US" sz="1800" b="1" i="1"/>
              <a:t> around task-specific communication! </a:t>
            </a:r>
            <a:endParaRPr sz="1800" b="1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LightSeed_2SEEDS">
      <a:dk1>
        <a:srgbClr val="000000"/>
      </a:dk1>
      <a:lt1>
        <a:srgbClr val="FFFFFF"/>
      </a:lt1>
      <a:dk2>
        <a:srgbClr val="233A3D"/>
      </a:dk2>
      <a:lt2>
        <a:srgbClr val="E2E5E8"/>
      </a:lt2>
      <a:accent1>
        <a:srgbClr val="E58E45"/>
      </a:accent1>
      <a:accent2>
        <a:srgbClr val="EB7671"/>
      </a:accent2>
      <a:accent3>
        <a:srgbClr val="B0A44E"/>
      </a:accent3>
      <a:accent4>
        <a:srgbClr val="3EB494"/>
      </a:accent4>
      <a:accent5>
        <a:srgbClr val="32AFC5"/>
      </a:accent5>
      <a:accent6>
        <a:srgbClr val="5293E7"/>
      </a:accent6>
      <a:hlink>
        <a:srgbClr val="5C85A7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1595</Words>
  <Application>Microsoft Office PowerPoint</Application>
  <PresentationFormat>Widescreen</PresentationFormat>
  <Paragraphs>164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Roboto</vt:lpstr>
      <vt:lpstr>Arial</vt:lpstr>
      <vt:lpstr>Calibri</vt:lpstr>
      <vt:lpstr>Avenir</vt:lpstr>
      <vt:lpstr>SineVTI</vt:lpstr>
      <vt:lpstr>Maine’s Updated ELA Standards </vt:lpstr>
      <vt:lpstr>Goals for today</vt:lpstr>
      <vt:lpstr>Neal Rioux </vt:lpstr>
      <vt:lpstr>What happened and why: professional logic</vt:lpstr>
      <vt:lpstr>What happened and why: professional logic</vt:lpstr>
      <vt:lpstr>PowerPoint Presentation</vt:lpstr>
      <vt:lpstr>PowerPoint Presentation</vt:lpstr>
      <vt:lpstr>PowerPoint Presentation</vt:lpstr>
      <vt:lpstr>PowerPoint Presentation</vt:lpstr>
      <vt:lpstr>Discussion - in small groups</vt:lpstr>
      <vt:lpstr>PowerPoint Presentation</vt:lpstr>
      <vt:lpstr>Modes of Writing</vt:lpstr>
      <vt:lpstr>STAMP</vt:lpstr>
      <vt:lpstr>Inquiry to build and present knowledge</vt:lpstr>
      <vt:lpstr>PowerPoint Presentation</vt:lpstr>
      <vt:lpstr>Discussion - in small groups</vt:lpstr>
      <vt:lpstr>PowerPoint Presentation</vt:lpstr>
      <vt:lpstr>PowerPoint Presentation</vt:lpstr>
      <vt:lpstr>Consequences</vt:lpstr>
      <vt:lpstr>Questions? Fellow collaborator?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Maine’s Updated ELA Standards</dc:title>
  <dc:creator>Dunton, Morgan</dc:creator>
  <cp:lastModifiedBy>Dunton, Morgan</cp:lastModifiedBy>
  <cp:revision>1</cp:revision>
  <dcterms:created xsi:type="dcterms:W3CDTF">2021-11-19T14:54:07Z</dcterms:created>
  <dcterms:modified xsi:type="dcterms:W3CDTF">2021-12-15T15:43:16Z</dcterms:modified>
</cp:coreProperties>
</file>