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62" r:id="rId5"/>
    <p:sldId id="260" r:id="rId6"/>
    <p:sldId id="261" r:id="rId7"/>
    <p:sldId id="264" r:id="rId8"/>
    <p:sldId id="265" r:id="rId9"/>
    <p:sldId id="266" r:id="rId10"/>
    <p:sldId id="268" r:id="rId11"/>
    <p:sldId id="267" r:id="rId12"/>
    <p:sldId id="269" r:id="rId13"/>
    <p:sldId id="270" r:id="rId14"/>
    <p:sldId id="271" r:id="rId15"/>
    <p:sldId id="272" r:id="rId16"/>
    <p:sldId id="273" r:id="rId17"/>
    <p:sldId id="274" r:id="rId18"/>
    <p:sldId id="275" r:id="rId19"/>
    <p:sldId id="278" r:id="rId20"/>
    <p:sldId id="276" r:id="rId21"/>
    <p:sldId id="277"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29" autoAdjust="0"/>
  </p:normalViewPr>
  <p:slideViewPr>
    <p:cSldViewPr snapToGrid="0">
      <p:cViewPr varScale="1">
        <p:scale>
          <a:sx n="63" d="100"/>
          <a:sy n="63" d="100"/>
        </p:scale>
        <p:origin x="10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57C8E-6456-47CE-BC9F-EAC53FCF5973}" type="datetimeFigureOut">
              <a:rPr lang="en-US" smtClean="0"/>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79380-9F7C-40D6-8AB3-0BB00A7C3D70}" type="slidenum">
              <a:rPr lang="en-US" smtClean="0"/>
              <a:t>‹#›</a:t>
            </a:fld>
            <a:endParaRPr lang="en-US"/>
          </a:p>
        </p:txBody>
      </p:sp>
    </p:spTree>
    <p:extLst>
      <p:ext uri="{BB962C8B-B14F-4D97-AF65-F5344CB8AC3E}">
        <p14:creationId xmlns:p14="http://schemas.microsoft.com/office/powerpoint/2010/main" val="222735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for educators who want to develop the skills to speak up themselves and who want to help their students ﬁnd the courage to speak up too.</a:t>
            </a:r>
          </a:p>
          <a:p>
            <a:r>
              <a:rPr lang="en-US" dirty="0" smtClean="0"/>
              <a:t>This guide is for the adults in the school. It offers advice about how to respond to remarks made by students and by other adults and gives guidance for helping students learn to speak up as well. We believe that modeling the kind of behavior we want from students is one of the most effective ways of teaching it.</a:t>
            </a:r>
          </a:p>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3</a:t>
            </a:fld>
            <a:endParaRPr lang="en-US"/>
          </a:p>
        </p:txBody>
      </p:sp>
    </p:spTree>
    <p:extLst>
      <p:ext uri="{BB962C8B-B14F-4D97-AF65-F5344CB8AC3E}">
        <p14:creationId xmlns:p14="http://schemas.microsoft.com/office/powerpoint/2010/main" val="133544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12</a:t>
            </a:fld>
            <a:endParaRPr lang="en-US"/>
          </a:p>
        </p:txBody>
      </p:sp>
    </p:spTree>
    <p:extLst>
      <p:ext uri="{BB962C8B-B14F-4D97-AF65-F5344CB8AC3E}">
        <p14:creationId xmlns:p14="http://schemas.microsoft.com/office/powerpoint/2010/main" val="179702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13</a:t>
            </a:fld>
            <a:endParaRPr lang="en-US"/>
          </a:p>
        </p:txBody>
      </p:sp>
    </p:spTree>
    <p:extLst>
      <p:ext uri="{BB962C8B-B14F-4D97-AF65-F5344CB8AC3E}">
        <p14:creationId xmlns:p14="http://schemas.microsoft.com/office/powerpoint/2010/main" val="117251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14</a:t>
            </a:fld>
            <a:endParaRPr lang="en-US"/>
          </a:p>
        </p:txBody>
      </p:sp>
    </p:spTree>
    <p:extLst>
      <p:ext uri="{BB962C8B-B14F-4D97-AF65-F5344CB8AC3E}">
        <p14:creationId xmlns:p14="http://schemas.microsoft.com/office/powerpoint/2010/main" val="20370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15</a:t>
            </a:fld>
            <a:endParaRPr lang="en-US"/>
          </a:p>
        </p:txBody>
      </p:sp>
    </p:spTree>
    <p:extLst>
      <p:ext uri="{BB962C8B-B14F-4D97-AF65-F5344CB8AC3E}">
        <p14:creationId xmlns:p14="http://schemas.microsoft.com/office/powerpoint/2010/main" val="56334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16</a:t>
            </a:fld>
            <a:endParaRPr lang="en-US"/>
          </a:p>
        </p:txBody>
      </p:sp>
    </p:spTree>
    <p:extLst>
      <p:ext uri="{BB962C8B-B14F-4D97-AF65-F5344CB8AC3E}">
        <p14:creationId xmlns:p14="http://schemas.microsoft.com/office/powerpoint/2010/main" val="540555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17</a:t>
            </a:fld>
            <a:endParaRPr lang="en-US"/>
          </a:p>
        </p:txBody>
      </p:sp>
    </p:spTree>
    <p:extLst>
      <p:ext uri="{BB962C8B-B14F-4D97-AF65-F5344CB8AC3E}">
        <p14:creationId xmlns:p14="http://schemas.microsoft.com/office/powerpoint/2010/main" val="75776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18</a:t>
            </a:fld>
            <a:endParaRPr lang="en-US"/>
          </a:p>
        </p:txBody>
      </p:sp>
    </p:spTree>
    <p:extLst>
      <p:ext uri="{BB962C8B-B14F-4D97-AF65-F5344CB8AC3E}">
        <p14:creationId xmlns:p14="http://schemas.microsoft.com/office/powerpoint/2010/main" val="260023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19</a:t>
            </a:fld>
            <a:endParaRPr lang="en-US"/>
          </a:p>
        </p:txBody>
      </p:sp>
    </p:spTree>
    <p:extLst>
      <p:ext uri="{BB962C8B-B14F-4D97-AF65-F5344CB8AC3E}">
        <p14:creationId xmlns:p14="http://schemas.microsoft.com/office/powerpoint/2010/main" val="76305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20</a:t>
            </a:fld>
            <a:endParaRPr lang="en-US"/>
          </a:p>
        </p:txBody>
      </p:sp>
    </p:spTree>
    <p:extLst>
      <p:ext uri="{BB962C8B-B14F-4D97-AF65-F5344CB8AC3E}">
        <p14:creationId xmlns:p14="http://schemas.microsoft.com/office/powerpoint/2010/main" val="99319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21</a:t>
            </a:fld>
            <a:endParaRPr lang="en-US"/>
          </a:p>
        </p:txBody>
      </p:sp>
    </p:spTree>
    <p:extLst>
      <p:ext uri="{BB962C8B-B14F-4D97-AF65-F5344CB8AC3E}">
        <p14:creationId xmlns:p14="http://schemas.microsoft.com/office/powerpoint/2010/main" val="33264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middle-class, heterosexual, middle-class, English speaker, able-bodied, </a:t>
            </a:r>
            <a:r>
              <a:rPr lang="en-US" dirty="0" err="1" smtClean="0"/>
              <a:t>cisgendered</a:t>
            </a:r>
            <a:r>
              <a:rPr lang="en-US" dirty="0" smtClean="0"/>
              <a:t> female.</a:t>
            </a:r>
            <a:r>
              <a:rPr lang="en-US" baseline="0" dirty="0" smtClean="0"/>
              <a:t> Why do I tell you this? Why does it matter? </a:t>
            </a:r>
            <a:r>
              <a:rPr lang="en-US" dirty="0" smtClean="0"/>
              <a:t>This is my worldview. It’s how my</a:t>
            </a:r>
            <a:r>
              <a:rPr lang="en-US" baseline="0" dirty="0" smtClean="0"/>
              <a:t> worldview informs my work and helps you better understand me and the work I do. It’s how I interact with the world and how the world interacts with me.</a:t>
            </a:r>
            <a:endParaRPr lang="en-US" dirty="0"/>
          </a:p>
        </p:txBody>
      </p:sp>
      <p:sp>
        <p:nvSpPr>
          <p:cNvPr id="4" name="Slide Number Placeholder 3"/>
          <p:cNvSpPr>
            <a:spLocks noGrp="1"/>
          </p:cNvSpPr>
          <p:nvPr>
            <p:ph type="sldNum" sz="quarter" idx="10"/>
          </p:nvPr>
        </p:nvSpPr>
        <p:spPr/>
        <p:txBody>
          <a:bodyPr/>
          <a:lstStyle/>
          <a:p>
            <a:fld id="{D54324BF-2D12-4A23-8F04-A181BCC9C42F}" type="slidenum">
              <a:rPr lang="en-US" smtClean="0"/>
              <a:t>4</a:t>
            </a:fld>
            <a:endParaRPr lang="en-US"/>
          </a:p>
        </p:txBody>
      </p:sp>
    </p:spTree>
    <p:extLst>
      <p:ext uri="{BB962C8B-B14F-4D97-AF65-F5344CB8AC3E}">
        <p14:creationId xmlns:p14="http://schemas.microsoft.com/office/powerpoint/2010/main" val="151559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asking you to come to a belief today. Just want</a:t>
            </a:r>
            <a:r>
              <a:rPr lang="en-US" baseline="0" dirty="0" smtClean="0"/>
              <a:t> to spur your thinking a little. </a:t>
            </a:r>
            <a:endParaRPr lang="en-US" dirty="0"/>
          </a:p>
        </p:txBody>
      </p:sp>
      <p:sp>
        <p:nvSpPr>
          <p:cNvPr id="4" name="Slide Number Placeholder 3"/>
          <p:cNvSpPr>
            <a:spLocks noGrp="1"/>
          </p:cNvSpPr>
          <p:nvPr>
            <p:ph type="sldNum" sz="quarter" idx="10"/>
          </p:nvPr>
        </p:nvSpPr>
        <p:spPr/>
        <p:txBody>
          <a:bodyPr/>
          <a:lstStyle/>
          <a:p>
            <a:fld id="{D54324BF-2D12-4A23-8F04-A181BCC9C42F}" type="slidenum">
              <a:rPr lang="en-US" smtClean="0"/>
              <a:t>5</a:t>
            </a:fld>
            <a:endParaRPr lang="en-US"/>
          </a:p>
        </p:txBody>
      </p:sp>
    </p:spTree>
    <p:extLst>
      <p:ext uri="{BB962C8B-B14F-4D97-AF65-F5344CB8AC3E}">
        <p14:creationId xmlns:p14="http://schemas.microsoft.com/office/powerpoint/2010/main" val="275830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4324BF-2D12-4A23-8F04-A181BCC9C42F}" type="slidenum">
              <a:rPr lang="en-US" smtClean="0"/>
              <a:t>6</a:t>
            </a:fld>
            <a:endParaRPr lang="en-US"/>
          </a:p>
        </p:txBody>
      </p:sp>
    </p:spTree>
    <p:extLst>
      <p:ext uri="{BB962C8B-B14F-4D97-AF65-F5344CB8AC3E}">
        <p14:creationId xmlns:p14="http://schemas.microsoft.com/office/powerpoint/2010/main" val="14343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7</a:t>
            </a:fld>
            <a:endParaRPr lang="en-US"/>
          </a:p>
        </p:txBody>
      </p:sp>
    </p:spTree>
    <p:extLst>
      <p:ext uri="{BB962C8B-B14F-4D97-AF65-F5344CB8AC3E}">
        <p14:creationId xmlns:p14="http://schemas.microsoft.com/office/powerpoint/2010/main" val="170478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8</a:t>
            </a:fld>
            <a:endParaRPr lang="en-US"/>
          </a:p>
        </p:txBody>
      </p:sp>
    </p:spTree>
    <p:extLst>
      <p:ext uri="{BB962C8B-B14F-4D97-AF65-F5344CB8AC3E}">
        <p14:creationId xmlns:p14="http://schemas.microsoft.com/office/powerpoint/2010/main" val="415845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9</a:t>
            </a:fld>
            <a:endParaRPr lang="en-US"/>
          </a:p>
        </p:txBody>
      </p:sp>
    </p:spTree>
    <p:extLst>
      <p:ext uri="{BB962C8B-B14F-4D97-AF65-F5344CB8AC3E}">
        <p14:creationId xmlns:p14="http://schemas.microsoft.com/office/powerpoint/2010/main" val="296346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10</a:t>
            </a:fld>
            <a:endParaRPr lang="en-US"/>
          </a:p>
        </p:txBody>
      </p:sp>
    </p:spTree>
    <p:extLst>
      <p:ext uri="{BB962C8B-B14F-4D97-AF65-F5344CB8AC3E}">
        <p14:creationId xmlns:p14="http://schemas.microsoft.com/office/powerpoint/2010/main" val="426140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79380-9F7C-40D6-8AB3-0BB00A7C3D70}" type="slidenum">
              <a:rPr lang="en-US" smtClean="0"/>
              <a:t>11</a:t>
            </a:fld>
            <a:endParaRPr lang="en-US"/>
          </a:p>
        </p:txBody>
      </p:sp>
    </p:spTree>
    <p:extLst>
      <p:ext uri="{BB962C8B-B14F-4D97-AF65-F5344CB8AC3E}">
        <p14:creationId xmlns:p14="http://schemas.microsoft.com/office/powerpoint/2010/main" val="277526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6/10/2020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6/10/2020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6/10/2020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t.ly/BasicStrateg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PocketGuide20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bit.ly/PocketGuide20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lWpVmeEeb0&amp;feature=emb_log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1&amp;v=LEr6eo1J7Aw&amp;feature=emb_log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kpnSyfNaRw&amp;list=PLCKMtQa10NDTsmNe44ZL291nXst4ZIm7c&amp;index=6&amp;t=0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time_continue=1&amp;v=LEr6eo1J7Aw&amp;feature=emb_log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hyperlink" Target="https://usdac.us/nativeland"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D2hQuapFp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youtube.com/watch?time_continue=1&amp;v=LEr6eo1J7Aw&amp;feature=emb_logo"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time_continue=1&amp;v=LEr6eo1J7Aw&amp;feature=emb_log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Interrupting hate and bias in school</a:t>
            </a:r>
            <a:endParaRPr lang="en-US" dirty="0"/>
          </a:p>
        </p:txBody>
      </p:sp>
      <p:sp>
        <p:nvSpPr>
          <p:cNvPr id="3" name="Subtitle 2"/>
          <p:cNvSpPr>
            <a:spLocks noGrp="1"/>
          </p:cNvSpPr>
          <p:nvPr>
            <p:ph type="subTitle" idx="1"/>
          </p:nvPr>
        </p:nvSpPr>
        <p:spPr/>
        <p:txBody>
          <a:bodyPr/>
          <a:lstStyle/>
          <a:p>
            <a:r>
              <a:rPr lang="en-US" dirty="0" smtClean="0"/>
              <a:t>Tina </a:t>
            </a:r>
            <a:r>
              <a:rPr lang="en-US" dirty="0" err="1" smtClean="0"/>
              <a:t>m.</a:t>
            </a:r>
            <a:r>
              <a:rPr lang="en-US" dirty="0" smtClean="0"/>
              <a:t> Ellsworth, Ph.D. | @</a:t>
            </a:r>
            <a:r>
              <a:rPr lang="en-US" dirty="0" err="1" smtClean="0"/>
              <a:t>DrTinaellsworth</a:t>
            </a:r>
            <a:r>
              <a:rPr lang="en-US" dirty="0" smtClean="0"/>
              <a:t> | </a:t>
            </a:r>
            <a:r>
              <a:rPr lang="en-US" dirty="0" err="1" smtClean="0"/>
              <a:t>She.her</a:t>
            </a:r>
            <a:endParaRPr lang="en-US" dirty="0"/>
          </a:p>
        </p:txBody>
      </p:sp>
    </p:spTree>
    <p:extLst>
      <p:ext uri="{BB962C8B-B14F-4D97-AF65-F5344CB8AC3E}">
        <p14:creationId xmlns:p14="http://schemas.microsoft.com/office/powerpoint/2010/main" val="4079678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Basic strategies</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
        <p:nvSpPr>
          <p:cNvPr id="3" name="TextBox 2"/>
          <p:cNvSpPr txBox="1"/>
          <p:nvPr/>
        </p:nvSpPr>
        <p:spPr>
          <a:xfrm>
            <a:off x="509341" y="1313092"/>
            <a:ext cx="10729326" cy="3539430"/>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What are some examples of biased language you hear at your school?</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What words have become colloquial, yet are still harmful, biased language?</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Do your students understand intent v impact?</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What are you currently doing or what have you done in the past to establish a safe environment where all students can learn?</a:t>
            </a:r>
          </a:p>
        </p:txBody>
      </p:sp>
    </p:spTree>
    <p:extLst>
      <p:ext uri="{BB962C8B-B14F-4D97-AF65-F5344CB8AC3E}">
        <p14:creationId xmlns:p14="http://schemas.microsoft.com/office/powerpoint/2010/main" val="220528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Basic strategies</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
        <p:nvSpPr>
          <p:cNvPr id="3" name="TextBox 2"/>
          <p:cNvSpPr txBox="1"/>
          <p:nvPr/>
        </p:nvSpPr>
        <p:spPr>
          <a:xfrm>
            <a:off x="4828673" y="1313092"/>
            <a:ext cx="6409993" cy="3970318"/>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Small group breakout—rooms of 4. </a:t>
            </a:r>
          </a:p>
          <a:p>
            <a:pPr marL="914400" lvl="1"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Each person picks a different strategy to read about. </a:t>
            </a:r>
          </a:p>
          <a:p>
            <a:pPr marL="914400" lvl="1"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Then, share out the strategy with your group. </a:t>
            </a:r>
          </a:p>
          <a:p>
            <a:pPr marL="914400" lvl="1"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You have 10 min.</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Begin on page 18: Basic strategies</a:t>
            </a:r>
          </a:p>
        </p:txBody>
      </p:sp>
      <p:sp>
        <p:nvSpPr>
          <p:cNvPr id="5" name="Rectangle 4"/>
          <p:cNvSpPr/>
          <p:nvPr/>
        </p:nvSpPr>
        <p:spPr>
          <a:xfrm>
            <a:off x="136947" y="4605142"/>
            <a:ext cx="4691726" cy="523220"/>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hlinkClick r:id="rId3"/>
              </a:rPr>
              <a:t>https://</a:t>
            </a:r>
            <a:r>
              <a:rPr lang="en-US" sz="2800" dirty="0" smtClean="0">
                <a:latin typeface="Arial" panose="020B0604020202020204" pitchFamily="34" charset="0"/>
                <a:cs typeface="Arial" panose="020B0604020202020204" pitchFamily="34" charset="0"/>
                <a:hlinkClick r:id="rId3"/>
              </a:rPr>
              <a:t>bit.ly/BasicStrategies</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898377" y="1374230"/>
            <a:ext cx="2928837" cy="2986265"/>
          </a:xfrm>
          <a:prstGeom prst="rect">
            <a:avLst/>
          </a:prstGeom>
        </p:spPr>
      </p:pic>
    </p:spTree>
    <p:extLst>
      <p:ext uri="{BB962C8B-B14F-4D97-AF65-F5344CB8AC3E}">
        <p14:creationId xmlns:p14="http://schemas.microsoft.com/office/powerpoint/2010/main" val="253412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Basic strategies</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93015206"/>
              </p:ext>
            </p:extLst>
          </p:nvPr>
        </p:nvGraphicFramePr>
        <p:xfrm>
          <a:off x="636335" y="1609916"/>
          <a:ext cx="10160000" cy="3507515"/>
        </p:xfrm>
        <a:graphic>
          <a:graphicData uri="http://schemas.openxmlformats.org/drawingml/2006/table">
            <a:tbl>
              <a:tblPr firstRow="1" bandRow="1">
                <a:tableStyleId>{5C22544A-7EE6-4342-B048-85BDC9FD1C3A}</a:tableStyleId>
              </a:tblPr>
              <a:tblGrid>
                <a:gridCol w="2347497">
                  <a:extLst>
                    <a:ext uri="{9D8B030D-6E8A-4147-A177-3AD203B41FA5}">
                      <a16:colId xmlns:a16="http://schemas.microsoft.com/office/drawing/2014/main" val="2998831179"/>
                    </a:ext>
                  </a:extLst>
                </a:gridCol>
                <a:gridCol w="7812503">
                  <a:extLst>
                    <a:ext uri="{9D8B030D-6E8A-4147-A177-3AD203B41FA5}">
                      <a16:colId xmlns:a16="http://schemas.microsoft.com/office/drawing/2014/main" val="2729463766"/>
                    </a:ext>
                  </a:extLst>
                </a:gridCol>
              </a:tblGrid>
              <a:tr h="701503">
                <a:tc>
                  <a:txBody>
                    <a:bodyPr/>
                    <a:lstStyle/>
                    <a:p>
                      <a:r>
                        <a:rPr lang="en-US" sz="3600" b="1" dirty="0" smtClean="0">
                          <a:latin typeface="Arial" panose="020B0604020202020204" pitchFamily="34" charset="0"/>
                          <a:cs typeface="Arial" panose="020B0604020202020204" pitchFamily="34" charset="0"/>
                        </a:rPr>
                        <a:t>Strategy</a:t>
                      </a:r>
                      <a:endParaRPr lang="en-US" sz="3600" b="1" dirty="0">
                        <a:latin typeface="Arial" panose="020B0604020202020204" pitchFamily="34" charset="0"/>
                        <a:cs typeface="Arial" panose="020B0604020202020204" pitchFamily="34" charset="0"/>
                      </a:endParaRPr>
                    </a:p>
                  </a:txBody>
                  <a:tcPr/>
                </a:tc>
                <a:tc>
                  <a:txBody>
                    <a:bodyPr/>
                    <a:lstStyle/>
                    <a:p>
                      <a:pPr algn="l"/>
                      <a:r>
                        <a:rPr lang="en-US" sz="3600" dirty="0" smtClean="0">
                          <a:latin typeface="Arial" panose="020B0604020202020204" pitchFamily="34" charset="0"/>
                          <a:cs typeface="Arial" panose="020B0604020202020204" pitchFamily="34" charset="0"/>
                        </a:rPr>
                        <a:t>Things I can say</a:t>
                      </a:r>
                      <a:endParaRPr lang="en-US"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0805850"/>
                  </a:ext>
                </a:extLst>
              </a:tr>
              <a:tr h="701503">
                <a:tc>
                  <a:txBody>
                    <a:bodyPr/>
                    <a:lstStyle/>
                    <a:p>
                      <a:r>
                        <a:rPr lang="en-US" sz="3200" dirty="0" smtClean="0"/>
                        <a:t>Interrupt</a:t>
                      </a:r>
                      <a:endParaRPr lang="en-US" sz="3200" dirty="0"/>
                    </a:p>
                  </a:txBody>
                  <a:tcPr/>
                </a:tc>
                <a:tc>
                  <a:txBody>
                    <a:bodyPr/>
                    <a:lstStyle/>
                    <a:p>
                      <a:endParaRPr lang="en-US" dirty="0"/>
                    </a:p>
                  </a:txBody>
                  <a:tcPr/>
                </a:tc>
                <a:extLst>
                  <a:ext uri="{0D108BD9-81ED-4DB2-BD59-A6C34878D82A}">
                    <a16:rowId xmlns:a16="http://schemas.microsoft.com/office/drawing/2014/main" val="1116610172"/>
                  </a:ext>
                </a:extLst>
              </a:tr>
              <a:tr h="701503">
                <a:tc>
                  <a:txBody>
                    <a:bodyPr/>
                    <a:lstStyle/>
                    <a:p>
                      <a:r>
                        <a:rPr lang="en-US" sz="3200" dirty="0" smtClean="0"/>
                        <a:t>Question</a:t>
                      </a:r>
                      <a:endParaRPr lang="en-US" sz="3200" dirty="0"/>
                    </a:p>
                  </a:txBody>
                  <a:tcPr/>
                </a:tc>
                <a:tc>
                  <a:txBody>
                    <a:bodyPr/>
                    <a:lstStyle/>
                    <a:p>
                      <a:endParaRPr lang="en-US"/>
                    </a:p>
                  </a:txBody>
                  <a:tcPr/>
                </a:tc>
                <a:extLst>
                  <a:ext uri="{0D108BD9-81ED-4DB2-BD59-A6C34878D82A}">
                    <a16:rowId xmlns:a16="http://schemas.microsoft.com/office/drawing/2014/main" val="2373075196"/>
                  </a:ext>
                </a:extLst>
              </a:tr>
              <a:tr h="701503">
                <a:tc>
                  <a:txBody>
                    <a:bodyPr/>
                    <a:lstStyle/>
                    <a:p>
                      <a:r>
                        <a:rPr lang="en-US" sz="3200" dirty="0" smtClean="0"/>
                        <a:t>Educate</a:t>
                      </a:r>
                      <a:endParaRPr lang="en-US" sz="3200" dirty="0"/>
                    </a:p>
                  </a:txBody>
                  <a:tcPr/>
                </a:tc>
                <a:tc>
                  <a:txBody>
                    <a:bodyPr/>
                    <a:lstStyle/>
                    <a:p>
                      <a:endParaRPr lang="en-US" dirty="0"/>
                    </a:p>
                  </a:txBody>
                  <a:tcPr/>
                </a:tc>
                <a:extLst>
                  <a:ext uri="{0D108BD9-81ED-4DB2-BD59-A6C34878D82A}">
                    <a16:rowId xmlns:a16="http://schemas.microsoft.com/office/drawing/2014/main" val="2661906131"/>
                  </a:ext>
                </a:extLst>
              </a:tr>
              <a:tr h="701503">
                <a:tc>
                  <a:txBody>
                    <a:bodyPr/>
                    <a:lstStyle/>
                    <a:p>
                      <a:r>
                        <a:rPr lang="en-US" sz="3200" dirty="0" smtClean="0"/>
                        <a:t>Echo</a:t>
                      </a:r>
                      <a:endParaRPr lang="en-US" sz="3200" dirty="0"/>
                    </a:p>
                  </a:txBody>
                  <a:tcPr/>
                </a:tc>
                <a:tc>
                  <a:txBody>
                    <a:bodyPr/>
                    <a:lstStyle/>
                    <a:p>
                      <a:endParaRPr lang="en-US" dirty="0"/>
                    </a:p>
                  </a:txBody>
                  <a:tcPr/>
                </a:tc>
                <a:extLst>
                  <a:ext uri="{0D108BD9-81ED-4DB2-BD59-A6C34878D82A}">
                    <a16:rowId xmlns:a16="http://schemas.microsoft.com/office/drawing/2014/main" val="511481672"/>
                  </a:ext>
                </a:extLst>
              </a:tr>
            </a:tbl>
          </a:graphicData>
        </a:graphic>
      </p:graphicFrame>
    </p:spTree>
    <p:extLst>
      <p:ext uri="{BB962C8B-B14F-4D97-AF65-F5344CB8AC3E}">
        <p14:creationId xmlns:p14="http://schemas.microsoft.com/office/powerpoint/2010/main" val="3736220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Pocket guide</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
        <p:nvSpPr>
          <p:cNvPr id="3" name="TextBox 2"/>
          <p:cNvSpPr txBox="1"/>
          <p:nvPr/>
        </p:nvSpPr>
        <p:spPr>
          <a:xfrm>
            <a:off x="4549732" y="495212"/>
            <a:ext cx="6409993" cy="523220"/>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dirty="0">
                <a:hlinkClick r:id="rId3"/>
              </a:rPr>
              <a:t>https://</a:t>
            </a:r>
            <a:r>
              <a:rPr lang="en-US" sz="2800" dirty="0" smtClean="0">
                <a:hlinkClick r:id="rId3"/>
              </a:rPr>
              <a:t>bit.ly/PocketGuide2020</a:t>
            </a:r>
            <a:r>
              <a:rPr lang="en-US" sz="2800" dirty="0" smtClean="0"/>
              <a:t> </a:t>
            </a:r>
            <a:endParaRPr lang="en-US" sz="2800" b="1"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rot="16200000">
            <a:off x="883643" y="734248"/>
            <a:ext cx="4166036" cy="5323722"/>
          </a:xfrm>
          <a:prstGeom prst="rect">
            <a:avLst/>
          </a:prstGeom>
        </p:spPr>
      </p:pic>
      <p:pic>
        <p:nvPicPr>
          <p:cNvPr id="8" name="Picture 7"/>
          <p:cNvPicPr>
            <a:picLocks noChangeAspect="1"/>
          </p:cNvPicPr>
          <p:nvPr/>
        </p:nvPicPr>
        <p:blipFill>
          <a:blip r:embed="rId5"/>
          <a:stretch>
            <a:fillRect/>
          </a:stretch>
        </p:blipFill>
        <p:spPr>
          <a:xfrm rot="16200000">
            <a:off x="6668172" y="705712"/>
            <a:ext cx="4166037" cy="5380791"/>
          </a:xfrm>
          <a:prstGeom prst="rect">
            <a:avLst/>
          </a:prstGeom>
        </p:spPr>
      </p:pic>
    </p:spTree>
    <p:extLst>
      <p:ext uri="{BB962C8B-B14F-4D97-AF65-F5344CB8AC3E}">
        <p14:creationId xmlns:p14="http://schemas.microsoft.com/office/powerpoint/2010/main" val="39644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Let’s practice</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
        <p:nvSpPr>
          <p:cNvPr id="3" name="TextBox 2"/>
          <p:cNvSpPr txBox="1"/>
          <p:nvPr/>
        </p:nvSpPr>
        <p:spPr>
          <a:xfrm>
            <a:off x="4549732" y="495212"/>
            <a:ext cx="6409993" cy="523220"/>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dirty="0">
                <a:hlinkClick r:id="rId3"/>
              </a:rPr>
              <a:t>https://</a:t>
            </a:r>
            <a:r>
              <a:rPr lang="en-US" sz="2800" dirty="0" smtClean="0">
                <a:hlinkClick r:id="rId3"/>
              </a:rPr>
              <a:t>bit.ly/PocketGuide2020</a:t>
            </a:r>
            <a:r>
              <a:rPr lang="en-US" sz="2800" dirty="0" smtClean="0"/>
              <a:t> </a:t>
            </a:r>
            <a:endParaRPr lang="en-US" sz="2800" b="1"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rot="16200000">
            <a:off x="883643" y="734248"/>
            <a:ext cx="4166036" cy="5323722"/>
          </a:xfrm>
          <a:prstGeom prst="rect">
            <a:avLst/>
          </a:prstGeom>
        </p:spPr>
      </p:pic>
      <p:pic>
        <p:nvPicPr>
          <p:cNvPr id="8" name="Picture 7"/>
          <p:cNvPicPr>
            <a:picLocks noChangeAspect="1"/>
          </p:cNvPicPr>
          <p:nvPr/>
        </p:nvPicPr>
        <p:blipFill>
          <a:blip r:embed="rId5"/>
          <a:stretch>
            <a:fillRect/>
          </a:stretch>
        </p:blipFill>
        <p:spPr>
          <a:xfrm rot="16200000">
            <a:off x="6668172" y="705712"/>
            <a:ext cx="4166037" cy="5380791"/>
          </a:xfrm>
          <a:prstGeom prst="rect">
            <a:avLst/>
          </a:prstGeom>
        </p:spPr>
      </p:pic>
    </p:spTree>
    <p:extLst>
      <p:ext uri="{BB962C8B-B14F-4D97-AF65-F5344CB8AC3E}">
        <p14:creationId xmlns:p14="http://schemas.microsoft.com/office/powerpoint/2010/main" val="256978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3" y="1516323"/>
            <a:ext cx="11024934" cy="2375164"/>
          </a:xfrm>
        </p:spPr>
        <p:txBody>
          <a:bodyPr>
            <a:normAutofit/>
          </a:bodyPr>
          <a:lstStyle/>
          <a:p>
            <a:pPr algn="ctr"/>
            <a:r>
              <a:rPr lang="en-US" dirty="0" smtClean="0"/>
              <a:t>How can these strategies help you?</a:t>
            </a:r>
            <a:br>
              <a:rPr lang="en-US" dirty="0" smtClean="0"/>
            </a:br>
            <a:r>
              <a:rPr lang="en-US" dirty="0" smtClean="0"/>
              <a:t>How could it help students?</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Tree>
    <p:extLst>
      <p:ext uri="{BB962C8B-B14F-4D97-AF65-F5344CB8AC3E}">
        <p14:creationId xmlns:p14="http://schemas.microsoft.com/office/powerpoint/2010/main" val="1783207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3" y="625642"/>
            <a:ext cx="11024934" cy="4684295"/>
          </a:xfrm>
        </p:spPr>
        <p:txBody>
          <a:bodyPr>
            <a:normAutofit/>
          </a:bodyPr>
          <a:lstStyle/>
          <a:p>
            <a:pPr algn="ctr"/>
            <a:r>
              <a:rPr lang="en-US" dirty="0"/>
              <a:t>be </a:t>
            </a:r>
            <a:r>
              <a:rPr lang="en-US" dirty="0" smtClean="0"/>
              <a:t>prepared.</a:t>
            </a:r>
            <a:br>
              <a:rPr lang="en-US" dirty="0" smtClean="0"/>
            </a:br>
            <a:r>
              <a:rPr lang="en-US" dirty="0" smtClean="0"/>
              <a:t> be positive. </a:t>
            </a:r>
            <a:br>
              <a:rPr lang="en-US" dirty="0" smtClean="0"/>
            </a:br>
            <a:r>
              <a:rPr lang="en-US" dirty="0" smtClean="0"/>
              <a:t>be confident. </a:t>
            </a:r>
            <a:br>
              <a:rPr lang="en-US" dirty="0" smtClean="0"/>
            </a:br>
            <a:r>
              <a:rPr lang="en-US" dirty="0" smtClean="0"/>
              <a:t>be </a:t>
            </a:r>
            <a:r>
              <a:rPr lang="en-US" dirty="0"/>
              <a:t>encouraging and work together.</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Tree>
    <p:extLst>
      <p:ext uri="{BB962C8B-B14F-4D97-AF65-F5344CB8AC3E}">
        <p14:creationId xmlns:p14="http://schemas.microsoft.com/office/powerpoint/2010/main" val="83524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3" y="625643"/>
            <a:ext cx="3317907" cy="1155032"/>
          </a:xfrm>
        </p:spPr>
        <p:txBody>
          <a:bodyPr>
            <a:normAutofit/>
          </a:bodyPr>
          <a:lstStyle/>
          <a:p>
            <a:pPr algn="ctr"/>
            <a:r>
              <a:rPr lang="en-US" dirty="0" smtClean="0">
                <a:hlinkClick r:id="rId3"/>
              </a:rPr>
              <a:t>Role Play</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pic>
        <p:nvPicPr>
          <p:cNvPr id="3" name="Picture 2">
            <a:hlinkClick r:id="rId3"/>
          </p:cNvPr>
          <p:cNvPicPr>
            <a:picLocks noChangeAspect="1"/>
          </p:cNvPicPr>
          <p:nvPr/>
        </p:nvPicPr>
        <p:blipFill>
          <a:blip r:embed="rId4"/>
          <a:stretch>
            <a:fillRect/>
          </a:stretch>
        </p:blipFill>
        <p:spPr>
          <a:xfrm>
            <a:off x="3534777" y="625643"/>
            <a:ext cx="7753350" cy="4410075"/>
          </a:xfrm>
          <a:prstGeom prst="rect">
            <a:avLst/>
          </a:prstGeom>
        </p:spPr>
      </p:pic>
      <p:sp>
        <p:nvSpPr>
          <p:cNvPr id="5" name="TextBox 4"/>
          <p:cNvSpPr txBox="1"/>
          <p:nvPr/>
        </p:nvSpPr>
        <p:spPr>
          <a:xfrm>
            <a:off x="128337" y="1649977"/>
            <a:ext cx="3406440" cy="3416320"/>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400" dirty="0">
                <a:latin typeface="Arial Black" panose="020B0A04020102020204" pitchFamily="34" charset="0"/>
                <a:cs typeface="Arial" panose="020B0604020202020204" pitchFamily="34" charset="0"/>
              </a:rPr>
              <a:t>How can you make it clear that you are attentive to the needs of the child and also appeal to the parent’s sense of fairness?</a:t>
            </a:r>
            <a:endParaRPr lang="en-US" sz="2400" b="1" dirty="0" smtClean="0">
              <a:latin typeface="Arial Black" panose="020B0A04020102020204" pitchFamily="34" charset="0"/>
              <a:cs typeface="Arial" panose="020B0604020202020204" pitchFamily="34" charset="0"/>
            </a:endParaRPr>
          </a:p>
        </p:txBody>
      </p:sp>
      <p:sp>
        <p:nvSpPr>
          <p:cNvPr id="6" name="Rectangle 5"/>
          <p:cNvSpPr/>
          <p:nvPr/>
        </p:nvSpPr>
        <p:spPr>
          <a:xfrm>
            <a:off x="3534777" y="5035718"/>
            <a:ext cx="6096000" cy="523220"/>
          </a:xfrm>
          <a:prstGeom prst="rect">
            <a:avLst/>
          </a:prstGeom>
        </p:spPr>
        <p:txBody>
          <a:bodyPr>
            <a:spAutoFit/>
          </a:bodyPr>
          <a:lstStyle/>
          <a:p>
            <a:pPr algn="ctr"/>
            <a:r>
              <a:rPr lang="en-US" sz="2800" dirty="0">
                <a:latin typeface="Arial Black" panose="020B0A04020102020204" pitchFamily="34" charset="0"/>
              </a:rPr>
              <a:t>https://bit.ly/30vEXMG</a:t>
            </a:r>
          </a:p>
        </p:txBody>
      </p:sp>
    </p:spTree>
    <p:extLst>
      <p:ext uri="{BB962C8B-B14F-4D97-AF65-F5344CB8AC3E}">
        <p14:creationId xmlns:p14="http://schemas.microsoft.com/office/powerpoint/2010/main" val="1053216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3" y="625643"/>
            <a:ext cx="3317907" cy="1155032"/>
          </a:xfrm>
        </p:spPr>
        <p:txBody>
          <a:bodyPr>
            <a:normAutofit/>
          </a:bodyPr>
          <a:lstStyle/>
          <a:p>
            <a:pPr algn="ctr"/>
            <a:r>
              <a:rPr lang="en-US" dirty="0" smtClean="0">
                <a:hlinkClick r:id="rId3"/>
              </a:rPr>
              <a:t>Role Play</a:t>
            </a:r>
            <a:endParaRPr lang="en-US" dirty="0">
              <a:hlinkClick r:id="rId3"/>
            </a:endParaRPr>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
        <p:nvSpPr>
          <p:cNvPr id="5" name="TextBox 4"/>
          <p:cNvSpPr txBox="1"/>
          <p:nvPr/>
        </p:nvSpPr>
        <p:spPr>
          <a:xfrm>
            <a:off x="128337" y="1649977"/>
            <a:ext cx="3406440" cy="3477875"/>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200" dirty="0" smtClean="0">
                <a:latin typeface="Arial Black" panose="020B0A04020102020204" pitchFamily="34" charset="0"/>
              </a:rPr>
              <a:t>What does the student understand about stereotypes and privilege? What do those who were laughing understand about stereotypes and privilege?</a:t>
            </a:r>
            <a:endParaRPr lang="en-US" sz="2200" b="1" dirty="0" smtClean="0">
              <a:latin typeface="Arial Black" panose="020B0A04020102020204" pitchFamily="34" charset="0"/>
              <a:cs typeface="Arial" panose="020B0604020202020204" pitchFamily="34" charset="0"/>
            </a:endParaRPr>
          </a:p>
        </p:txBody>
      </p:sp>
      <p:pic>
        <p:nvPicPr>
          <p:cNvPr id="6" name="Picture 5">
            <a:hlinkClick r:id="rId3"/>
          </p:cNvPr>
          <p:cNvPicPr>
            <a:picLocks noChangeAspect="1"/>
          </p:cNvPicPr>
          <p:nvPr/>
        </p:nvPicPr>
        <p:blipFill>
          <a:blip r:embed="rId4"/>
          <a:stretch>
            <a:fillRect/>
          </a:stretch>
        </p:blipFill>
        <p:spPr>
          <a:xfrm>
            <a:off x="3746133" y="625643"/>
            <a:ext cx="7762875" cy="4486275"/>
          </a:xfrm>
          <a:prstGeom prst="rect">
            <a:avLst/>
          </a:prstGeom>
        </p:spPr>
      </p:pic>
    </p:spTree>
    <p:extLst>
      <p:ext uri="{BB962C8B-B14F-4D97-AF65-F5344CB8AC3E}">
        <p14:creationId xmlns:p14="http://schemas.microsoft.com/office/powerpoint/2010/main" val="4178599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3" y="625643"/>
            <a:ext cx="3317907" cy="1155032"/>
          </a:xfrm>
        </p:spPr>
        <p:txBody>
          <a:bodyPr>
            <a:normAutofit/>
          </a:bodyPr>
          <a:lstStyle/>
          <a:p>
            <a:pPr algn="ctr"/>
            <a:r>
              <a:rPr lang="en-US" dirty="0" smtClean="0">
                <a:hlinkClick r:id="rId3"/>
              </a:rPr>
              <a:t>Role Play</a:t>
            </a:r>
            <a:endParaRPr lang="en-US" dirty="0">
              <a:hlinkClick r:id="rId4"/>
            </a:endParaRPr>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
        <p:nvSpPr>
          <p:cNvPr id="5" name="TextBox 4"/>
          <p:cNvSpPr txBox="1"/>
          <p:nvPr/>
        </p:nvSpPr>
        <p:spPr>
          <a:xfrm>
            <a:off x="128337" y="1649977"/>
            <a:ext cx="3406440" cy="3539430"/>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dirty="0">
                <a:latin typeface="Arial Black" panose="020B0A04020102020204" pitchFamily="34" charset="0"/>
              </a:rPr>
              <a:t>What might the principal in this case do? What might an individual teacher do or say?</a:t>
            </a:r>
            <a:endParaRPr lang="en-US" sz="2800" b="1" dirty="0" smtClean="0">
              <a:latin typeface="Arial Black" panose="020B0A04020102020204" pitchFamily="34" charset="0"/>
              <a:cs typeface="Arial" panose="020B0604020202020204" pitchFamily="34" charset="0"/>
            </a:endParaRPr>
          </a:p>
        </p:txBody>
      </p:sp>
      <p:pic>
        <p:nvPicPr>
          <p:cNvPr id="3" name="Picture 2">
            <a:hlinkClick r:id="rId3"/>
          </p:cNvPr>
          <p:cNvPicPr>
            <a:picLocks noChangeAspect="1"/>
          </p:cNvPicPr>
          <p:nvPr/>
        </p:nvPicPr>
        <p:blipFill>
          <a:blip r:embed="rId5"/>
          <a:stretch>
            <a:fillRect/>
          </a:stretch>
        </p:blipFill>
        <p:spPr>
          <a:xfrm>
            <a:off x="3657600" y="625643"/>
            <a:ext cx="7772400" cy="4524375"/>
          </a:xfrm>
          <a:prstGeom prst="rect">
            <a:avLst/>
          </a:prstGeom>
        </p:spPr>
      </p:pic>
    </p:spTree>
    <p:extLst>
      <p:ext uri="{BB962C8B-B14F-4D97-AF65-F5344CB8AC3E}">
        <p14:creationId xmlns:p14="http://schemas.microsoft.com/office/powerpoint/2010/main" val="327390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19" y="232954"/>
            <a:ext cx="10396882" cy="1151965"/>
          </a:xfrm>
        </p:spPr>
        <p:txBody>
          <a:bodyPr/>
          <a:lstStyle/>
          <a:p>
            <a:r>
              <a:rPr lang="en-US" dirty="0" smtClean="0"/>
              <a:t>Land acknowledgement</a:t>
            </a:r>
            <a:endParaRPr lang="en-US" dirty="0"/>
          </a:p>
        </p:txBody>
      </p:sp>
      <p:sp>
        <p:nvSpPr>
          <p:cNvPr id="3" name="Content Placeholder 2"/>
          <p:cNvSpPr>
            <a:spLocks noGrp="1"/>
          </p:cNvSpPr>
          <p:nvPr>
            <p:ph sz="quarter" idx="13"/>
          </p:nvPr>
        </p:nvSpPr>
        <p:spPr>
          <a:xfrm>
            <a:off x="685800" y="418012"/>
            <a:ext cx="4966063" cy="4956574"/>
          </a:xfrm>
        </p:spPr>
        <p:txBody>
          <a:bodyPr/>
          <a:lstStyle/>
          <a:p>
            <a:r>
              <a:rPr lang="en-US" b="1" dirty="0" err="1" smtClean="0">
                <a:latin typeface="Arial" panose="020B0604020202020204" pitchFamily="34" charset="0"/>
                <a:cs typeface="Arial" panose="020B0604020202020204" pitchFamily="34" charset="0"/>
              </a:rPr>
              <a:t>i</a:t>
            </a:r>
            <a:r>
              <a:rPr lang="en-US" b="1" dirty="0" smtClean="0">
                <a:latin typeface="Arial" panose="020B0604020202020204" pitchFamily="34" charset="0"/>
                <a:cs typeface="Arial" panose="020B0604020202020204" pitchFamily="34" charset="0"/>
              </a:rPr>
              <a:t> respectfully acknowledge that I am coming to you from the traditional territory of the Sioux, </a:t>
            </a:r>
            <a:r>
              <a:rPr lang="en-US" b="1" dirty="0" err="1" smtClean="0">
                <a:latin typeface="Arial" panose="020B0604020202020204" pitchFamily="34" charset="0"/>
                <a:cs typeface="Arial" panose="020B0604020202020204" pitchFamily="34" charset="0"/>
              </a:rPr>
              <a:t>kaw</a:t>
            </a:r>
            <a:r>
              <a:rPr lang="en-US" b="1" dirty="0" smtClean="0">
                <a:latin typeface="Arial" panose="020B0604020202020204" pitchFamily="34" charset="0"/>
                <a:cs typeface="Arial" panose="020B0604020202020204" pitchFamily="34" charset="0"/>
              </a:rPr>
              <a:t>, and </a:t>
            </a:r>
            <a:r>
              <a:rPr lang="en-US" b="1" dirty="0" err="1" smtClean="0">
                <a:latin typeface="Arial" panose="020B0604020202020204" pitchFamily="34" charset="0"/>
                <a:cs typeface="Arial" panose="020B0604020202020204" pitchFamily="34" charset="0"/>
              </a:rPr>
              <a:t>osage</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hlinkClick r:id="rId2"/>
              </a:rPr>
              <a:t>https://usdac.us/nativeland</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hlinkClick r:id="rId3"/>
              </a:rPr>
              <a:t>https://native-land.ca/</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pic>
        <p:nvPicPr>
          <p:cNvPr id="5" name="Picture 4"/>
          <p:cNvPicPr>
            <a:picLocks noChangeAspect="1"/>
          </p:cNvPicPr>
          <p:nvPr/>
        </p:nvPicPr>
        <p:blipFill>
          <a:blip r:embed="rId4"/>
          <a:stretch>
            <a:fillRect/>
          </a:stretch>
        </p:blipFill>
        <p:spPr>
          <a:xfrm>
            <a:off x="5756366" y="1142958"/>
            <a:ext cx="5646148" cy="4231627"/>
          </a:xfrm>
          <a:prstGeom prst="rect">
            <a:avLst/>
          </a:prstGeom>
        </p:spPr>
      </p:pic>
    </p:spTree>
    <p:extLst>
      <p:ext uri="{BB962C8B-B14F-4D97-AF65-F5344CB8AC3E}">
        <p14:creationId xmlns:p14="http://schemas.microsoft.com/office/powerpoint/2010/main" val="375877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3" y="625643"/>
            <a:ext cx="3317907" cy="1155032"/>
          </a:xfrm>
        </p:spPr>
        <p:txBody>
          <a:bodyPr>
            <a:normAutofit/>
          </a:bodyPr>
          <a:lstStyle/>
          <a:p>
            <a:pPr algn="ctr"/>
            <a:r>
              <a:rPr lang="en-US" dirty="0" smtClean="0">
                <a:hlinkClick r:id="rId3"/>
              </a:rPr>
              <a:t>Role Play</a:t>
            </a:r>
            <a:endParaRPr lang="en-US" dirty="0">
              <a:hlinkClick r:id="rId4"/>
            </a:endParaRPr>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pic>
        <p:nvPicPr>
          <p:cNvPr id="3" name="Picture 2">
            <a:hlinkClick r:id="rId3"/>
          </p:cNvPr>
          <p:cNvPicPr>
            <a:picLocks noChangeAspect="1"/>
          </p:cNvPicPr>
          <p:nvPr/>
        </p:nvPicPr>
        <p:blipFill>
          <a:blip r:embed="rId5"/>
          <a:stretch>
            <a:fillRect/>
          </a:stretch>
        </p:blipFill>
        <p:spPr>
          <a:xfrm>
            <a:off x="3746133" y="689202"/>
            <a:ext cx="7743825" cy="4438650"/>
          </a:xfrm>
          <a:prstGeom prst="rect">
            <a:avLst/>
          </a:prstGeom>
        </p:spPr>
      </p:pic>
      <p:sp>
        <p:nvSpPr>
          <p:cNvPr id="7" name="TextBox 6"/>
          <p:cNvSpPr txBox="1"/>
          <p:nvPr/>
        </p:nvSpPr>
        <p:spPr>
          <a:xfrm>
            <a:off x="128337" y="1649977"/>
            <a:ext cx="3406440" cy="2677656"/>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dirty="0">
                <a:latin typeface="Arial Black" panose="020B0A04020102020204" pitchFamily="34" charset="0"/>
              </a:rPr>
              <a:t>How might the targeted student have felt when this comment was made?</a:t>
            </a:r>
            <a:endParaRPr lang="en-US" sz="2800" b="1" dirty="0" smtClean="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6196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93" y="625643"/>
            <a:ext cx="11114370" cy="1155032"/>
          </a:xfrm>
        </p:spPr>
        <p:txBody>
          <a:bodyPr>
            <a:normAutofit/>
          </a:bodyPr>
          <a:lstStyle/>
          <a:p>
            <a:r>
              <a:rPr lang="en-US" dirty="0" smtClean="0"/>
              <a:t>Conclusion—final exercise</a:t>
            </a:r>
            <a:endParaRPr lang="en-US" dirty="0">
              <a:hlinkClick r:id="rId3"/>
            </a:endParaRPr>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sp>
        <p:nvSpPr>
          <p:cNvPr id="7" name="TextBox 6"/>
          <p:cNvSpPr txBox="1"/>
          <p:nvPr/>
        </p:nvSpPr>
        <p:spPr>
          <a:xfrm>
            <a:off x="128337" y="1649977"/>
            <a:ext cx="11325726" cy="2862322"/>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3600" dirty="0" smtClean="0">
                <a:latin typeface="Arial Black" panose="020B0A04020102020204" pitchFamily="34" charset="0"/>
              </a:rPr>
              <a:t>Think about a situation or remark you have experienced in school.</a:t>
            </a:r>
          </a:p>
          <a:p>
            <a:pPr marL="457200" indent="-457200">
              <a:buClr>
                <a:schemeClr val="accent1"/>
              </a:buClr>
              <a:buFont typeface="Wingdings" panose="05000000000000000000" pitchFamily="2" charset="2"/>
              <a:buChar char="Ø"/>
            </a:pPr>
            <a:r>
              <a:rPr lang="en-US" sz="3600" b="1" dirty="0" smtClean="0">
                <a:latin typeface="Arial Black" panose="020B0A04020102020204" pitchFamily="34" charset="0"/>
                <a:cs typeface="Arial" panose="020B0604020202020204" pitchFamily="34" charset="0"/>
              </a:rPr>
              <a:t>How will you respond differently now, from how you may have responded then?</a:t>
            </a:r>
          </a:p>
          <a:p>
            <a:pPr marL="457200" indent="-457200">
              <a:buClr>
                <a:schemeClr val="accent1"/>
              </a:buClr>
              <a:buFont typeface="Wingdings" panose="05000000000000000000" pitchFamily="2" charset="2"/>
              <a:buChar char="Ø"/>
            </a:pPr>
            <a:r>
              <a:rPr lang="en-US" sz="3600" b="1" dirty="0" smtClean="0">
                <a:latin typeface="Arial Black" panose="020B0A04020102020204" pitchFamily="34" charset="0"/>
                <a:cs typeface="Arial" panose="020B0604020202020204" pitchFamily="34" charset="0"/>
              </a:rPr>
              <a:t>How will you respond next time?</a:t>
            </a:r>
          </a:p>
        </p:txBody>
      </p:sp>
    </p:spTree>
    <p:extLst>
      <p:ext uri="{BB962C8B-B14F-4D97-AF65-F5344CB8AC3E}">
        <p14:creationId xmlns:p14="http://schemas.microsoft.com/office/powerpoint/2010/main" val="3425702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Tina </a:t>
            </a:r>
            <a:r>
              <a:rPr lang="en-US" dirty="0" err="1" smtClean="0"/>
              <a:t>m.</a:t>
            </a:r>
            <a:r>
              <a:rPr lang="en-US" dirty="0" smtClean="0"/>
              <a:t> Ellsworth, Ph.D. | @</a:t>
            </a:r>
            <a:r>
              <a:rPr lang="en-US" dirty="0" err="1" smtClean="0"/>
              <a:t>DrTinaellsworth</a:t>
            </a:r>
            <a:r>
              <a:rPr lang="en-US" dirty="0" smtClean="0"/>
              <a:t> | </a:t>
            </a:r>
            <a:r>
              <a:rPr lang="en-US" dirty="0" err="1" smtClean="0"/>
              <a:t>She.her</a:t>
            </a:r>
            <a:endParaRPr lang="en-US" dirty="0"/>
          </a:p>
        </p:txBody>
      </p:sp>
    </p:spTree>
    <p:extLst>
      <p:ext uri="{BB962C8B-B14F-4D97-AF65-F5344CB8AC3E}">
        <p14:creationId xmlns:p14="http://schemas.microsoft.com/office/powerpoint/2010/main" val="47736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19" y="232954"/>
            <a:ext cx="6495226" cy="2375164"/>
          </a:xfrm>
        </p:spPr>
        <p:txBody>
          <a:bodyPr>
            <a:normAutofit/>
          </a:bodyPr>
          <a:lstStyle/>
          <a:p>
            <a:r>
              <a:rPr lang="en-US" dirty="0" smtClean="0"/>
              <a:t>Confronting hate and bias in school</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pic>
        <p:nvPicPr>
          <p:cNvPr id="7" name="Picture 6"/>
          <p:cNvPicPr>
            <a:picLocks noChangeAspect="1"/>
          </p:cNvPicPr>
          <p:nvPr/>
        </p:nvPicPr>
        <p:blipFill>
          <a:blip r:embed="rId3"/>
          <a:stretch>
            <a:fillRect/>
          </a:stretch>
        </p:blipFill>
        <p:spPr>
          <a:xfrm>
            <a:off x="7237399" y="274370"/>
            <a:ext cx="3978377" cy="5078543"/>
          </a:xfrm>
          <a:prstGeom prst="rect">
            <a:avLst/>
          </a:prstGeom>
        </p:spPr>
      </p:pic>
      <p:sp>
        <p:nvSpPr>
          <p:cNvPr id="10" name="TextBox 9"/>
          <p:cNvSpPr txBox="1"/>
          <p:nvPr/>
        </p:nvSpPr>
        <p:spPr>
          <a:xfrm>
            <a:off x="1038182" y="2369127"/>
            <a:ext cx="5071672" cy="3108543"/>
          </a:xfrm>
          <a:prstGeom prst="rect">
            <a:avLst/>
          </a:prstGeom>
          <a:noFill/>
        </p:spPr>
        <p:txBody>
          <a:bodyPr wrap="square" rtlCol="0">
            <a:spAutoFit/>
          </a:bodyPr>
          <a:lstStyle/>
          <a:p>
            <a:pPr marL="285750" indent="-285750">
              <a:buClr>
                <a:schemeClr val="accent1"/>
              </a:buClr>
              <a:buSzPct val="150000"/>
              <a:buFont typeface="Impact" panose="020B0806030902050204" pitchFamily="34" charset="0"/>
              <a:buChar char="•"/>
            </a:pPr>
            <a:r>
              <a:rPr lang="en-US" sz="2800" dirty="0" smtClean="0">
                <a:latin typeface="Arial Black" panose="020B0A04020102020204" pitchFamily="34" charset="0"/>
              </a:rPr>
              <a:t>Who is this for?</a:t>
            </a:r>
          </a:p>
          <a:p>
            <a:pPr marL="285750" indent="-285750">
              <a:buClr>
                <a:schemeClr val="accent1"/>
              </a:buClr>
              <a:buSzPct val="150000"/>
              <a:buFont typeface="Impact" panose="020B0806030902050204" pitchFamily="34" charset="0"/>
              <a:buChar char="•"/>
            </a:pPr>
            <a:r>
              <a:rPr lang="en-US" sz="2800" dirty="0" smtClean="0">
                <a:latin typeface="Arial Black" panose="020B0A04020102020204" pitchFamily="34" charset="0"/>
              </a:rPr>
              <a:t>What is the purpose?</a:t>
            </a:r>
          </a:p>
          <a:p>
            <a:pPr>
              <a:buClr>
                <a:schemeClr val="accent1"/>
              </a:buClr>
              <a:buSzPct val="150000"/>
            </a:pPr>
            <a:endParaRPr lang="en-US" sz="2800" dirty="0" smtClean="0">
              <a:latin typeface="Arial Black" panose="020B0A04020102020204" pitchFamily="34" charset="0"/>
            </a:endParaRPr>
          </a:p>
          <a:p>
            <a:pPr marL="285750" indent="-285750">
              <a:buClr>
                <a:schemeClr val="accent1"/>
              </a:buClr>
              <a:buSzPct val="150000"/>
              <a:buFont typeface="Impact" panose="020B0806030902050204" pitchFamily="34" charset="0"/>
              <a:buChar char="•"/>
            </a:pPr>
            <a:r>
              <a:rPr lang="en-US" sz="2800" dirty="0" smtClean="0">
                <a:latin typeface="Arial Black" panose="020B0A04020102020204" pitchFamily="34" charset="0"/>
              </a:rPr>
              <a:t>Full credit to Teaching Tolerance (tolerance.org) @tolerance</a:t>
            </a:r>
            <a:endParaRPr lang="en-US" sz="2800" dirty="0">
              <a:latin typeface="Arial Black" panose="020B0A04020102020204" pitchFamily="34" charset="0"/>
            </a:endParaRPr>
          </a:p>
        </p:txBody>
      </p:sp>
    </p:spTree>
    <p:extLst>
      <p:ext uri="{BB962C8B-B14F-4D97-AF65-F5344CB8AC3E}">
        <p14:creationId xmlns:p14="http://schemas.microsoft.com/office/powerpoint/2010/main" val="317255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y position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717675" y="2235200"/>
            <a:ext cx="8572500" cy="14287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06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agreements</a:t>
            </a:r>
            <a:endParaRPr lang="en-US" dirty="0"/>
          </a:p>
        </p:txBody>
      </p:sp>
      <p:sp>
        <p:nvSpPr>
          <p:cNvPr id="4" name="TextBox 3"/>
          <p:cNvSpPr txBox="1"/>
          <p:nvPr/>
        </p:nvSpPr>
        <p:spPr>
          <a:xfrm>
            <a:off x="952500" y="1857664"/>
            <a:ext cx="998220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4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Use and receive “I” statements with respect</a:t>
            </a:r>
          </a:p>
          <a:p>
            <a:pPr marL="285750" indent="-285750">
              <a:buFont typeface="Arial" panose="020B0604020202020204" pitchFamily="34" charset="0"/>
              <a:buChar char="•"/>
            </a:pPr>
            <a:r>
              <a:rPr lang="en-US" sz="4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Respect confidentiality</a:t>
            </a:r>
          </a:p>
          <a:p>
            <a:pPr marL="285750" indent="-285750">
              <a:buFont typeface="Arial" panose="020B0604020202020204" pitchFamily="34" charset="0"/>
              <a:buChar char="•"/>
            </a:pPr>
            <a:r>
              <a:rPr lang="en-US" sz="4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Embrace messiness and kindness</a:t>
            </a:r>
          </a:p>
          <a:p>
            <a:pPr marL="285750" indent="-285750">
              <a:buFont typeface="Arial" panose="020B0604020202020204" pitchFamily="34" charset="0"/>
              <a:buChar char="•"/>
            </a:pPr>
            <a:r>
              <a:rPr lang="en-US" sz="4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Practice accountability (intent v impact)</a:t>
            </a:r>
          </a:p>
          <a:p>
            <a:pPr marL="285750" indent="-285750">
              <a:buFont typeface="Arial" panose="020B0604020202020204" pitchFamily="34" charset="0"/>
              <a:buChar char="•"/>
            </a:pPr>
            <a:r>
              <a:rPr lang="en-US" sz="4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Be aware of equity of voice (move up, move back)</a:t>
            </a:r>
            <a:endParaRPr lang="en-US" sz="4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60518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Friendly reminders</a:t>
            </a:r>
            <a:endParaRPr lang="en-US" dirty="0">
              <a:solidFill>
                <a:schemeClr val="accent4"/>
              </a:solidFill>
            </a:endParaRPr>
          </a:p>
        </p:txBody>
      </p:sp>
      <p:sp>
        <p:nvSpPr>
          <p:cNvPr id="4" name="TextBox 3"/>
          <p:cNvSpPr txBox="1"/>
          <p:nvPr/>
        </p:nvSpPr>
        <p:spPr>
          <a:xfrm>
            <a:off x="787400" y="1857664"/>
            <a:ext cx="10585450" cy="3046988"/>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32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What you learn here, leaves here!</a:t>
            </a:r>
          </a:p>
          <a:p>
            <a:pPr marL="285750" indent="-285750">
              <a:buFont typeface="Arial" panose="020B0604020202020204" pitchFamily="34" charset="0"/>
              <a:buChar char="•"/>
            </a:pPr>
            <a:r>
              <a:rPr lang="en-US" sz="32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 are all at different spots in this journey. You’re encouraged to ask questions that will deepen your experience. Be patient if I move faster or slower than you’d like.</a:t>
            </a:r>
          </a:p>
          <a:p>
            <a:pPr marL="285750" indent="-285750">
              <a:buFont typeface="Arial" panose="020B0604020202020204" pitchFamily="34" charset="0"/>
              <a:buChar char="•"/>
            </a:pPr>
            <a:r>
              <a:rPr lang="en-US" sz="32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During each activity, consider how it will work in your context and share those thoughts with others.</a:t>
            </a:r>
            <a:endParaRPr lang="en-US" sz="3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433566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In advance—preparing yourself</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pic>
        <p:nvPicPr>
          <p:cNvPr id="7" name="Picture 6"/>
          <p:cNvPicPr>
            <a:picLocks noChangeAspect="1"/>
          </p:cNvPicPr>
          <p:nvPr/>
        </p:nvPicPr>
        <p:blipFill>
          <a:blip r:embed="rId3"/>
          <a:stretch>
            <a:fillRect/>
          </a:stretch>
        </p:blipFill>
        <p:spPr>
          <a:xfrm>
            <a:off x="331977" y="1486769"/>
            <a:ext cx="2590030" cy="3306268"/>
          </a:xfrm>
          <a:prstGeom prst="rect">
            <a:avLst/>
          </a:prstGeom>
        </p:spPr>
      </p:pic>
      <p:sp>
        <p:nvSpPr>
          <p:cNvPr id="3" name="TextBox 2"/>
          <p:cNvSpPr txBox="1"/>
          <p:nvPr/>
        </p:nvSpPr>
        <p:spPr>
          <a:xfrm>
            <a:off x="3217614" y="1313092"/>
            <a:ext cx="8021053" cy="3970318"/>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Tell yourself you are someone who will speak up</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Develop ready responses—practice out loud, memorize, don’t let them pass.</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Assess the risk of speaking up—don’t let fear silence you—weigh risks against not speaking up</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Understand the dynamics of change</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Don’t undermine your own efforts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86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In advance—preparing students</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pic>
        <p:nvPicPr>
          <p:cNvPr id="7" name="Picture 6"/>
          <p:cNvPicPr>
            <a:picLocks noChangeAspect="1"/>
          </p:cNvPicPr>
          <p:nvPr/>
        </p:nvPicPr>
        <p:blipFill>
          <a:blip r:embed="rId3"/>
          <a:stretch>
            <a:fillRect/>
          </a:stretch>
        </p:blipFill>
        <p:spPr>
          <a:xfrm>
            <a:off x="331977" y="1486769"/>
            <a:ext cx="2590030" cy="3306268"/>
          </a:xfrm>
          <a:prstGeom prst="rect">
            <a:avLst/>
          </a:prstGeom>
        </p:spPr>
      </p:pic>
      <p:sp>
        <p:nvSpPr>
          <p:cNvPr id="3" name="TextBox 2"/>
          <p:cNvSpPr txBox="1"/>
          <p:nvPr/>
        </p:nvSpPr>
        <p:spPr>
          <a:xfrm>
            <a:off x="3217614" y="1313092"/>
            <a:ext cx="8021053" cy="3970318"/>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What kind of climate/culture do you want in your school and classroom?</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Provide language and context to help them speak up, </a:t>
            </a:r>
            <a:r>
              <a:rPr lang="en-US" sz="2800" b="1" dirty="0">
                <a:latin typeface="Arial" panose="020B0604020202020204" pitchFamily="34" charset="0"/>
                <a:cs typeface="Arial" panose="020B0604020202020204" pitchFamily="34" charset="0"/>
              </a:rPr>
              <a:t>o</a:t>
            </a:r>
            <a:r>
              <a:rPr lang="en-US" sz="2800" b="1" dirty="0" smtClean="0">
                <a:latin typeface="Arial" panose="020B0604020202020204" pitchFamily="34" charset="0"/>
                <a:cs typeface="Arial" panose="020B0604020202020204" pitchFamily="34" charset="0"/>
              </a:rPr>
              <a:t>r brainstorm with them! Be proactive.</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Discuss why some words hurt.</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Build classroom community on relationships, and they will be more ready to speak up.</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71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328519"/>
            <a:ext cx="11024934" cy="2375164"/>
          </a:xfrm>
        </p:spPr>
        <p:txBody>
          <a:bodyPr>
            <a:normAutofit/>
          </a:bodyPr>
          <a:lstStyle/>
          <a:p>
            <a:r>
              <a:rPr lang="en-US" dirty="0" smtClean="0"/>
              <a:t>In advance—preparing students</a:t>
            </a:r>
            <a:endParaRPr lang="en-US" dirty="0"/>
          </a:p>
        </p:txBody>
      </p:sp>
      <p:sp>
        <p:nvSpPr>
          <p:cNvPr id="4" name="TextBox 3"/>
          <p:cNvSpPr txBox="1"/>
          <p:nvPr/>
        </p:nvSpPr>
        <p:spPr>
          <a:xfrm>
            <a:off x="0" y="5773782"/>
            <a:ext cx="11704320" cy="461665"/>
          </a:xfrm>
          <a:prstGeom prst="rect">
            <a:avLst/>
          </a:prstGeom>
          <a:noFill/>
        </p:spPr>
        <p:txBody>
          <a:bodyPr wrap="square" rtlCol="0">
            <a:spAutoFit/>
          </a:bodyPr>
          <a:lstStyle/>
          <a:p>
            <a:pPr algn="ctr"/>
            <a:r>
              <a:rPr lang="en-US" sz="2400" dirty="0" smtClean="0">
                <a:solidFill>
                  <a:schemeClr val="bg2"/>
                </a:solidFill>
              </a:rPr>
              <a:t>Confronting hate and bias in school | Tina M. Ellsworth, Ph.D. | @</a:t>
            </a:r>
            <a:r>
              <a:rPr lang="en-US" sz="2400" dirty="0" err="1" smtClean="0">
                <a:solidFill>
                  <a:schemeClr val="bg2"/>
                </a:solidFill>
              </a:rPr>
              <a:t>DrTinaEllsworth</a:t>
            </a:r>
            <a:endParaRPr lang="en-US" sz="2400" dirty="0">
              <a:solidFill>
                <a:schemeClr val="bg2"/>
              </a:solidFill>
            </a:endParaRPr>
          </a:p>
        </p:txBody>
      </p:sp>
      <p:pic>
        <p:nvPicPr>
          <p:cNvPr id="7" name="Picture 6"/>
          <p:cNvPicPr>
            <a:picLocks noChangeAspect="1"/>
          </p:cNvPicPr>
          <p:nvPr/>
        </p:nvPicPr>
        <p:blipFill>
          <a:blip r:embed="rId3"/>
          <a:stretch>
            <a:fillRect/>
          </a:stretch>
        </p:blipFill>
        <p:spPr>
          <a:xfrm>
            <a:off x="331977" y="1486769"/>
            <a:ext cx="2590030" cy="3306268"/>
          </a:xfrm>
          <a:prstGeom prst="rect">
            <a:avLst/>
          </a:prstGeom>
        </p:spPr>
      </p:pic>
      <p:sp>
        <p:nvSpPr>
          <p:cNvPr id="3" name="TextBox 2"/>
          <p:cNvSpPr txBox="1"/>
          <p:nvPr/>
        </p:nvSpPr>
        <p:spPr>
          <a:xfrm>
            <a:off x="3217614" y="1313092"/>
            <a:ext cx="8021053" cy="3970318"/>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Rules: We want everyone to feel safe in this classroom. Then, when something happens, point back to that mission.</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Be proactive! </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Have diverse groupings in your classroom to help foster authentic relationships.</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Model behavior for students</a:t>
            </a:r>
          </a:p>
          <a:p>
            <a:pPr marL="457200" indent="-457200">
              <a:buClr>
                <a:schemeClr val="accent1"/>
              </a:buClr>
              <a:buFont typeface="Wingdings" panose="05000000000000000000" pitchFamily="2" charset="2"/>
              <a:buChar char="Ø"/>
            </a:pPr>
            <a:r>
              <a:rPr lang="en-US" sz="2800" b="1" dirty="0" smtClean="0">
                <a:latin typeface="Arial" panose="020B0604020202020204" pitchFamily="34" charset="0"/>
                <a:cs typeface="Arial" panose="020B0604020202020204" pitchFamily="34" charset="0"/>
              </a:rPr>
              <a:t>Follow same preparations as you would for yourself: mindset, safety</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961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216</TotalTime>
  <Words>1098</Words>
  <Application>Microsoft Office PowerPoint</Application>
  <PresentationFormat>Widescreen</PresentationFormat>
  <Paragraphs>118</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Adobe Devanagari</vt:lpstr>
      <vt:lpstr>Arial</vt:lpstr>
      <vt:lpstr>Arial Black</vt:lpstr>
      <vt:lpstr>Calibri</vt:lpstr>
      <vt:lpstr>Impact</vt:lpstr>
      <vt:lpstr>Wingdings</vt:lpstr>
      <vt:lpstr>Main Event</vt:lpstr>
      <vt:lpstr>Interrupting hate and bias in school</vt:lpstr>
      <vt:lpstr>Land acknowledgement</vt:lpstr>
      <vt:lpstr>Confronting hate and bias in school</vt:lpstr>
      <vt:lpstr>PowerPoint Presentation</vt:lpstr>
      <vt:lpstr>Community agreements</vt:lpstr>
      <vt:lpstr>Friendly reminders</vt:lpstr>
      <vt:lpstr>In advance—preparing yourself</vt:lpstr>
      <vt:lpstr>In advance—preparing students</vt:lpstr>
      <vt:lpstr>In advance—preparing students</vt:lpstr>
      <vt:lpstr>Basic strategies</vt:lpstr>
      <vt:lpstr>Basic strategies</vt:lpstr>
      <vt:lpstr>Basic strategies</vt:lpstr>
      <vt:lpstr>Pocket guide</vt:lpstr>
      <vt:lpstr>Let’s practice</vt:lpstr>
      <vt:lpstr>How can these strategies help you? How could it help students?</vt:lpstr>
      <vt:lpstr>be prepared.  be positive.  be confident.  be encouraging and work together.</vt:lpstr>
      <vt:lpstr>Role Play</vt:lpstr>
      <vt:lpstr>Role Play</vt:lpstr>
      <vt:lpstr>Role Play</vt:lpstr>
      <vt:lpstr>Role Play</vt:lpstr>
      <vt:lpstr>Conclusion—final exercise</vt:lpstr>
      <vt:lpstr>Thank you!</vt:lpstr>
    </vt:vector>
  </TitlesOfParts>
  <Company>Olathe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Confronting hate and bias in school</dc:title>
  <dc:creator>Tina Ellsworth</dc:creator>
  <cp:lastModifiedBy>Tina Ellsworth</cp:lastModifiedBy>
  <cp:revision>13</cp:revision>
  <dcterms:created xsi:type="dcterms:W3CDTF">2020-06-10T16:03:11Z</dcterms:created>
  <dcterms:modified xsi:type="dcterms:W3CDTF">2020-06-10T19:39:26Z</dcterms:modified>
</cp:coreProperties>
</file>