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5" r:id="rId3"/>
    <p:sldMasterId id="2147483686" r:id="rId4"/>
    <p:sldMasterId id="2147483697" r:id="rId5"/>
    <p:sldMasterId id="2147483711" r:id="rId6"/>
    <p:sldMasterId id="2147483724" r:id="rId7"/>
  </p:sldMasterIdLst>
  <p:notesMasterIdLst>
    <p:notesMasterId r:id="rId70"/>
  </p:notesMasterIdLst>
  <p:sldIdLst>
    <p:sldId id="430" r:id="rId8"/>
    <p:sldId id="436" r:id="rId9"/>
    <p:sldId id="422" r:id="rId10"/>
    <p:sldId id="357" r:id="rId11"/>
    <p:sldId id="358" r:id="rId12"/>
    <p:sldId id="359" r:id="rId13"/>
    <p:sldId id="360" r:id="rId14"/>
    <p:sldId id="269" r:id="rId15"/>
    <p:sldId id="423" r:id="rId16"/>
    <p:sldId id="417" r:id="rId17"/>
    <p:sldId id="418" r:id="rId18"/>
    <p:sldId id="267" r:id="rId19"/>
    <p:sldId id="366" r:id="rId20"/>
    <p:sldId id="419" r:id="rId21"/>
    <p:sldId id="382" r:id="rId22"/>
    <p:sldId id="424" r:id="rId23"/>
    <p:sldId id="431" r:id="rId24"/>
    <p:sldId id="432" r:id="rId25"/>
    <p:sldId id="433" r:id="rId26"/>
    <p:sldId id="434" r:id="rId27"/>
    <p:sldId id="435" r:id="rId28"/>
    <p:sldId id="388" r:id="rId29"/>
    <p:sldId id="385" r:id="rId30"/>
    <p:sldId id="387" r:id="rId31"/>
    <p:sldId id="425" r:id="rId32"/>
    <p:sldId id="378" r:id="rId33"/>
    <p:sldId id="374" r:id="rId34"/>
    <p:sldId id="375" r:id="rId35"/>
    <p:sldId id="373" r:id="rId36"/>
    <p:sldId id="379" r:id="rId37"/>
    <p:sldId id="380" r:id="rId38"/>
    <p:sldId id="426" r:id="rId39"/>
    <p:sldId id="268" r:id="rId40"/>
    <p:sldId id="352" r:id="rId41"/>
    <p:sldId id="260" r:id="rId42"/>
    <p:sldId id="261" r:id="rId43"/>
    <p:sldId id="262" r:id="rId44"/>
    <p:sldId id="263" r:id="rId45"/>
    <p:sldId id="264" r:id="rId46"/>
    <p:sldId id="265" r:id="rId47"/>
    <p:sldId id="266" r:id="rId48"/>
    <p:sldId id="427" r:id="rId49"/>
    <p:sldId id="258" r:id="rId50"/>
    <p:sldId id="259" r:id="rId51"/>
    <p:sldId id="428" r:id="rId52"/>
    <p:sldId id="288" r:id="rId53"/>
    <p:sldId id="346" r:id="rId54"/>
    <p:sldId id="291" r:id="rId55"/>
    <p:sldId id="287" r:id="rId56"/>
    <p:sldId id="298" r:id="rId57"/>
    <p:sldId id="299" r:id="rId58"/>
    <p:sldId id="292" r:id="rId59"/>
    <p:sldId id="281" r:id="rId60"/>
    <p:sldId id="282" r:id="rId61"/>
    <p:sldId id="289" r:id="rId62"/>
    <p:sldId id="420" r:id="rId63"/>
    <p:sldId id="421" r:id="rId64"/>
    <p:sldId id="429" r:id="rId65"/>
    <p:sldId id="257" r:id="rId66"/>
    <p:sldId id="384" r:id="rId67"/>
    <p:sldId id="362" r:id="rId68"/>
    <p:sldId id="368" r:id="rId69"/>
  </p:sldIdLst>
  <p:sldSz cx="9144000" cy="5143500" type="screen16x9"/>
  <p:notesSz cx="6858000" cy="9144000"/>
  <p:embeddedFontLst>
    <p:embeddedFont>
      <p:font typeface="Abadi Extra Light" panose="020B0204020104020204" pitchFamily="3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Georgia" panose="02040502050405020303" pitchFamily="18" charset="0"/>
      <p:regular r:id="rId78"/>
      <p:bold r:id="rId79"/>
      <p:italic r:id="rId80"/>
      <p:boldItalic r:id="rId81"/>
    </p:embeddedFont>
    <p:embeddedFont>
      <p:font typeface="Merriweather" panose="00000500000000000000" pitchFamily="2" charset="0"/>
      <p:regular r:id="rId82"/>
      <p:bold r:id="rId83"/>
      <p:italic r:id="rId84"/>
      <p:boldItalic r:id="rId85"/>
    </p:embeddedFont>
    <p:embeddedFont>
      <p:font typeface="Oswald" panose="00000500000000000000" pitchFamily="2" charset="0"/>
      <p:regular r:id="rId86"/>
      <p:bold r:id="rId87"/>
    </p:embeddedFont>
    <p:embeddedFont>
      <p:font typeface="PT Sans" panose="020B0503020203020204" pitchFamily="34" charset="0"/>
      <p:regular r:id="rId88"/>
      <p:bold r:id="rId89"/>
      <p:italic r:id="rId90"/>
      <p:boldItalic r:id="rId91"/>
    </p:embeddedFont>
    <p:embeddedFont>
      <p:font typeface="PT Sans Narrow" panose="020B0506020203020204" pitchFamily="34" charset="0"/>
      <p:regular r:id="rId92"/>
      <p:bold r:id="rId93"/>
    </p:embeddedFont>
    <p:embeddedFont>
      <p:font typeface="Roboto" panose="02000000000000000000" pitchFamily="2" charset="0"/>
      <p:regular r:id="rId94"/>
      <p:bold r:id="rId95"/>
      <p:italic r:id="rId96"/>
      <p:boldItalic r:id="rId97"/>
    </p:embeddedFont>
    <p:embeddedFont>
      <p:font typeface="Roboto Condensed"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92698-FEB6-3F62-5C1D-7C105DB78D7F}" v="6" dt="2022-10-28T17:46:28.991"/>
    <p1510:client id="{929F7551-89FE-49CF-A472-1F8B94A06E0B}" v="89" dt="2022-10-27T22:31:41.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7" autoAdjust="0"/>
    <p:restoredTop sz="94660"/>
  </p:normalViewPr>
  <p:slideViewPr>
    <p:cSldViewPr snapToGrid="0">
      <p:cViewPr varScale="1">
        <p:scale>
          <a:sx n="71" d="100"/>
          <a:sy n="71" d="100"/>
        </p:scale>
        <p:origin x="636" y="54"/>
      </p:cViewPr>
      <p:guideLst>
        <p:guide orient="horz" pos="1620"/>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7.fntdata"/><Relationship Id="rId61" Type="http://schemas.openxmlformats.org/officeDocument/2006/relationships/slide" Target="slides/slide54.xml"/><Relationship Id="rId82" Type="http://schemas.openxmlformats.org/officeDocument/2006/relationships/font" Target="fonts/font12.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asel.org/fundamentals-of-sel/how-does-sel-support-your-prioritie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43712e696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43712e696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dirty="0"/>
              <a:t>Emotionally, perception is reality. Survival not rational</a:t>
            </a:r>
            <a:endParaRPr lang="en-US" dirty="0"/>
          </a:p>
        </p:txBody>
      </p:sp>
    </p:spTree>
    <p:extLst>
      <p:ext uri="{BB962C8B-B14F-4D97-AF65-F5344CB8AC3E}">
        <p14:creationId xmlns:p14="http://schemas.microsoft.com/office/powerpoint/2010/main" val="300405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156c7384051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156c7384051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2A2A2A"/>
                </a:solidFill>
                <a:latin typeface="Georgia"/>
                <a:ea typeface="Georgia"/>
                <a:cs typeface="Georgia"/>
                <a:sym typeface="Georgia"/>
              </a:rPr>
              <a:t>People commonly feel awe when they spend time in nature, listen to or make music, view or create art, contemplate big ideas, engage in meaningful rituals or enjoy community experiences that make them feel as if they’re a part of something larger than themselves. - By noticing and naming systems, connections - wandering in our thought - noticing thinking and wondering we can generate a positive state of awe.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56c7384051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156c7384051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56c7384051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156c7384051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watch this short clip to learn more.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21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4758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585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424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105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274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43712e6967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43712e696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762a815986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762a815986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The supportive process between caring adults and children, youth, or young adults that fosters self-regulation development is called “co-regulation.” This term began as a description of adult support for infants, but is now used to describe an interactive process of regulatory support that can occur within the context of caring relationships across the lifespan.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43712e696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43712e696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and do, teach explicitly ways to be socially and emotionally literate.  We also can narrate it, notice it – we MUST practice it.</a:t>
            </a:r>
            <a:endParaRPr dirty="0"/>
          </a:p>
        </p:txBody>
      </p:sp>
    </p:spTree>
    <p:extLst>
      <p:ext uri="{BB962C8B-B14F-4D97-AF65-F5344CB8AC3E}">
        <p14:creationId xmlns:p14="http://schemas.microsoft.com/office/powerpoint/2010/main" val="82593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762a815986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762a815986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762a815986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762a815986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762a815986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762a815986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762a815986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762a815986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762a815986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762a815986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62a815986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762a815986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762a815986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762a815986_0_7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762a815986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762a815986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This point is also on the summary.  You may want to emphasize this to highlight the importance of SEL on teacher retention. Needless to say, this is a good one for teachers and principals to see!</a:t>
            </a:r>
            <a:endParaRPr/>
          </a:p>
        </p:txBody>
      </p:sp>
      <p:sp>
        <p:nvSpPr>
          <p:cNvPr id="129" name="Google Shape;129;g1762a815986_0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600"/>
              <a:buNone/>
            </a:pPr>
            <a:fld id="{00000000-1234-1234-1234-123412341234}" type="slidenum">
              <a:rPr lang="en"/>
              <a:t>43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43712e696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43712e696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762a81598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762a81598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ff3831558a_0_1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ff3831558a_0_12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ff3831558a_0_1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156c7384051_0_3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156c7384051_0_3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f3831558a_0_1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f3831558a_0_12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ff3831558a_0_1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ff3831558a_0_1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ff3831558a_0_1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In terms of how well their high school prepares students for success after high school: 68 percent of current high school students believe their school is doing a good job of preparing them for success after high school; less than half of former high school students (48 percent) agree.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In terms of how well their high school does at preparing students for a job or career: More than half (62 percent) of current high school students think their high school is doing a good job preparing them for a job or career. Once again, most young adults out of high school disagree. </a:t>
            </a:r>
            <a:endParaRPr/>
          </a:p>
          <a:p>
            <a:pPr marL="0" lvl="0" indent="0" algn="l" rtl="0">
              <a:lnSpc>
                <a:spcPct val="100000"/>
              </a:lnSpc>
              <a:spcBef>
                <a:spcPts val="0"/>
              </a:spcBef>
              <a:spcAft>
                <a:spcPts val="0"/>
              </a:spcAft>
              <a:buSzPts val="1400"/>
              <a:buNone/>
            </a:pPr>
            <a:endParaRPr/>
          </a:p>
        </p:txBody>
      </p:sp>
      <p:sp>
        <p:nvSpPr>
          <p:cNvPr id="445" name="Google Shape;445;gff3831558a_0_1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ff3831558a_0_1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ff3831558a_0_12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ff3831558a_0_1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ff3831558a_0_1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ff3831558a_0_12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gff3831558a_0_1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ff3831558a_0_1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ff3831558a_0_12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ff3831558a_0_1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f3831558a_0_10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ff3831558a_0_10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This slide can be useful for those wanting to know what employers think.</a:t>
            </a:r>
            <a:endParaRPr/>
          </a:p>
          <a:p>
            <a:pPr marL="0" lvl="0" indent="0" algn="l" rtl="0">
              <a:lnSpc>
                <a:spcPct val="100000"/>
              </a:lnSpc>
              <a:spcBef>
                <a:spcPts val="0"/>
              </a:spcBef>
              <a:spcAft>
                <a:spcPts val="0"/>
              </a:spcAft>
              <a:buSzPts val="1400"/>
              <a:buNone/>
            </a:pPr>
            <a:endParaRPr/>
          </a:p>
        </p:txBody>
      </p:sp>
      <p:sp>
        <p:nvSpPr>
          <p:cNvPr id="345" name="Google Shape;345;gff3831558a_0_10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ff3831558a_0_10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ff3831558a_0_10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For those wanting to know what employers think—part 2</a:t>
            </a:r>
            <a:endParaRPr/>
          </a:p>
          <a:p>
            <a:pPr marL="0" lvl="0" indent="0" algn="l" rtl="0">
              <a:lnSpc>
                <a:spcPct val="100000"/>
              </a:lnSpc>
              <a:spcBef>
                <a:spcPts val="0"/>
              </a:spcBef>
              <a:spcAft>
                <a:spcPts val="0"/>
              </a:spcAft>
              <a:buSzPts val="1400"/>
              <a:buNone/>
            </a:pPr>
            <a:endParaRPr/>
          </a:p>
        </p:txBody>
      </p:sp>
      <p:sp>
        <p:nvSpPr>
          <p:cNvPr id="357" name="Google Shape;357;gff3831558a_0_10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43712e6967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43712e6967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f3831558a_0_1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ff3831558a_0_12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0" name="Google Shape;460;gff3831558a_0_12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ff3831558a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ff3831558a_0_2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1100" u="sng">
                <a:solidFill>
                  <a:schemeClr val="hlink"/>
                </a:solidFill>
                <a:latin typeface="Arial"/>
                <a:ea typeface="Arial"/>
                <a:cs typeface="Arial"/>
                <a:sym typeface="Arial"/>
                <a:hlinkClick r:id="rId3"/>
              </a:rPr>
              <a:t>https://casel.org/fundamentals-of-sel/how-does-sel-support-your-priorities/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4" name="Google Shape;164;gff3831558a_0_2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t>56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f3831558a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f3831558a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762a81598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762a81598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43712e696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43712e696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43712e696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43712e696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762a8159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762a8159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Emotional Intelligence – Check Out Kellie’s 101</a:t>
            </a:r>
          </a:p>
        </p:txBody>
      </p:sp>
    </p:spTree>
    <p:extLst>
      <p:ext uri="{BB962C8B-B14F-4D97-AF65-F5344CB8AC3E}">
        <p14:creationId xmlns:p14="http://schemas.microsoft.com/office/powerpoint/2010/main" val="240863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762a815986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None/>
            </a:pPr>
            <a:r>
              <a:rPr lang="en" sz="1200" b="0" i="0" u="none" strike="noStrike" cap="none">
                <a:solidFill>
                  <a:schemeClr val="dk1"/>
                </a:solidFill>
                <a:latin typeface="Calibri"/>
                <a:ea typeface="Calibri"/>
                <a:cs typeface="Calibri"/>
                <a:sym typeface="Calibri"/>
              </a:rPr>
              <a:t>The CASEL 5 can be taught and applied at various developmental stages from childhood to adulthood and across diverse cultural contexts. Many school districts, states, and countries have used the CASEL 5 to establish preschool to high school learning standards and competencies that articulate what students should know and be able to do for academic success, school and civic engagement, health and wellness, and fulfilling careers. </a:t>
            </a:r>
            <a:endParaRPr>
              <a:solidFill>
                <a:schemeClr val="dk1"/>
              </a:solidFill>
            </a:endParaRPr>
          </a:p>
          <a:p>
            <a:pPr marL="457200" lvl="0" indent="-228600" algn="l" rtl="0">
              <a:lnSpc>
                <a:spcPct val="100000"/>
              </a:lnSpc>
              <a:spcBef>
                <a:spcPts val="0"/>
              </a:spcBef>
              <a:spcAft>
                <a:spcPts val="0"/>
              </a:spcAft>
              <a:buClr>
                <a:schemeClr val="dk1"/>
              </a:buClr>
              <a:buSzPts val="1100"/>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Updated descriptions of competencies and added additional bulleted examples to reflect the growing research and more inclusive understanding of competence development and SEL as a lever for equity and excellence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Includes attention to children, adolescents, and adults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Note that bullets are examples not exhaustive</a:t>
            </a:r>
            <a:endParaRPr>
              <a:solidFill>
                <a:schemeClr val="dk1"/>
              </a:solidFill>
            </a:endParaRPr>
          </a:p>
          <a:p>
            <a:pPr marL="0" lvl="0" indent="0" algn="l" rtl="0">
              <a:lnSpc>
                <a:spcPct val="100000"/>
              </a:lnSpc>
              <a:spcBef>
                <a:spcPts val="0"/>
              </a:spcBef>
              <a:spcAft>
                <a:spcPts val="0"/>
              </a:spcAft>
              <a:buSzPts val="1400"/>
              <a:buNone/>
            </a:pPr>
            <a:endParaRPr/>
          </a:p>
        </p:txBody>
      </p:sp>
      <p:sp>
        <p:nvSpPr>
          <p:cNvPr id="200" name="Google Shape;200;g1762a815986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43712e696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43712e696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75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f3831558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ff3831558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Updated CASEL’s definition and framework descriptions to reflect our continuous learning from SEL research, practice and policy</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 sz="1200" b="0" i="0" u="none" strike="noStrike" cap="none">
                <a:solidFill>
                  <a:schemeClr val="dk1"/>
                </a:solidFill>
                <a:latin typeface="Calibri"/>
                <a:ea typeface="Calibri"/>
                <a:cs typeface="Calibri"/>
                <a:sym typeface="Calibri"/>
              </a:rPr>
              <a:t>4 key points in updating SEL: </a:t>
            </a:r>
            <a:endParaRPr/>
          </a:p>
          <a:p>
            <a:pPr marL="457200" lvl="0" indent="-228600" algn="l" rtl="0">
              <a:lnSpc>
                <a:spcPct val="100000"/>
              </a:lnSpc>
              <a:spcBef>
                <a:spcPts val="0"/>
              </a:spcBef>
              <a:spcAft>
                <a:spcPts val="0"/>
              </a:spcAft>
              <a:buSzPts val="1400"/>
              <a:buAutoNum type="arabicPeriod"/>
            </a:pPr>
            <a:r>
              <a:rPr lang="en" sz="1200" b="0" i="0" u="none" strike="noStrike" cap="none">
                <a:solidFill>
                  <a:schemeClr val="dk1"/>
                </a:solidFill>
                <a:latin typeface="Calibri"/>
                <a:ea typeface="Calibri"/>
                <a:cs typeface="Calibri"/>
                <a:sym typeface="Calibri"/>
              </a:rPr>
              <a:t>Explicit commitment to equity and excellence that emphasizes Identity, agency, belonging </a:t>
            </a:r>
            <a:endParaRPr/>
          </a:p>
          <a:p>
            <a:pPr marL="457200" lvl="0" indent="-228600" algn="l" rtl="0">
              <a:lnSpc>
                <a:spcPct val="100000"/>
              </a:lnSpc>
              <a:spcBef>
                <a:spcPts val="0"/>
              </a:spcBef>
              <a:spcAft>
                <a:spcPts val="0"/>
              </a:spcAft>
              <a:buSzPts val="1400"/>
              <a:buAutoNum type="arabicPeriod"/>
            </a:pPr>
            <a:r>
              <a:rPr lang="en" sz="1200" b="0" i="0" u="none" strike="noStrike" cap="none">
                <a:solidFill>
                  <a:schemeClr val="dk1"/>
                </a:solidFill>
                <a:latin typeface="Calibri"/>
                <a:ea typeface="Calibri"/>
                <a:cs typeface="Calibri"/>
                <a:sym typeface="Calibri"/>
              </a:rPr>
              <a:t>Highlight spaces &amp; places where SEL can be promoted </a:t>
            </a:r>
            <a:endParaRPr/>
          </a:p>
          <a:p>
            <a:pPr marL="457200" lvl="0" indent="-228600" algn="l" rtl="0">
              <a:lnSpc>
                <a:spcPct val="100000"/>
              </a:lnSpc>
              <a:spcBef>
                <a:spcPts val="0"/>
              </a:spcBef>
              <a:spcAft>
                <a:spcPts val="0"/>
              </a:spcAft>
              <a:buSzPts val="1400"/>
              <a:buAutoNum type="arabicPeriod"/>
            </a:pPr>
            <a:r>
              <a:rPr lang="en" sz="1200" b="0" i="0" u="none" strike="noStrike" cap="none">
                <a:solidFill>
                  <a:schemeClr val="dk1"/>
                </a:solidFill>
                <a:latin typeface="Calibri"/>
                <a:ea typeface="Calibri"/>
                <a:cs typeface="Calibri"/>
                <a:sym typeface="Calibri"/>
              </a:rPr>
              <a:t>A need to infuse SEL into curriculum/instruction, OST, discipline, student support services, PL </a:t>
            </a:r>
            <a:endParaRPr/>
          </a:p>
          <a:p>
            <a:pPr marL="457200" lvl="0" indent="-228600" algn="l" rtl="0">
              <a:lnSpc>
                <a:spcPct val="100000"/>
              </a:lnSpc>
              <a:spcBef>
                <a:spcPts val="0"/>
              </a:spcBef>
              <a:spcAft>
                <a:spcPts val="0"/>
              </a:spcAft>
              <a:buSzPts val="1400"/>
              <a:buAutoNum type="arabicPeriod"/>
            </a:pPr>
            <a:r>
              <a:rPr lang="en" sz="1200" b="0" i="0" u="none" strike="noStrike" cap="none">
                <a:solidFill>
                  <a:schemeClr val="dk1"/>
                </a:solidFill>
                <a:latin typeface="Calibri"/>
                <a:ea typeface="Calibri"/>
                <a:cs typeface="Calibri"/>
                <a:sym typeface="Calibri"/>
              </a:rPr>
              <a:t>Reflect the role of ongoing assessment for continuous improvement</a:t>
            </a:r>
            <a:endParaRPr/>
          </a:p>
        </p:txBody>
      </p:sp>
      <p:sp>
        <p:nvSpPr>
          <p:cNvPr id="109" name="Google Shape;109;gff3831558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5" name="Google Shape;7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105"/>
        <p:cNvGrpSpPr/>
        <p:nvPr/>
      </p:nvGrpSpPr>
      <p:grpSpPr>
        <a:xfrm>
          <a:off x="0" y="0"/>
          <a:ext cx="0" cy="0"/>
          <a:chOff x="0" y="0"/>
          <a:chExt cx="0" cy="0"/>
        </a:xfrm>
      </p:grpSpPr>
      <p:sp>
        <p:nvSpPr>
          <p:cNvPr id="106" name="Google Shape;106;p25"/>
          <p:cNvSpPr txBox="1">
            <a:spLocks noGrp="1"/>
          </p:cNvSpPr>
          <p:nvPr>
            <p:ph type="sldNum" idx="12"/>
          </p:nvPr>
        </p:nvSpPr>
        <p:spPr>
          <a:xfrm>
            <a:off x="8710613" y="4886325"/>
            <a:ext cx="866700" cy="115500"/>
          </a:xfrm>
          <a:prstGeom prst="rect">
            <a:avLst/>
          </a:prstGeom>
          <a:noFill/>
          <a:ln>
            <a:noFill/>
          </a:ln>
        </p:spPr>
        <p:txBody>
          <a:bodyPr spcFirstLastPara="1" wrap="square" lIns="93125" tIns="46550" rIns="93125" bIns="46550" anchor="t" anchorCtr="0">
            <a:normAutofit fontScale="25000" lnSpcReduction="10000"/>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107"/>
        <p:cNvGrpSpPr/>
        <p:nvPr/>
      </p:nvGrpSpPr>
      <p:grpSpPr>
        <a:xfrm>
          <a:off x="0" y="0"/>
          <a:ext cx="0" cy="0"/>
          <a:chOff x="0" y="0"/>
          <a:chExt cx="0" cy="0"/>
        </a:xfrm>
      </p:grpSpPr>
      <p:pic>
        <p:nvPicPr>
          <p:cNvPr id="108" name="Google Shape;108;p26" descr="casel_clear.tif"/>
          <p:cNvPicPr preferRelativeResize="0"/>
          <p:nvPr/>
        </p:nvPicPr>
        <p:blipFill rotWithShape="1">
          <a:blip r:embed="rId2">
            <a:alphaModFix/>
          </a:blip>
          <a:srcRect/>
          <a:stretch/>
        </p:blipFill>
        <p:spPr>
          <a:xfrm>
            <a:off x="352189" y="4587877"/>
            <a:ext cx="299242" cy="299242"/>
          </a:xfrm>
          <a:prstGeom prst="rect">
            <a:avLst/>
          </a:prstGeom>
          <a:noFill/>
          <a:ln>
            <a:noFill/>
          </a:ln>
        </p:spPr>
      </p:pic>
      <p:sp>
        <p:nvSpPr>
          <p:cNvPr id="109" name="Google Shape;109;p26"/>
          <p:cNvSpPr txBox="1">
            <a:spLocks noGrp="1"/>
          </p:cNvSpPr>
          <p:nvPr>
            <p:ph type="title"/>
          </p:nvPr>
        </p:nvSpPr>
        <p:spPr>
          <a:xfrm>
            <a:off x="438150" y="285706"/>
            <a:ext cx="2724300" cy="450000"/>
          </a:xfrm>
          <a:prstGeom prst="rect">
            <a:avLst/>
          </a:prstGeom>
          <a:noFill/>
          <a:ln>
            <a:noFill/>
          </a:ln>
        </p:spPr>
        <p:txBody>
          <a:bodyPr spcFirstLastPara="1" wrap="square" lIns="41900" tIns="20950" rIns="41900" bIns="20950" anchor="t" anchorCtr="0">
            <a:normAutofit/>
          </a:bodyPr>
          <a:lstStyle>
            <a:lvl1pPr marR="0" lvl="0" algn="l" rtl="0">
              <a:lnSpc>
                <a:spcPct val="9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cxnSp>
        <p:nvCxnSpPr>
          <p:cNvPr id="110" name="Google Shape;110;p26"/>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sp>
        <p:nvSpPr>
          <p:cNvPr id="111" name="Google Shape;111;p26"/>
          <p:cNvSpPr txBox="1">
            <a:spLocks noGrp="1"/>
          </p:cNvSpPr>
          <p:nvPr>
            <p:ph type="sldNum" idx="12"/>
          </p:nvPr>
        </p:nvSpPr>
        <p:spPr>
          <a:xfrm>
            <a:off x="8710613" y="4886325"/>
            <a:ext cx="866700" cy="95100"/>
          </a:xfrm>
          <a:prstGeom prst="rect">
            <a:avLst/>
          </a:prstGeom>
          <a:noFill/>
          <a:ln>
            <a:noFill/>
          </a:ln>
        </p:spPr>
        <p:txBody>
          <a:bodyPr spcFirstLastPara="1" wrap="square" lIns="41900" tIns="20950" rIns="41900" bIns="20950" anchor="t" anchorCtr="0">
            <a:normAutofit fontScale="85000" lnSpcReduction="20000"/>
          </a:bodyPr>
          <a:lstStyle>
            <a:lvl1pPr marL="0" marR="0" lvl="0" indent="0" algn="l" rtl="0">
              <a:spcBef>
                <a:spcPts val="0"/>
              </a:spcBef>
              <a:buNone/>
              <a:defRPr sz="500" b="1">
                <a:solidFill>
                  <a:srgbClr val="C0C0C8"/>
                </a:solidFill>
                <a:latin typeface="Calibri"/>
                <a:ea typeface="Calibri"/>
                <a:cs typeface="Calibri"/>
                <a:sym typeface="Calibri"/>
              </a:defRPr>
            </a:lvl1pPr>
            <a:lvl2pPr marL="0" marR="0" lvl="1" indent="0" algn="l" rtl="0">
              <a:spcBef>
                <a:spcPts val="0"/>
              </a:spcBef>
              <a:buNone/>
              <a:defRPr sz="500" b="1">
                <a:solidFill>
                  <a:srgbClr val="C0C0C8"/>
                </a:solidFill>
                <a:latin typeface="Calibri"/>
                <a:ea typeface="Calibri"/>
                <a:cs typeface="Calibri"/>
                <a:sym typeface="Calibri"/>
              </a:defRPr>
            </a:lvl2pPr>
            <a:lvl3pPr marL="0" marR="0" lvl="2" indent="0" algn="l" rtl="0">
              <a:spcBef>
                <a:spcPts val="0"/>
              </a:spcBef>
              <a:buNone/>
              <a:defRPr sz="500" b="1">
                <a:solidFill>
                  <a:srgbClr val="C0C0C8"/>
                </a:solidFill>
                <a:latin typeface="Calibri"/>
                <a:ea typeface="Calibri"/>
                <a:cs typeface="Calibri"/>
                <a:sym typeface="Calibri"/>
              </a:defRPr>
            </a:lvl3pPr>
            <a:lvl4pPr marL="0" marR="0" lvl="3" indent="0" algn="l" rtl="0">
              <a:spcBef>
                <a:spcPts val="0"/>
              </a:spcBef>
              <a:buNone/>
              <a:defRPr sz="500" b="1">
                <a:solidFill>
                  <a:srgbClr val="C0C0C8"/>
                </a:solidFill>
                <a:latin typeface="Calibri"/>
                <a:ea typeface="Calibri"/>
                <a:cs typeface="Calibri"/>
                <a:sym typeface="Calibri"/>
              </a:defRPr>
            </a:lvl4pPr>
            <a:lvl5pPr marL="0" marR="0" lvl="4" indent="0" algn="l" rtl="0">
              <a:spcBef>
                <a:spcPts val="0"/>
              </a:spcBef>
              <a:buNone/>
              <a:defRPr sz="500" b="1">
                <a:solidFill>
                  <a:srgbClr val="C0C0C8"/>
                </a:solidFill>
                <a:latin typeface="Calibri"/>
                <a:ea typeface="Calibri"/>
                <a:cs typeface="Calibri"/>
                <a:sym typeface="Calibri"/>
              </a:defRPr>
            </a:lvl5pPr>
            <a:lvl6pPr marL="0" marR="0" lvl="5" indent="0" algn="l" rtl="0">
              <a:spcBef>
                <a:spcPts val="0"/>
              </a:spcBef>
              <a:buNone/>
              <a:defRPr sz="500" b="1">
                <a:solidFill>
                  <a:srgbClr val="C0C0C8"/>
                </a:solidFill>
                <a:latin typeface="Calibri"/>
                <a:ea typeface="Calibri"/>
                <a:cs typeface="Calibri"/>
                <a:sym typeface="Calibri"/>
              </a:defRPr>
            </a:lvl6pPr>
            <a:lvl7pPr marL="0" marR="0" lvl="6" indent="0" algn="l" rtl="0">
              <a:spcBef>
                <a:spcPts val="0"/>
              </a:spcBef>
              <a:buNone/>
              <a:defRPr sz="500" b="1">
                <a:solidFill>
                  <a:srgbClr val="C0C0C8"/>
                </a:solidFill>
                <a:latin typeface="Calibri"/>
                <a:ea typeface="Calibri"/>
                <a:cs typeface="Calibri"/>
                <a:sym typeface="Calibri"/>
              </a:defRPr>
            </a:lvl7pPr>
            <a:lvl8pPr marL="0" marR="0" lvl="7" indent="0" algn="l" rtl="0">
              <a:spcBef>
                <a:spcPts val="0"/>
              </a:spcBef>
              <a:buNone/>
              <a:defRPr sz="500" b="1">
                <a:solidFill>
                  <a:srgbClr val="C0C0C8"/>
                </a:solidFill>
                <a:latin typeface="Calibri"/>
                <a:ea typeface="Calibri"/>
                <a:cs typeface="Calibri"/>
                <a:sym typeface="Calibri"/>
              </a:defRPr>
            </a:lvl8pPr>
            <a:lvl9pPr marL="0" marR="0" lvl="8" indent="0" algn="l" rtl="0">
              <a:spcBef>
                <a:spcPts val="0"/>
              </a:spcBef>
              <a:buNone/>
              <a:defRPr sz="500" b="1">
                <a:solidFill>
                  <a:srgbClr val="C0C0C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1_Title only">
    <p:spTree>
      <p:nvGrpSpPr>
        <p:cNvPr id="1" name="Shape 112"/>
        <p:cNvGrpSpPr/>
        <p:nvPr/>
      </p:nvGrpSpPr>
      <p:grpSpPr>
        <a:xfrm>
          <a:off x="0" y="0"/>
          <a:ext cx="0" cy="0"/>
          <a:chOff x="0" y="0"/>
          <a:chExt cx="0" cy="0"/>
        </a:xfrm>
      </p:grpSpPr>
      <p:pic>
        <p:nvPicPr>
          <p:cNvPr id="113" name="Google Shape;113;p27"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114" name="Google Shape;114;p27"/>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61310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5094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1186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7425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36223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560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25851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40209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34677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5542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081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413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78" lvl="0" indent="-342884">
              <a:spcBef>
                <a:spcPts val="0"/>
              </a:spcBef>
              <a:spcAft>
                <a:spcPts val="0"/>
              </a:spcAft>
              <a:buSzPts val="1800"/>
              <a:buChar char="●"/>
              <a:defRPr/>
            </a:lvl1pPr>
            <a:lvl2pPr marL="914355" lvl="1" indent="-317484">
              <a:spcBef>
                <a:spcPts val="0"/>
              </a:spcBef>
              <a:spcAft>
                <a:spcPts val="0"/>
              </a:spcAft>
              <a:buSzPts val="1400"/>
              <a:buChar char="○"/>
              <a:defRPr/>
            </a:lvl2pPr>
            <a:lvl3pPr marL="1371532" lvl="2" indent="-317484">
              <a:spcBef>
                <a:spcPts val="0"/>
              </a:spcBef>
              <a:spcAft>
                <a:spcPts val="0"/>
              </a:spcAft>
              <a:buSzPts val="1400"/>
              <a:buChar char="■"/>
              <a:defRPr/>
            </a:lvl3pPr>
            <a:lvl4pPr marL="1828709" lvl="3" indent="-317484">
              <a:spcBef>
                <a:spcPts val="0"/>
              </a:spcBef>
              <a:spcAft>
                <a:spcPts val="0"/>
              </a:spcAft>
              <a:buSzPts val="1400"/>
              <a:buChar char="●"/>
              <a:defRPr/>
            </a:lvl4pPr>
            <a:lvl5pPr marL="2285886" lvl="4" indent="-317484">
              <a:spcBef>
                <a:spcPts val="0"/>
              </a:spcBef>
              <a:spcAft>
                <a:spcPts val="0"/>
              </a:spcAft>
              <a:buSzPts val="1400"/>
              <a:buChar char="○"/>
              <a:defRPr/>
            </a:lvl5pPr>
            <a:lvl6pPr marL="2743064" lvl="5" indent="-317484">
              <a:spcBef>
                <a:spcPts val="0"/>
              </a:spcBef>
              <a:spcAft>
                <a:spcPts val="0"/>
              </a:spcAft>
              <a:buSzPts val="1400"/>
              <a:buChar char="■"/>
              <a:defRPr/>
            </a:lvl6pPr>
            <a:lvl7pPr marL="3200240" lvl="6" indent="-317484">
              <a:spcBef>
                <a:spcPts val="0"/>
              </a:spcBef>
              <a:spcAft>
                <a:spcPts val="0"/>
              </a:spcAft>
              <a:buSzPts val="1400"/>
              <a:buChar char="●"/>
              <a:defRPr/>
            </a:lvl7pPr>
            <a:lvl8pPr marL="3657418" lvl="7" indent="-317484">
              <a:spcBef>
                <a:spcPts val="0"/>
              </a:spcBef>
              <a:spcAft>
                <a:spcPts val="0"/>
              </a:spcAft>
              <a:buSzPts val="1400"/>
              <a:buChar char="○"/>
              <a:defRPr/>
            </a:lvl8pPr>
            <a:lvl9pPr marL="4114595" lvl="8" indent="-31748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324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78" lvl="0" indent="-317484">
              <a:spcBef>
                <a:spcPts val="0"/>
              </a:spcBef>
              <a:spcAft>
                <a:spcPts val="0"/>
              </a:spcAft>
              <a:buSzPts val="1400"/>
              <a:buChar char="●"/>
              <a:defRPr sz="14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78" lvl="0" indent="-317484">
              <a:spcBef>
                <a:spcPts val="0"/>
              </a:spcBef>
              <a:spcAft>
                <a:spcPts val="0"/>
              </a:spcAft>
              <a:buSzPts val="1400"/>
              <a:buChar char="●"/>
              <a:defRPr sz="14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5737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459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78" lvl="0" indent="-304786">
              <a:spcBef>
                <a:spcPts val="0"/>
              </a:spcBef>
              <a:spcAft>
                <a:spcPts val="0"/>
              </a:spcAft>
              <a:buSzPts val="1200"/>
              <a:buChar char="●"/>
              <a:defRPr sz="12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023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78" lvl="0" indent="-342884">
              <a:spcBef>
                <a:spcPts val="0"/>
              </a:spcBef>
              <a:spcAft>
                <a:spcPts val="0"/>
              </a:spcAft>
              <a:buSzPts val="1800"/>
              <a:buChar char="●"/>
              <a:defRPr/>
            </a:lvl1pPr>
            <a:lvl2pPr marL="914355" lvl="1" indent="-317484">
              <a:spcBef>
                <a:spcPts val="0"/>
              </a:spcBef>
              <a:spcAft>
                <a:spcPts val="0"/>
              </a:spcAft>
              <a:buSzPts val="1400"/>
              <a:buChar char="○"/>
              <a:defRPr/>
            </a:lvl2pPr>
            <a:lvl3pPr marL="1371532" lvl="2" indent="-317484">
              <a:spcBef>
                <a:spcPts val="0"/>
              </a:spcBef>
              <a:spcAft>
                <a:spcPts val="0"/>
              </a:spcAft>
              <a:buSzPts val="1400"/>
              <a:buChar char="■"/>
              <a:defRPr/>
            </a:lvl3pPr>
            <a:lvl4pPr marL="1828709" lvl="3" indent="-317484">
              <a:spcBef>
                <a:spcPts val="0"/>
              </a:spcBef>
              <a:spcAft>
                <a:spcPts val="0"/>
              </a:spcAft>
              <a:buSzPts val="1400"/>
              <a:buChar char="●"/>
              <a:defRPr/>
            </a:lvl4pPr>
            <a:lvl5pPr marL="2285886" lvl="4" indent="-317484">
              <a:spcBef>
                <a:spcPts val="0"/>
              </a:spcBef>
              <a:spcAft>
                <a:spcPts val="0"/>
              </a:spcAft>
              <a:buSzPts val="1400"/>
              <a:buChar char="○"/>
              <a:defRPr/>
            </a:lvl5pPr>
            <a:lvl6pPr marL="2743064" lvl="5" indent="-317484">
              <a:spcBef>
                <a:spcPts val="0"/>
              </a:spcBef>
              <a:spcAft>
                <a:spcPts val="0"/>
              </a:spcAft>
              <a:buSzPts val="1400"/>
              <a:buChar char="■"/>
              <a:defRPr/>
            </a:lvl6pPr>
            <a:lvl7pPr marL="3200240" lvl="6" indent="-317484">
              <a:spcBef>
                <a:spcPts val="0"/>
              </a:spcBef>
              <a:spcAft>
                <a:spcPts val="0"/>
              </a:spcAft>
              <a:buSzPts val="1400"/>
              <a:buChar char="●"/>
              <a:defRPr/>
            </a:lvl7pPr>
            <a:lvl8pPr marL="3657418" lvl="7" indent="-317484">
              <a:spcBef>
                <a:spcPts val="0"/>
              </a:spcBef>
              <a:spcAft>
                <a:spcPts val="0"/>
              </a:spcAft>
              <a:buSzPts val="1400"/>
              <a:buChar char="○"/>
              <a:defRPr/>
            </a:lvl8pPr>
            <a:lvl9pPr marL="4114595" lvl="8" indent="-317484">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4185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682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78" lvl="0" indent="-342884" algn="ctr">
              <a:spcBef>
                <a:spcPts val="0"/>
              </a:spcBef>
              <a:spcAft>
                <a:spcPts val="0"/>
              </a:spcAft>
              <a:buSzPts val="1800"/>
              <a:buChar char="●"/>
              <a:defRPr/>
            </a:lvl1pPr>
            <a:lvl2pPr marL="914355" lvl="1" indent="-317484" algn="ctr">
              <a:spcBef>
                <a:spcPts val="0"/>
              </a:spcBef>
              <a:spcAft>
                <a:spcPts val="0"/>
              </a:spcAft>
              <a:buSzPts val="1400"/>
              <a:buChar char="○"/>
              <a:defRPr/>
            </a:lvl2pPr>
            <a:lvl3pPr marL="1371532" lvl="2" indent="-317484" algn="ctr">
              <a:spcBef>
                <a:spcPts val="0"/>
              </a:spcBef>
              <a:spcAft>
                <a:spcPts val="0"/>
              </a:spcAft>
              <a:buSzPts val="1400"/>
              <a:buChar char="■"/>
              <a:defRPr/>
            </a:lvl3pPr>
            <a:lvl4pPr marL="1828709" lvl="3" indent="-317484" algn="ctr">
              <a:spcBef>
                <a:spcPts val="0"/>
              </a:spcBef>
              <a:spcAft>
                <a:spcPts val="0"/>
              </a:spcAft>
              <a:buSzPts val="1400"/>
              <a:buChar char="●"/>
              <a:defRPr/>
            </a:lvl4pPr>
            <a:lvl5pPr marL="2285886" lvl="4" indent="-317484" algn="ctr">
              <a:spcBef>
                <a:spcPts val="0"/>
              </a:spcBef>
              <a:spcAft>
                <a:spcPts val="0"/>
              </a:spcAft>
              <a:buSzPts val="1400"/>
              <a:buChar char="○"/>
              <a:defRPr/>
            </a:lvl5pPr>
            <a:lvl6pPr marL="2743064" lvl="5" indent="-317484" algn="ctr">
              <a:spcBef>
                <a:spcPts val="0"/>
              </a:spcBef>
              <a:spcAft>
                <a:spcPts val="0"/>
              </a:spcAft>
              <a:buSzPts val="1400"/>
              <a:buChar char="■"/>
              <a:defRPr/>
            </a:lvl6pPr>
            <a:lvl7pPr marL="3200240" lvl="6" indent="-317484" algn="ctr">
              <a:spcBef>
                <a:spcPts val="0"/>
              </a:spcBef>
              <a:spcAft>
                <a:spcPts val="0"/>
              </a:spcAft>
              <a:buSzPts val="1400"/>
              <a:buChar char="●"/>
              <a:defRPr/>
            </a:lvl7pPr>
            <a:lvl8pPr marL="3657418" lvl="7" indent="-317484" algn="ctr">
              <a:spcBef>
                <a:spcPts val="0"/>
              </a:spcBef>
              <a:spcAft>
                <a:spcPts val="0"/>
              </a:spcAft>
              <a:buSzPts val="1400"/>
              <a:buChar char="○"/>
              <a:defRPr/>
            </a:lvl8pPr>
            <a:lvl9pPr marL="4114595" lvl="8" indent="-317484"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9739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6014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7994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174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p:nvPr/>
        </p:nvSpPr>
        <p:spPr>
          <a:xfrm>
            <a:off x="1" y="44126"/>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8542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6389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8720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Clr>
                <a:schemeClr val="accent2"/>
              </a:buClr>
              <a:buSzPts val="1300"/>
              <a:buChar char="●"/>
              <a:defRPr>
                <a:solidFill>
                  <a:schemeClr val="accent2"/>
                </a:solidFill>
              </a:defRPr>
            </a:lvl1pPr>
            <a:lvl2pPr marL="914378" lvl="1" indent="-298442">
              <a:spcBef>
                <a:spcPts val="0"/>
              </a:spcBef>
              <a:spcAft>
                <a:spcPts val="0"/>
              </a:spcAft>
              <a:buClr>
                <a:schemeClr val="accent2"/>
              </a:buClr>
              <a:buSzPts val="1100"/>
              <a:buChar char="○"/>
              <a:defRPr>
                <a:solidFill>
                  <a:schemeClr val="accent2"/>
                </a:solidFill>
              </a:defRPr>
            </a:lvl2pPr>
            <a:lvl3pPr marL="1371566" lvl="2" indent="-298442">
              <a:spcBef>
                <a:spcPts val="0"/>
              </a:spcBef>
              <a:spcAft>
                <a:spcPts val="0"/>
              </a:spcAft>
              <a:buClr>
                <a:schemeClr val="accent2"/>
              </a:buClr>
              <a:buSzPts val="1100"/>
              <a:buChar char="■"/>
              <a:defRPr>
                <a:solidFill>
                  <a:schemeClr val="accent2"/>
                </a:solidFill>
              </a:defRPr>
            </a:lvl3pPr>
            <a:lvl4pPr marL="1828754" lvl="3" indent="-298442">
              <a:spcBef>
                <a:spcPts val="0"/>
              </a:spcBef>
              <a:spcAft>
                <a:spcPts val="0"/>
              </a:spcAft>
              <a:buClr>
                <a:schemeClr val="accent2"/>
              </a:buClr>
              <a:buSzPts val="1100"/>
              <a:buChar char="●"/>
              <a:defRPr>
                <a:solidFill>
                  <a:schemeClr val="accent2"/>
                </a:solidFill>
              </a:defRPr>
            </a:lvl4pPr>
            <a:lvl5pPr marL="2285943" lvl="4" indent="-298442">
              <a:spcBef>
                <a:spcPts val="0"/>
              </a:spcBef>
              <a:spcAft>
                <a:spcPts val="0"/>
              </a:spcAft>
              <a:buClr>
                <a:schemeClr val="accent2"/>
              </a:buClr>
              <a:buSzPts val="1100"/>
              <a:buChar char="○"/>
              <a:defRPr>
                <a:solidFill>
                  <a:schemeClr val="accent2"/>
                </a:solidFill>
              </a:defRPr>
            </a:lvl5pPr>
            <a:lvl6pPr marL="2743132" lvl="5" indent="-298442">
              <a:spcBef>
                <a:spcPts val="0"/>
              </a:spcBef>
              <a:spcAft>
                <a:spcPts val="0"/>
              </a:spcAft>
              <a:buClr>
                <a:schemeClr val="accent2"/>
              </a:buClr>
              <a:buSzPts val="1100"/>
              <a:buChar char="■"/>
              <a:defRPr>
                <a:solidFill>
                  <a:schemeClr val="accent2"/>
                </a:solidFill>
              </a:defRPr>
            </a:lvl6pPr>
            <a:lvl7pPr marL="3200320" lvl="6" indent="-298442">
              <a:spcBef>
                <a:spcPts val="0"/>
              </a:spcBef>
              <a:spcAft>
                <a:spcPts val="0"/>
              </a:spcAft>
              <a:buClr>
                <a:schemeClr val="accent2"/>
              </a:buClr>
              <a:buSzPts val="1100"/>
              <a:buChar char="●"/>
              <a:defRPr>
                <a:solidFill>
                  <a:schemeClr val="accent2"/>
                </a:solidFill>
              </a:defRPr>
            </a:lvl7pPr>
            <a:lvl8pPr marL="3657509" lvl="7" indent="-298442">
              <a:spcBef>
                <a:spcPts val="0"/>
              </a:spcBef>
              <a:spcAft>
                <a:spcPts val="0"/>
              </a:spcAft>
              <a:buClr>
                <a:schemeClr val="accent2"/>
              </a:buClr>
              <a:buSzPts val="1100"/>
              <a:buChar char="○"/>
              <a:defRPr>
                <a:solidFill>
                  <a:schemeClr val="accent2"/>
                </a:solidFill>
              </a:defRPr>
            </a:lvl8pPr>
            <a:lvl9pPr marL="4114697" lvl="8" indent="-298442">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9364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3485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SzPts val="1300"/>
              <a:buChar char="●"/>
              <a:defRPr/>
            </a:lvl1pPr>
            <a:lvl2pPr marL="914378" lvl="1" indent="-298442">
              <a:spcBef>
                <a:spcPts val="0"/>
              </a:spcBef>
              <a:spcAft>
                <a:spcPts val="0"/>
              </a:spcAft>
              <a:buSzPts val="1100"/>
              <a:buChar char="○"/>
              <a:defRPr/>
            </a:lvl2pPr>
            <a:lvl3pPr marL="1371566" lvl="2" indent="-298442">
              <a:spcBef>
                <a:spcPts val="0"/>
              </a:spcBef>
              <a:spcAft>
                <a:spcPts val="0"/>
              </a:spcAft>
              <a:buSzPts val="1100"/>
              <a:buChar char="■"/>
              <a:defRPr/>
            </a:lvl3pPr>
            <a:lvl4pPr marL="1828754" lvl="3" indent="-298442">
              <a:spcBef>
                <a:spcPts val="0"/>
              </a:spcBef>
              <a:spcAft>
                <a:spcPts val="0"/>
              </a:spcAft>
              <a:buSzPts val="1100"/>
              <a:buChar char="●"/>
              <a:defRPr/>
            </a:lvl4pPr>
            <a:lvl5pPr marL="2285943" lvl="4" indent="-298442">
              <a:spcBef>
                <a:spcPts val="0"/>
              </a:spcBef>
              <a:spcAft>
                <a:spcPts val="0"/>
              </a:spcAft>
              <a:buSzPts val="1100"/>
              <a:buChar char="○"/>
              <a:defRPr/>
            </a:lvl5pPr>
            <a:lvl6pPr marL="2743132" lvl="5" indent="-298442">
              <a:spcBef>
                <a:spcPts val="0"/>
              </a:spcBef>
              <a:spcAft>
                <a:spcPts val="0"/>
              </a:spcAft>
              <a:buSzPts val="1100"/>
              <a:buChar char="■"/>
              <a:defRPr/>
            </a:lvl6pPr>
            <a:lvl7pPr marL="3200320" lvl="6" indent="-298442">
              <a:spcBef>
                <a:spcPts val="0"/>
              </a:spcBef>
              <a:spcAft>
                <a:spcPts val="0"/>
              </a:spcAft>
              <a:buSzPts val="1100"/>
              <a:buChar char="●"/>
              <a:defRPr/>
            </a:lvl7pPr>
            <a:lvl8pPr marL="3657509" lvl="7" indent="-298442">
              <a:spcBef>
                <a:spcPts val="0"/>
              </a:spcBef>
              <a:spcAft>
                <a:spcPts val="0"/>
              </a:spcAft>
              <a:buSzPts val="1100"/>
              <a:buChar char="○"/>
              <a:defRPr/>
            </a:lvl8pPr>
            <a:lvl9pPr marL="4114697" lvl="8" indent="-298442">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02336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2224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189" lvl="0" indent="-311142">
              <a:spcBef>
                <a:spcPts val="0"/>
              </a:spcBef>
              <a:spcAft>
                <a:spcPts val="0"/>
              </a:spcAft>
              <a:buClr>
                <a:schemeClr val="accent2"/>
              </a:buClr>
              <a:buSzPts val="1300"/>
              <a:buChar char="●"/>
              <a:defRPr>
                <a:solidFill>
                  <a:schemeClr val="accent2"/>
                </a:solidFill>
              </a:defRPr>
            </a:lvl1pPr>
            <a:lvl2pPr marL="914378" lvl="1" indent="-298442">
              <a:spcBef>
                <a:spcPts val="0"/>
              </a:spcBef>
              <a:spcAft>
                <a:spcPts val="0"/>
              </a:spcAft>
              <a:buClr>
                <a:schemeClr val="accent2"/>
              </a:buClr>
              <a:buSzPts val="1100"/>
              <a:buChar char="○"/>
              <a:defRPr>
                <a:solidFill>
                  <a:schemeClr val="accent2"/>
                </a:solidFill>
              </a:defRPr>
            </a:lvl2pPr>
            <a:lvl3pPr marL="1371566" lvl="2" indent="-298442">
              <a:spcBef>
                <a:spcPts val="0"/>
              </a:spcBef>
              <a:spcAft>
                <a:spcPts val="0"/>
              </a:spcAft>
              <a:buClr>
                <a:schemeClr val="accent2"/>
              </a:buClr>
              <a:buSzPts val="1100"/>
              <a:buChar char="■"/>
              <a:defRPr>
                <a:solidFill>
                  <a:schemeClr val="accent2"/>
                </a:solidFill>
              </a:defRPr>
            </a:lvl3pPr>
            <a:lvl4pPr marL="1828754" lvl="3" indent="-298442">
              <a:spcBef>
                <a:spcPts val="0"/>
              </a:spcBef>
              <a:spcAft>
                <a:spcPts val="0"/>
              </a:spcAft>
              <a:buClr>
                <a:schemeClr val="accent2"/>
              </a:buClr>
              <a:buSzPts val="1100"/>
              <a:buChar char="●"/>
              <a:defRPr>
                <a:solidFill>
                  <a:schemeClr val="accent2"/>
                </a:solidFill>
              </a:defRPr>
            </a:lvl4pPr>
            <a:lvl5pPr marL="2285943" lvl="4" indent="-298442">
              <a:spcBef>
                <a:spcPts val="0"/>
              </a:spcBef>
              <a:spcAft>
                <a:spcPts val="0"/>
              </a:spcAft>
              <a:buClr>
                <a:schemeClr val="accent2"/>
              </a:buClr>
              <a:buSzPts val="1100"/>
              <a:buChar char="○"/>
              <a:defRPr>
                <a:solidFill>
                  <a:schemeClr val="accent2"/>
                </a:solidFill>
              </a:defRPr>
            </a:lvl5pPr>
            <a:lvl6pPr marL="2743132" lvl="5" indent="-298442">
              <a:spcBef>
                <a:spcPts val="0"/>
              </a:spcBef>
              <a:spcAft>
                <a:spcPts val="0"/>
              </a:spcAft>
              <a:buClr>
                <a:schemeClr val="accent2"/>
              </a:buClr>
              <a:buSzPts val="1100"/>
              <a:buChar char="■"/>
              <a:defRPr>
                <a:solidFill>
                  <a:schemeClr val="accent2"/>
                </a:solidFill>
              </a:defRPr>
            </a:lvl6pPr>
            <a:lvl7pPr marL="3200320" lvl="6" indent="-298442">
              <a:spcBef>
                <a:spcPts val="0"/>
              </a:spcBef>
              <a:spcAft>
                <a:spcPts val="0"/>
              </a:spcAft>
              <a:buClr>
                <a:schemeClr val="accent2"/>
              </a:buClr>
              <a:buSzPts val="1100"/>
              <a:buChar char="●"/>
              <a:defRPr>
                <a:solidFill>
                  <a:schemeClr val="accent2"/>
                </a:solidFill>
              </a:defRPr>
            </a:lvl7pPr>
            <a:lvl8pPr marL="3657509" lvl="7" indent="-298442">
              <a:spcBef>
                <a:spcPts val="0"/>
              </a:spcBef>
              <a:spcAft>
                <a:spcPts val="0"/>
              </a:spcAft>
              <a:buClr>
                <a:schemeClr val="accent2"/>
              </a:buClr>
              <a:buSzPts val="1100"/>
              <a:buChar char="○"/>
              <a:defRPr>
                <a:solidFill>
                  <a:schemeClr val="accent2"/>
                </a:solidFill>
              </a:defRPr>
            </a:lvl8pPr>
            <a:lvl9pPr marL="4114697" lvl="8" indent="-298442">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852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6711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62"/>
        <p:cNvGrpSpPr/>
        <p:nvPr/>
      </p:nvGrpSpPr>
      <p:grpSpPr>
        <a:xfrm>
          <a:off x="0" y="0"/>
          <a:ext cx="0" cy="0"/>
          <a:chOff x="0" y="0"/>
          <a:chExt cx="0" cy="0"/>
        </a:xfrm>
      </p:grpSpPr>
      <p:pic>
        <p:nvPicPr>
          <p:cNvPr id="63" name="Google Shape;63;p14" descr="casel_clear.tif"/>
          <p:cNvPicPr preferRelativeResize="0"/>
          <p:nvPr/>
        </p:nvPicPr>
        <p:blipFill rotWithShape="1">
          <a:blip r:embed="rId2">
            <a:alphaModFix/>
          </a:blip>
          <a:srcRect/>
          <a:stretch/>
        </p:blipFill>
        <p:spPr>
          <a:xfrm>
            <a:off x="352190" y="4587878"/>
            <a:ext cx="299242" cy="299242"/>
          </a:xfrm>
          <a:prstGeom prst="rect">
            <a:avLst/>
          </a:prstGeom>
          <a:noFill/>
          <a:ln>
            <a:noFill/>
          </a:ln>
        </p:spPr>
      </p:pic>
      <p:sp>
        <p:nvSpPr>
          <p:cNvPr id="64" name="Google Shape;64;p14"/>
          <p:cNvSpPr txBox="1">
            <a:spLocks noGrp="1"/>
          </p:cNvSpPr>
          <p:nvPr>
            <p:ph type="title"/>
          </p:nvPr>
        </p:nvSpPr>
        <p:spPr>
          <a:xfrm>
            <a:off x="438150" y="285706"/>
            <a:ext cx="2724300" cy="450000"/>
          </a:xfrm>
          <a:prstGeom prst="rect">
            <a:avLst/>
          </a:prstGeom>
          <a:noFill/>
          <a:ln>
            <a:noFill/>
          </a:ln>
        </p:spPr>
        <p:txBody>
          <a:bodyPr spcFirstLastPara="1" wrap="square" lIns="41900" tIns="20950" rIns="41900" bIns="20950" anchor="t" anchorCtr="0">
            <a:normAutofit/>
          </a:bodyPr>
          <a:lstStyle>
            <a:lvl1pPr marR="0" lvl="0" algn="l" rtl="0">
              <a:lnSpc>
                <a:spcPct val="9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cxnSp>
        <p:nvCxnSpPr>
          <p:cNvPr id="65" name="Google Shape;65;p14"/>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sp>
        <p:nvSpPr>
          <p:cNvPr id="66" name="Google Shape;66;p14"/>
          <p:cNvSpPr txBox="1">
            <a:spLocks noGrp="1"/>
          </p:cNvSpPr>
          <p:nvPr>
            <p:ph type="sldNum" idx="12"/>
          </p:nvPr>
        </p:nvSpPr>
        <p:spPr>
          <a:xfrm>
            <a:off x="8710613" y="4886325"/>
            <a:ext cx="866700" cy="95100"/>
          </a:xfrm>
          <a:prstGeom prst="rect">
            <a:avLst/>
          </a:prstGeom>
          <a:noFill/>
          <a:ln>
            <a:noFill/>
          </a:ln>
        </p:spPr>
        <p:txBody>
          <a:bodyPr spcFirstLastPara="1" wrap="square" lIns="41900" tIns="20950" rIns="41900" bIns="20950" anchor="t" anchorCtr="0">
            <a:normAutofit fontScale="85000" lnSpcReduction="20000"/>
          </a:bodyPr>
          <a:lstStyle>
            <a:lvl1pPr marL="0" marR="0" lvl="0" indent="0" algn="l" rtl="0">
              <a:spcBef>
                <a:spcPts val="0"/>
              </a:spcBef>
              <a:buNone/>
              <a:defRPr sz="500" b="1">
                <a:solidFill>
                  <a:srgbClr val="C0C0C8"/>
                </a:solidFill>
                <a:latin typeface="Calibri"/>
                <a:ea typeface="Calibri"/>
                <a:cs typeface="Calibri"/>
                <a:sym typeface="Calibri"/>
              </a:defRPr>
            </a:lvl1pPr>
            <a:lvl2pPr marL="0" marR="0" lvl="1" indent="0" algn="l" rtl="0">
              <a:spcBef>
                <a:spcPts val="0"/>
              </a:spcBef>
              <a:buNone/>
              <a:defRPr sz="500" b="1">
                <a:solidFill>
                  <a:srgbClr val="C0C0C8"/>
                </a:solidFill>
                <a:latin typeface="Calibri"/>
                <a:ea typeface="Calibri"/>
                <a:cs typeface="Calibri"/>
                <a:sym typeface="Calibri"/>
              </a:defRPr>
            </a:lvl2pPr>
            <a:lvl3pPr marL="0" marR="0" lvl="2" indent="0" algn="l" rtl="0">
              <a:spcBef>
                <a:spcPts val="0"/>
              </a:spcBef>
              <a:buNone/>
              <a:defRPr sz="500" b="1">
                <a:solidFill>
                  <a:srgbClr val="C0C0C8"/>
                </a:solidFill>
                <a:latin typeface="Calibri"/>
                <a:ea typeface="Calibri"/>
                <a:cs typeface="Calibri"/>
                <a:sym typeface="Calibri"/>
              </a:defRPr>
            </a:lvl3pPr>
            <a:lvl4pPr marL="0" marR="0" lvl="3" indent="0" algn="l" rtl="0">
              <a:spcBef>
                <a:spcPts val="0"/>
              </a:spcBef>
              <a:buNone/>
              <a:defRPr sz="500" b="1">
                <a:solidFill>
                  <a:srgbClr val="C0C0C8"/>
                </a:solidFill>
                <a:latin typeface="Calibri"/>
                <a:ea typeface="Calibri"/>
                <a:cs typeface="Calibri"/>
                <a:sym typeface="Calibri"/>
              </a:defRPr>
            </a:lvl4pPr>
            <a:lvl5pPr marL="0" marR="0" lvl="4" indent="0" algn="l" rtl="0">
              <a:spcBef>
                <a:spcPts val="0"/>
              </a:spcBef>
              <a:buNone/>
              <a:defRPr sz="500" b="1">
                <a:solidFill>
                  <a:srgbClr val="C0C0C8"/>
                </a:solidFill>
                <a:latin typeface="Calibri"/>
                <a:ea typeface="Calibri"/>
                <a:cs typeface="Calibri"/>
                <a:sym typeface="Calibri"/>
              </a:defRPr>
            </a:lvl5pPr>
            <a:lvl6pPr marL="0" marR="0" lvl="5" indent="0" algn="l" rtl="0">
              <a:spcBef>
                <a:spcPts val="0"/>
              </a:spcBef>
              <a:buNone/>
              <a:defRPr sz="500" b="1">
                <a:solidFill>
                  <a:srgbClr val="C0C0C8"/>
                </a:solidFill>
                <a:latin typeface="Calibri"/>
                <a:ea typeface="Calibri"/>
                <a:cs typeface="Calibri"/>
                <a:sym typeface="Calibri"/>
              </a:defRPr>
            </a:lvl6pPr>
            <a:lvl7pPr marL="0" marR="0" lvl="6" indent="0" algn="l" rtl="0">
              <a:spcBef>
                <a:spcPts val="0"/>
              </a:spcBef>
              <a:buNone/>
              <a:defRPr sz="500" b="1">
                <a:solidFill>
                  <a:srgbClr val="C0C0C8"/>
                </a:solidFill>
                <a:latin typeface="Calibri"/>
                <a:ea typeface="Calibri"/>
                <a:cs typeface="Calibri"/>
                <a:sym typeface="Calibri"/>
              </a:defRPr>
            </a:lvl7pPr>
            <a:lvl8pPr marL="0" marR="0" lvl="7" indent="0" algn="l" rtl="0">
              <a:spcBef>
                <a:spcPts val="0"/>
              </a:spcBef>
              <a:buNone/>
              <a:defRPr sz="500" b="1">
                <a:solidFill>
                  <a:srgbClr val="C0C0C8"/>
                </a:solidFill>
                <a:latin typeface="Calibri"/>
                <a:ea typeface="Calibri"/>
                <a:cs typeface="Calibri"/>
                <a:sym typeface="Calibri"/>
              </a:defRPr>
            </a:lvl8pPr>
            <a:lvl9pPr marL="0" marR="0" lvl="8" indent="0" algn="l" rtl="0">
              <a:spcBef>
                <a:spcPts val="0"/>
              </a:spcBef>
              <a:buNone/>
              <a:defRPr sz="500" b="1">
                <a:solidFill>
                  <a:srgbClr val="C0C0C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6234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
        <p:cNvGrpSpPr/>
        <p:nvPr/>
      </p:nvGrpSpPr>
      <p:grpSpPr>
        <a:xfrm>
          <a:off x="0" y="0"/>
          <a:ext cx="0" cy="0"/>
          <a:chOff x="0" y="0"/>
          <a:chExt cx="0" cy="0"/>
        </a:xfrm>
      </p:grpSpPr>
      <p:pic>
        <p:nvPicPr>
          <p:cNvPr id="68" name="Google Shape;68;p15" descr="CASEL"/>
          <p:cNvPicPr preferRelativeResize="0"/>
          <p:nvPr/>
        </p:nvPicPr>
        <p:blipFill rotWithShape="1">
          <a:blip r:embed="rId2">
            <a:alphaModFix/>
          </a:blip>
          <a:srcRect/>
          <a:stretch/>
        </p:blipFill>
        <p:spPr>
          <a:xfrm>
            <a:off x="186986" y="4470305"/>
            <a:ext cx="479457" cy="479457"/>
          </a:xfrm>
          <a:prstGeom prst="rect">
            <a:avLst/>
          </a:prstGeom>
          <a:noFill/>
          <a:ln>
            <a:noFill/>
          </a:ln>
        </p:spPr>
      </p:pic>
      <p:sp>
        <p:nvSpPr>
          <p:cNvPr id="69" name="Google Shape;69;p15"/>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sz="1800"/>
          </a:p>
        </p:txBody>
      </p:sp>
    </p:spTree>
    <p:extLst>
      <p:ext uri="{BB962C8B-B14F-4D97-AF65-F5344CB8AC3E}">
        <p14:creationId xmlns:p14="http://schemas.microsoft.com/office/powerpoint/2010/main" val="189052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D78B-11BD-46E2-AD84-FE5D7470991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16334B-47C0-4D4E-B473-97CD6EC6F31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12A474-B69F-47B2-85B1-ED6D24BF8107}"/>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8C5E8DFA-C2FC-4D5A-A7B0-D82E0B3B7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AF48F-03F0-48A0-84E2-07C432D2FD6E}"/>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1838375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D38C-8CDE-4642-9976-7C6FE79CE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60135-5F62-46AB-89B3-61303B1F6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9CC96-844B-4368-90B7-86635364B03D}"/>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572C37A3-2012-4715-AFEC-BACDCB377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B9590-B3A6-47EF-996D-A0A3FB77A499}"/>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16329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732E-C1CA-4E6D-8EFC-605327316E6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56DE0-D109-486A-B99B-B303671CC6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D8A32-1818-4634-AA4E-E7B8914AEC2A}"/>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47AEE557-4D07-4E65-9CB2-A8E8751E4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CCAB1-9F6D-4E4B-8B5B-5ADBFC41A123}"/>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280596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6146-38B9-4A60-8932-B4FE4E4ED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DB14C-8058-483F-9A8F-F3AF7B5335C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AC7F8-3B0D-48AD-AE6B-42A8ABA0C38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4849A-2196-420C-A60C-D158B21039F1}"/>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6" name="Footer Placeholder 5">
            <a:extLst>
              <a:ext uri="{FF2B5EF4-FFF2-40B4-BE49-F238E27FC236}">
                <a16:creationId xmlns:a16="http://schemas.microsoft.com/office/drawing/2014/main" id="{DB639B32-DDBA-4539-8B0B-AEDB17BD0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75861-5A6F-400A-80F5-12464179E0D6}"/>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535841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44FB-5029-40DE-BD92-713D4A8B069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37E952-01A2-4702-9093-98BAC07E19E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797B1-B09C-4A51-8DAD-1D299C6759E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CF408F-AEC0-498D-95EB-4D3341E3AD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DAB3FA-516E-4229-8020-B436585806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3A4ECC-6132-477B-9D3B-4F9E61771F40}"/>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8" name="Footer Placeholder 7">
            <a:extLst>
              <a:ext uri="{FF2B5EF4-FFF2-40B4-BE49-F238E27FC236}">
                <a16:creationId xmlns:a16="http://schemas.microsoft.com/office/drawing/2014/main" id="{099392FB-8E55-465B-BE71-5D03C6E960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5B928D-6211-4341-925B-65770DCFFA5E}"/>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3374432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DC1-906D-4208-AF95-89CC5C70D7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A9DCF2-9282-46D0-9539-7E6266F23665}"/>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4" name="Footer Placeholder 3">
            <a:extLst>
              <a:ext uri="{FF2B5EF4-FFF2-40B4-BE49-F238E27FC236}">
                <a16:creationId xmlns:a16="http://schemas.microsoft.com/office/drawing/2014/main" id="{22AD86D4-596E-42D9-B23E-FDE32DDF90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02042-E8CD-43BC-B882-78221041EC57}"/>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812658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6821BD-3901-422B-9D0C-B675817B6267}"/>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3" name="Footer Placeholder 2">
            <a:extLst>
              <a:ext uri="{FF2B5EF4-FFF2-40B4-BE49-F238E27FC236}">
                <a16:creationId xmlns:a16="http://schemas.microsoft.com/office/drawing/2014/main" id="{6FDF0558-6BDB-4477-A59A-C16919CD75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FEC068-3CAE-4929-9672-9E5226AB297C}"/>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4160892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A9D9-4213-4A09-85A4-A9EEBF9180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3D6F5E-1A64-44C4-91DE-40E5DEAA31B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038796-A746-4BC3-843B-39681B445C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4A3ECC1-B7B8-4D7F-9FD5-1B4C8A5980D7}"/>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6" name="Footer Placeholder 5">
            <a:extLst>
              <a:ext uri="{FF2B5EF4-FFF2-40B4-BE49-F238E27FC236}">
                <a16:creationId xmlns:a16="http://schemas.microsoft.com/office/drawing/2014/main" id="{2BC6C2E2-F9F8-4BDC-8337-1CA39CC2E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721E2-D669-44AD-A202-7B095C6220C2}"/>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4077509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718A-7E6B-4F0D-AC16-624A8D39EC0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578D192-B612-4A75-8C30-DFE41348ABB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74BCA2-04FF-4D68-A56D-BB05C02F14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0F0FDD-59C0-4B96-94C5-408B73D9D701}"/>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6" name="Footer Placeholder 5">
            <a:extLst>
              <a:ext uri="{FF2B5EF4-FFF2-40B4-BE49-F238E27FC236}">
                <a16:creationId xmlns:a16="http://schemas.microsoft.com/office/drawing/2014/main" id="{140E616B-CBB9-471F-84A1-82350B38F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E9EA0-E628-457D-B672-05802BAB7500}"/>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1174724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6462-F58B-4496-8C72-9AD1744C02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DEDF2E-B785-467A-A27D-936A6BDAAC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48F82-514B-42E3-98D5-FD4C00552F28}"/>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3A32BE6E-D40D-41CB-8530-1B8B1C8A5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9C2B1-9404-4E7F-A31B-BF8E78AB76AF}"/>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25384029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0D451F-5020-4379-B8DF-252B9BF11E2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CACE29-18E2-47ED-9BB3-7F3E745F7E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E2EFD-9DC7-4E19-BBDB-EBA49F174041}"/>
              </a:ext>
            </a:extLst>
          </p:cNvPr>
          <p:cNvSpPr>
            <a:spLocks noGrp="1"/>
          </p:cNvSpPr>
          <p:nvPr>
            <p:ph type="dt" sz="half" idx="10"/>
          </p:nvPr>
        </p:nvSpPr>
        <p:spPr/>
        <p:txBody>
          <a:body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2E36941D-37DA-4AEC-9836-E36521EF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438FE-0B19-4D09-89A4-95C44665A4A8}"/>
              </a:ext>
            </a:extLst>
          </p:cNvPr>
          <p:cNvSpPr>
            <a:spLocks noGrp="1"/>
          </p:cNvSpPr>
          <p:nvPr>
            <p:ph type="sldNum" sz="quarter" idx="12"/>
          </p:nvPr>
        </p:nvSpPr>
        <p:spPr/>
        <p:txBody>
          <a:bodyPr/>
          <a:lstStyle/>
          <a:p>
            <a:fld id="{CE5D6128-E9CA-47C8-AC2B-4CBBADB4C0E8}" type="slidenum">
              <a:rPr lang="en-US" smtClean="0"/>
              <a:t>‹#›</a:t>
            </a:fld>
            <a:endParaRPr lang="en-US"/>
          </a:p>
        </p:txBody>
      </p:sp>
    </p:spTree>
    <p:extLst>
      <p:ext uri="{BB962C8B-B14F-4D97-AF65-F5344CB8AC3E}">
        <p14:creationId xmlns:p14="http://schemas.microsoft.com/office/powerpoint/2010/main" val="3989086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
        <p:cNvGrpSpPr/>
        <p:nvPr/>
      </p:nvGrpSpPr>
      <p:grpSpPr>
        <a:xfrm>
          <a:off x="0" y="0"/>
          <a:ext cx="0" cy="0"/>
          <a:chOff x="0" y="0"/>
          <a:chExt cx="0" cy="0"/>
        </a:xfrm>
      </p:grpSpPr>
      <p:pic>
        <p:nvPicPr>
          <p:cNvPr id="68" name="Google Shape;68;p15" descr="CASEL"/>
          <p:cNvPicPr preferRelativeResize="0"/>
          <p:nvPr/>
        </p:nvPicPr>
        <p:blipFill rotWithShape="1">
          <a:blip r:embed="rId2">
            <a:alphaModFix/>
          </a:blip>
          <a:srcRect/>
          <a:stretch/>
        </p:blipFill>
        <p:spPr>
          <a:xfrm>
            <a:off x="186986" y="4470305"/>
            <a:ext cx="479457" cy="479457"/>
          </a:xfrm>
          <a:prstGeom prst="rect">
            <a:avLst/>
          </a:prstGeom>
          <a:noFill/>
          <a:ln>
            <a:noFill/>
          </a:ln>
        </p:spPr>
      </p:pic>
      <p:sp>
        <p:nvSpPr>
          <p:cNvPr id="69" name="Google Shape;69;p15"/>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sz="1800"/>
          </a:p>
        </p:txBody>
      </p:sp>
    </p:spTree>
    <p:extLst>
      <p:ext uri="{BB962C8B-B14F-4D97-AF65-F5344CB8AC3E}">
        <p14:creationId xmlns:p14="http://schemas.microsoft.com/office/powerpoint/2010/main" val="3681836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9818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21377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34202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03333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84965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19116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517379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88532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41565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49445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6390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62"/>
        <p:cNvGrpSpPr/>
        <p:nvPr/>
      </p:nvGrpSpPr>
      <p:grpSpPr>
        <a:xfrm>
          <a:off x="0" y="0"/>
          <a:ext cx="0" cy="0"/>
          <a:chOff x="0" y="0"/>
          <a:chExt cx="0" cy="0"/>
        </a:xfrm>
      </p:grpSpPr>
      <p:pic>
        <p:nvPicPr>
          <p:cNvPr id="63" name="Google Shape;63;p14" descr="casel_clear.tif"/>
          <p:cNvPicPr preferRelativeResize="0"/>
          <p:nvPr/>
        </p:nvPicPr>
        <p:blipFill rotWithShape="1">
          <a:blip r:embed="rId2">
            <a:alphaModFix/>
          </a:blip>
          <a:srcRect/>
          <a:stretch/>
        </p:blipFill>
        <p:spPr>
          <a:xfrm>
            <a:off x="352189" y="4587877"/>
            <a:ext cx="299242" cy="299242"/>
          </a:xfrm>
          <a:prstGeom prst="rect">
            <a:avLst/>
          </a:prstGeom>
          <a:noFill/>
          <a:ln>
            <a:noFill/>
          </a:ln>
        </p:spPr>
      </p:pic>
      <p:sp>
        <p:nvSpPr>
          <p:cNvPr id="64" name="Google Shape;64;p14"/>
          <p:cNvSpPr txBox="1">
            <a:spLocks noGrp="1"/>
          </p:cNvSpPr>
          <p:nvPr>
            <p:ph type="title"/>
          </p:nvPr>
        </p:nvSpPr>
        <p:spPr>
          <a:xfrm>
            <a:off x="438150" y="285706"/>
            <a:ext cx="2724300" cy="450000"/>
          </a:xfrm>
          <a:prstGeom prst="rect">
            <a:avLst/>
          </a:prstGeom>
          <a:noFill/>
          <a:ln>
            <a:noFill/>
          </a:ln>
        </p:spPr>
        <p:txBody>
          <a:bodyPr spcFirstLastPara="1" wrap="square" lIns="41900" tIns="20950" rIns="41900" bIns="20950" anchor="t" anchorCtr="0">
            <a:normAutofit/>
          </a:bodyPr>
          <a:lstStyle>
            <a:lvl1pPr marR="0" lvl="0" algn="l" rtl="0">
              <a:lnSpc>
                <a:spcPct val="90000"/>
              </a:lnSpc>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cxnSp>
        <p:nvCxnSpPr>
          <p:cNvPr id="65" name="Google Shape;65;p14"/>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sp>
        <p:nvSpPr>
          <p:cNvPr id="66" name="Google Shape;66;p14"/>
          <p:cNvSpPr txBox="1">
            <a:spLocks noGrp="1"/>
          </p:cNvSpPr>
          <p:nvPr>
            <p:ph type="sldNum" idx="12"/>
          </p:nvPr>
        </p:nvSpPr>
        <p:spPr>
          <a:xfrm>
            <a:off x="8710613" y="4886325"/>
            <a:ext cx="866700" cy="95100"/>
          </a:xfrm>
          <a:prstGeom prst="rect">
            <a:avLst/>
          </a:prstGeom>
          <a:noFill/>
          <a:ln>
            <a:noFill/>
          </a:ln>
        </p:spPr>
        <p:txBody>
          <a:bodyPr spcFirstLastPara="1" wrap="square" lIns="41900" tIns="20950" rIns="41900" bIns="20950" anchor="t" anchorCtr="0">
            <a:normAutofit fontScale="85000" lnSpcReduction="20000"/>
          </a:bodyPr>
          <a:lstStyle>
            <a:lvl1pPr marL="0" marR="0" lvl="0" indent="0" algn="l" rtl="0">
              <a:spcBef>
                <a:spcPts val="0"/>
              </a:spcBef>
              <a:buNone/>
              <a:defRPr sz="500" b="1">
                <a:solidFill>
                  <a:srgbClr val="C0C0C8"/>
                </a:solidFill>
                <a:latin typeface="Calibri"/>
                <a:ea typeface="Calibri"/>
                <a:cs typeface="Calibri"/>
                <a:sym typeface="Calibri"/>
              </a:defRPr>
            </a:lvl1pPr>
            <a:lvl2pPr marL="0" marR="0" lvl="1" indent="0" algn="l" rtl="0">
              <a:spcBef>
                <a:spcPts val="0"/>
              </a:spcBef>
              <a:buNone/>
              <a:defRPr sz="500" b="1">
                <a:solidFill>
                  <a:srgbClr val="C0C0C8"/>
                </a:solidFill>
                <a:latin typeface="Calibri"/>
                <a:ea typeface="Calibri"/>
                <a:cs typeface="Calibri"/>
                <a:sym typeface="Calibri"/>
              </a:defRPr>
            </a:lvl2pPr>
            <a:lvl3pPr marL="0" marR="0" lvl="2" indent="0" algn="l" rtl="0">
              <a:spcBef>
                <a:spcPts val="0"/>
              </a:spcBef>
              <a:buNone/>
              <a:defRPr sz="500" b="1">
                <a:solidFill>
                  <a:srgbClr val="C0C0C8"/>
                </a:solidFill>
                <a:latin typeface="Calibri"/>
                <a:ea typeface="Calibri"/>
                <a:cs typeface="Calibri"/>
                <a:sym typeface="Calibri"/>
              </a:defRPr>
            </a:lvl3pPr>
            <a:lvl4pPr marL="0" marR="0" lvl="3" indent="0" algn="l" rtl="0">
              <a:spcBef>
                <a:spcPts val="0"/>
              </a:spcBef>
              <a:buNone/>
              <a:defRPr sz="500" b="1">
                <a:solidFill>
                  <a:srgbClr val="C0C0C8"/>
                </a:solidFill>
                <a:latin typeface="Calibri"/>
                <a:ea typeface="Calibri"/>
                <a:cs typeface="Calibri"/>
                <a:sym typeface="Calibri"/>
              </a:defRPr>
            </a:lvl4pPr>
            <a:lvl5pPr marL="0" marR="0" lvl="4" indent="0" algn="l" rtl="0">
              <a:spcBef>
                <a:spcPts val="0"/>
              </a:spcBef>
              <a:buNone/>
              <a:defRPr sz="500" b="1">
                <a:solidFill>
                  <a:srgbClr val="C0C0C8"/>
                </a:solidFill>
                <a:latin typeface="Calibri"/>
                <a:ea typeface="Calibri"/>
                <a:cs typeface="Calibri"/>
                <a:sym typeface="Calibri"/>
              </a:defRPr>
            </a:lvl5pPr>
            <a:lvl6pPr marL="0" marR="0" lvl="5" indent="0" algn="l" rtl="0">
              <a:spcBef>
                <a:spcPts val="0"/>
              </a:spcBef>
              <a:buNone/>
              <a:defRPr sz="500" b="1">
                <a:solidFill>
                  <a:srgbClr val="C0C0C8"/>
                </a:solidFill>
                <a:latin typeface="Calibri"/>
                <a:ea typeface="Calibri"/>
                <a:cs typeface="Calibri"/>
                <a:sym typeface="Calibri"/>
              </a:defRPr>
            </a:lvl6pPr>
            <a:lvl7pPr marL="0" marR="0" lvl="6" indent="0" algn="l" rtl="0">
              <a:spcBef>
                <a:spcPts val="0"/>
              </a:spcBef>
              <a:buNone/>
              <a:defRPr sz="500" b="1">
                <a:solidFill>
                  <a:srgbClr val="C0C0C8"/>
                </a:solidFill>
                <a:latin typeface="Calibri"/>
                <a:ea typeface="Calibri"/>
                <a:cs typeface="Calibri"/>
                <a:sym typeface="Calibri"/>
              </a:defRPr>
            </a:lvl7pPr>
            <a:lvl8pPr marL="0" marR="0" lvl="7" indent="0" algn="l" rtl="0">
              <a:spcBef>
                <a:spcPts val="0"/>
              </a:spcBef>
              <a:buNone/>
              <a:defRPr sz="500" b="1">
                <a:solidFill>
                  <a:srgbClr val="C0C0C8"/>
                </a:solidFill>
                <a:latin typeface="Calibri"/>
                <a:ea typeface="Calibri"/>
                <a:cs typeface="Calibri"/>
                <a:sym typeface="Calibri"/>
              </a:defRPr>
            </a:lvl8pPr>
            <a:lvl9pPr marL="0" marR="0" lvl="8" indent="0" algn="l" rtl="0">
              <a:spcBef>
                <a:spcPts val="0"/>
              </a:spcBef>
              <a:buNone/>
              <a:defRPr sz="500" b="1">
                <a:solidFill>
                  <a:srgbClr val="C0C0C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96950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7"/>
        <p:cNvGrpSpPr/>
        <p:nvPr/>
      </p:nvGrpSpPr>
      <p:grpSpPr>
        <a:xfrm>
          <a:off x="0" y="0"/>
          <a:ext cx="0" cy="0"/>
          <a:chOff x="0" y="0"/>
          <a:chExt cx="0" cy="0"/>
        </a:xfrm>
      </p:grpSpPr>
      <p:pic>
        <p:nvPicPr>
          <p:cNvPr id="68" name="Google Shape;68;p15"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69" name="Google Shape;69;p15"/>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extLst>
      <p:ext uri="{BB962C8B-B14F-4D97-AF65-F5344CB8AC3E}">
        <p14:creationId xmlns:p14="http://schemas.microsoft.com/office/powerpoint/2010/main" val="348723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9230127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716385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48440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88314-75E3-4582-B467-CA49A88909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85E030-F532-4E49-A94C-9D861968308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A80A8-DA39-4CCA-B61B-428CDBF4773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95F785-950C-4962-ACC6-8857E998F2EF}" type="datetimeFigureOut">
              <a:rPr lang="en-US" smtClean="0"/>
              <a:t>10/28/2022</a:t>
            </a:fld>
            <a:endParaRPr lang="en-US"/>
          </a:p>
        </p:txBody>
      </p:sp>
      <p:sp>
        <p:nvSpPr>
          <p:cNvPr id="5" name="Footer Placeholder 4">
            <a:extLst>
              <a:ext uri="{FF2B5EF4-FFF2-40B4-BE49-F238E27FC236}">
                <a16:creationId xmlns:a16="http://schemas.microsoft.com/office/drawing/2014/main" id="{4A8B496F-04F3-4772-BE36-6B367508A73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E827E3-5808-4979-995F-BF0FEAFB307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5D6128-E9CA-47C8-AC2B-4CBBADB4C0E8}" type="slidenum">
              <a:rPr lang="en-US" smtClean="0"/>
              <a:t>‹#›</a:t>
            </a:fld>
            <a:endParaRPr lang="en-US"/>
          </a:p>
        </p:txBody>
      </p:sp>
    </p:spTree>
    <p:extLst>
      <p:ext uri="{BB962C8B-B14F-4D97-AF65-F5344CB8AC3E}">
        <p14:creationId xmlns:p14="http://schemas.microsoft.com/office/powerpoint/2010/main" val="2805098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075016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hyperlink" Target="https://www.washingtonpost.com/lifestyle/on-parenting/children-awe-emotion/2021/11/29/0f78a4b0-4c8e-11ec-b0b0-766bbbe79347_story.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hyperlink" Target="https://www.weforum.org/videos/20052-scientists-say-taking-an-awe-walk-can-transform-your-well-be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8.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8.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8.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fpg.unc.edu/sites/fpg.unc.edu/files/resources/reports-and-policy-briefs/Co-RegulationFromBirthThroughYoungAdulthood.pdf"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8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80.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8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hyperlink" Target="https://jamboard.google.com/d/16XxlUA1yDHyE1UmiSQE_UTYi5I_AdjEP40lupGAYEnI/viewer?f=0"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43.xml"/><Relationship Id="rId5" Type="http://schemas.openxmlformats.org/officeDocument/2006/relationships/image" Target="../media/image3.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43.xml"/><Relationship Id="rId5" Type="http://schemas.openxmlformats.org/officeDocument/2006/relationships/image" Target="../media/image3.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CF4A-1231-4F07-923C-F21D8C8DD737}"/>
              </a:ext>
            </a:extLst>
          </p:cNvPr>
          <p:cNvSpPr>
            <a:spLocks noGrp="1"/>
          </p:cNvSpPr>
          <p:nvPr>
            <p:ph type="ctrTitle"/>
          </p:nvPr>
        </p:nvSpPr>
        <p:spPr>
          <a:xfrm>
            <a:off x="311700" y="471948"/>
            <a:ext cx="8520600" cy="1350277"/>
          </a:xfrm>
        </p:spPr>
        <p:txBody>
          <a:bodyPr>
            <a:normAutofit/>
          </a:bodyPr>
          <a:lstStyle/>
          <a:p>
            <a:r>
              <a:rPr lang="en-US" dirty="0"/>
              <a:t>MSMA:  Spotlighting Curiosity &amp; Coregulation In The Classroom</a:t>
            </a:r>
          </a:p>
        </p:txBody>
      </p:sp>
      <p:sp>
        <p:nvSpPr>
          <p:cNvPr id="3" name="Subtitle 2">
            <a:extLst>
              <a:ext uri="{FF2B5EF4-FFF2-40B4-BE49-F238E27FC236}">
                <a16:creationId xmlns:a16="http://schemas.microsoft.com/office/drawing/2014/main" id="{2E96FF53-E117-40EA-BD80-B1016CCEB0BE}"/>
              </a:ext>
            </a:extLst>
          </p:cNvPr>
          <p:cNvSpPr>
            <a:spLocks noGrp="1"/>
          </p:cNvSpPr>
          <p:nvPr>
            <p:ph type="subTitle" idx="1"/>
          </p:nvPr>
        </p:nvSpPr>
        <p:spPr>
          <a:xfrm>
            <a:off x="311699" y="1878560"/>
            <a:ext cx="5985862" cy="738300"/>
          </a:xfrm>
        </p:spPr>
        <p:txBody>
          <a:bodyPr/>
          <a:lstStyle/>
          <a:p>
            <a:r>
              <a:rPr lang="en-US" dirty="0"/>
              <a:t>Social Emotional Teaching and Learning In Schools</a:t>
            </a:r>
          </a:p>
        </p:txBody>
      </p:sp>
      <p:sp>
        <p:nvSpPr>
          <p:cNvPr id="4" name="TextBox 3">
            <a:extLst>
              <a:ext uri="{FF2B5EF4-FFF2-40B4-BE49-F238E27FC236}">
                <a16:creationId xmlns:a16="http://schemas.microsoft.com/office/drawing/2014/main" id="{A4166D06-B9DD-48BA-8527-58FBDFF74CC0}"/>
              </a:ext>
            </a:extLst>
          </p:cNvPr>
          <p:cNvSpPr txBox="1"/>
          <p:nvPr/>
        </p:nvSpPr>
        <p:spPr>
          <a:xfrm>
            <a:off x="2491217" y="4409942"/>
            <a:ext cx="6652783" cy="523220"/>
          </a:xfrm>
          <a:prstGeom prst="rect">
            <a:avLst/>
          </a:prstGeom>
          <a:noFill/>
        </p:spPr>
        <p:txBody>
          <a:bodyPr wrap="none" rtlCol="0">
            <a:spAutoFit/>
          </a:bodyPr>
          <a:lstStyle/>
          <a:p>
            <a:r>
              <a:rPr lang="en-US" dirty="0">
                <a:solidFill>
                  <a:schemeClr val="bg1"/>
                </a:solidFill>
                <a:latin typeface="Georgia" panose="02040502050405020303" pitchFamily="18" charset="0"/>
                <a:cs typeface="Gautami" panose="020B0502040204020203" pitchFamily="34" charset="0"/>
              </a:rPr>
              <a:t>Kellie Doyle Bailey – Social Emotional Learning &amp; Restorative Practices Specialist</a:t>
            </a:r>
          </a:p>
          <a:p>
            <a:r>
              <a:rPr lang="en-US" dirty="0">
                <a:solidFill>
                  <a:schemeClr val="bg1"/>
                </a:solidFill>
                <a:latin typeface="Georgia" panose="02040502050405020303" pitchFamily="18" charset="0"/>
                <a:cs typeface="Gautami" panose="020B0502040204020203" pitchFamily="34" charset="0"/>
              </a:rPr>
              <a:t>Sarah Norsworthy – Social Emotional Learning Implementation Specialist</a:t>
            </a:r>
          </a:p>
        </p:txBody>
      </p:sp>
      <p:pic>
        <p:nvPicPr>
          <p:cNvPr id="5" name="Picture 4">
            <a:extLst>
              <a:ext uri="{FF2B5EF4-FFF2-40B4-BE49-F238E27FC236}">
                <a16:creationId xmlns:a16="http://schemas.microsoft.com/office/drawing/2014/main" id="{C8E4F940-EAC7-45BA-A868-3D4CEB0D5FF3}"/>
              </a:ext>
            </a:extLst>
          </p:cNvPr>
          <p:cNvPicPr>
            <a:picLocks noChangeAspect="1"/>
          </p:cNvPicPr>
          <p:nvPr/>
        </p:nvPicPr>
        <p:blipFill>
          <a:blip r:embed="rId2"/>
          <a:stretch>
            <a:fillRect/>
          </a:stretch>
        </p:blipFill>
        <p:spPr>
          <a:xfrm>
            <a:off x="0" y="0"/>
            <a:ext cx="539203" cy="545811"/>
          </a:xfrm>
          <a:prstGeom prst="rect">
            <a:avLst/>
          </a:prstGeom>
        </p:spPr>
      </p:pic>
    </p:spTree>
    <p:extLst>
      <p:ext uri="{BB962C8B-B14F-4D97-AF65-F5344CB8AC3E}">
        <p14:creationId xmlns:p14="http://schemas.microsoft.com/office/powerpoint/2010/main" val="410285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B3445D-7F92-4A88-BB72-523B07C5CC8F}"/>
              </a:ext>
            </a:extLst>
          </p:cNvPr>
          <p:cNvSpPr txBox="1"/>
          <p:nvPr/>
        </p:nvSpPr>
        <p:spPr>
          <a:xfrm>
            <a:off x="424869" y="904785"/>
            <a:ext cx="829426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SEL is about awareness.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Awareness of ourselves,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Awareness of others,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Awareness of context.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Consequences,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Impact.</a:t>
            </a:r>
          </a:p>
        </p:txBody>
      </p:sp>
      <p:pic>
        <p:nvPicPr>
          <p:cNvPr id="3" name="Picture 2">
            <a:extLst>
              <a:ext uri="{FF2B5EF4-FFF2-40B4-BE49-F238E27FC236}">
                <a16:creationId xmlns:a16="http://schemas.microsoft.com/office/drawing/2014/main" id="{5B59DF42-B6B6-40F7-B4AD-EA2924ADBF2E}"/>
              </a:ext>
            </a:extLst>
          </p:cNvPr>
          <p:cNvPicPr>
            <a:picLocks noChangeAspect="1"/>
          </p:cNvPicPr>
          <p:nvPr/>
        </p:nvPicPr>
        <p:blipFill>
          <a:blip r:embed="rId2"/>
          <a:stretch>
            <a:fillRect/>
          </a:stretch>
        </p:blipFill>
        <p:spPr>
          <a:xfrm>
            <a:off x="0" y="103300"/>
            <a:ext cx="539203" cy="545811"/>
          </a:xfrm>
          <a:prstGeom prst="rect">
            <a:avLst/>
          </a:prstGeom>
        </p:spPr>
      </p:pic>
    </p:spTree>
    <p:extLst>
      <p:ext uri="{BB962C8B-B14F-4D97-AF65-F5344CB8AC3E}">
        <p14:creationId xmlns:p14="http://schemas.microsoft.com/office/powerpoint/2010/main" val="4209527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B3445D-7F92-4A88-BB72-523B07C5CC8F}"/>
              </a:ext>
            </a:extLst>
          </p:cNvPr>
          <p:cNvSpPr txBox="1"/>
          <p:nvPr/>
        </p:nvSpPr>
        <p:spPr>
          <a:xfrm>
            <a:off x="424869" y="65187"/>
            <a:ext cx="8294262"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This is the work of </a:t>
            </a:r>
            <a:r>
              <a:rPr kumimoji="0" lang="en-US" sz="4400" b="0" i="1"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responsiveness</a:t>
            </a: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Our language,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posture,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tone,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proximity,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intentions,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and our stories,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PT Sans Narrow" panose="020B0506020203020204" pitchFamily="34" charset="0"/>
                <a:cs typeface="Arial"/>
                <a:sym typeface="Arial"/>
              </a:rPr>
              <a:t>These are our currencies.</a:t>
            </a:r>
          </a:p>
        </p:txBody>
      </p:sp>
      <p:pic>
        <p:nvPicPr>
          <p:cNvPr id="3" name="Picture 2">
            <a:extLst>
              <a:ext uri="{FF2B5EF4-FFF2-40B4-BE49-F238E27FC236}">
                <a16:creationId xmlns:a16="http://schemas.microsoft.com/office/drawing/2014/main" id="{808E50C3-917F-45CE-AC13-84204652A19C}"/>
              </a:ext>
            </a:extLst>
          </p:cNvPr>
          <p:cNvPicPr>
            <a:picLocks noChangeAspect="1"/>
          </p:cNvPicPr>
          <p:nvPr/>
        </p:nvPicPr>
        <p:blipFill>
          <a:blip r:embed="rId3"/>
          <a:stretch>
            <a:fillRect/>
          </a:stretch>
        </p:blipFill>
        <p:spPr>
          <a:xfrm>
            <a:off x="0" y="103300"/>
            <a:ext cx="539203" cy="545811"/>
          </a:xfrm>
          <a:prstGeom prst="rect">
            <a:avLst/>
          </a:prstGeom>
        </p:spPr>
      </p:pic>
    </p:spTree>
    <p:extLst>
      <p:ext uri="{BB962C8B-B14F-4D97-AF65-F5344CB8AC3E}">
        <p14:creationId xmlns:p14="http://schemas.microsoft.com/office/powerpoint/2010/main" val="2502072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p:nvPr/>
        </p:nvSpPr>
        <p:spPr>
          <a:xfrm>
            <a:off x="461214" y="1457078"/>
            <a:ext cx="3538800" cy="2033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chemeClr val="dk1"/>
                </a:solidFill>
                <a:latin typeface="Calibri"/>
                <a:ea typeface="Calibri"/>
                <a:cs typeface="Calibri"/>
                <a:sym typeface="Calibri"/>
              </a:rPr>
              <a:t>Five broad and interrelated areas of competence:</a:t>
            </a:r>
            <a:endParaRPr sz="1900" b="0" i="1"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 sz="1900" b="0" i="1" u="none" strike="noStrike" cap="none">
                <a:solidFill>
                  <a:schemeClr val="dk1"/>
                </a:solidFill>
                <a:latin typeface="Calibri"/>
                <a:ea typeface="Calibri"/>
                <a:cs typeface="Calibri"/>
                <a:sym typeface="Calibri"/>
              </a:rPr>
              <a:t>Self-awareness</a:t>
            </a:r>
            <a:endParaRPr sz="1900" b="0" i="1"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 sz="1900" b="0" i="1" u="none" strike="noStrike" cap="none">
                <a:solidFill>
                  <a:schemeClr val="dk1"/>
                </a:solidFill>
                <a:latin typeface="Calibri"/>
                <a:ea typeface="Calibri"/>
                <a:cs typeface="Calibri"/>
                <a:sym typeface="Calibri"/>
              </a:rPr>
              <a:t>Self-management</a:t>
            </a:r>
            <a:endParaRPr sz="1900" b="0" i="1"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 sz="1900" b="0" i="1" u="none" strike="noStrike" cap="none">
                <a:solidFill>
                  <a:schemeClr val="dk1"/>
                </a:solidFill>
                <a:latin typeface="Calibri"/>
                <a:ea typeface="Calibri"/>
                <a:cs typeface="Calibri"/>
                <a:sym typeface="Calibri"/>
              </a:rPr>
              <a:t>Social awareness</a:t>
            </a:r>
            <a:endParaRPr sz="1900" b="0" i="1"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 sz="1900" b="0" i="1" u="none" strike="noStrike" cap="none">
                <a:solidFill>
                  <a:schemeClr val="dk1"/>
                </a:solidFill>
                <a:latin typeface="Calibri"/>
                <a:ea typeface="Calibri"/>
                <a:cs typeface="Calibri"/>
                <a:sym typeface="Calibri"/>
              </a:rPr>
              <a:t>Relationship skills</a:t>
            </a:r>
            <a:endParaRPr sz="1900" b="0" i="1"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 sz="1900" b="0" i="1" u="none" strike="noStrike" cap="none">
                <a:solidFill>
                  <a:schemeClr val="dk1"/>
                </a:solidFill>
                <a:latin typeface="Calibri"/>
                <a:ea typeface="Calibri"/>
                <a:cs typeface="Calibri"/>
                <a:sym typeface="Calibri"/>
              </a:rPr>
              <a:t>Responsible decision-making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900"/>
              <a:buFont typeface="Arial"/>
              <a:buNone/>
            </a:pPr>
            <a:br>
              <a:rPr lang="en" sz="1900" b="0" i="0" u="none" strike="noStrike" cap="none">
                <a:solidFill>
                  <a:schemeClr val="dk1"/>
                </a:solidFill>
                <a:latin typeface="Calibri"/>
                <a:ea typeface="Calibri"/>
                <a:cs typeface="Calibri"/>
                <a:sym typeface="Calibri"/>
              </a:rPr>
            </a:br>
            <a:endParaRPr sz="1900" b="0" i="0" u="none" strike="noStrike" cap="none">
              <a:solidFill>
                <a:schemeClr val="dk1"/>
              </a:solidFill>
              <a:latin typeface="Calibri"/>
              <a:ea typeface="Calibri"/>
              <a:cs typeface="Calibri"/>
              <a:sym typeface="Calibri"/>
            </a:endParaRPr>
          </a:p>
        </p:txBody>
      </p:sp>
      <p:sp>
        <p:nvSpPr>
          <p:cNvPr id="203" name="Google Shape;203;p39"/>
          <p:cNvSpPr txBox="1"/>
          <p:nvPr/>
        </p:nvSpPr>
        <p:spPr>
          <a:xfrm>
            <a:off x="-301686" y="4672282"/>
            <a:ext cx="2532300" cy="2307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lt1"/>
                </a:solidFill>
                <a:latin typeface="Calibri"/>
                <a:ea typeface="Calibri"/>
                <a:cs typeface="Calibri"/>
                <a:sym typeface="Calibri"/>
              </a:rPr>
              <a:t>@caselorg   |  #WhatisSEL</a:t>
            </a:r>
            <a:endParaRPr sz="1100" b="1" i="0" u="none" strike="noStrike" cap="none">
              <a:solidFill>
                <a:schemeClr val="lt1"/>
              </a:solidFill>
              <a:latin typeface="Calibri"/>
              <a:ea typeface="Calibri"/>
              <a:cs typeface="Calibri"/>
              <a:sym typeface="Calibri"/>
            </a:endParaRPr>
          </a:p>
        </p:txBody>
      </p:sp>
      <p:sp>
        <p:nvSpPr>
          <p:cNvPr id="204" name="Google Shape;204;p39"/>
          <p:cNvSpPr txBox="1"/>
          <p:nvPr/>
        </p:nvSpPr>
        <p:spPr>
          <a:xfrm>
            <a:off x="330650" y="205184"/>
            <a:ext cx="1740600" cy="745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4100"/>
              <a:buFont typeface="Calibri"/>
              <a:buNone/>
            </a:pPr>
            <a:r>
              <a:rPr lang="en" sz="2900" b="1" i="0" u="none" strike="noStrike" cap="none">
                <a:solidFill>
                  <a:srgbClr val="0076BE"/>
                </a:solidFill>
                <a:latin typeface="Calibri"/>
                <a:ea typeface="Calibri"/>
                <a:cs typeface="Calibri"/>
                <a:sym typeface="Calibri"/>
              </a:rPr>
              <a:t>The </a:t>
            </a:r>
            <a:endParaRPr sz="2900" b="1" i="0" u="none" strike="noStrike" cap="none">
              <a:solidFill>
                <a:srgbClr val="0076BE"/>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100"/>
              <a:buFont typeface="Calibri"/>
              <a:buNone/>
            </a:pPr>
            <a:r>
              <a:rPr lang="en" sz="2900" b="1" i="0" u="none" strike="noStrike" cap="none">
                <a:solidFill>
                  <a:srgbClr val="0076BE"/>
                </a:solidFill>
                <a:latin typeface="Calibri"/>
                <a:ea typeface="Calibri"/>
                <a:cs typeface="Calibri"/>
                <a:sym typeface="Calibri"/>
              </a:rPr>
              <a:t>CASEL 5...</a:t>
            </a:r>
            <a:endParaRPr sz="2900" b="0" i="0" u="none" strike="noStrike" cap="none">
              <a:solidFill>
                <a:srgbClr val="0076BE"/>
              </a:solidFill>
              <a:latin typeface="Arial"/>
              <a:ea typeface="Arial"/>
              <a:cs typeface="Arial"/>
              <a:sym typeface="Arial"/>
            </a:endParaRPr>
          </a:p>
        </p:txBody>
      </p:sp>
      <p:cxnSp>
        <p:nvCxnSpPr>
          <p:cNvPr id="205" name="Google Shape;205;p39"/>
          <p:cNvCxnSpPr/>
          <p:nvPr/>
        </p:nvCxnSpPr>
        <p:spPr>
          <a:xfrm>
            <a:off x="-4975" y="1120000"/>
            <a:ext cx="2606700" cy="0"/>
          </a:xfrm>
          <a:prstGeom prst="straightConnector1">
            <a:avLst/>
          </a:prstGeom>
          <a:noFill/>
          <a:ln w="19050" cap="flat" cmpd="sng">
            <a:solidFill>
              <a:srgbClr val="0076BE"/>
            </a:solidFill>
            <a:prstDash val="solid"/>
            <a:round/>
            <a:headEnd type="none" w="sm" len="sm"/>
            <a:tailEnd type="none" w="sm" len="sm"/>
          </a:ln>
        </p:spPr>
      </p:cxnSp>
      <p:pic>
        <p:nvPicPr>
          <p:cNvPr id="206" name="Google Shape;206;p39"/>
          <p:cNvPicPr preferRelativeResize="0"/>
          <p:nvPr/>
        </p:nvPicPr>
        <p:blipFill rotWithShape="1">
          <a:blip r:embed="rId3">
            <a:alphaModFix/>
          </a:blip>
          <a:srcRect/>
          <a:stretch/>
        </p:blipFill>
        <p:spPr>
          <a:xfrm>
            <a:off x="4158342" y="219944"/>
            <a:ext cx="4361094" cy="4201886"/>
          </a:xfrm>
          <a:prstGeom prst="rect">
            <a:avLst/>
          </a:prstGeom>
          <a:noFill/>
          <a:ln>
            <a:noFill/>
          </a:ln>
        </p:spPr>
      </p:pic>
      <p:pic>
        <p:nvPicPr>
          <p:cNvPr id="7" name="Picture 6">
            <a:extLst>
              <a:ext uri="{FF2B5EF4-FFF2-40B4-BE49-F238E27FC236}">
                <a16:creationId xmlns:a16="http://schemas.microsoft.com/office/drawing/2014/main" id="{5E0BD070-C265-4445-91E1-3E247E1A09E0}"/>
              </a:ext>
            </a:extLst>
          </p:cNvPr>
          <p:cNvPicPr>
            <a:picLocks noChangeAspect="1"/>
          </p:cNvPicPr>
          <p:nvPr/>
        </p:nvPicPr>
        <p:blipFill>
          <a:blip r:embed="rId4"/>
          <a:stretch>
            <a:fillRect/>
          </a:stretch>
        </p:blipFill>
        <p:spPr>
          <a:xfrm>
            <a:off x="8543748" y="32273"/>
            <a:ext cx="539203" cy="5458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3"/>
          <p:cNvSpPr txBox="1"/>
          <p:nvPr/>
        </p:nvSpPr>
        <p:spPr>
          <a:xfrm>
            <a:off x="824202" y="243630"/>
            <a:ext cx="4921174" cy="784800"/>
          </a:xfrm>
          <a:prstGeom prst="rect">
            <a:avLst/>
          </a:prstGeom>
          <a:noFill/>
          <a:ln>
            <a:noFill/>
          </a:ln>
        </p:spPr>
        <p:txBody>
          <a:bodyPr spcFirstLastPara="1" wrap="square" lIns="91425" tIns="91425" rIns="91425" bIns="91425"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3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The language of SEL</a:t>
            </a:r>
            <a:endParaRPr kumimoji="0" sz="3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pic>
        <p:nvPicPr>
          <p:cNvPr id="121" name="Google Shape;121;p23"/>
          <p:cNvPicPr preferRelativeResize="0"/>
          <p:nvPr/>
        </p:nvPicPr>
        <p:blipFill>
          <a:blip r:embed="rId4">
            <a:alphaModFix/>
          </a:blip>
          <a:stretch>
            <a:fillRect/>
          </a:stretch>
        </p:blipFill>
        <p:spPr>
          <a:xfrm>
            <a:off x="145775" y="1497534"/>
            <a:ext cx="1852557" cy="688540"/>
          </a:xfrm>
          <a:prstGeom prst="rect">
            <a:avLst/>
          </a:prstGeom>
          <a:noFill/>
          <a:ln w="19050" cap="flat" cmpd="sng">
            <a:solidFill>
              <a:schemeClr val="dk1"/>
            </a:solidFill>
            <a:prstDash val="solid"/>
            <a:round/>
            <a:headEnd type="none" w="sm" len="sm"/>
            <a:tailEnd type="none" w="sm" len="sm"/>
          </a:ln>
        </p:spPr>
      </p:pic>
      <p:sp>
        <p:nvSpPr>
          <p:cNvPr id="8" name="Google Shape;188;p34">
            <a:extLst>
              <a:ext uri="{FF2B5EF4-FFF2-40B4-BE49-F238E27FC236}">
                <a16:creationId xmlns:a16="http://schemas.microsoft.com/office/drawing/2014/main" id="{1D7CA490-46D1-49C8-B901-0A704F6CC2A8}"/>
              </a:ext>
            </a:extLst>
          </p:cNvPr>
          <p:cNvSpPr txBox="1"/>
          <p:nvPr/>
        </p:nvSpPr>
        <p:spPr>
          <a:xfrm>
            <a:off x="2090058" y="1109403"/>
            <a:ext cx="6969419" cy="2789195"/>
          </a:xfrm>
          <a:prstGeom prst="rect">
            <a:avLst/>
          </a:prstGeom>
          <a:noFill/>
          <a:ln w="2857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914378" marR="0" lvl="0" indent="0" algn="l" defTabSz="914378" rtl="0" eaLnBrk="1" fontAlgn="auto" latinLnBrk="0" hangingPunct="1">
              <a:lnSpc>
                <a:spcPct val="115000"/>
              </a:lnSpc>
              <a:spcBef>
                <a:spcPts val="1200"/>
              </a:spcBef>
              <a:spcAft>
                <a:spcPts val="0"/>
              </a:spcAft>
              <a:buClr>
                <a:srgbClr val="000000"/>
              </a:buClr>
              <a:buSzTx/>
              <a:buFont typeface="Arial"/>
              <a:buNone/>
              <a:tabLst/>
              <a:defRPr/>
            </a:pPr>
            <a:r>
              <a:rPr kumimoji="0" lang="en"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Self Awareness  		Identity</a:t>
            </a:r>
            <a:endParaRPr kumimoji="0"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914378" marR="0" lvl="0" indent="0" algn="l" defTabSz="914378" rtl="0" eaLnBrk="1" fontAlgn="auto" latinLnBrk="0" hangingPunct="1">
              <a:lnSpc>
                <a:spcPct val="115000"/>
              </a:lnSpc>
              <a:spcBef>
                <a:spcPts val="1200"/>
              </a:spcBef>
              <a:spcAft>
                <a:spcPts val="0"/>
              </a:spcAft>
              <a:buClr>
                <a:srgbClr val="000000"/>
              </a:buClr>
              <a:buSzTx/>
              <a:buFont typeface="Arial"/>
              <a:buNone/>
              <a:tabLst/>
              <a:defRPr/>
            </a:pPr>
            <a:r>
              <a:rPr kumimoji="0" lang="en"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Self Management 		Agency</a:t>
            </a:r>
            <a:endParaRPr kumimoji="0"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914378" marR="0" lvl="0" indent="0" algn="l" defTabSz="914378" rtl="0" eaLnBrk="1" fontAlgn="auto" latinLnBrk="0" hangingPunct="1">
              <a:lnSpc>
                <a:spcPct val="115000"/>
              </a:lnSpc>
              <a:spcBef>
                <a:spcPts val="1200"/>
              </a:spcBef>
              <a:spcAft>
                <a:spcPts val="0"/>
              </a:spcAft>
              <a:buClr>
                <a:srgbClr val="000000"/>
              </a:buClr>
              <a:buSzTx/>
              <a:buFont typeface="Arial"/>
              <a:buNone/>
              <a:tabLst/>
              <a:defRPr/>
            </a:pPr>
            <a:r>
              <a:rPr kumimoji="0" lang="en"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Social Awareness  		Belonging</a:t>
            </a:r>
            <a:endParaRPr kumimoji="0"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914378" marR="0" lvl="0" indent="0" algn="l" defTabSz="914378" rtl="0" eaLnBrk="1" fontAlgn="auto" latinLnBrk="0" hangingPunct="1">
              <a:lnSpc>
                <a:spcPct val="115000"/>
              </a:lnSpc>
              <a:spcBef>
                <a:spcPts val="1200"/>
              </a:spcBef>
              <a:spcAft>
                <a:spcPts val="0"/>
              </a:spcAft>
              <a:buClr>
                <a:srgbClr val="000000"/>
              </a:buClr>
              <a:buSzTx/>
              <a:buFont typeface="Arial"/>
              <a:buNone/>
              <a:tabLst/>
              <a:defRPr/>
            </a:pPr>
            <a:r>
              <a:rPr kumimoji="0" lang="en"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Relationship Skills 		Collaborative Problem Solving</a:t>
            </a:r>
            <a:endParaRPr kumimoji="0"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914378" marR="0" lvl="0" indent="0" algn="l" defTabSz="914378" rtl="0" eaLnBrk="1" fontAlgn="auto" latinLnBrk="0" hangingPunct="1">
              <a:lnSpc>
                <a:spcPct val="115000"/>
              </a:lnSpc>
              <a:spcBef>
                <a:spcPts val="1200"/>
              </a:spcBef>
              <a:spcAft>
                <a:spcPts val="1200"/>
              </a:spcAft>
              <a:buClr>
                <a:srgbClr val="000000"/>
              </a:buClr>
              <a:buSzTx/>
              <a:buFont typeface="Arial"/>
              <a:buNone/>
              <a:tabLst/>
              <a:defRPr/>
            </a:pPr>
            <a:r>
              <a:rPr kumimoji="0" lang="en"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Responsible Decision Making 	Curiosity</a:t>
            </a:r>
            <a:endParaRPr kumimoji="0" sz="19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4" name="TextBox 3">
            <a:extLst>
              <a:ext uri="{FF2B5EF4-FFF2-40B4-BE49-F238E27FC236}">
                <a16:creationId xmlns:a16="http://schemas.microsoft.com/office/drawing/2014/main" id="{44464ABE-D401-4002-A3C6-CFAE0A71510D}"/>
              </a:ext>
            </a:extLst>
          </p:cNvPr>
          <p:cNvSpPr txBox="1"/>
          <p:nvPr/>
        </p:nvSpPr>
        <p:spPr>
          <a:xfrm>
            <a:off x="145775" y="2299188"/>
            <a:ext cx="1852558" cy="1815882"/>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595959"/>
                </a:solidFill>
                <a:effectLst/>
                <a:uLnTx/>
                <a:uFillTx/>
                <a:latin typeface="PT Sans" panose="020B0604020202020204" pitchFamily="34" charset="0"/>
                <a:ea typeface="+mn-ea"/>
                <a:cs typeface="Arial"/>
                <a:sym typeface="Arial"/>
              </a:rPr>
              <a:t>CASEL language for SEL competencies on the left. </a:t>
            </a: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595959"/>
                </a:solidFill>
                <a:effectLst/>
                <a:uLnTx/>
                <a:uFillTx/>
                <a:latin typeface="PT Sans" panose="020B0604020202020204" pitchFamily="34" charset="0"/>
                <a:ea typeface="+mn-ea"/>
                <a:cs typeface="Arial"/>
                <a:sym typeface="Arial"/>
              </a:rPr>
              <a:t>Alternative language on the right.</a:t>
            </a:r>
          </a:p>
        </p:txBody>
      </p:sp>
      <p:sp>
        <p:nvSpPr>
          <p:cNvPr id="10" name="TextBox 9">
            <a:extLst>
              <a:ext uri="{FF2B5EF4-FFF2-40B4-BE49-F238E27FC236}">
                <a16:creationId xmlns:a16="http://schemas.microsoft.com/office/drawing/2014/main" id="{81D1FE5C-C4FF-4137-AFC4-ACBA6BE97611}"/>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7" name="Picture 6">
            <a:extLst>
              <a:ext uri="{FF2B5EF4-FFF2-40B4-BE49-F238E27FC236}">
                <a16:creationId xmlns:a16="http://schemas.microsoft.com/office/drawing/2014/main" id="{5DB1F4E3-59DE-4229-8060-9EA667C8989F}"/>
              </a:ext>
            </a:extLst>
          </p:cNvPr>
          <p:cNvPicPr>
            <a:picLocks noChangeAspect="1"/>
          </p:cNvPicPr>
          <p:nvPr/>
        </p:nvPicPr>
        <p:blipFill>
          <a:blip r:embed="rId5"/>
          <a:stretch>
            <a:fillRect/>
          </a:stretch>
        </p:blipFill>
        <p:spPr>
          <a:xfrm>
            <a:off x="6899" y="0"/>
            <a:ext cx="539203" cy="545811"/>
          </a:xfrm>
          <a:prstGeom prst="rect">
            <a:avLst/>
          </a:prstGeom>
        </p:spPr>
      </p:pic>
    </p:spTree>
    <p:extLst>
      <p:ext uri="{BB962C8B-B14F-4D97-AF65-F5344CB8AC3E}">
        <p14:creationId xmlns:p14="http://schemas.microsoft.com/office/powerpoint/2010/main" val="415957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20"/>
          <p:cNvGrpSpPr/>
          <p:nvPr/>
        </p:nvGrpSpPr>
        <p:grpSpPr>
          <a:xfrm>
            <a:off x="-2" y="0"/>
            <a:ext cx="3635830" cy="5145233"/>
            <a:chOff x="-2" y="0"/>
            <a:chExt cx="3635830" cy="5145233"/>
          </a:xfrm>
        </p:grpSpPr>
        <p:pic>
          <p:nvPicPr>
            <p:cNvPr id="112" name="Google Shape;112;p20"/>
            <p:cNvPicPr preferRelativeResize="0"/>
            <p:nvPr/>
          </p:nvPicPr>
          <p:blipFill rotWithShape="1">
            <a:blip r:embed="rId3">
              <a:alphaModFix/>
            </a:blip>
            <a:srcRect l="22874" r="30895"/>
            <a:stretch/>
          </p:blipFill>
          <p:spPr>
            <a:xfrm>
              <a:off x="-1" y="0"/>
              <a:ext cx="3635829" cy="5143499"/>
            </a:xfrm>
            <a:prstGeom prst="rect">
              <a:avLst/>
            </a:prstGeom>
            <a:noFill/>
            <a:ln>
              <a:noFill/>
            </a:ln>
          </p:spPr>
        </p:pic>
        <p:sp>
          <p:nvSpPr>
            <p:cNvPr id="113" name="Google Shape;113;p20"/>
            <p:cNvSpPr/>
            <p:nvPr/>
          </p:nvSpPr>
          <p:spPr>
            <a:xfrm>
              <a:off x="-2" y="16433"/>
              <a:ext cx="3635700" cy="5128800"/>
            </a:xfrm>
            <a:prstGeom prst="rect">
              <a:avLst/>
            </a:prstGeom>
            <a:solidFill>
              <a:srgbClr val="858591">
                <a:alpha val="87450"/>
              </a:srgbClr>
            </a:solidFill>
            <a:ln>
              <a:noFill/>
            </a:ln>
          </p:spPr>
          <p:txBody>
            <a:bodyPr spcFirstLastPara="1" wrap="square" lIns="34925" tIns="17450" rIns="34925" bIns="174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a:ln>
                  <a:noFill/>
                </a:ln>
                <a:solidFill>
                  <a:srgbClr val="31394D"/>
                </a:solidFill>
                <a:effectLst/>
                <a:uLnTx/>
                <a:uFillTx/>
                <a:latin typeface="Calibri"/>
                <a:ea typeface="Calibri"/>
                <a:cs typeface="Calibri"/>
                <a:sym typeface="Calibri"/>
              </a:endParaRPr>
            </a:p>
          </p:txBody>
        </p:sp>
      </p:grpSp>
      <p:sp>
        <p:nvSpPr>
          <p:cNvPr id="114" name="Google Shape;114;p20"/>
          <p:cNvSpPr/>
          <p:nvPr/>
        </p:nvSpPr>
        <p:spPr>
          <a:xfrm>
            <a:off x="3715875" y="245275"/>
            <a:ext cx="5325900" cy="4466700"/>
          </a:xfrm>
          <a:prstGeom prst="rect">
            <a:avLst/>
          </a:prstGeom>
          <a:noFill/>
          <a:ln w="28575" cap="flat" cmpd="sng">
            <a:solidFill>
              <a:schemeClr val="accent6"/>
            </a:solidFill>
            <a:prstDash val="solid"/>
            <a:round/>
            <a:headEnd type="none" w="sm" len="sm"/>
            <a:tailEnd type="none" w="sm" len="sm"/>
          </a:ln>
        </p:spPr>
        <p:txBody>
          <a:bodyPr spcFirstLastPara="1" wrap="square" lIns="34925" tIns="17450" rIns="34925" bIns="17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The process of learning the </a:t>
            </a:r>
            <a:r>
              <a:rPr kumimoji="0" lang="en" sz="2400" b="0" i="0" u="none" strike="noStrike" kern="0" cap="none" spc="0" normalizeH="0" baseline="0" noProof="0">
                <a:ln>
                  <a:noFill/>
                </a:ln>
                <a:solidFill>
                  <a:srgbClr val="31394D"/>
                </a:solidFill>
                <a:effectLst/>
                <a:uLnTx/>
                <a:uFillTx/>
                <a:latin typeface="Calibri"/>
                <a:ea typeface="Calibri"/>
                <a:cs typeface="Calibri"/>
                <a:sym typeface="Calibri"/>
              </a:rPr>
              <a:t>knowledge</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a:t>
            </a:r>
            <a:r>
              <a:rPr kumimoji="0" lang="en" sz="2400" b="0" i="0" u="none" strike="noStrike" kern="0" cap="none" spc="0" normalizeH="0" baseline="0" noProof="0">
                <a:ln>
                  <a:noFill/>
                </a:ln>
                <a:solidFill>
                  <a:srgbClr val="31394D"/>
                </a:solidFill>
                <a:effectLst/>
                <a:uLnTx/>
                <a:uFillTx/>
                <a:latin typeface="Calibri"/>
                <a:ea typeface="Calibri"/>
                <a:cs typeface="Calibri"/>
                <a:sym typeface="Calibri"/>
              </a:rPr>
              <a:t>skills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and </a:t>
            </a:r>
            <a:r>
              <a:rPr kumimoji="0" lang="en" sz="2400" b="0" i="0" u="none" strike="noStrike" kern="0" cap="none" spc="0" normalizeH="0" baseline="0" noProof="0">
                <a:ln>
                  <a:noFill/>
                </a:ln>
                <a:solidFill>
                  <a:srgbClr val="31394D"/>
                </a:solidFill>
                <a:effectLst/>
                <a:uLnTx/>
                <a:uFillTx/>
                <a:latin typeface="Calibri"/>
                <a:ea typeface="Calibri"/>
                <a:cs typeface="Calibri"/>
                <a:sym typeface="Calibri"/>
              </a:rPr>
              <a:t>attitudes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to develop </a:t>
            </a:r>
            <a:r>
              <a:rPr kumimoji="0" lang="en" sz="2100" b="0" i="0" u="none" strike="noStrike" kern="0" cap="none" spc="0" normalizeH="0" baseline="0" noProof="0">
                <a:ln>
                  <a:noFill/>
                </a:ln>
                <a:solidFill>
                  <a:srgbClr val="31394D"/>
                </a:solidFill>
                <a:effectLst/>
                <a:uLnTx/>
                <a:uFillTx/>
                <a:latin typeface="Calibri"/>
                <a:ea typeface="Calibri"/>
                <a:cs typeface="Calibri"/>
                <a:sym typeface="Calibri"/>
              </a:rPr>
              <a:t>healthy</a:t>
            </a:r>
            <a:r>
              <a:rPr kumimoji="0" lang="en" sz="2100" b="1" i="0" u="none" strike="noStrike" kern="0" cap="none" spc="0" normalizeH="0" baseline="0" noProof="0">
                <a:ln>
                  <a:noFill/>
                </a:ln>
                <a:solidFill>
                  <a:srgbClr val="31394D"/>
                </a:solidFill>
                <a:effectLst/>
                <a:uLnTx/>
                <a:uFillTx/>
                <a:latin typeface="Calibri"/>
                <a:ea typeface="Calibri"/>
                <a:cs typeface="Calibri"/>
                <a:sym typeface="Calibri"/>
              </a:rPr>
              <a:t> identities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manage </a:t>
            </a:r>
            <a:r>
              <a:rPr kumimoji="0" lang="en" sz="2100" b="1" i="0" u="none" strike="noStrike" kern="0" cap="none" spc="0" normalizeH="0" baseline="0" noProof="0">
                <a:ln>
                  <a:noFill/>
                </a:ln>
                <a:solidFill>
                  <a:srgbClr val="31394D"/>
                </a:solidFill>
                <a:effectLst/>
                <a:uLnTx/>
                <a:uFillTx/>
                <a:latin typeface="Calibri"/>
                <a:ea typeface="Calibri"/>
                <a:cs typeface="Calibri"/>
                <a:sym typeface="Calibri"/>
              </a:rPr>
              <a:t>emotions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and achieve personal and collective </a:t>
            </a:r>
            <a:r>
              <a:rPr kumimoji="0" lang="en" sz="2100" b="1" i="0" u="none" strike="noStrike" kern="0" cap="none" spc="0" normalizeH="0" baseline="0" noProof="0">
                <a:ln>
                  <a:noFill/>
                </a:ln>
                <a:solidFill>
                  <a:srgbClr val="31394D"/>
                </a:solidFill>
                <a:effectLst/>
                <a:uLnTx/>
                <a:uFillTx/>
                <a:latin typeface="Calibri"/>
                <a:ea typeface="Calibri"/>
                <a:cs typeface="Calibri"/>
                <a:sym typeface="Calibri"/>
              </a:rPr>
              <a:t>goals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feel and show </a:t>
            </a:r>
            <a:r>
              <a:rPr kumimoji="0" lang="en" sz="2200" b="1" i="0" u="none" strike="noStrike" kern="0" cap="none" spc="0" normalizeH="0" baseline="0" noProof="0">
                <a:ln>
                  <a:noFill/>
                </a:ln>
                <a:solidFill>
                  <a:srgbClr val="31394D"/>
                </a:solidFill>
                <a:effectLst/>
                <a:uLnTx/>
                <a:uFillTx/>
                <a:latin typeface="Calibri"/>
                <a:ea typeface="Calibri"/>
                <a:cs typeface="Calibri"/>
                <a:sym typeface="Calibri"/>
              </a:rPr>
              <a:t>empathy</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for others, establish and maintain supportive </a:t>
            </a:r>
            <a:r>
              <a:rPr kumimoji="0" lang="en" sz="2100" b="1" i="0" u="none" strike="noStrike" kern="0" cap="none" spc="0" normalizeH="0" baseline="0" noProof="0">
                <a:ln>
                  <a:noFill/>
                </a:ln>
                <a:solidFill>
                  <a:srgbClr val="31394D"/>
                </a:solidFill>
                <a:effectLst/>
                <a:uLnTx/>
                <a:uFillTx/>
                <a:latin typeface="Calibri"/>
                <a:ea typeface="Calibri"/>
                <a:cs typeface="Calibri"/>
                <a:sym typeface="Calibri"/>
              </a:rPr>
              <a:t>relationships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and make responsible and caring </a:t>
            </a:r>
            <a:r>
              <a:rPr kumimoji="0" lang="en" sz="2100" b="1" i="0" u="none" strike="noStrike" kern="0" cap="none" spc="0" normalizeH="0" baseline="0" noProof="0">
                <a:ln>
                  <a:noFill/>
                </a:ln>
                <a:solidFill>
                  <a:srgbClr val="31394D"/>
                </a:solidFill>
                <a:effectLst/>
                <a:uLnTx/>
                <a:uFillTx/>
                <a:latin typeface="Calibri"/>
                <a:ea typeface="Calibri"/>
                <a:cs typeface="Calibri"/>
                <a:sym typeface="Calibri"/>
              </a:rPr>
              <a:t>decisions</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31394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SEL can help address various forms of inequity and empower young people and adults to co-create thriving schools and contribute to </a:t>
            </a:r>
            <a:r>
              <a:rPr kumimoji="0" lang="en" sz="2300" b="1" i="0" u="none" strike="noStrike" kern="0" cap="none" spc="0" normalizeH="0" baseline="0" noProof="0">
                <a:ln>
                  <a:noFill/>
                </a:ln>
                <a:solidFill>
                  <a:srgbClr val="31394D"/>
                </a:solidFill>
                <a:effectLst/>
                <a:uLnTx/>
                <a:uFillTx/>
                <a:latin typeface="Calibri"/>
                <a:ea typeface="Calibri"/>
                <a:cs typeface="Calibri"/>
                <a:sym typeface="Calibri"/>
              </a:rPr>
              <a:t>safe, healthy, and just</a:t>
            </a:r>
            <a:r>
              <a:rPr kumimoji="0" lang="en" sz="1900" b="0" i="0" u="none" strike="noStrike" kern="0" cap="none" spc="0" normalizeH="0" baseline="0" noProof="0">
                <a:ln>
                  <a:noFill/>
                </a:ln>
                <a:solidFill>
                  <a:srgbClr val="31394D"/>
                </a:solidFill>
                <a:effectLst/>
                <a:uLnTx/>
                <a:uFillTx/>
                <a:latin typeface="Calibri"/>
                <a:ea typeface="Calibri"/>
                <a:cs typeface="Calibri"/>
                <a:sym typeface="Calibri"/>
              </a:rPr>
              <a:t> communities.</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pic>
        <p:nvPicPr>
          <p:cNvPr id="115" name="Google Shape;115;p20" descr="CASEL"/>
          <p:cNvPicPr preferRelativeResize="0"/>
          <p:nvPr/>
        </p:nvPicPr>
        <p:blipFill rotWithShape="1">
          <a:blip r:embed="rId4">
            <a:alphaModFix/>
          </a:blip>
          <a:srcRect/>
          <a:stretch/>
        </p:blipFill>
        <p:spPr>
          <a:xfrm>
            <a:off x="8575562" y="4638299"/>
            <a:ext cx="306801" cy="306801"/>
          </a:xfrm>
          <a:prstGeom prst="rect">
            <a:avLst/>
          </a:prstGeom>
          <a:noFill/>
          <a:ln>
            <a:noFill/>
          </a:ln>
        </p:spPr>
      </p:pic>
      <p:sp>
        <p:nvSpPr>
          <p:cNvPr id="116" name="Google Shape;116;p20"/>
          <p:cNvSpPr/>
          <p:nvPr/>
        </p:nvSpPr>
        <p:spPr>
          <a:xfrm>
            <a:off x="7929228" y="4746369"/>
            <a:ext cx="1055400" cy="236700"/>
          </a:xfrm>
          <a:prstGeom prst="rect">
            <a:avLst/>
          </a:prstGeom>
          <a:noFill/>
          <a:ln>
            <a:noFill/>
          </a:ln>
        </p:spPr>
        <p:txBody>
          <a:bodyPr spcFirstLastPara="1" wrap="square" lIns="93125" tIns="46550" rIns="93125" bIns="465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70C0"/>
                </a:solidFill>
                <a:effectLst/>
                <a:uLnTx/>
                <a:uFillTx/>
                <a:latin typeface="Calibri"/>
                <a:ea typeface="Calibri"/>
                <a:cs typeface="Calibri"/>
                <a:sym typeface="Calibri"/>
              </a:rPr>
              <a:t>casel.org</a:t>
            </a:r>
            <a:endParaRPr kumimoji="0" sz="1000" b="0" i="0" u="none" strike="noStrike" kern="0" cap="none" spc="0" normalizeH="0" baseline="0" noProof="0">
              <a:ln>
                <a:noFill/>
              </a:ln>
              <a:solidFill>
                <a:srgbClr val="0070C0"/>
              </a:solidFill>
              <a:effectLst/>
              <a:uLnTx/>
              <a:uFillTx/>
              <a:latin typeface="Arial"/>
              <a:ea typeface="Arial"/>
              <a:cs typeface="Arial"/>
              <a:sym typeface="Arial"/>
            </a:endParaRPr>
          </a:p>
        </p:txBody>
      </p:sp>
      <p:sp>
        <p:nvSpPr>
          <p:cNvPr id="117" name="Google Shape;117;p20"/>
          <p:cNvSpPr txBox="1"/>
          <p:nvPr/>
        </p:nvSpPr>
        <p:spPr>
          <a:xfrm>
            <a:off x="159370" y="4294527"/>
            <a:ext cx="2991000" cy="687600"/>
          </a:xfrm>
          <a:prstGeom prst="rect">
            <a:avLst/>
          </a:prstGeom>
          <a:noFill/>
          <a:ln>
            <a:noFill/>
          </a:ln>
        </p:spPr>
        <p:txBody>
          <a:bodyPr spcFirstLastPara="1" wrap="square" lIns="34925" tIns="17450" rIns="34925" bIns="174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600" b="1" i="0" u="none" strike="noStrike" kern="0" cap="none" spc="0" normalizeH="0" baseline="0" noProof="0">
                <a:ln>
                  <a:noFill/>
                </a:ln>
                <a:solidFill>
                  <a:srgbClr val="FFFFFF"/>
                </a:solidFill>
                <a:effectLst/>
                <a:uLnTx/>
                <a:uFillTx/>
                <a:latin typeface="Calibri"/>
                <a:ea typeface="Calibri"/>
                <a:cs typeface="Calibri"/>
                <a:sym typeface="Calibri"/>
              </a:rPr>
              <a:t>SEL is…</a:t>
            </a:r>
            <a:endParaRPr kumimoji="0" sz="4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 name="Picture 8">
            <a:extLst>
              <a:ext uri="{FF2B5EF4-FFF2-40B4-BE49-F238E27FC236}">
                <a16:creationId xmlns:a16="http://schemas.microsoft.com/office/drawing/2014/main" id="{75BA8757-FBE7-4EF9-90A1-EE0551419CED}"/>
              </a:ext>
            </a:extLst>
          </p:cNvPr>
          <p:cNvPicPr>
            <a:picLocks noChangeAspect="1"/>
          </p:cNvPicPr>
          <p:nvPr/>
        </p:nvPicPr>
        <p:blipFill>
          <a:blip r:embed="rId5"/>
          <a:stretch>
            <a:fillRect/>
          </a:stretch>
        </p:blipFill>
        <p:spPr>
          <a:xfrm>
            <a:off x="0" y="14699"/>
            <a:ext cx="539203" cy="54581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BCDA-9EDA-460E-9E07-B53503D40B31}"/>
              </a:ext>
            </a:extLst>
          </p:cNvPr>
          <p:cNvSpPr>
            <a:spLocks noGrp="1"/>
          </p:cNvSpPr>
          <p:nvPr>
            <p:ph type="title"/>
          </p:nvPr>
        </p:nvSpPr>
        <p:spPr>
          <a:xfrm>
            <a:off x="101601" y="1124366"/>
            <a:ext cx="4018225" cy="2508900"/>
          </a:xfrm>
        </p:spPr>
        <p:txBody>
          <a:bodyPr>
            <a:normAutofit/>
          </a:bodyPr>
          <a:lstStyle/>
          <a:p>
            <a:pPr algn="ctr"/>
            <a:r>
              <a:rPr lang="en-US" sz="2400" dirty="0"/>
              <a:t>When we are socially and emotionally literate – we act in expansively affirming ways.</a:t>
            </a:r>
          </a:p>
        </p:txBody>
      </p:sp>
      <p:sp>
        <p:nvSpPr>
          <p:cNvPr id="3" name="Text Placeholder 2">
            <a:extLst>
              <a:ext uri="{FF2B5EF4-FFF2-40B4-BE49-F238E27FC236}">
                <a16:creationId xmlns:a16="http://schemas.microsoft.com/office/drawing/2014/main" id="{914D9F6D-5562-4CE1-A750-28F1E67DA1EA}"/>
              </a:ext>
            </a:extLst>
          </p:cNvPr>
          <p:cNvSpPr>
            <a:spLocks noGrp="1"/>
          </p:cNvSpPr>
          <p:nvPr>
            <p:ph type="body" idx="1"/>
          </p:nvPr>
        </p:nvSpPr>
        <p:spPr>
          <a:xfrm>
            <a:off x="4368917" y="104545"/>
            <a:ext cx="4429575" cy="4897391"/>
          </a:xfrm>
        </p:spPr>
        <p:txBody>
          <a:bodyPr>
            <a:noAutofit/>
          </a:bodyPr>
          <a:lstStyle/>
          <a:p>
            <a:r>
              <a:rPr lang="en-US" sz="2025" dirty="0"/>
              <a:t>We hold an </a:t>
            </a:r>
            <a:r>
              <a:rPr lang="en-US" sz="2025" b="1" dirty="0"/>
              <a:t>asset based </a:t>
            </a:r>
            <a:r>
              <a:rPr lang="en-US" sz="2025" dirty="0"/>
              <a:t>view of ourselves and others.</a:t>
            </a:r>
          </a:p>
          <a:p>
            <a:r>
              <a:rPr lang="en-US" sz="2025" dirty="0"/>
              <a:t>We consider the</a:t>
            </a:r>
            <a:r>
              <a:rPr lang="en-US" sz="2700" dirty="0"/>
              <a:t> impact </a:t>
            </a:r>
            <a:r>
              <a:rPr lang="en-US" sz="2025" dirty="0"/>
              <a:t>of actions.</a:t>
            </a:r>
          </a:p>
          <a:p>
            <a:r>
              <a:rPr lang="en-US" sz="2025" dirty="0"/>
              <a:t>We understand that there are </a:t>
            </a:r>
            <a:r>
              <a:rPr lang="en-US" sz="2025" u="sng" dirty="0"/>
              <a:t>many ways of being</a:t>
            </a:r>
            <a:r>
              <a:rPr lang="en-US" sz="2025" dirty="0"/>
              <a:t> in our world.</a:t>
            </a:r>
          </a:p>
          <a:p>
            <a:r>
              <a:rPr lang="en-US" sz="2025" dirty="0"/>
              <a:t>We demonstrate openness and </a:t>
            </a:r>
            <a:r>
              <a:rPr lang="en-US" sz="2025" b="1" dirty="0"/>
              <a:t>curiosity</a:t>
            </a:r>
            <a:r>
              <a:rPr lang="en-US" sz="2025" dirty="0"/>
              <a:t> about the knowledge others carry.</a:t>
            </a:r>
          </a:p>
          <a:p>
            <a:r>
              <a:rPr lang="en-US" sz="2025" dirty="0"/>
              <a:t>We hear, see and feel the </a:t>
            </a:r>
            <a:r>
              <a:rPr lang="en-US" sz="2025" b="1" i="1" dirty="0"/>
              <a:t>truths in the stories</a:t>
            </a:r>
            <a:r>
              <a:rPr lang="en-US" sz="2025" dirty="0"/>
              <a:t> others share about their experiences. </a:t>
            </a:r>
            <a:r>
              <a:rPr lang="en-US" sz="2025" i="1" dirty="0"/>
              <a:t>Emotionally, perception is reality.</a:t>
            </a:r>
            <a:endParaRPr lang="en-US" sz="2025" dirty="0"/>
          </a:p>
        </p:txBody>
      </p:sp>
      <p:pic>
        <p:nvPicPr>
          <p:cNvPr id="4" name="Picture 3">
            <a:extLst>
              <a:ext uri="{FF2B5EF4-FFF2-40B4-BE49-F238E27FC236}">
                <a16:creationId xmlns:a16="http://schemas.microsoft.com/office/drawing/2014/main" id="{6D211D73-25D3-4574-AEA3-95B14D01E370}"/>
              </a:ext>
            </a:extLst>
          </p:cNvPr>
          <p:cNvPicPr>
            <a:picLocks noChangeAspect="1"/>
          </p:cNvPicPr>
          <p:nvPr/>
        </p:nvPicPr>
        <p:blipFill>
          <a:blip r:embed="rId3"/>
          <a:stretch>
            <a:fillRect/>
          </a:stretch>
        </p:blipFill>
        <p:spPr>
          <a:xfrm>
            <a:off x="1" y="1606"/>
            <a:ext cx="539203" cy="545811"/>
          </a:xfrm>
          <a:prstGeom prst="rect">
            <a:avLst/>
          </a:prstGeom>
        </p:spPr>
      </p:pic>
    </p:spTree>
    <p:extLst>
      <p:ext uri="{BB962C8B-B14F-4D97-AF65-F5344CB8AC3E}">
        <p14:creationId xmlns:p14="http://schemas.microsoft.com/office/powerpoint/2010/main" val="142077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Spotlight: One aspect of SEL</a:t>
            </a:r>
            <a:br>
              <a:rPr lang="en-US" sz="1600" dirty="0"/>
            </a:br>
            <a:r>
              <a:rPr lang="en-US" sz="1600" dirty="0"/>
              <a:t>	Voices of students</a:t>
            </a:r>
            <a:br>
              <a:rPr lang="en-US" sz="1600" dirty="0"/>
            </a:br>
            <a:r>
              <a:rPr lang="en-US" sz="1600" dirty="0"/>
              <a:t>	Spotlight: Coregulation &amp; Classrooms</a:t>
            </a:r>
            <a:br>
              <a:rPr lang="en-US" sz="1600"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79292637-E650-43D8-BB3F-217301A8696A}"/>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2912623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BE21-747B-4C8F-9EE4-6516836259C2}"/>
              </a:ext>
            </a:extLst>
          </p:cNvPr>
          <p:cNvSpPr>
            <a:spLocks noGrp="1"/>
          </p:cNvSpPr>
          <p:nvPr>
            <p:ph type="title"/>
          </p:nvPr>
        </p:nvSpPr>
        <p:spPr>
          <a:xfrm>
            <a:off x="85053" y="242859"/>
            <a:ext cx="8777543" cy="1244700"/>
          </a:xfrm>
        </p:spPr>
        <p:txBody>
          <a:bodyPr>
            <a:noAutofit/>
          </a:bodyPr>
          <a:lstStyle/>
          <a:p>
            <a:r>
              <a:rPr lang="en-US" sz="7200" dirty="0"/>
              <a:t>Take A Moment</a:t>
            </a:r>
          </a:p>
        </p:txBody>
      </p:sp>
      <p:sp>
        <p:nvSpPr>
          <p:cNvPr id="3" name="Text Placeholder 2">
            <a:extLst>
              <a:ext uri="{FF2B5EF4-FFF2-40B4-BE49-F238E27FC236}">
                <a16:creationId xmlns:a16="http://schemas.microsoft.com/office/drawing/2014/main" id="{BA43FE2F-0A03-49E9-8979-34FF7112FEC9}"/>
              </a:ext>
            </a:extLst>
          </p:cNvPr>
          <p:cNvSpPr>
            <a:spLocks noGrp="1"/>
          </p:cNvSpPr>
          <p:nvPr>
            <p:ph type="body" idx="1"/>
          </p:nvPr>
        </p:nvSpPr>
        <p:spPr>
          <a:xfrm>
            <a:off x="1726284" y="1425855"/>
            <a:ext cx="5334900" cy="3474786"/>
          </a:xfrm>
          <a:ln>
            <a:solidFill>
              <a:schemeClr val="accent3"/>
            </a:solidFill>
          </a:ln>
        </p:spPr>
        <p:txBody>
          <a:bodyPr>
            <a:normAutofit fontScale="77500" lnSpcReduction="20000"/>
          </a:bodyPr>
          <a:lstStyle/>
          <a:p>
            <a:pPr marL="146050" indent="0">
              <a:buNone/>
            </a:pPr>
            <a:r>
              <a:rPr lang="en-US" sz="4000" dirty="0"/>
              <a:t>Ground yourself.</a:t>
            </a:r>
          </a:p>
          <a:p>
            <a:pPr lvl="1"/>
            <a:endParaRPr lang="en-US" dirty="0"/>
          </a:p>
          <a:p>
            <a:pPr lvl="1"/>
            <a:r>
              <a:rPr lang="en-US" sz="3200" dirty="0"/>
              <a:t>3 things you hear, see, feel</a:t>
            </a:r>
          </a:p>
          <a:p>
            <a:pPr lvl="1"/>
            <a:r>
              <a:rPr lang="en-US" sz="3200" dirty="0"/>
              <a:t>Deep breaths</a:t>
            </a:r>
          </a:p>
          <a:p>
            <a:pPr marL="615950" lvl="1" indent="0">
              <a:buNone/>
            </a:pPr>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sz="2600" dirty="0"/>
              <a:t>Notice how you feel – perhaps name an emotion, or several emotions</a:t>
            </a:r>
          </a:p>
          <a:p>
            <a:pPr lvl="1"/>
            <a:r>
              <a:rPr lang="en-US" sz="2600" dirty="0"/>
              <a:t>Notice where in your body those feelings might be</a:t>
            </a:r>
          </a:p>
        </p:txBody>
      </p:sp>
    </p:spTree>
    <p:extLst>
      <p:ext uri="{BB962C8B-B14F-4D97-AF65-F5344CB8AC3E}">
        <p14:creationId xmlns:p14="http://schemas.microsoft.com/office/powerpoint/2010/main" val="118599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BE21-747B-4C8F-9EE4-6516836259C2}"/>
              </a:ext>
            </a:extLst>
          </p:cNvPr>
          <p:cNvSpPr>
            <a:spLocks noGrp="1"/>
          </p:cNvSpPr>
          <p:nvPr>
            <p:ph type="title"/>
          </p:nvPr>
        </p:nvSpPr>
        <p:spPr>
          <a:xfrm>
            <a:off x="85053" y="242859"/>
            <a:ext cx="8777543" cy="1244700"/>
          </a:xfrm>
        </p:spPr>
        <p:txBody>
          <a:bodyPr>
            <a:noAutofit/>
          </a:bodyPr>
          <a:lstStyle/>
          <a:p>
            <a:pPr algn="ctr"/>
            <a:r>
              <a:rPr lang="en-US" sz="7200" dirty="0"/>
              <a:t>What do you see?</a:t>
            </a:r>
          </a:p>
        </p:txBody>
      </p:sp>
      <p:pic>
        <p:nvPicPr>
          <p:cNvPr id="5" name="Picture 4" descr="A close up of a fish&#10;&#10;Description automatically generated with low confidence">
            <a:extLst>
              <a:ext uri="{FF2B5EF4-FFF2-40B4-BE49-F238E27FC236}">
                <a16:creationId xmlns:a16="http://schemas.microsoft.com/office/drawing/2014/main" id="{7DA105D3-7974-41CB-92E5-D90B1A38A262}"/>
              </a:ext>
            </a:extLst>
          </p:cNvPr>
          <p:cNvPicPr>
            <a:picLocks noChangeAspect="1"/>
          </p:cNvPicPr>
          <p:nvPr/>
        </p:nvPicPr>
        <p:blipFill>
          <a:blip r:embed="rId2"/>
          <a:stretch>
            <a:fillRect/>
          </a:stretch>
        </p:blipFill>
        <p:spPr>
          <a:xfrm>
            <a:off x="1109783" y="1350306"/>
            <a:ext cx="6314831" cy="3552092"/>
          </a:xfrm>
          <a:prstGeom prst="rect">
            <a:avLst/>
          </a:prstGeom>
          <a:ln>
            <a:solidFill>
              <a:schemeClr val="tx2">
                <a:lumMod val="20000"/>
                <a:lumOff val="80000"/>
              </a:schemeClr>
            </a:solidFill>
          </a:ln>
        </p:spPr>
      </p:pic>
    </p:spTree>
    <p:extLst>
      <p:ext uri="{BB962C8B-B14F-4D97-AF65-F5344CB8AC3E}">
        <p14:creationId xmlns:p14="http://schemas.microsoft.com/office/powerpoint/2010/main" val="317681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BE21-747B-4C8F-9EE4-6516836259C2}"/>
              </a:ext>
            </a:extLst>
          </p:cNvPr>
          <p:cNvSpPr>
            <a:spLocks noGrp="1"/>
          </p:cNvSpPr>
          <p:nvPr>
            <p:ph type="title"/>
          </p:nvPr>
        </p:nvSpPr>
        <p:spPr>
          <a:xfrm>
            <a:off x="85053" y="242859"/>
            <a:ext cx="9004239" cy="1244700"/>
          </a:xfrm>
        </p:spPr>
        <p:txBody>
          <a:bodyPr>
            <a:noAutofit/>
          </a:bodyPr>
          <a:lstStyle/>
          <a:p>
            <a:pPr algn="ctr"/>
            <a:r>
              <a:rPr lang="en-US" sz="7200" dirty="0"/>
              <a:t>What do you think?</a:t>
            </a:r>
          </a:p>
        </p:txBody>
      </p:sp>
      <p:pic>
        <p:nvPicPr>
          <p:cNvPr id="5" name="Picture 4" descr="A close up of a fish&#10;&#10;Description automatically generated with low confidence">
            <a:extLst>
              <a:ext uri="{FF2B5EF4-FFF2-40B4-BE49-F238E27FC236}">
                <a16:creationId xmlns:a16="http://schemas.microsoft.com/office/drawing/2014/main" id="{7DA105D3-7974-41CB-92E5-D90B1A38A262}"/>
              </a:ext>
            </a:extLst>
          </p:cNvPr>
          <p:cNvPicPr>
            <a:picLocks noChangeAspect="1"/>
          </p:cNvPicPr>
          <p:nvPr/>
        </p:nvPicPr>
        <p:blipFill>
          <a:blip r:embed="rId2"/>
          <a:stretch>
            <a:fillRect/>
          </a:stretch>
        </p:blipFill>
        <p:spPr>
          <a:xfrm>
            <a:off x="1109783" y="1350306"/>
            <a:ext cx="6314831" cy="3552092"/>
          </a:xfrm>
          <a:prstGeom prst="rect">
            <a:avLst/>
          </a:prstGeom>
          <a:ln>
            <a:solidFill>
              <a:schemeClr val="tx2">
                <a:lumMod val="20000"/>
                <a:lumOff val="80000"/>
              </a:schemeClr>
            </a:solidFill>
          </a:ln>
        </p:spPr>
      </p:pic>
    </p:spTree>
    <p:extLst>
      <p:ext uri="{BB962C8B-B14F-4D97-AF65-F5344CB8AC3E}">
        <p14:creationId xmlns:p14="http://schemas.microsoft.com/office/powerpoint/2010/main" val="118769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CC7A-A6E5-4018-AF55-6B64615AA327}"/>
              </a:ext>
            </a:extLst>
          </p:cNvPr>
          <p:cNvSpPr>
            <a:spLocks noGrp="1"/>
          </p:cNvSpPr>
          <p:nvPr>
            <p:ph type="title"/>
          </p:nvPr>
        </p:nvSpPr>
        <p:spPr>
          <a:xfrm>
            <a:off x="243281" y="-243510"/>
            <a:ext cx="8657438" cy="1244700"/>
          </a:xfrm>
        </p:spPr>
        <p:txBody>
          <a:bodyPr>
            <a:noAutofit/>
          </a:bodyPr>
          <a:lstStyle/>
          <a:p>
            <a:pPr algn="ctr"/>
            <a:r>
              <a:rPr lang="en-US" sz="2400" dirty="0"/>
              <a:t>Choose the animal who appears to, most closely, match the feeling which you, most, relate to this morning.</a:t>
            </a:r>
          </a:p>
        </p:txBody>
      </p:sp>
      <p:sp>
        <p:nvSpPr>
          <p:cNvPr id="3" name="Text Placeholder 2">
            <a:extLst>
              <a:ext uri="{FF2B5EF4-FFF2-40B4-BE49-F238E27FC236}">
                <a16:creationId xmlns:a16="http://schemas.microsoft.com/office/drawing/2014/main" id="{411A0588-7CAD-4175-93E2-C31FC8C8AD4E}"/>
              </a:ext>
            </a:extLst>
          </p:cNvPr>
          <p:cNvSpPr>
            <a:spLocks noGrp="1"/>
          </p:cNvSpPr>
          <p:nvPr>
            <p:ph type="body" idx="1"/>
          </p:nvPr>
        </p:nvSpPr>
        <p:spPr>
          <a:xfrm>
            <a:off x="742941" y="3947946"/>
            <a:ext cx="4581142" cy="829456"/>
          </a:xfrm>
        </p:spPr>
        <p:txBody>
          <a:bodyPr>
            <a:normAutofit lnSpcReduction="10000"/>
          </a:bodyPr>
          <a:lstStyle/>
          <a:p>
            <a:pPr marL="146050" indent="0">
              <a:buNone/>
            </a:pPr>
            <a:r>
              <a:rPr lang="en-US" dirty="0"/>
              <a:t>This will be anonymous.  Head to this form.  </a:t>
            </a:r>
          </a:p>
          <a:p>
            <a:pPr marL="488950" indent="-342900">
              <a:buAutoNum type="arabicPeriod"/>
            </a:pPr>
            <a:r>
              <a:rPr lang="en-US" dirty="0"/>
              <a:t>Choose the animal. </a:t>
            </a:r>
          </a:p>
          <a:p>
            <a:pPr marL="488950" indent="-342900">
              <a:buAutoNum type="arabicPeriod"/>
            </a:pPr>
            <a:r>
              <a:rPr lang="en-US" dirty="0"/>
              <a:t>Write the emotion.</a:t>
            </a:r>
          </a:p>
        </p:txBody>
      </p:sp>
      <p:pic>
        <p:nvPicPr>
          <p:cNvPr id="5" name="Picture 4">
            <a:extLst>
              <a:ext uri="{FF2B5EF4-FFF2-40B4-BE49-F238E27FC236}">
                <a16:creationId xmlns:a16="http://schemas.microsoft.com/office/drawing/2014/main" id="{6643669D-3FAA-4327-8B2D-0A8518886090}"/>
              </a:ext>
            </a:extLst>
          </p:cNvPr>
          <p:cNvPicPr>
            <a:picLocks noChangeAspect="1"/>
          </p:cNvPicPr>
          <p:nvPr/>
        </p:nvPicPr>
        <p:blipFill>
          <a:blip r:embed="rId2"/>
          <a:stretch>
            <a:fillRect/>
          </a:stretch>
        </p:blipFill>
        <p:spPr>
          <a:xfrm>
            <a:off x="109278" y="1464058"/>
            <a:ext cx="3149517" cy="2175795"/>
          </a:xfrm>
          <a:prstGeom prst="rect">
            <a:avLst/>
          </a:prstGeom>
        </p:spPr>
      </p:pic>
      <p:pic>
        <p:nvPicPr>
          <p:cNvPr id="7" name="Picture 6">
            <a:extLst>
              <a:ext uri="{FF2B5EF4-FFF2-40B4-BE49-F238E27FC236}">
                <a16:creationId xmlns:a16="http://schemas.microsoft.com/office/drawing/2014/main" id="{2A6F012E-1C82-4780-91A1-B989A69BD38F}"/>
              </a:ext>
            </a:extLst>
          </p:cNvPr>
          <p:cNvPicPr>
            <a:picLocks noChangeAspect="1"/>
          </p:cNvPicPr>
          <p:nvPr/>
        </p:nvPicPr>
        <p:blipFill>
          <a:blip r:embed="rId3"/>
          <a:stretch>
            <a:fillRect/>
          </a:stretch>
        </p:blipFill>
        <p:spPr>
          <a:xfrm>
            <a:off x="3626426" y="1464058"/>
            <a:ext cx="2738674" cy="2207895"/>
          </a:xfrm>
          <a:prstGeom prst="rect">
            <a:avLst/>
          </a:prstGeom>
        </p:spPr>
      </p:pic>
      <p:pic>
        <p:nvPicPr>
          <p:cNvPr id="9" name="Picture 8">
            <a:extLst>
              <a:ext uri="{FF2B5EF4-FFF2-40B4-BE49-F238E27FC236}">
                <a16:creationId xmlns:a16="http://schemas.microsoft.com/office/drawing/2014/main" id="{6E2DD045-D9A0-43F0-A979-854D96EB55E0}"/>
              </a:ext>
            </a:extLst>
          </p:cNvPr>
          <p:cNvPicPr>
            <a:picLocks noChangeAspect="1"/>
          </p:cNvPicPr>
          <p:nvPr/>
        </p:nvPicPr>
        <p:blipFill>
          <a:blip r:embed="rId4"/>
          <a:stretch>
            <a:fillRect/>
          </a:stretch>
        </p:blipFill>
        <p:spPr>
          <a:xfrm>
            <a:off x="6817894" y="1449159"/>
            <a:ext cx="2216827" cy="2222794"/>
          </a:xfrm>
          <a:prstGeom prst="rect">
            <a:avLst/>
          </a:prstGeom>
        </p:spPr>
      </p:pic>
      <p:pic>
        <p:nvPicPr>
          <p:cNvPr id="12" name="Picture 11">
            <a:extLst>
              <a:ext uri="{FF2B5EF4-FFF2-40B4-BE49-F238E27FC236}">
                <a16:creationId xmlns:a16="http://schemas.microsoft.com/office/drawing/2014/main" id="{901E0673-1B22-4C1F-A490-BC37A88E2FF6}"/>
              </a:ext>
            </a:extLst>
          </p:cNvPr>
          <p:cNvPicPr>
            <a:picLocks noChangeAspect="1"/>
          </p:cNvPicPr>
          <p:nvPr/>
        </p:nvPicPr>
        <p:blipFill>
          <a:blip r:embed="rId5"/>
          <a:stretch>
            <a:fillRect/>
          </a:stretch>
        </p:blipFill>
        <p:spPr>
          <a:xfrm>
            <a:off x="8593661" y="4597689"/>
            <a:ext cx="539203" cy="545811"/>
          </a:xfrm>
          <a:prstGeom prst="rect">
            <a:avLst/>
          </a:prstGeom>
        </p:spPr>
      </p:pic>
    </p:spTree>
    <p:extLst>
      <p:ext uri="{BB962C8B-B14F-4D97-AF65-F5344CB8AC3E}">
        <p14:creationId xmlns:p14="http://schemas.microsoft.com/office/powerpoint/2010/main" val="2661680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BE21-747B-4C8F-9EE4-6516836259C2}"/>
              </a:ext>
            </a:extLst>
          </p:cNvPr>
          <p:cNvSpPr>
            <a:spLocks noGrp="1"/>
          </p:cNvSpPr>
          <p:nvPr>
            <p:ph type="title"/>
          </p:nvPr>
        </p:nvSpPr>
        <p:spPr>
          <a:xfrm>
            <a:off x="-282270" y="14456"/>
            <a:ext cx="9934270" cy="1244700"/>
          </a:xfrm>
        </p:spPr>
        <p:txBody>
          <a:bodyPr>
            <a:noAutofit/>
          </a:bodyPr>
          <a:lstStyle/>
          <a:p>
            <a:pPr algn="ctr"/>
            <a:r>
              <a:rPr lang="en-US" sz="6600" dirty="0"/>
              <a:t>What do you wonder?</a:t>
            </a:r>
          </a:p>
        </p:txBody>
      </p:sp>
      <p:pic>
        <p:nvPicPr>
          <p:cNvPr id="5" name="Picture 4" descr="A close up of a fish&#10;&#10;Description automatically generated with low confidence">
            <a:extLst>
              <a:ext uri="{FF2B5EF4-FFF2-40B4-BE49-F238E27FC236}">
                <a16:creationId xmlns:a16="http://schemas.microsoft.com/office/drawing/2014/main" id="{7DA105D3-7974-41CB-92E5-D90B1A38A262}"/>
              </a:ext>
            </a:extLst>
          </p:cNvPr>
          <p:cNvPicPr>
            <a:picLocks noChangeAspect="1"/>
          </p:cNvPicPr>
          <p:nvPr/>
        </p:nvPicPr>
        <p:blipFill>
          <a:blip r:embed="rId2"/>
          <a:stretch>
            <a:fillRect/>
          </a:stretch>
        </p:blipFill>
        <p:spPr>
          <a:xfrm>
            <a:off x="1109783" y="1350306"/>
            <a:ext cx="6314831" cy="3552092"/>
          </a:xfrm>
          <a:prstGeom prst="rect">
            <a:avLst/>
          </a:prstGeom>
          <a:ln>
            <a:solidFill>
              <a:schemeClr val="tx2">
                <a:lumMod val="20000"/>
                <a:lumOff val="80000"/>
              </a:schemeClr>
            </a:solidFill>
          </a:ln>
        </p:spPr>
      </p:pic>
    </p:spTree>
    <p:extLst>
      <p:ext uri="{BB962C8B-B14F-4D97-AF65-F5344CB8AC3E}">
        <p14:creationId xmlns:p14="http://schemas.microsoft.com/office/powerpoint/2010/main" val="2900150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BE21-747B-4C8F-9EE4-6516836259C2}"/>
              </a:ext>
            </a:extLst>
          </p:cNvPr>
          <p:cNvSpPr>
            <a:spLocks noGrp="1"/>
          </p:cNvSpPr>
          <p:nvPr>
            <p:ph type="title"/>
          </p:nvPr>
        </p:nvSpPr>
        <p:spPr>
          <a:xfrm>
            <a:off x="183228" y="31844"/>
            <a:ext cx="8777543" cy="1244700"/>
          </a:xfrm>
        </p:spPr>
        <p:txBody>
          <a:bodyPr>
            <a:noAutofit/>
          </a:bodyPr>
          <a:lstStyle/>
          <a:p>
            <a:r>
              <a:rPr lang="en-US" sz="4400" dirty="0"/>
              <a:t>Now that you have context - </a:t>
            </a:r>
          </a:p>
        </p:txBody>
      </p:sp>
      <p:sp>
        <p:nvSpPr>
          <p:cNvPr id="3" name="Text Placeholder 2">
            <a:extLst>
              <a:ext uri="{FF2B5EF4-FFF2-40B4-BE49-F238E27FC236}">
                <a16:creationId xmlns:a16="http://schemas.microsoft.com/office/drawing/2014/main" id="{BA43FE2F-0A03-49E9-8979-34FF7112FEC9}"/>
              </a:ext>
            </a:extLst>
          </p:cNvPr>
          <p:cNvSpPr>
            <a:spLocks noGrp="1"/>
          </p:cNvSpPr>
          <p:nvPr>
            <p:ph type="body" idx="1"/>
          </p:nvPr>
        </p:nvSpPr>
        <p:spPr>
          <a:xfrm>
            <a:off x="183228" y="1472747"/>
            <a:ext cx="3724464" cy="3482207"/>
          </a:xfrm>
          <a:ln>
            <a:solidFill>
              <a:schemeClr val="accent3"/>
            </a:solidFill>
          </a:ln>
        </p:spPr>
        <p:txBody>
          <a:bodyPr>
            <a:normAutofit fontScale="92500" lnSpcReduction="20000"/>
          </a:bodyPr>
          <a:lstStyle/>
          <a:p>
            <a:pPr lvl="1"/>
            <a:endParaRPr lang="en-US" dirty="0"/>
          </a:p>
          <a:p>
            <a:pPr lvl="1"/>
            <a:endParaRPr lang="en-US" dirty="0"/>
          </a:p>
          <a:p>
            <a:pPr lvl="1"/>
            <a:endParaRPr lang="en-US" dirty="0"/>
          </a:p>
          <a:p>
            <a:pPr lvl="1"/>
            <a:r>
              <a:rPr lang="en-US" sz="2600" dirty="0"/>
              <a:t>Notice how you feel – perhaps name an emotion, or several emotions</a:t>
            </a:r>
          </a:p>
          <a:p>
            <a:pPr lvl="1"/>
            <a:r>
              <a:rPr lang="en-US" sz="2600" dirty="0"/>
              <a:t>Notice where in your body those feelings might be</a:t>
            </a:r>
          </a:p>
        </p:txBody>
      </p:sp>
      <p:pic>
        <p:nvPicPr>
          <p:cNvPr id="4" name="Picture 3" descr="A close up of a fish&#10;&#10;Description automatically generated with low confidence">
            <a:extLst>
              <a:ext uri="{FF2B5EF4-FFF2-40B4-BE49-F238E27FC236}">
                <a16:creationId xmlns:a16="http://schemas.microsoft.com/office/drawing/2014/main" id="{6209914B-9EA0-4DB7-AEE4-D0A292CCEFA7}"/>
              </a:ext>
            </a:extLst>
          </p:cNvPr>
          <p:cNvPicPr>
            <a:picLocks noChangeAspect="1"/>
          </p:cNvPicPr>
          <p:nvPr/>
        </p:nvPicPr>
        <p:blipFill>
          <a:blip r:embed="rId2"/>
          <a:stretch>
            <a:fillRect/>
          </a:stretch>
        </p:blipFill>
        <p:spPr>
          <a:xfrm>
            <a:off x="4310961" y="1472747"/>
            <a:ext cx="4649810" cy="2615518"/>
          </a:xfrm>
          <a:prstGeom prst="rect">
            <a:avLst/>
          </a:prstGeom>
          <a:ln>
            <a:solidFill>
              <a:schemeClr val="tx2">
                <a:lumMod val="20000"/>
                <a:lumOff val="80000"/>
              </a:schemeClr>
            </a:solidFill>
          </a:ln>
        </p:spPr>
      </p:pic>
    </p:spTree>
    <p:extLst>
      <p:ext uri="{BB962C8B-B14F-4D97-AF65-F5344CB8AC3E}">
        <p14:creationId xmlns:p14="http://schemas.microsoft.com/office/powerpoint/2010/main" val="2311964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8"/>
        <p:cNvGrpSpPr/>
        <p:nvPr/>
      </p:nvGrpSpPr>
      <p:grpSpPr>
        <a:xfrm>
          <a:off x="0" y="0"/>
          <a:ext cx="0" cy="0"/>
          <a:chOff x="0" y="0"/>
          <a:chExt cx="0" cy="0"/>
        </a:xfrm>
      </p:grpSpPr>
      <p:pic>
        <p:nvPicPr>
          <p:cNvPr id="1109" name="Google Shape;1109;p53">
            <a:hlinkClick r:id="rId4"/>
          </p:cNvPr>
          <p:cNvPicPr preferRelativeResize="0"/>
          <p:nvPr/>
        </p:nvPicPr>
        <p:blipFill>
          <a:blip r:embed="rId5">
            <a:alphaModFix/>
          </a:blip>
          <a:stretch>
            <a:fillRect/>
          </a:stretch>
        </p:blipFill>
        <p:spPr>
          <a:xfrm>
            <a:off x="795797" y="74349"/>
            <a:ext cx="5302178" cy="4838701"/>
          </a:xfrm>
          <a:prstGeom prst="rect">
            <a:avLst/>
          </a:prstGeom>
          <a:noFill/>
          <a:ln w="28575" cap="flat" cmpd="sng">
            <a:solidFill>
              <a:schemeClr val="dk1"/>
            </a:solidFill>
            <a:prstDash val="solid"/>
            <a:round/>
            <a:headEnd type="none" w="sm" len="sm"/>
            <a:tailEnd type="none" w="sm" len="sm"/>
          </a:ln>
        </p:spPr>
      </p:pic>
      <p:pic>
        <p:nvPicPr>
          <p:cNvPr id="4" name="Picture 3">
            <a:extLst>
              <a:ext uri="{FF2B5EF4-FFF2-40B4-BE49-F238E27FC236}">
                <a16:creationId xmlns:a16="http://schemas.microsoft.com/office/drawing/2014/main" id="{F53249AC-F787-4F57-ABCF-8C4AFCB54BBA}"/>
              </a:ext>
            </a:extLst>
          </p:cNvPr>
          <p:cNvPicPr>
            <a:picLocks noChangeAspect="1"/>
          </p:cNvPicPr>
          <p:nvPr/>
        </p:nvPicPr>
        <p:blipFill>
          <a:blip r:embed="rId6"/>
          <a:stretch>
            <a:fillRect/>
          </a:stretch>
        </p:blipFill>
        <p:spPr>
          <a:xfrm>
            <a:off x="1" y="1606"/>
            <a:ext cx="539203" cy="545811"/>
          </a:xfrm>
          <a:prstGeom prst="rect">
            <a:avLst/>
          </a:prstGeom>
        </p:spPr>
      </p:pic>
      <p:sp>
        <p:nvSpPr>
          <p:cNvPr id="6" name="TextBox 5">
            <a:extLst>
              <a:ext uri="{FF2B5EF4-FFF2-40B4-BE49-F238E27FC236}">
                <a16:creationId xmlns:a16="http://schemas.microsoft.com/office/drawing/2014/main" id="{450B9E55-55C2-4E4D-8629-B886F79DB534}"/>
              </a:ext>
            </a:extLst>
          </p:cNvPr>
          <p:cNvSpPr txBox="1"/>
          <p:nvPr/>
        </p:nvSpPr>
        <p:spPr>
          <a:xfrm>
            <a:off x="-1691" y="4913050"/>
            <a:ext cx="4573680" cy="300082"/>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3" name="Picture 2" descr="Qr code&#10;&#10;Description automatically generated">
            <a:extLst>
              <a:ext uri="{FF2B5EF4-FFF2-40B4-BE49-F238E27FC236}">
                <a16:creationId xmlns:a16="http://schemas.microsoft.com/office/drawing/2014/main" id="{70894452-5AA3-4C29-971D-4F7C373ABCAB}"/>
              </a:ext>
            </a:extLst>
          </p:cNvPr>
          <p:cNvPicPr>
            <a:picLocks noChangeAspect="1"/>
          </p:cNvPicPr>
          <p:nvPr/>
        </p:nvPicPr>
        <p:blipFill>
          <a:blip r:embed="rId7"/>
          <a:stretch>
            <a:fillRect/>
          </a:stretch>
        </p:blipFill>
        <p:spPr>
          <a:xfrm>
            <a:off x="6531402" y="2493699"/>
            <a:ext cx="2438878" cy="243887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2"/>
        <p:cNvGrpSpPr/>
        <p:nvPr/>
      </p:nvGrpSpPr>
      <p:grpSpPr>
        <a:xfrm>
          <a:off x="0" y="0"/>
          <a:ext cx="0" cy="0"/>
          <a:chOff x="0" y="0"/>
          <a:chExt cx="0" cy="0"/>
        </a:xfrm>
      </p:grpSpPr>
      <p:pic>
        <p:nvPicPr>
          <p:cNvPr id="1093" name="Google Shape;1093;p50"/>
          <p:cNvPicPr preferRelativeResize="0"/>
          <p:nvPr/>
        </p:nvPicPr>
        <p:blipFill>
          <a:blip r:embed="rId4">
            <a:alphaModFix/>
          </a:blip>
          <a:stretch>
            <a:fillRect/>
          </a:stretch>
        </p:blipFill>
        <p:spPr>
          <a:xfrm>
            <a:off x="842757" y="119308"/>
            <a:ext cx="4729574" cy="1889050"/>
          </a:xfrm>
          <a:prstGeom prst="rect">
            <a:avLst/>
          </a:prstGeom>
          <a:noFill/>
          <a:ln w="19050" cap="flat" cmpd="sng">
            <a:solidFill>
              <a:schemeClr val="dk2"/>
            </a:solidFill>
            <a:prstDash val="solid"/>
            <a:round/>
            <a:headEnd type="none" w="sm" len="sm"/>
            <a:tailEnd type="none" w="sm" len="sm"/>
          </a:ln>
        </p:spPr>
      </p:pic>
      <p:sp>
        <p:nvSpPr>
          <p:cNvPr id="1094" name="Google Shape;1094;p50"/>
          <p:cNvSpPr txBox="1"/>
          <p:nvPr/>
        </p:nvSpPr>
        <p:spPr>
          <a:xfrm>
            <a:off x="539204" y="2210933"/>
            <a:ext cx="8212200" cy="2521879"/>
          </a:xfrm>
          <a:prstGeom prst="rect">
            <a:avLst/>
          </a:prstGeom>
          <a:solidFill>
            <a:srgbClr val="4CBECC">
              <a:alpha val="79760"/>
            </a:srgbClr>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2 types of curiosity activate different parts of the brain - eliciting divergent emotions</a:t>
            </a:r>
            <a:endParaRPr kumimoji="0"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189" marR="0" lvl="0" indent="-457189" algn="l" defTabSz="914378" rtl="0" eaLnBrk="1" fontAlgn="auto" latinLnBrk="0" hangingPunct="1">
              <a:lnSpc>
                <a:spcPct val="100000"/>
              </a:lnSpc>
              <a:spcBef>
                <a:spcPts val="0"/>
              </a:spcBef>
              <a:spcAft>
                <a:spcPts val="0"/>
              </a:spcAft>
              <a:buClr>
                <a:srgbClr val="000000"/>
              </a:buClr>
              <a:buSzPts val="3600"/>
              <a:buFont typeface="PT Sans Narrow"/>
              <a:buChar char="●"/>
              <a:tabLst/>
              <a:defRPr/>
            </a:pPr>
            <a:r>
              <a:rPr kumimoji="0" lang="en"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surprise/unexpectedness - uncomfortable</a:t>
            </a:r>
            <a:endParaRPr kumimoji="0"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a:p>
            <a:pPr marL="457189" marR="0" lvl="0" indent="-457189" algn="l" defTabSz="914378" rtl="0" eaLnBrk="1" fontAlgn="auto" latinLnBrk="0" hangingPunct="1">
              <a:lnSpc>
                <a:spcPct val="100000"/>
              </a:lnSpc>
              <a:spcBef>
                <a:spcPts val="0"/>
              </a:spcBef>
              <a:spcAft>
                <a:spcPts val="0"/>
              </a:spcAft>
              <a:buClr>
                <a:srgbClr val="000000"/>
              </a:buClr>
              <a:buSzPts val="3600"/>
              <a:buFont typeface="PT Sans Narrow"/>
              <a:buChar char="●"/>
              <a:tabLst/>
              <a:defRPr/>
            </a:pPr>
            <a:r>
              <a:rPr kumimoji="0" lang="en"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rPr>
              <a:t>excitement/anticipation of a reward </a:t>
            </a:r>
            <a:endParaRPr kumimoji="0" sz="3600" b="0" i="0" u="none" strike="noStrike" kern="0" cap="none" spc="0" normalizeH="0" baseline="0" noProof="0" dirty="0">
              <a:ln>
                <a:noFill/>
              </a:ln>
              <a:solidFill>
                <a:srgbClr val="000000"/>
              </a:solidFill>
              <a:effectLst/>
              <a:uLnTx/>
              <a:uFillTx/>
              <a:latin typeface="PT Sans Narrow"/>
              <a:ea typeface="PT Sans Narrow"/>
              <a:cs typeface="PT Sans Narrow"/>
              <a:sym typeface="PT Sans Narrow"/>
            </a:endParaRPr>
          </a:p>
        </p:txBody>
      </p:sp>
      <p:pic>
        <p:nvPicPr>
          <p:cNvPr id="4" name="Picture 3">
            <a:extLst>
              <a:ext uri="{FF2B5EF4-FFF2-40B4-BE49-F238E27FC236}">
                <a16:creationId xmlns:a16="http://schemas.microsoft.com/office/drawing/2014/main" id="{54F8F6EB-42EE-4AB3-8D58-EDB716E70B2C}"/>
              </a:ext>
            </a:extLst>
          </p:cNvPr>
          <p:cNvPicPr>
            <a:picLocks noChangeAspect="1"/>
          </p:cNvPicPr>
          <p:nvPr/>
        </p:nvPicPr>
        <p:blipFill>
          <a:blip r:embed="rId5"/>
          <a:stretch>
            <a:fillRect/>
          </a:stretch>
        </p:blipFill>
        <p:spPr>
          <a:xfrm>
            <a:off x="1" y="1606"/>
            <a:ext cx="539203" cy="545811"/>
          </a:xfrm>
          <a:prstGeom prst="rect">
            <a:avLst/>
          </a:prstGeom>
        </p:spPr>
      </p:pic>
      <p:sp>
        <p:nvSpPr>
          <p:cNvPr id="6" name="TextBox 5">
            <a:extLst>
              <a:ext uri="{FF2B5EF4-FFF2-40B4-BE49-F238E27FC236}">
                <a16:creationId xmlns:a16="http://schemas.microsoft.com/office/drawing/2014/main" id="{0A608C60-0DF0-4824-AE3C-7AC800400EDA}"/>
              </a:ext>
            </a:extLst>
          </p:cNvPr>
          <p:cNvSpPr txBox="1"/>
          <p:nvPr/>
        </p:nvSpPr>
        <p:spPr>
          <a:xfrm>
            <a:off x="0" y="4866501"/>
            <a:ext cx="4573680" cy="300082"/>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3" name="Picture 2" descr="Qr code&#10;&#10;Description automatically generated">
            <a:extLst>
              <a:ext uri="{FF2B5EF4-FFF2-40B4-BE49-F238E27FC236}">
                <a16:creationId xmlns:a16="http://schemas.microsoft.com/office/drawing/2014/main" id="{3B6FD9B9-7E45-4F5E-8650-3740CB5793F6}"/>
              </a:ext>
            </a:extLst>
          </p:cNvPr>
          <p:cNvPicPr>
            <a:picLocks noChangeAspect="1"/>
          </p:cNvPicPr>
          <p:nvPr/>
        </p:nvPicPr>
        <p:blipFill>
          <a:blip r:embed="rId6"/>
          <a:stretch>
            <a:fillRect/>
          </a:stretch>
        </p:blipFill>
        <p:spPr>
          <a:xfrm>
            <a:off x="6958323" y="167292"/>
            <a:ext cx="1793081" cy="17930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3"/>
        <p:cNvGrpSpPr/>
        <p:nvPr/>
      </p:nvGrpSpPr>
      <p:grpSpPr>
        <a:xfrm>
          <a:off x="0" y="0"/>
          <a:ext cx="0" cy="0"/>
          <a:chOff x="0" y="0"/>
          <a:chExt cx="0" cy="0"/>
        </a:xfrm>
      </p:grpSpPr>
      <p:pic>
        <p:nvPicPr>
          <p:cNvPr id="1104" name="Google Shape;1104;p52">
            <a:hlinkClick r:id="rId4"/>
          </p:cNvPr>
          <p:cNvPicPr preferRelativeResize="0"/>
          <p:nvPr/>
        </p:nvPicPr>
        <p:blipFill>
          <a:blip r:embed="rId5">
            <a:alphaModFix/>
          </a:blip>
          <a:stretch>
            <a:fillRect/>
          </a:stretch>
        </p:blipFill>
        <p:spPr>
          <a:xfrm>
            <a:off x="1048763" y="465326"/>
            <a:ext cx="4760475" cy="3737374"/>
          </a:xfrm>
          <a:prstGeom prst="rect">
            <a:avLst/>
          </a:prstGeom>
          <a:noFill/>
          <a:ln w="28575" cap="flat" cmpd="sng">
            <a:solidFill>
              <a:schemeClr val="lt1"/>
            </a:solidFill>
            <a:prstDash val="solid"/>
            <a:round/>
            <a:headEnd type="none" w="sm" len="sm"/>
            <a:tailEnd type="none" w="sm" len="sm"/>
          </a:ln>
        </p:spPr>
      </p:pic>
      <p:pic>
        <p:nvPicPr>
          <p:cNvPr id="3" name="Picture 2">
            <a:extLst>
              <a:ext uri="{FF2B5EF4-FFF2-40B4-BE49-F238E27FC236}">
                <a16:creationId xmlns:a16="http://schemas.microsoft.com/office/drawing/2014/main" id="{CC0A9522-E196-45B2-92A7-D20290A3C998}"/>
              </a:ext>
            </a:extLst>
          </p:cNvPr>
          <p:cNvPicPr>
            <a:picLocks noChangeAspect="1"/>
          </p:cNvPicPr>
          <p:nvPr/>
        </p:nvPicPr>
        <p:blipFill>
          <a:blip r:embed="rId6"/>
          <a:stretch>
            <a:fillRect/>
          </a:stretch>
        </p:blipFill>
        <p:spPr>
          <a:xfrm>
            <a:off x="1" y="1606"/>
            <a:ext cx="539203" cy="545811"/>
          </a:xfrm>
          <a:prstGeom prst="rect">
            <a:avLst/>
          </a:prstGeom>
        </p:spPr>
      </p:pic>
      <p:sp>
        <p:nvSpPr>
          <p:cNvPr id="5" name="TextBox 4">
            <a:extLst>
              <a:ext uri="{FF2B5EF4-FFF2-40B4-BE49-F238E27FC236}">
                <a16:creationId xmlns:a16="http://schemas.microsoft.com/office/drawing/2014/main" id="{1F54BFC6-6531-4C30-853D-8925AF0719AB}"/>
              </a:ext>
            </a:extLst>
          </p:cNvPr>
          <p:cNvSpPr txBox="1"/>
          <p:nvPr/>
        </p:nvSpPr>
        <p:spPr>
          <a:xfrm>
            <a:off x="0" y="4866501"/>
            <a:ext cx="4573680" cy="300082"/>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4" name="Picture 3" descr="Qr code&#10;&#10;Description automatically generated">
            <a:extLst>
              <a:ext uri="{FF2B5EF4-FFF2-40B4-BE49-F238E27FC236}">
                <a16:creationId xmlns:a16="http://schemas.microsoft.com/office/drawing/2014/main" id="{3662543D-D0A7-40EA-86DD-12E2DDC08CC9}"/>
              </a:ext>
            </a:extLst>
          </p:cNvPr>
          <p:cNvPicPr>
            <a:picLocks noChangeAspect="1"/>
          </p:cNvPicPr>
          <p:nvPr/>
        </p:nvPicPr>
        <p:blipFill>
          <a:blip r:embed="rId7"/>
          <a:stretch>
            <a:fillRect/>
          </a:stretch>
        </p:blipFill>
        <p:spPr>
          <a:xfrm>
            <a:off x="6486525" y="1852406"/>
            <a:ext cx="2350294" cy="23502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a:t>
            </a:r>
            <a:r>
              <a:rPr lang="en-US" sz="1600" strike="sngStrike" dirty="0"/>
              <a:t>Spotlight: One aspect of SEL</a:t>
            </a:r>
            <a:br>
              <a:rPr lang="en-US" sz="1600" dirty="0"/>
            </a:br>
            <a:r>
              <a:rPr lang="en-US" sz="1600" dirty="0"/>
              <a:t>	Voices of students</a:t>
            </a:r>
            <a:br>
              <a:rPr lang="en-US" sz="1600" dirty="0"/>
            </a:br>
            <a:r>
              <a:rPr lang="en-US" sz="1600" dirty="0"/>
              <a:t>	Spotlight: Coregulation &amp; Classrooms</a:t>
            </a:r>
            <a:br>
              <a:rPr lang="en-US" sz="1600"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49E68E67-F39D-4601-A2F0-C0B3A28038A3}"/>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3953946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CCC5-990F-4FD7-BD45-39D297A183D2}"/>
              </a:ext>
            </a:extLst>
          </p:cNvPr>
          <p:cNvSpPr>
            <a:spLocks noGrp="1"/>
          </p:cNvSpPr>
          <p:nvPr>
            <p:ph type="title"/>
          </p:nvPr>
        </p:nvSpPr>
        <p:spPr/>
        <p:txBody>
          <a:bodyPr>
            <a:normAutofit fontScale="90000"/>
          </a:bodyPr>
          <a:lstStyle/>
          <a:p>
            <a:r>
              <a:rPr lang="en-US"/>
              <a:t>16.1%</a:t>
            </a:r>
          </a:p>
        </p:txBody>
      </p:sp>
      <p:sp>
        <p:nvSpPr>
          <p:cNvPr id="3" name="Text Placeholder 2">
            <a:extLst>
              <a:ext uri="{FF2B5EF4-FFF2-40B4-BE49-F238E27FC236}">
                <a16:creationId xmlns:a16="http://schemas.microsoft.com/office/drawing/2014/main" id="{19B224A2-20ED-4F22-A3CB-1C3990034CAC}"/>
              </a:ext>
            </a:extLst>
          </p:cNvPr>
          <p:cNvSpPr>
            <a:spLocks noGrp="1"/>
          </p:cNvSpPr>
          <p:nvPr>
            <p:ph type="body" idx="1"/>
          </p:nvPr>
        </p:nvSpPr>
        <p:spPr>
          <a:xfrm>
            <a:off x="251878" y="2223974"/>
            <a:ext cx="8772479" cy="942600"/>
          </a:xfrm>
        </p:spPr>
        <p:txBody>
          <a:bodyPr>
            <a:noAutofit/>
          </a:bodyPr>
          <a:lstStyle/>
          <a:p>
            <a:r>
              <a:rPr lang="en-US" sz="2000"/>
              <a:t># of Maine high school students, who answered yes – when asked if they had been bullied on school property during the past 12 months.</a:t>
            </a:r>
          </a:p>
        </p:txBody>
      </p:sp>
      <p:pic>
        <p:nvPicPr>
          <p:cNvPr id="6" name="Picture 5">
            <a:extLst>
              <a:ext uri="{FF2B5EF4-FFF2-40B4-BE49-F238E27FC236}">
                <a16:creationId xmlns:a16="http://schemas.microsoft.com/office/drawing/2014/main" id="{42EA3ADB-E19F-4279-BD2A-DA1C92A2C7CC}"/>
              </a:ext>
            </a:extLst>
          </p:cNvPr>
          <p:cNvPicPr>
            <a:picLocks noChangeAspect="1"/>
          </p:cNvPicPr>
          <p:nvPr/>
        </p:nvPicPr>
        <p:blipFill>
          <a:blip r:embed="rId3"/>
          <a:stretch>
            <a:fillRect/>
          </a:stretch>
        </p:blipFill>
        <p:spPr>
          <a:xfrm>
            <a:off x="7592183" y="4167279"/>
            <a:ext cx="1432174" cy="838611"/>
          </a:xfrm>
          <a:prstGeom prst="rect">
            <a:avLst/>
          </a:prstGeom>
        </p:spPr>
      </p:pic>
      <p:pic>
        <p:nvPicPr>
          <p:cNvPr id="7" name="Picture 6">
            <a:extLst>
              <a:ext uri="{FF2B5EF4-FFF2-40B4-BE49-F238E27FC236}">
                <a16:creationId xmlns:a16="http://schemas.microsoft.com/office/drawing/2014/main" id="{747DA6E3-6D12-4DED-BA90-B43F4984C28E}"/>
              </a:ext>
            </a:extLst>
          </p:cNvPr>
          <p:cNvPicPr>
            <a:picLocks noChangeAspect="1"/>
          </p:cNvPicPr>
          <p:nvPr/>
        </p:nvPicPr>
        <p:blipFill>
          <a:blip r:embed="rId4"/>
          <a:stretch>
            <a:fillRect/>
          </a:stretch>
        </p:blipFill>
        <p:spPr>
          <a:xfrm>
            <a:off x="0" y="0"/>
            <a:ext cx="539203" cy="545811"/>
          </a:xfrm>
          <a:prstGeom prst="rect">
            <a:avLst/>
          </a:prstGeom>
        </p:spPr>
      </p:pic>
    </p:spTree>
    <p:extLst>
      <p:ext uri="{BB962C8B-B14F-4D97-AF65-F5344CB8AC3E}">
        <p14:creationId xmlns:p14="http://schemas.microsoft.com/office/powerpoint/2010/main" val="1379842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CCC5-990F-4FD7-BD45-39D297A183D2}"/>
              </a:ext>
            </a:extLst>
          </p:cNvPr>
          <p:cNvSpPr>
            <a:spLocks noGrp="1"/>
          </p:cNvSpPr>
          <p:nvPr>
            <p:ph type="title"/>
          </p:nvPr>
        </p:nvSpPr>
        <p:spPr>
          <a:xfrm>
            <a:off x="525394" y="831175"/>
            <a:ext cx="5334900" cy="1244700"/>
          </a:xfrm>
        </p:spPr>
        <p:txBody>
          <a:bodyPr>
            <a:normAutofit fontScale="90000"/>
          </a:bodyPr>
          <a:lstStyle/>
          <a:p>
            <a:r>
              <a:rPr lang="en-US"/>
              <a:t>32.7%</a:t>
            </a:r>
          </a:p>
        </p:txBody>
      </p:sp>
      <p:sp>
        <p:nvSpPr>
          <p:cNvPr id="3" name="Text Placeholder 2">
            <a:extLst>
              <a:ext uri="{FF2B5EF4-FFF2-40B4-BE49-F238E27FC236}">
                <a16:creationId xmlns:a16="http://schemas.microsoft.com/office/drawing/2014/main" id="{19B224A2-20ED-4F22-A3CB-1C3990034CAC}"/>
              </a:ext>
            </a:extLst>
          </p:cNvPr>
          <p:cNvSpPr>
            <a:spLocks noGrp="1"/>
          </p:cNvSpPr>
          <p:nvPr>
            <p:ph type="body" idx="1"/>
          </p:nvPr>
        </p:nvSpPr>
        <p:spPr>
          <a:xfrm>
            <a:off x="251878" y="2223974"/>
            <a:ext cx="8772479" cy="942600"/>
          </a:xfrm>
        </p:spPr>
        <p:txBody>
          <a:bodyPr>
            <a:noAutofit/>
          </a:bodyPr>
          <a:lstStyle/>
          <a:p>
            <a:r>
              <a:rPr lang="en-US" sz="2000"/>
              <a:t># of Maine high school students, identifying as </a:t>
            </a:r>
            <a:r>
              <a:rPr lang="en-US" sz="2800"/>
              <a:t>Transgender</a:t>
            </a:r>
            <a:r>
              <a:rPr lang="en-US" sz="2000"/>
              <a:t> who answered yes – when asked if they had been bullied on school property during the past 12 months.</a:t>
            </a:r>
          </a:p>
        </p:txBody>
      </p:sp>
      <p:pic>
        <p:nvPicPr>
          <p:cNvPr id="5" name="Picture 4">
            <a:extLst>
              <a:ext uri="{FF2B5EF4-FFF2-40B4-BE49-F238E27FC236}">
                <a16:creationId xmlns:a16="http://schemas.microsoft.com/office/drawing/2014/main" id="{30DAFFC8-B3CA-4CBB-B49B-16B1A562194C}"/>
              </a:ext>
            </a:extLst>
          </p:cNvPr>
          <p:cNvPicPr>
            <a:picLocks noChangeAspect="1"/>
          </p:cNvPicPr>
          <p:nvPr/>
        </p:nvPicPr>
        <p:blipFill>
          <a:blip r:embed="rId3"/>
          <a:stretch>
            <a:fillRect/>
          </a:stretch>
        </p:blipFill>
        <p:spPr>
          <a:xfrm>
            <a:off x="7751035" y="4318144"/>
            <a:ext cx="1273322" cy="745595"/>
          </a:xfrm>
          <a:prstGeom prst="rect">
            <a:avLst/>
          </a:prstGeom>
        </p:spPr>
      </p:pic>
      <p:pic>
        <p:nvPicPr>
          <p:cNvPr id="6" name="Picture 5">
            <a:extLst>
              <a:ext uri="{FF2B5EF4-FFF2-40B4-BE49-F238E27FC236}">
                <a16:creationId xmlns:a16="http://schemas.microsoft.com/office/drawing/2014/main" id="{3955AF4A-AE12-42A9-84CC-FF989D0D975E}"/>
              </a:ext>
            </a:extLst>
          </p:cNvPr>
          <p:cNvPicPr>
            <a:picLocks noChangeAspect="1"/>
          </p:cNvPicPr>
          <p:nvPr/>
        </p:nvPicPr>
        <p:blipFill>
          <a:blip r:embed="rId4"/>
          <a:stretch>
            <a:fillRect/>
          </a:stretch>
        </p:blipFill>
        <p:spPr>
          <a:xfrm>
            <a:off x="0" y="0"/>
            <a:ext cx="539203" cy="545811"/>
          </a:xfrm>
          <a:prstGeom prst="rect">
            <a:avLst/>
          </a:prstGeom>
        </p:spPr>
      </p:pic>
    </p:spTree>
    <p:extLst>
      <p:ext uri="{BB962C8B-B14F-4D97-AF65-F5344CB8AC3E}">
        <p14:creationId xmlns:p14="http://schemas.microsoft.com/office/powerpoint/2010/main" val="6863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821C-2F37-470F-B7DC-C324FF4A9FF7}"/>
              </a:ext>
            </a:extLst>
          </p:cNvPr>
          <p:cNvSpPr>
            <a:spLocks noGrp="1"/>
          </p:cNvSpPr>
          <p:nvPr>
            <p:ph type="title"/>
          </p:nvPr>
        </p:nvSpPr>
        <p:spPr>
          <a:xfrm>
            <a:off x="179462" y="500924"/>
            <a:ext cx="3838763" cy="2823389"/>
          </a:xfrm>
        </p:spPr>
        <p:txBody>
          <a:bodyPr>
            <a:normAutofit/>
          </a:bodyPr>
          <a:lstStyle/>
          <a:p>
            <a:pPr algn="ctr"/>
            <a:r>
              <a:rPr lang="en-US"/>
              <a:t>What are the chances you would intervene or defend someone being verbally abused or bullied at school?</a:t>
            </a:r>
          </a:p>
        </p:txBody>
      </p:sp>
      <p:sp>
        <p:nvSpPr>
          <p:cNvPr id="3" name="Text Placeholder 2">
            <a:extLst>
              <a:ext uri="{FF2B5EF4-FFF2-40B4-BE49-F238E27FC236}">
                <a16:creationId xmlns:a16="http://schemas.microsoft.com/office/drawing/2014/main" id="{177DF0CB-5040-4949-B5CC-7B718473AB59}"/>
              </a:ext>
            </a:extLst>
          </p:cNvPr>
          <p:cNvSpPr>
            <a:spLocks noGrp="1"/>
          </p:cNvSpPr>
          <p:nvPr>
            <p:ph type="body" idx="1"/>
          </p:nvPr>
        </p:nvSpPr>
        <p:spPr>
          <a:xfrm>
            <a:off x="4644675" y="500925"/>
            <a:ext cx="4166400" cy="2353370"/>
          </a:xfrm>
        </p:spPr>
        <p:txBody>
          <a:bodyPr>
            <a:normAutofit/>
          </a:bodyPr>
          <a:lstStyle/>
          <a:p>
            <a:pPr marL="146050" indent="0" algn="ctr">
              <a:buNone/>
            </a:pPr>
            <a:r>
              <a:rPr lang="en-US" sz="2400"/>
              <a:t>What percentage of Maine high school students answered, “pretty good chance” or “very good chance”?</a:t>
            </a:r>
          </a:p>
        </p:txBody>
      </p:sp>
      <p:sp>
        <p:nvSpPr>
          <p:cNvPr id="4" name="TextBox 3">
            <a:extLst>
              <a:ext uri="{FF2B5EF4-FFF2-40B4-BE49-F238E27FC236}">
                <a16:creationId xmlns:a16="http://schemas.microsoft.com/office/drawing/2014/main" id="{421E9679-AADD-4E54-A821-2B2A91B36C58}"/>
              </a:ext>
            </a:extLst>
          </p:cNvPr>
          <p:cNvSpPr txBox="1"/>
          <p:nvPr/>
        </p:nvSpPr>
        <p:spPr>
          <a:xfrm>
            <a:off x="6110243" y="2854295"/>
            <a:ext cx="17628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Arial"/>
                <a:sym typeface="Arial"/>
              </a:rPr>
              <a:t>60%</a:t>
            </a:r>
          </a:p>
        </p:txBody>
      </p:sp>
      <p:pic>
        <p:nvPicPr>
          <p:cNvPr id="5" name="Picture 4">
            <a:extLst>
              <a:ext uri="{FF2B5EF4-FFF2-40B4-BE49-F238E27FC236}">
                <a16:creationId xmlns:a16="http://schemas.microsoft.com/office/drawing/2014/main" id="{D6DC8CFC-54C3-47C9-ACFF-3B27E2FB7922}"/>
              </a:ext>
            </a:extLst>
          </p:cNvPr>
          <p:cNvPicPr>
            <a:picLocks noChangeAspect="1"/>
          </p:cNvPicPr>
          <p:nvPr/>
        </p:nvPicPr>
        <p:blipFill>
          <a:blip r:embed="rId3"/>
          <a:stretch>
            <a:fillRect/>
          </a:stretch>
        </p:blipFill>
        <p:spPr>
          <a:xfrm>
            <a:off x="7751035" y="4318144"/>
            <a:ext cx="1273322" cy="745595"/>
          </a:xfrm>
          <a:prstGeom prst="rect">
            <a:avLst/>
          </a:prstGeom>
        </p:spPr>
      </p:pic>
      <p:pic>
        <p:nvPicPr>
          <p:cNvPr id="6" name="Picture 5">
            <a:extLst>
              <a:ext uri="{FF2B5EF4-FFF2-40B4-BE49-F238E27FC236}">
                <a16:creationId xmlns:a16="http://schemas.microsoft.com/office/drawing/2014/main" id="{02F9A389-67BC-45EE-B4EE-0A53726ECA2F}"/>
              </a:ext>
            </a:extLst>
          </p:cNvPr>
          <p:cNvPicPr>
            <a:picLocks noChangeAspect="1"/>
          </p:cNvPicPr>
          <p:nvPr/>
        </p:nvPicPr>
        <p:blipFill>
          <a:blip r:embed="rId4"/>
          <a:stretch>
            <a:fillRect/>
          </a:stretch>
        </p:blipFill>
        <p:spPr>
          <a:xfrm>
            <a:off x="0" y="0"/>
            <a:ext cx="539203" cy="545811"/>
          </a:xfrm>
          <a:prstGeom prst="rect">
            <a:avLst/>
          </a:prstGeom>
        </p:spPr>
      </p:pic>
    </p:spTree>
    <p:extLst>
      <p:ext uri="{BB962C8B-B14F-4D97-AF65-F5344CB8AC3E}">
        <p14:creationId xmlns:p14="http://schemas.microsoft.com/office/powerpoint/2010/main" val="1049133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CCC5-990F-4FD7-BD45-39D297A183D2}"/>
              </a:ext>
            </a:extLst>
          </p:cNvPr>
          <p:cNvSpPr>
            <a:spLocks noGrp="1"/>
          </p:cNvSpPr>
          <p:nvPr>
            <p:ph type="title"/>
          </p:nvPr>
        </p:nvSpPr>
        <p:spPr/>
        <p:txBody>
          <a:bodyPr>
            <a:normAutofit fontScale="90000"/>
          </a:bodyPr>
          <a:lstStyle/>
          <a:p>
            <a:r>
              <a:rPr lang="en-US"/>
              <a:t>6.5%</a:t>
            </a:r>
          </a:p>
        </p:txBody>
      </p:sp>
      <p:sp>
        <p:nvSpPr>
          <p:cNvPr id="3" name="Text Placeholder 2">
            <a:extLst>
              <a:ext uri="{FF2B5EF4-FFF2-40B4-BE49-F238E27FC236}">
                <a16:creationId xmlns:a16="http://schemas.microsoft.com/office/drawing/2014/main" id="{19B224A2-20ED-4F22-A3CB-1C3990034CAC}"/>
              </a:ext>
            </a:extLst>
          </p:cNvPr>
          <p:cNvSpPr>
            <a:spLocks noGrp="1"/>
          </p:cNvSpPr>
          <p:nvPr>
            <p:ph type="body" idx="1"/>
          </p:nvPr>
        </p:nvSpPr>
        <p:spPr>
          <a:xfrm>
            <a:off x="251878" y="2223974"/>
            <a:ext cx="8772479" cy="942600"/>
          </a:xfrm>
        </p:spPr>
        <p:txBody>
          <a:bodyPr>
            <a:noAutofit/>
          </a:bodyPr>
          <a:lstStyle/>
          <a:p>
            <a:r>
              <a:rPr lang="en-US" sz="2000"/>
              <a:t># of Maine high school students, reported that they did not go to school on a least 1 of the past 3o days because they felt they would be unsafe at school, or, on their way to or from school.</a:t>
            </a:r>
          </a:p>
        </p:txBody>
      </p:sp>
      <p:pic>
        <p:nvPicPr>
          <p:cNvPr id="6" name="Picture 5">
            <a:extLst>
              <a:ext uri="{FF2B5EF4-FFF2-40B4-BE49-F238E27FC236}">
                <a16:creationId xmlns:a16="http://schemas.microsoft.com/office/drawing/2014/main" id="{42EA3ADB-E19F-4279-BD2A-DA1C92A2C7CC}"/>
              </a:ext>
            </a:extLst>
          </p:cNvPr>
          <p:cNvPicPr>
            <a:picLocks noChangeAspect="1"/>
          </p:cNvPicPr>
          <p:nvPr/>
        </p:nvPicPr>
        <p:blipFill>
          <a:blip r:embed="rId3"/>
          <a:stretch>
            <a:fillRect/>
          </a:stretch>
        </p:blipFill>
        <p:spPr>
          <a:xfrm>
            <a:off x="7592183" y="4167279"/>
            <a:ext cx="1432174" cy="838611"/>
          </a:xfrm>
          <a:prstGeom prst="rect">
            <a:avLst/>
          </a:prstGeom>
        </p:spPr>
      </p:pic>
      <p:pic>
        <p:nvPicPr>
          <p:cNvPr id="7" name="Picture 6">
            <a:extLst>
              <a:ext uri="{FF2B5EF4-FFF2-40B4-BE49-F238E27FC236}">
                <a16:creationId xmlns:a16="http://schemas.microsoft.com/office/drawing/2014/main" id="{747DA6E3-6D12-4DED-BA90-B43F4984C28E}"/>
              </a:ext>
            </a:extLst>
          </p:cNvPr>
          <p:cNvPicPr>
            <a:picLocks noChangeAspect="1"/>
          </p:cNvPicPr>
          <p:nvPr/>
        </p:nvPicPr>
        <p:blipFill>
          <a:blip r:embed="rId4"/>
          <a:stretch>
            <a:fillRect/>
          </a:stretch>
        </p:blipFill>
        <p:spPr>
          <a:xfrm>
            <a:off x="0" y="0"/>
            <a:ext cx="539203" cy="545811"/>
          </a:xfrm>
          <a:prstGeom prst="rect">
            <a:avLst/>
          </a:prstGeom>
        </p:spPr>
      </p:pic>
    </p:spTree>
    <p:extLst>
      <p:ext uri="{BB962C8B-B14F-4D97-AF65-F5344CB8AC3E}">
        <p14:creationId xmlns:p14="http://schemas.microsoft.com/office/powerpoint/2010/main" val="295911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dirty="0"/>
              <a:t>Who are we?</a:t>
            </a:r>
            <a:br>
              <a:rPr lang="en-US" sz="1600" dirty="0"/>
            </a:br>
            <a:r>
              <a:rPr lang="en-US" sz="1600" dirty="0"/>
              <a:t>	What is SEL?</a:t>
            </a:r>
            <a:br>
              <a:rPr lang="en-US" sz="1600" dirty="0"/>
            </a:br>
            <a:r>
              <a:rPr lang="en-US" sz="1600" dirty="0"/>
              <a:t>	Spotlight: One aspect of SEL</a:t>
            </a:r>
            <a:br>
              <a:rPr lang="en-US" sz="1600" dirty="0"/>
            </a:br>
            <a:r>
              <a:rPr lang="en-US" sz="1600" dirty="0"/>
              <a:t>	Voices of students</a:t>
            </a:r>
            <a:br>
              <a:rPr lang="en-US" sz="1600" dirty="0"/>
            </a:br>
            <a:r>
              <a:rPr lang="en-US" sz="1600" dirty="0"/>
              <a:t>	Spotlight: Coregulation &amp; Classrooms</a:t>
            </a:r>
            <a:br>
              <a:rPr lang="en-US" sz="1600"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32C97721-C7A2-4131-B3E1-8B90AEBF0FEF}"/>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70259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224A2-20ED-4F22-A3CB-1C3990034CAC}"/>
              </a:ext>
            </a:extLst>
          </p:cNvPr>
          <p:cNvSpPr>
            <a:spLocks noGrp="1"/>
          </p:cNvSpPr>
          <p:nvPr>
            <p:ph type="body" idx="1"/>
          </p:nvPr>
        </p:nvSpPr>
        <p:spPr>
          <a:xfrm>
            <a:off x="0" y="3224679"/>
            <a:ext cx="8772479" cy="942600"/>
          </a:xfrm>
        </p:spPr>
        <p:txBody>
          <a:bodyPr>
            <a:noAutofit/>
          </a:bodyPr>
          <a:lstStyle/>
          <a:p>
            <a:r>
              <a:rPr lang="en-US" sz="1600"/>
              <a:t># of Maine high school students reported that they did not go to school on a least 1 of the past 3o days because they felt they would be unsafe at school, or, on their way to or from school.</a:t>
            </a:r>
          </a:p>
        </p:txBody>
      </p:sp>
      <p:pic>
        <p:nvPicPr>
          <p:cNvPr id="6" name="Picture 5">
            <a:extLst>
              <a:ext uri="{FF2B5EF4-FFF2-40B4-BE49-F238E27FC236}">
                <a16:creationId xmlns:a16="http://schemas.microsoft.com/office/drawing/2014/main" id="{42EA3ADB-E19F-4279-BD2A-DA1C92A2C7CC}"/>
              </a:ext>
            </a:extLst>
          </p:cNvPr>
          <p:cNvPicPr>
            <a:picLocks noChangeAspect="1"/>
          </p:cNvPicPr>
          <p:nvPr/>
        </p:nvPicPr>
        <p:blipFill>
          <a:blip r:embed="rId3"/>
          <a:stretch>
            <a:fillRect/>
          </a:stretch>
        </p:blipFill>
        <p:spPr>
          <a:xfrm>
            <a:off x="7592183" y="4167279"/>
            <a:ext cx="1432174" cy="838611"/>
          </a:xfrm>
          <a:prstGeom prst="rect">
            <a:avLst/>
          </a:prstGeom>
        </p:spPr>
      </p:pic>
      <p:pic>
        <p:nvPicPr>
          <p:cNvPr id="7" name="Picture 6">
            <a:extLst>
              <a:ext uri="{FF2B5EF4-FFF2-40B4-BE49-F238E27FC236}">
                <a16:creationId xmlns:a16="http://schemas.microsoft.com/office/drawing/2014/main" id="{747DA6E3-6D12-4DED-BA90-B43F4984C28E}"/>
              </a:ext>
            </a:extLst>
          </p:cNvPr>
          <p:cNvPicPr>
            <a:picLocks noChangeAspect="1"/>
          </p:cNvPicPr>
          <p:nvPr/>
        </p:nvPicPr>
        <p:blipFill>
          <a:blip r:embed="rId4"/>
          <a:stretch>
            <a:fillRect/>
          </a:stretch>
        </p:blipFill>
        <p:spPr>
          <a:xfrm>
            <a:off x="0" y="0"/>
            <a:ext cx="539203" cy="545811"/>
          </a:xfrm>
          <a:prstGeom prst="rect">
            <a:avLst/>
          </a:prstGeom>
        </p:spPr>
      </p:pic>
      <p:sp>
        <p:nvSpPr>
          <p:cNvPr id="8" name="Title 1">
            <a:extLst>
              <a:ext uri="{FF2B5EF4-FFF2-40B4-BE49-F238E27FC236}">
                <a16:creationId xmlns:a16="http://schemas.microsoft.com/office/drawing/2014/main" id="{6BB4549C-1761-46EB-B70C-2F79C1DE86F7}"/>
              </a:ext>
            </a:extLst>
          </p:cNvPr>
          <p:cNvSpPr txBox="1">
            <a:spLocks/>
          </p:cNvSpPr>
          <p:nvPr/>
        </p:nvSpPr>
        <p:spPr>
          <a:xfrm>
            <a:off x="1087608" y="1102770"/>
            <a:ext cx="7220662" cy="156495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4800" b="0" i="0" u="none" strike="noStrike" kern="0" cap="none" spc="0" normalizeH="0" baseline="0" noProof="0">
                <a:ln>
                  <a:noFill/>
                </a:ln>
                <a:solidFill>
                  <a:srgbClr val="FFFFFF"/>
                </a:solidFill>
                <a:effectLst/>
                <a:uLnTx/>
                <a:uFillTx/>
                <a:latin typeface="Merriweather"/>
                <a:sym typeface="Merriweather"/>
              </a:rPr>
              <a:t>10.1% Hispanic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endParaRPr kumimoji="0" lang="en-US" sz="4800" b="0" i="0" u="none" strike="noStrike" kern="0" cap="none" spc="0" normalizeH="0" baseline="0" noProof="0">
              <a:ln>
                <a:noFill/>
              </a:ln>
              <a:solidFill>
                <a:srgbClr val="FFFFFF"/>
              </a:solidFill>
              <a:effectLst/>
              <a:uLnTx/>
              <a:uFillTx/>
              <a:latin typeface="Merriweather"/>
              <a:sym typeface="Merriweather"/>
            </a:endParaRP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4800" b="0" i="0" u="none" strike="noStrike" kern="0" cap="none" spc="0" normalizeH="0" baseline="0" noProof="0">
                <a:ln>
                  <a:noFill/>
                </a:ln>
                <a:solidFill>
                  <a:srgbClr val="FFFFFF"/>
                </a:solidFill>
                <a:effectLst/>
                <a:uLnTx/>
                <a:uFillTx/>
                <a:latin typeface="Merriweather"/>
                <a:sym typeface="Merriweather"/>
              </a:rPr>
              <a:t>6.3%  Non-Hispanic Students</a:t>
            </a:r>
          </a:p>
        </p:txBody>
      </p:sp>
    </p:spTree>
    <p:extLst>
      <p:ext uri="{BB962C8B-B14F-4D97-AF65-F5344CB8AC3E}">
        <p14:creationId xmlns:p14="http://schemas.microsoft.com/office/powerpoint/2010/main" val="2299388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B224A2-20ED-4F22-A3CB-1C3990034CAC}"/>
              </a:ext>
            </a:extLst>
          </p:cNvPr>
          <p:cNvSpPr>
            <a:spLocks noGrp="1"/>
          </p:cNvSpPr>
          <p:nvPr>
            <p:ph type="body" idx="1"/>
          </p:nvPr>
        </p:nvSpPr>
        <p:spPr>
          <a:xfrm>
            <a:off x="119643" y="3969618"/>
            <a:ext cx="6907018" cy="942600"/>
          </a:xfrm>
        </p:spPr>
        <p:txBody>
          <a:bodyPr>
            <a:noAutofit/>
          </a:bodyPr>
          <a:lstStyle/>
          <a:p>
            <a:r>
              <a:rPr lang="en-US" sz="1600"/>
              <a:t># of Maine high school students reported that they did not go to school on a least 1 of the past 3o days because they felt they would be unsafe at school, or, on their way to or from school.</a:t>
            </a:r>
          </a:p>
        </p:txBody>
      </p:sp>
      <p:pic>
        <p:nvPicPr>
          <p:cNvPr id="6" name="Picture 5">
            <a:extLst>
              <a:ext uri="{FF2B5EF4-FFF2-40B4-BE49-F238E27FC236}">
                <a16:creationId xmlns:a16="http://schemas.microsoft.com/office/drawing/2014/main" id="{42EA3ADB-E19F-4279-BD2A-DA1C92A2C7CC}"/>
              </a:ext>
            </a:extLst>
          </p:cNvPr>
          <p:cNvPicPr>
            <a:picLocks noChangeAspect="1"/>
          </p:cNvPicPr>
          <p:nvPr/>
        </p:nvPicPr>
        <p:blipFill>
          <a:blip r:embed="rId3"/>
          <a:stretch>
            <a:fillRect/>
          </a:stretch>
        </p:blipFill>
        <p:spPr>
          <a:xfrm>
            <a:off x="7592183" y="4167279"/>
            <a:ext cx="1432174" cy="838611"/>
          </a:xfrm>
          <a:prstGeom prst="rect">
            <a:avLst/>
          </a:prstGeom>
        </p:spPr>
      </p:pic>
      <p:pic>
        <p:nvPicPr>
          <p:cNvPr id="7" name="Picture 6">
            <a:extLst>
              <a:ext uri="{FF2B5EF4-FFF2-40B4-BE49-F238E27FC236}">
                <a16:creationId xmlns:a16="http://schemas.microsoft.com/office/drawing/2014/main" id="{747DA6E3-6D12-4DED-BA90-B43F4984C28E}"/>
              </a:ext>
            </a:extLst>
          </p:cNvPr>
          <p:cNvPicPr>
            <a:picLocks noChangeAspect="1"/>
          </p:cNvPicPr>
          <p:nvPr/>
        </p:nvPicPr>
        <p:blipFill>
          <a:blip r:embed="rId4"/>
          <a:stretch>
            <a:fillRect/>
          </a:stretch>
        </p:blipFill>
        <p:spPr>
          <a:xfrm>
            <a:off x="0" y="0"/>
            <a:ext cx="539203" cy="545811"/>
          </a:xfrm>
          <a:prstGeom prst="rect">
            <a:avLst/>
          </a:prstGeom>
        </p:spPr>
      </p:pic>
      <p:sp>
        <p:nvSpPr>
          <p:cNvPr id="8" name="Title 1">
            <a:extLst>
              <a:ext uri="{FF2B5EF4-FFF2-40B4-BE49-F238E27FC236}">
                <a16:creationId xmlns:a16="http://schemas.microsoft.com/office/drawing/2014/main" id="{6BB4549C-1761-46EB-B70C-2F79C1DE86F7}"/>
              </a:ext>
            </a:extLst>
          </p:cNvPr>
          <p:cNvSpPr txBox="1">
            <a:spLocks/>
          </p:cNvSpPr>
          <p:nvPr/>
        </p:nvSpPr>
        <p:spPr>
          <a:xfrm>
            <a:off x="329138" y="1841146"/>
            <a:ext cx="8814862" cy="21284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19.8% Native Hawaiian or Other Pacific Islander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endParaRPr kumimoji="0" lang="en-US" sz="2400" b="0" i="0" u="none" strike="noStrike" kern="0" cap="none" spc="0" normalizeH="0" baseline="0" noProof="0">
              <a:ln>
                <a:noFill/>
              </a:ln>
              <a:solidFill>
                <a:srgbClr val="FFFFFF"/>
              </a:solidFill>
              <a:effectLst/>
              <a:uLnTx/>
              <a:uFillTx/>
              <a:latin typeface="Merriweather"/>
              <a:sym typeface="Merriweather"/>
            </a:endParaRP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11.1% American Indian or Alaskan Native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            Black or African American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            Multiracial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endParaRPr kumimoji="0" lang="en-US" sz="2400" b="0" i="0" u="none" strike="noStrike" kern="0" cap="none" spc="0" normalizeH="0" baseline="0" noProof="0">
              <a:ln>
                <a:noFill/>
              </a:ln>
              <a:solidFill>
                <a:srgbClr val="FFFFFF"/>
              </a:solidFill>
              <a:effectLst/>
              <a:uLnTx/>
              <a:uFillTx/>
              <a:latin typeface="Merriweather"/>
              <a:sym typeface="Merriweather"/>
            </a:endParaRP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8.1% Asian Students</a:t>
            </a: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endParaRPr kumimoji="0" lang="en-US" sz="2400" b="0" i="0" u="none" strike="noStrike" kern="0" cap="none" spc="0" normalizeH="0" baseline="0" noProof="0">
              <a:ln>
                <a:noFill/>
              </a:ln>
              <a:solidFill>
                <a:srgbClr val="FFFFFF"/>
              </a:solidFill>
              <a:effectLst/>
              <a:uLnTx/>
              <a:uFillTx/>
              <a:latin typeface="Merriweather"/>
              <a:sym typeface="Merriweather"/>
            </a:endParaRPr>
          </a:p>
          <a:p>
            <a:pPr marL="0" marR="0" lvl="0" indent="0" algn="l" defTabSz="914400" rtl="0" eaLnBrk="1" fontAlgn="auto" latinLnBrk="0" hangingPunct="1">
              <a:lnSpc>
                <a:spcPct val="100000"/>
              </a:lnSpc>
              <a:spcBef>
                <a:spcPts val="0"/>
              </a:spcBef>
              <a:spcAft>
                <a:spcPts val="0"/>
              </a:spcAft>
              <a:buClr>
                <a:srgbClr val="FFFFFF"/>
              </a:buClr>
              <a:buSzPts val="10000"/>
              <a:buFont typeface="Merriweather"/>
              <a:buNone/>
              <a:tabLst/>
              <a:defRPr/>
            </a:pPr>
            <a:r>
              <a:rPr kumimoji="0" lang="en-US" sz="2400" b="0" i="0" u="none" strike="noStrike" kern="0" cap="none" spc="0" normalizeH="0" baseline="0" noProof="0">
                <a:ln>
                  <a:noFill/>
                </a:ln>
                <a:solidFill>
                  <a:srgbClr val="FFFFFF"/>
                </a:solidFill>
                <a:effectLst/>
                <a:uLnTx/>
                <a:uFillTx/>
                <a:latin typeface="Merriweather"/>
                <a:sym typeface="Merriweather"/>
              </a:rPr>
              <a:t>6.1% White Students</a:t>
            </a:r>
          </a:p>
        </p:txBody>
      </p:sp>
    </p:spTree>
    <p:extLst>
      <p:ext uri="{BB962C8B-B14F-4D97-AF65-F5344CB8AC3E}">
        <p14:creationId xmlns:p14="http://schemas.microsoft.com/office/powerpoint/2010/main" val="703098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a:t>
            </a:r>
            <a:r>
              <a:rPr lang="en-US" sz="1600" strike="sngStrike" dirty="0"/>
              <a:t>Spotlight: One aspect of SEL</a:t>
            </a:r>
            <a:br>
              <a:rPr lang="en-US" sz="1600" dirty="0"/>
            </a:br>
            <a:r>
              <a:rPr lang="en-US" sz="1600" dirty="0"/>
              <a:t>	</a:t>
            </a:r>
            <a:r>
              <a:rPr lang="en-US" sz="1600" strike="sngStrike" dirty="0"/>
              <a:t>Voices of students</a:t>
            </a:r>
            <a:br>
              <a:rPr lang="en-US" sz="1600" strike="sngStrike" dirty="0"/>
            </a:br>
            <a:r>
              <a:rPr lang="en-US" sz="1600" dirty="0"/>
              <a:t>	Spotlight: Coregulation &amp; Classrooms</a:t>
            </a:r>
            <a:br>
              <a:rPr lang="en-US" sz="1600"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B608459C-0A1E-4EB3-90C4-B47FB443739F}"/>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1056733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210"/>
        <p:cNvGrpSpPr/>
        <p:nvPr/>
      </p:nvGrpSpPr>
      <p:grpSpPr>
        <a:xfrm>
          <a:off x="0" y="0"/>
          <a:ext cx="0" cy="0"/>
          <a:chOff x="0" y="0"/>
          <a:chExt cx="0" cy="0"/>
        </a:xfrm>
      </p:grpSpPr>
      <p:pic>
        <p:nvPicPr>
          <p:cNvPr id="211" name="Google Shape;211;p40"/>
          <p:cNvPicPr preferRelativeResize="0"/>
          <p:nvPr/>
        </p:nvPicPr>
        <p:blipFill>
          <a:blip r:embed="rId3">
            <a:alphaModFix/>
          </a:blip>
          <a:stretch>
            <a:fillRect/>
          </a:stretch>
        </p:blipFill>
        <p:spPr>
          <a:xfrm>
            <a:off x="76925" y="121350"/>
            <a:ext cx="4303706" cy="2419350"/>
          </a:xfrm>
          <a:prstGeom prst="rect">
            <a:avLst/>
          </a:prstGeom>
          <a:noFill/>
          <a:ln w="9525" cap="flat" cmpd="sng">
            <a:solidFill>
              <a:schemeClr val="dk2"/>
            </a:solidFill>
            <a:prstDash val="solid"/>
            <a:round/>
            <a:headEnd type="none" w="sm" len="sm"/>
            <a:tailEnd type="none" w="sm" len="sm"/>
          </a:ln>
        </p:spPr>
      </p:pic>
      <p:sp>
        <p:nvSpPr>
          <p:cNvPr id="212" name="Google Shape;212;p40"/>
          <p:cNvSpPr/>
          <p:nvPr/>
        </p:nvSpPr>
        <p:spPr>
          <a:xfrm>
            <a:off x="4452500" y="830925"/>
            <a:ext cx="4540500" cy="4315500"/>
          </a:xfrm>
          <a:prstGeom prst="ellipse">
            <a:avLst/>
          </a:prstGeom>
          <a:solidFill>
            <a:srgbClr val="B02C2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0"/>
          <p:cNvSpPr/>
          <p:nvPr/>
        </p:nvSpPr>
        <p:spPr>
          <a:xfrm>
            <a:off x="5175193" y="2204180"/>
            <a:ext cx="3095100" cy="2942400"/>
          </a:xfrm>
          <a:prstGeom prst="ellipse">
            <a:avLst/>
          </a:prstGeom>
          <a:solidFill>
            <a:srgbClr val="D838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0"/>
          <p:cNvSpPr txBox="1"/>
          <p:nvPr/>
        </p:nvSpPr>
        <p:spPr>
          <a:xfrm>
            <a:off x="5635419" y="3340251"/>
            <a:ext cx="2153700" cy="6702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Student Emotional Literacy</a:t>
            </a:r>
            <a:endParaRPr sz="1000" b="1">
              <a:solidFill>
                <a:schemeClr val="dk1"/>
              </a:solidFill>
              <a:latin typeface="Roboto"/>
              <a:ea typeface="Roboto"/>
              <a:cs typeface="Roboto"/>
              <a:sym typeface="Roboto"/>
            </a:endParaRPr>
          </a:p>
        </p:txBody>
      </p:sp>
      <p:sp>
        <p:nvSpPr>
          <p:cNvPr id="215" name="Google Shape;215;p40"/>
          <p:cNvSpPr txBox="1"/>
          <p:nvPr/>
        </p:nvSpPr>
        <p:spPr>
          <a:xfrm>
            <a:off x="5452105" y="1224523"/>
            <a:ext cx="2520300" cy="670200"/>
          </a:xfrm>
          <a:prstGeom prst="rect">
            <a:avLst/>
          </a:prstGeom>
          <a:solidFill>
            <a:srgbClr val="F4CC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latin typeface="Roboto"/>
                <a:ea typeface="Roboto"/>
                <a:cs typeface="Roboto"/>
                <a:sym typeface="Roboto"/>
              </a:rPr>
              <a:t>Classroom Adult Emotional Literacy</a:t>
            </a:r>
            <a:endParaRPr sz="1000" b="1">
              <a:solidFill>
                <a:schemeClr val="dk1"/>
              </a:solidFill>
              <a:latin typeface="Roboto"/>
              <a:ea typeface="Roboto"/>
              <a:cs typeface="Roboto"/>
              <a:sym typeface="Roboto"/>
            </a:endParaRPr>
          </a:p>
        </p:txBody>
      </p:sp>
      <p:cxnSp>
        <p:nvCxnSpPr>
          <p:cNvPr id="216" name="Google Shape;216;p40"/>
          <p:cNvCxnSpPr/>
          <p:nvPr/>
        </p:nvCxnSpPr>
        <p:spPr>
          <a:xfrm>
            <a:off x="3534350" y="1572225"/>
            <a:ext cx="1660200" cy="981000"/>
          </a:xfrm>
          <a:prstGeom prst="straightConnector1">
            <a:avLst/>
          </a:prstGeom>
          <a:noFill/>
          <a:ln w="76200" cap="flat" cmpd="sng">
            <a:solidFill>
              <a:srgbClr val="999999"/>
            </a:solidFill>
            <a:prstDash val="solid"/>
            <a:round/>
            <a:headEnd type="none" w="med" len="med"/>
            <a:tailEnd type="triangle" w="med" len="med"/>
          </a:ln>
        </p:spPr>
      </p:cxnSp>
      <p:sp>
        <p:nvSpPr>
          <p:cNvPr id="217" name="Google Shape;217;p40"/>
          <p:cNvSpPr txBox="1"/>
          <p:nvPr/>
        </p:nvSpPr>
        <p:spPr>
          <a:xfrm>
            <a:off x="76875" y="3681225"/>
            <a:ext cx="4303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PT Sans Narrow"/>
                <a:ea typeface="PT Sans Narrow"/>
                <a:cs typeface="PT Sans Narrow"/>
                <a:sym typeface="PT Sans Narrow"/>
              </a:rPr>
              <a:t>“ Effective co-regulation by a supportive caregiver will promote self efficacy and allow children, youth, and young adults to feel secure enough to practice new skills and learn from mistakes. “</a:t>
            </a:r>
            <a:endParaRPr sz="1800">
              <a:latin typeface="PT Sans Narrow"/>
              <a:ea typeface="PT Sans Narrow"/>
              <a:cs typeface="PT Sans Narrow"/>
              <a:sym typeface="PT Sans Narrow"/>
            </a:endParaRPr>
          </a:p>
        </p:txBody>
      </p:sp>
      <p:sp>
        <p:nvSpPr>
          <p:cNvPr id="218" name="Google Shape;218;p40"/>
          <p:cNvSpPr txBox="1"/>
          <p:nvPr/>
        </p:nvSpPr>
        <p:spPr>
          <a:xfrm>
            <a:off x="1052775" y="2955750"/>
            <a:ext cx="2352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latin typeface="Oswald"/>
                <a:ea typeface="Oswald"/>
                <a:cs typeface="Oswald"/>
                <a:sym typeface="Oswald"/>
              </a:rPr>
              <a:t>Co-Regulation is Key</a:t>
            </a:r>
            <a:endParaRPr sz="2100">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95FD14A-35AC-49F8-98DC-27943174D30C}"/>
              </a:ext>
            </a:extLst>
          </p:cNvPr>
          <p:cNvSpPr/>
          <p:nvPr/>
        </p:nvSpPr>
        <p:spPr>
          <a:xfrm>
            <a:off x="448176" y="700216"/>
            <a:ext cx="4123824" cy="1777379"/>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000000"/>
                </a:solidFill>
                <a:effectLst/>
                <a:uLnTx/>
                <a:uFillTx/>
                <a:latin typeface="PT Sans Narrow" panose="020B0506020203020204" pitchFamily="34" charset="0"/>
                <a:ea typeface="+mn-ea"/>
                <a:cs typeface="+mn-cs"/>
                <a:sym typeface="Arial"/>
              </a:rPr>
              <a:t>We Teach &amp; Learn About SEL</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700" b="0" i="1" u="none" strike="noStrike" kern="1200" cap="none" spc="0" normalizeH="0" baseline="0" noProof="0" dirty="0">
                <a:ln>
                  <a:noFill/>
                </a:ln>
                <a:solidFill>
                  <a:srgbClr val="000000"/>
                </a:solidFill>
                <a:effectLst/>
                <a:uLnTx/>
                <a:uFillTx/>
                <a:latin typeface="PT Sans Narrow" panose="020B0506020203020204" pitchFamily="34" charset="0"/>
                <a:ea typeface="+mn-ea"/>
                <a:cs typeface="+mn-cs"/>
                <a:sym typeface="Arial"/>
              </a:rPr>
              <a:t>What &amp; How</a:t>
            </a:r>
          </a:p>
        </p:txBody>
      </p:sp>
      <p:sp>
        <p:nvSpPr>
          <p:cNvPr id="11" name="Rectangle: Rounded Corners 10">
            <a:extLst>
              <a:ext uri="{FF2B5EF4-FFF2-40B4-BE49-F238E27FC236}">
                <a16:creationId xmlns:a16="http://schemas.microsoft.com/office/drawing/2014/main" id="{1D5C320A-8CFC-4F86-B49F-9D286DCC98DB}"/>
              </a:ext>
            </a:extLst>
          </p:cNvPr>
          <p:cNvSpPr/>
          <p:nvPr/>
        </p:nvSpPr>
        <p:spPr>
          <a:xfrm>
            <a:off x="4366174" y="700217"/>
            <a:ext cx="4301291" cy="1777379"/>
          </a:xfrm>
          <a:prstGeom prst="roundRect">
            <a:avLst>
              <a:gd name="adj" fmla="val 143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FFFFFF"/>
                </a:solidFill>
                <a:effectLst/>
                <a:uLnTx/>
                <a:uFillTx/>
                <a:latin typeface="PT Sans Narrow" panose="020B0506020203020204" pitchFamily="34" charset="0"/>
                <a:ea typeface="+mn-ea"/>
                <a:cs typeface="+mn-cs"/>
                <a:sym typeface="Arial"/>
              </a:rPr>
              <a:t>We Teach &amp; Learn With SEL</a:t>
            </a:r>
          </a:p>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700" b="0" i="1" u="none" strike="noStrike" kern="1200" cap="none" spc="0" normalizeH="0" baseline="0" noProof="0" dirty="0">
                <a:ln>
                  <a:noFill/>
                </a:ln>
                <a:solidFill>
                  <a:srgbClr val="FFFFFF"/>
                </a:solidFill>
                <a:effectLst/>
                <a:uLnTx/>
                <a:uFillTx/>
                <a:latin typeface="PT Sans Narrow" panose="020B0506020203020204" pitchFamily="34" charset="0"/>
                <a:ea typeface="+mn-ea"/>
                <a:cs typeface="+mn-cs"/>
                <a:sym typeface="Arial"/>
              </a:rPr>
              <a:t>Practice</a:t>
            </a:r>
          </a:p>
        </p:txBody>
      </p:sp>
      <p:sp>
        <p:nvSpPr>
          <p:cNvPr id="12" name="TextBox 11">
            <a:extLst>
              <a:ext uri="{FF2B5EF4-FFF2-40B4-BE49-F238E27FC236}">
                <a16:creationId xmlns:a16="http://schemas.microsoft.com/office/drawing/2014/main" id="{77309F1E-C576-4F4A-9157-24D53320BC41}"/>
              </a:ext>
            </a:extLst>
          </p:cNvPr>
          <p:cNvSpPr txBox="1"/>
          <p:nvPr/>
        </p:nvSpPr>
        <p:spPr>
          <a:xfrm>
            <a:off x="2087264" y="2786971"/>
            <a:ext cx="4593054" cy="1015663"/>
          </a:xfrm>
          <a:prstGeom prst="rect">
            <a:avLst/>
          </a:prstGeom>
          <a:no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srgbClr val="31394D"/>
                </a:solidFill>
                <a:effectLst/>
                <a:uLnTx/>
                <a:uFillTx/>
                <a:latin typeface="PT Sans Narrow" panose="020B0506020203020204" pitchFamily="34" charset="0"/>
                <a:ea typeface="+mn-ea"/>
                <a:cs typeface="Arial"/>
                <a:sym typeface="Arial"/>
              </a:rPr>
              <a:t>This means </a:t>
            </a:r>
            <a:r>
              <a:rPr kumimoji="0" lang="en-US" sz="6000" b="0" i="0" u="none" strike="noStrike" kern="1200" cap="none" spc="0" normalizeH="0" baseline="0" noProof="0" dirty="0">
                <a:ln>
                  <a:noFill/>
                </a:ln>
                <a:solidFill>
                  <a:srgbClr val="31394D"/>
                </a:solidFill>
                <a:effectLst/>
                <a:uLnTx/>
                <a:uFillTx/>
                <a:latin typeface="PT Sans Narrow" panose="020B0506020203020204" pitchFamily="34" charset="0"/>
                <a:ea typeface="+mn-ea"/>
                <a:cs typeface="Arial"/>
                <a:sym typeface="Arial"/>
              </a:rPr>
              <a:t>adults</a:t>
            </a:r>
            <a:r>
              <a:rPr kumimoji="0" lang="en-US" sz="2700" b="0" i="0" u="none" strike="noStrike" kern="1200" cap="none" spc="0" normalizeH="0" baseline="0" noProof="0" dirty="0">
                <a:ln>
                  <a:noFill/>
                </a:ln>
                <a:solidFill>
                  <a:srgbClr val="31394D"/>
                </a:solidFill>
                <a:effectLst/>
                <a:uLnTx/>
                <a:uFillTx/>
                <a:latin typeface="PT Sans Narrow" panose="020B0506020203020204" pitchFamily="34" charset="0"/>
                <a:ea typeface="+mn-ea"/>
                <a:cs typeface="Arial"/>
                <a:sym typeface="Arial"/>
              </a:rPr>
              <a:t>, too.</a:t>
            </a:r>
            <a:endParaRPr kumimoji="0" lang="en-US" sz="2700" b="0" i="1" u="none" strike="noStrike" kern="1200" cap="none" spc="0" normalizeH="0" baseline="0" noProof="0" dirty="0">
              <a:ln>
                <a:noFill/>
              </a:ln>
              <a:solidFill>
                <a:srgbClr val="31394D"/>
              </a:solidFill>
              <a:effectLst/>
              <a:uLnTx/>
              <a:uFillTx/>
              <a:latin typeface="PT Sans Narrow" panose="020B0506020203020204" pitchFamily="34" charset="0"/>
              <a:ea typeface="+mn-ea"/>
              <a:cs typeface="Arial"/>
              <a:sym typeface="Arial"/>
            </a:endParaRPr>
          </a:p>
        </p:txBody>
      </p:sp>
      <p:pic>
        <p:nvPicPr>
          <p:cNvPr id="13" name="Picture 12">
            <a:extLst>
              <a:ext uri="{FF2B5EF4-FFF2-40B4-BE49-F238E27FC236}">
                <a16:creationId xmlns:a16="http://schemas.microsoft.com/office/drawing/2014/main" id="{D4B3390C-EED0-41B7-ABA4-C0488F255BCC}"/>
              </a:ext>
            </a:extLst>
          </p:cNvPr>
          <p:cNvPicPr>
            <a:picLocks noChangeAspect="1"/>
          </p:cNvPicPr>
          <p:nvPr/>
        </p:nvPicPr>
        <p:blipFill>
          <a:blip r:embed="rId3"/>
          <a:stretch>
            <a:fillRect/>
          </a:stretch>
        </p:blipFill>
        <p:spPr>
          <a:xfrm>
            <a:off x="17258" y="1"/>
            <a:ext cx="539203" cy="545811"/>
          </a:xfrm>
          <a:prstGeom prst="rect">
            <a:avLst/>
          </a:prstGeom>
        </p:spPr>
      </p:pic>
      <p:sp>
        <p:nvSpPr>
          <p:cNvPr id="14" name="TextBox 13">
            <a:extLst>
              <a:ext uri="{FF2B5EF4-FFF2-40B4-BE49-F238E27FC236}">
                <a16:creationId xmlns:a16="http://schemas.microsoft.com/office/drawing/2014/main" id="{10E5E4E8-041B-46EF-ADED-11ABA052A366}"/>
              </a:ext>
            </a:extLst>
          </p:cNvPr>
          <p:cNvSpPr txBox="1"/>
          <p:nvPr/>
        </p:nvSpPr>
        <p:spPr>
          <a:xfrm>
            <a:off x="1" y="4835724"/>
            <a:ext cx="1573161" cy="307777"/>
          </a:xfrm>
          <a:prstGeom prst="rect">
            <a:avLst/>
          </a:prstGeom>
          <a:noFill/>
        </p:spPr>
        <p:txBody>
          <a:bodyPr wrap="square">
            <a:sp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badi Extra Light" panose="020B0604020202020204" pitchFamily="34" charset="0"/>
                <a:ea typeface="+mn-ea"/>
                <a:cs typeface="Arial"/>
                <a:sym typeface="Arial"/>
              </a:rPr>
              <a:t>Sarah Norsworthy</a:t>
            </a:r>
          </a:p>
        </p:txBody>
      </p:sp>
    </p:spTree>
    <p:extLst>
      <p:ext uri="{BB962C8B-B14F-4D97-AF65-F5344CB8AC3E}">
        <p14:creationId xmlns:p14="http://schemas.microsoft.com/office/powerpoint/2010/main" val="3532048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Elementary* Aged Children - Skills Needed</a:t>
            </a:r>
            <a:endParaRPr/>
          </a:p>
        </p:txBody>
      </p:sp>
      <p:sp>
        <p:nvSpPr>
          <p:cNvPr id="149" name="Google Shape;149;p32"/>
          <p:cNvSpPr txBox="1">
            <a:spLocks noGrp="1"/>
          </p:cNvSpPr>
          <p:nvPr>
            <p:ph type="body" idx="1"/>
          </p:nvPr>
        </p:nvSpPr>
        <p:spPr>
          <a:xfrm>
            <a:off x="311700" y="1370975"/>
            <a:ext cx="8520600" cy="37104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000"/>
              <a:t>Emotional literacy, including </a:t>
            </a:r>
            <a:r>
              <a:rPr lang="en" sz="2142" b="1"/>
              <a:t>recognizing emotions and using words</a:t>
            </a:r>
            <a:r>
              <a:rPr lang="en" sz="2000"/>
              <a:t> to express more complex feelings </a:t>
            </a:r>
            <a:endParaRPr sz="2000"/>
          </a:p>
          <a:p>
            <a:pPr marL="0" lvl="0" indent="0" algn="l" rtl="0">
              <a:spcBef>
                <a:spcPts val="1200"/>
              </a:spcBef>
              <a:spcAft>
                <a:spcPts val="0"/>
              </a:spcAft>
              <a:buNone/>
            </a:pPr>
            <a:r>
              <a:rPr lang="en" sz="2000"/>
              <a:t>Emotion regulation: </a:t>
            </a:r>
            <a:endParaRPr sz="2000"/>
          </a:p>
          <a:p>
            <a:pPr marL="0" lvl="0" indent="457200" algn="l" rtl="0">
              <a:spcBef>
                <a:spcPts val="1200"/>
              </a:spcBef>
              <a:spcAft>
                <a:spcPts val="0"/>
              </a:spcAft>
              <a:buNone/>
            </a:pPr>
            <a:r>
              <a:rPr lang="en" sz="2000" b="1"/>
              <a:t>Ignoring things</a:t>
            </a:r>
            <a:r>
              <a:rPr lang="en" sz="2000"/>
              <a:t> that are mildly irritating, distracting, or frustrating </a:t>
            </a:r>
            <a:endParaRPr sz="2000"/>
          </a:p>
          <a:p>
            <a:pPr marL="0" lvl="0" indent="457200" algn="l" rtl="0">
              <a:spcBef>
                <a:spcPts val="1200"/>
              </a:spcBef>
              <a:spcAft>
                <a:spcPts val="0"/>
              </a:spcAft>
              <a:buNone/>
            </a:pPr>
            <a:r>
              <a:rPr lang="en" sz="2000" b="1"/>
              <a:t>Calming </a:t>
            </a:r>
            <a:r>
              <a:rPr lang="en" sz="2000"/>
              <a:t>down using strategies like deep breathing, relaxation, imagery, or positive self-talk </a:t>
            </a:r>
            <a:endParaRPr sz="2000"/>
          </a:p>
          <a:p>
            <a:pPr marL="0" lvl="0" indent="0" algn="l" rtl="0">
              <a:spcBef>
                <a:spcPts val="1200"/>
              </a:spcBef>
              <a:spcAft>
                <a:spcPts val="0"/>
              </a:spcAft>
              <a:buNone/>
            </a:pPr>
            <a:r>
              <a:rPr lang="en" sz="2000"/>
              <a:t>Social </a:t>
            </a:r>
            <a:r>
              <a:rPr lang="en" sz="2000" b="1"/>
              <a:t>flexibility</a:t>
            </a:r>
            <a:r>
              <a:rPr lang="en" sz="2000"/>
              <a:t>, such as trying a friend’s idea or considering others’ perspectives </a:t>
            </a:r>
            <a:endParaRPr sz="2000"/>
          </a:p>
          <a:p>
            <a:pPr marL="0" lvl="0" indent="0" algn="l" rtl="0">
              <a:spcBef>
                <a:spcPts val="1200"/>
              </a:spcBef>
              <a:spcAft>
                <a:spcPts val="0"/>
              </a:spcAft>
              <a:buNone/>
            </a:pPr>
            <a:r>
              <a:rPr lang="en" sz="2000"/>
              <a:t>Social skills, like </a:t>
            </a:r>
            <a:r>
              <a:rPr lang="en" sz="2000" b="1"/>
              <a:t>being patient </a:t>
            </a:r>
            <a:r>
              <a:rPr lang="en" sz="2000"/>
              <a:t>and taking turns </a:t>
            </a:r>
            <a:endParaRPr sz="2000"/>
          </a:p>
          <a:p>
            <a:pPr marL="0" lvl="0" indent="0" algn="l" rtl="0">
              <a:spcBef>
                <a:spcPts val="1200"/>
              </a:spcBef>
              <a:spcAft>
                <a:spcPts val="0"/>
              </a:spcAft>
              <a:buNone/>
            </a:pPr>
            <a:r>
              <a:rPr lang="en" sz="2000"/>
              <a:t>Paying attention and </a:t>
            </a:r>
            <a:r>
              <a:rPr lang="en" sz="2000" b="1"/>
              <a:t>staying focused </a:t>
            </a:r>
            <a:endParaRPr sz="2000" b="1"/>
          </a:p>
          <a:p>
            <a:pPr marL="0" lvl="0" indent="0" algn="l" rtl="0">
              <a:spcBef>
                <a:spcPts val="1200"/>
              </a:spcBef>
              <a:spcAft>
                <a:spcPts val="0"/>
              </a:spcAft>
              <a:buNone/>
            </a:pPr>
            <a:r>
              <a:rPr lang="en" sz="2000" b="1"/>
              <a:t>Working independently</a:t>
            </a:r>
            <a:r>
              <a:rPr lang="en" sz="2000"/>
              <a:t> </a:t>
            </a:r>
            <a:endParaRPr sz="2000"/>
          </a:p>
          <a:p>
            <a:pPr marL="0" lvl="0" indent="0" algn="l" rtl="0">
              <a:spcBef>
                <a:spcPts val="1200"/>
              </a:spcBef>
              <a:spcAft>
                <a:spcPts val="0"/>
              </a:spcAft>
              <a:buNone/>
            </a:pPr>
            <a:r>
              <a:rPr lang="en" sz="2000" b="1"/>
              <a:t>Persistence</a:t>
            </a:r>
            <a:r>
              <a:rPr lang="en" sz="2000"/>
              <a:t> with difficult tasks </a:t>
            </a:r>
            <a:endParaRPr sz="2000"/>
          </a:p>
          <a:p>
            <a:pPr marL="0" lvl="0" indent="0" algn="l" rtl="0">
              <a:spcBef>
                <a:spcPts val="1200"/>
              </a:spcBef>
              <a:spcAft>
                <a:spcPts val="1200"/>
              </a:spcAft>
              <a:buNone/>
            </a:pPr>
            <a:r>
              <a:rPr lang="en" sz="2000" b="1"/>
              <a:t>Problem-solving </a:t>
            </a:r>
            <a:r>
              <a:rPr lang="en" sz="2000"/>
              <a:t>skills and flexible thinking </a:t>
            </a:r>
            <a:endParaRPr sz="2000"/>
          </a:p>
        </p:txBody>
      </p:sp>
      <p:sp>
        <p:nvSpPr>
          <p:cNvPr id="150" name="Google Shape;150;p32">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51" name="Google Shape;151;p32"/>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7921F2A4-E578-4757-9360-7FC636092FC1}"/>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Elementary* Aged Children - Co-Regulation</a:t>
            </a:r>
            <a:endParaRPr/>
          </a:p>
        </p:txBody>
      </p:sp>
      <p:sp>
        <p:nvSpPr>
          <p:cNvPr id="157" name="Google Shape;157;p33"/>
          <p:cNvSpPr txBox="1">
            <a:spLocks noGrp="1"/>
          </p:cNvSpPr>
          <p:nvPr>
            <p:ph type="body" idx="1"/>
          </p:nvPr>
        </p:nvSpPr>
        <p:spPr>
          <a:xfrm>
            <a:off x="135625" y="1358400"/>
            <a:ext cx="8520600" cy="316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35"/>
              <a:buNone/>
            </a:pPr>
            <a:r>
              <a:rPr lang="en" sz="1500"/>
              <a:t>Continue to provide a </a:t>
            </a:r>
            <a:r>
              <a:rPr lang="en" sz="1500" b="1"/>
              <a:t>warm, nurturing, supportive relationship</a:t>
            </a:r>
            <a:r>
              <a:rPr lang="en" sz="1500"/>
              <a:t>  </a:t>
            </a:r>
            <a:endParaRPr sz="1500"/>
          </a:p>
          <a:p>
            <a:pPr marL="0" lvl="0" indent="0" algn="l" rtl="0">
              <a:spcBef>
                <a:spcPts val="1200"/>
              </a:spcBef>
              <a:spcAft>
                <a:spcPts val="0"/>
              </a:spcAft>
              <a:buSzPts val="935"/>
              <a:buNone/>
            </a:pPr>
            <a:r>
              <a:rPr lang="en" sz="1500" b="1"/>
              <a:t>Assist</a:t>
            </a:r>
            <a:r>
              <a:rPr lang="en" sz="1500"/>
              <a:t> in problem-solving more complex academic, behavioral, and social situations  </a:t>
            </a:r>
            <a:endParaRPr sz="1500"/>
          </a:p>
          <a:p>
            <a:pPr marL="0" lvl="0" indent="0" algn="l" rtl="0">
              <a:spcBef>
                <a:spcPts val="1200"/>
              </a:spcBef>
              <a:spcAft>
                <a:spcPts val="0"/>
              </a:spcAft>
              <a:buSzPts val="935"/>
              <a:buNone/>
            </a:pPr>
            <a:r>
              <a:rPr lang="en" sz="1500" b="1"/>
              <a:t>Model</a:t>
            </a:r>
            <a:r>
              <a:rPr lang="en" sz="1500"/>
              <a:t> conflict resolution strategies  </a:t>
            </a:r>
            <a:endParaRPr sz="1500"/>
          </a:p>
          <a:p>
            <a:pPr marL="0" lvl="0" indent="0" algn="l" rtl="0">
              <a:spcBef>
                <a:spcPts val="1200"/>
              </a:spcBef>
              <a:spcAft>
                <a:spcPts val="0"/>
              </a:spcAft>
              <a:buSzPts val="935"/>
              <a:buNone/>
            </a:pPr>
            <a:r>
              <a:rPr lang="en" sz="1500" b="1"/>
              <a:t>Prompt and coach</a:t>
            </a:r>
            <a:r>
              <a:rPr lang="en" sz="1500"/>
              <a:t> coping skills and calm-down strategies, including self-talk and relaxation  </a:t>
            </a:r>
            <a:endParaRPr sz="1500"/>
          </a:p>
          <a:p>
            <a:pPr marL="0" lvl="0" indent="0" algn="l" rtl="0">
              <a:spcBef>
                <a:spcPts val="1200"/>
              </a:spcBef>
              <a:spcAft>
                <a:spcPts val="0"/>
              </a:spcAft>
              <a:buSzPts val="935"/>
              <a:buNone/>
            </a:pPr>
            <a:r>
              <a:rPr lang="en" sz="1500" b="1"/>
              <a:t>Teach and support</a:t>
            </a:r>
            <a:r>
              <a:rPr lang="en" sz="1500"/>
              <a:t> organization and planning skills needed for academic success  </a:t>
            </a:r>
            <a:endParaRPr sz="1500"/>
          </a:p>
          <a:p>
            <a:pPr marL="0" lvl="0" indent="0" algn="l" rtl="0">
              <a:spcBef>
                <a:spcPts val="1200"/>
              </a:spcBef>
              <a:spcAft>
                <a:spcPts val="0"/>
              </a:spcAft>
              <a:buSzPts val="935"/>
              <a:buNone/>
            </a:pPr>
            <a:r>
              <a:rPr lang="en" sz="1500"/>
              <a:t>Provide </a:t>
            </a:r>
            <a:r>
              <a:rPr lang="en" sz="1500" b="1"/>
              <a:t>opportunities </a:t>
            </a:r>
            <a:r>
              <a:rPr lang="en" sz="1500"/>
              <a:t>to make decisions and self-monitor behavior  </a:t>
            </a:r>
            <a:endParaRPr sz="1500"/>
          </a:p>
          <a:p>
            <a:pPr marL="0" lvl="0" indent="0" algn="l" rtl="0">
              <a:spcBef>
                <a:spcPts val="1200"/>
              </a:spcBef>
              <a:spcAft>
                <a:spcPts val="1200"/>
              </a:spcAft>
              <a:buSzPts val="935"/>
              <a:buNone/>
            </a:pPr>
            <a:r>
              <a:rPr lang="en" sz="1500"/>
              <a:t>Continue to provide </a:t>
            </a:r>
            <a:r>
              <a:rPr lang="en" sz="1500" b="1"/>
              <a:t>clear rules, structure, and consequences in a calm manner</a:t>
            </a:r>
            <a:endParaRPr sz="1500" b="1"/>
          </a:p>
        </p:txBody>
      </p:sp>
      <p:sp>
        <p:nvSpPr>
          <p:cNvPr id="158" name="Google Shape;158;p33">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59" name="Google Shape;159;p33"/>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18DF3654-1F8F-405C-A397-322CA643AA1F}"/>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Adolescents</a:t>
            </a:r>
            <a:r>
              <a:rPr lang="en" sz="2500"/>
              <a:t>*</a:t>
            </a:r>
            <a:r>
              <a:rPr lang="en"/>
              <a:t> - Skills Needed</a:t>
            </a:r>
            <a:endParaRPr/>
          </a:p>
        </p:txBody>
      </p:sp>
      <p:sp>
        <p:nvSpPr>
          <p:cNvPr id="165" name="Google Shape;165;p34"/>
          <p:cNvSpPr txBox="1">
            <a:spLocks noGrp="1"/>
          </p:cNvSpPr>
          <p:nvPr>
            <p:ph type="body" idx="1"/>
          </p:nvPr>
        </p:nvSpPr>
        <p:spPr>
          <a:xfrm>
            <a:off x="311700" y="1370975"/>
            <a:ext cx="8520600" cy="3710400"/>
          </a:xfrm>
          <a:prstGeom prst="rect">
            <a:avLst/>
          </a:prstGeom>
        </p:spPr>
        <p:txBody>
          <a:bodyPr spcFirstLastPara="1" wrap="square" lIns="91425" tIns="91425" rIns="91425" bIns="91425" anchor="t" anchorCtr="0">
            <a:normAutofit fontScale="92500" lnSpcReduction="10000"/>
          </a:bodyPr>
          <a:lstStyle/>
          <a:p>
            <a:pPr marL="0" lvl="0" indent="0" algn="l" rtl="0">
              <a:lnSpc>
                <a:spcPct val="105000"/>
              </a:lnSpc>
              <a:spcBef>
                <a:spcPts val="0"/>
              </a:spcBef>
              <a:spcAft>
                <a:spcPts val="0"/>
              </a:spcAft>
              <a:buSzPts val="935"/>
              <a:buNone/>
            </a:pPr>
            <a:r>
              <a:rPr lang="en" sz="1400" b="1"/>
              <a:t>Awareness of and attention</a:t>
            </a:r>
            <a:r>
              <a:rPr lang="en" sz="1400"/>
              <a:t> to emotions</a:t>
            </a:r>
            <a:endParaRPr sz="1400"/>
          </a:p>
          <a:p>
            <a:pPr marL="0" lvl="0" indent="0" algn="l" rtl="0">
              <a:lnSpc>
                <a:spcPct val="105000"/>
              </a:lnSpc>
              <a:spcBef>
                <a:spcPts val="1200"/>
              </a:spcBef>
              <a:spcAft>
                <a:spcPts val="0"/>
              </a:spcAft>
              <a:buSzPts val="935"/>
              <a:buNone/>
            </a:pPr>
            <a:r>
              <a:rPr lang="en" sz="1400"/>
              <a:t>Strategies to </a:t>
            </a:r>
            <a:r>
              <a:rPr lang="en" sz="1400" b="1"/>
              <a:t>tolerate and manage </a:t>
            </a:r>
            <a:r>
              <a:rPr lang="en" sz="1400"/>
              <a:t>normal levels of stress/distress</a:t>
            </a:r>
            <a:endParaRPr sz="1400"/>
          </a:p>
          <a:p>
            <a:pPr marL="0" lvl="0" indent="0" algn="l" rtl="0">
              <a:lnSpc>
                <a:spcPct val="105000"/>
              </a:lnSpc>
              <a:spcBef>
                <a:spcPts val="1200"/>
              </a:spcBef>
              <a:spcAft>
                <a:spcPts val="0"/>
              </a:spcAft>
              <a:buSzPts val="935"/>
              <a:buNone/>
            </a:pPr>
            <a:r>
              <a:rPr lang="en" sz="1400"/>
              <a:t>Strategies for </a:t>
            </a:r>
            <a:r>
              <a:rPr lang="en" sz="1400" b="1"/>
              <a:t>seeking help</a:t>
            </a:r>
            <a:r>
              <a:rPr lang="en" sz="1400"/>
              <a:t> when stress is unmanageable or the context is dangerous</a:t>
            </a:r>
            <a:endParaRPr sz="1400"/>
          </a:p>
          <a:p>
            <a:pPr marL="0" lvl="0" indent="0" algn="l" rtl="0">
              <a:lnSpc>
                <a:spcPct val="105000"/>
              </a:lnSpc>
              <a:spcBef>
                <a:spcPts val="1200"/>
              </a:spcBef>
              <a:spcAft>
                <a:spcPts val="0"/>
              </a:spcAft>
              <a:buSzPts val="935"/>
              <a:buNone/>
            </a:pPr>
            <a:r>
              <a:rPr lang="en" sz="1400" b="1"/>
              <a:t>Effective organization,</a:t>
            </a:r>
            <a:r>
              <a:rPr lang="en" sz="1400"/>
              <a:t> time management, and task completion skills</a:t>
            </a:r>
            <a:endParaRPr sz="1400"/>
          </a:p>
          <a:p>
            <a:pPr marL="0" lvl="0" indent="0" algn="l" rtl="0">
              <a:lnSpc>
                <a:spcPct val="105000"/>
              </a:lnSpc>
              <a:spcBef>
                <a:spcPts val="1200"/>
              </a:spcBef>
              <a:spcAft>
                <a:spcPts val="0"/>
              </a:spcAft>
              <a:buSzPts val="935"/>
              <a:buNone/>
            </a:pPr>
            <a:r>
              <a:rPr lang="en" sz="1400"/>
              <a:t>Setting longer-term goals and </a:t>
            </a:r>
            <a:r>
              <a:rPr lang="en" sz="1400" b="1"/>
              <a:t>self-monitoring </a:t>
            </a:r>
            <a:r>
              <a:rPr lang="en" sz="1400"/>
              <a:t>to achieve them</a:t>
            </a:r>
            <a:endParaRPr sz="1400"/>
          </a:p>
          <a:p>
            <a:pPr marL="0" lvl="0" indent="0" algn="l" rtl="0">
              <a:lnSpc>
                <a:spcPct val="105000"/>
              </a:lnSpc>
              <a:spcBef>
                <a:spcPts val="1200"/>
              </a:spcBef>
              <a:spcAft>
                <a:spcPts val="0"/>
              </a:spcAft>
              <a:buSzPts val="935"/>
              <a:buNone/>
            </a:pPr>
            <a:r>
              <a:rPr lang="en" sz="1400" b="1"/>
              <a:t>Problem-solving</a:t>
            </a:r>
            <a:r>
              <a:rPr lang="en" sz="1400"/>
              <a:t> complex life situations</a:t>
            </a:r>
            <a:endParaRPr sz="1400"/>
          </a:p>
          <a:p>
            <a:pPr marL="0" lvl="0" indent="457200" algn="l" rtl="0">
              <a:lnSpc>
                <a:spcPct val="105000"/>
              </a:lnSpc>
              <a:spcBef>
                <a:spcPts val="1200"/>
              </a:spcBef>
              <a:spcAft>
                <a:spcPts val="0"/>
              </a:spcAft>
              <a:buSzPts val="935"/>
              <a:buNone/>
            </a:pPr>
            <a:r>
              <a:rPr lang="en" sz="1400" b="1"/>
              <a:t>Effective decision-making</a:t>
            </a:r>
            <a:r>
              <a:rPr lang="en" sz="1400"/>
              <a:t> “in the moment”</a:t>
            </a:r>
            <a:endParaRPr sz="1400"/>
          </a:p>
          <a:p>
            <a:pPr marL="0" lvl="0" indent="457200" algn="l" rtl="0">
              <a:lnSpc>
                <a:spcPct val="105000"/>
              </a:lnSpc>
              <a:spcBef>
                <a:spcPts val="1200"/>
              </a:spcBef>
              <a:spcAft>
                <a:spcPts val="0"/>
              </a:spcAft>
              <a:buSzPts val="935"/>
              <a:buNone/>
            </a:pPr>
            <a:r>
              <a:rPr lang="en" sz="1400" b="1"/>
              <a:t>Anticipating</a:t>
            </a:r>
            <a:r>
              <a:rPr lang="en" sz="1400"/>
              <a:t> challenges and problem-solving in advance</a:t>
            </a:r>
            <a:endParaRPr sz="1400"/>
          </a:p>
          <a:p>
            <a:pPr marL="0" lvl="0" indent="0" algn="l" rtl="0">
              <a:lnSpc>
                <a:spcPct val="105000"/>
              </a:lnSpc>
              <a:spcBef>
                <a:spcPts val="1200"/>
              </a:spcBef>
              <a:spcAft>
                <a:spcPts val="0"/>
              </a:spcAft>
              <a:buSzPts val="935"/>
              <a:buNone/>
            </a:pPr>
            <a:r>
              <a:rPr lang="en" sz="1400"/>
              <a:t>Decision-making with a </a:t>
            </a:r>
            <a:r>
              <a:rPr lang="en" sz="1400" b="1"/>
              <a:t>future perspective</a:t>
            </a:r>
            <a:endParaRPr sz="1400" b="1"/>
          </a:p>
          <a:p>
            <a:pPr marL="0" lvl="0" indent="0" algn="l" rtl="0">
              <a:lnSpc>
                <a:spcPct val="105000"/>
              </a:lnSpc>
              <a:spcBef>
                <a:spcPts val="1200"/>
              </a:spcBef>
              <a:spcAft>
                <a:spcPts val="1200"/>
              </a:spcAft>
              <a:buSzPts val="935"/>
              <a:buNone/>
            </a:pPr>
            <a:r>
              <a:rPr lang="en" sz="1400" b="1"/>
              <a:t>Compassion </a:t>
            </a:r>
            <a:r>
              <a:rPr lang="en" sz="1400"/>
              <a:t>for self and others </a:t>
            </a:r>
            <a:endParaRPr sz="1400"/>
          </a:p>
        </p:txBody>
      </p:sp>
      <p:sp>
        <p:nvSpPr>
          <p:cNvPr id="166" name="Google Shape;166;p34">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67" name="Google Shape;167;p34"/>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E9739A57-B3E4-4859-8B4F-3A4EA95E37E5}"/>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Adolescents* - Co-Regulation</a:t>
            </a:r>
            <a:endParaRPr/>
          </a:p>
        </p:txBody>
      </p:sp>
      <p:sp>
        <p:nvSpPr>
          <p:cNvPr id="173" name="Google Shape;173;p35"/>
          <p:cNvSpPr txBox="1">
            <a:spLocks noGrp="1"/>
          </p:cNvSpPr>
          <p:nvPr>
            <p:ph type="body" idx="1"/>
          </p:nvPr>
        </p:nvSpPr>
        <p:spPr>
          <a:xfrm>
            <a:off x="135625" y="1358400"/>
            <a:ext cx="8520600" cy="33960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935"/>
              <a:buNone/>
            </a:pPr>
            <a:r>
              <a:rPr lang="en" sz="1400"/>
              <a:t>Provide a </a:t>
            </a:r>
            <a:r>
              <a:rPr lang="en" sz="1400" b="1"/>
              <a:t>warm, responsive </a:t>
            </a:r>
            <a:r>
              <a:rPr lang="en" sz="1400"/>
              <a:t>relationship</a:t>
            </a:r>
            <a:endParaRPr sz="1400"/>
          </a:p>
          <a:p>
            <a:pPr marL="0" lvl="0" indent="0" algn="l" rtl="0">
              <a:lnSpc>
                <a:spcPct val="105000"/>
              </a:lnSpc>
              <a:spcBef>
                <a:spcPts val="1200"/>
              </a:spcBef>
              <a:spcAft>
                <a:spcPts val="0"/>
              </a:spcAft>
              <a:buSzPts val="935"/>
              <a:buNone/>
            </a:pPr>
            <a:r>
              <a:rPr lang="en" sz="1400"/>
              <a:t>Provide </a:t>
            </a:r>
            <a:r>
              <a:rPr lang="en" sz="1400" b="1"/>
              <a:t>support and empathy </a:t>
            </a:r>
            <a:r>
              <a:rPr lang="en" sz="1400"/>
              <a:t>in times of </a:t>
            </a:r>
            <a:r>
              <a:rPr lang="en" sz="1400" b="1"/>
              <a:t>intense </a:t>
            </a:r>
            <a:r>
              <a:rPr lang="en" sz="1400"/>
              <a:t>emotion</a:t>
            </a:r>
            <a:endParaRPr sz="1400"/>
          </a:p>
          <a:p>
            <a:pPr marL="0" lvl="0" indent="0" algn="l" rtl="0">
              <a:lnSpc>
                <a:spcPct val="105000"/>
              </a:lnSpc>
              <a:spcBef>
                <a:spcPts val="1200"/>
              </a:spcBef>
              <a:spcAft>
                <a:spcPts val="0"/>
              </a:spcAft>
              <a:buSzPts val="935"/>
              <a:buNone/>
            </a:pPr>
            <a:r>
              <a:rPr lang="en" sz="1400" b="1"/>
              <a:t>Model, monitor, and coach</a:t>
            </a:r>
            <a:r>
              <a:rPr lang="en" sz="1400"/>
              <a:t> more sophisticated self-regulation skills across different contexts </a:t>
            </a:r>
            <a:endParaRPr sz="1400"/>
          </a:p>
          <a:p>
            <a:pPr marL="0" lvl="0" indent="0" algn="l" rtl="0">
              <a:lnSpc>
                <a:spcPct val="105000"/>
              </a:lnSpc>
              <a:spcBef>
                <a:spcPts val="1200"/>
              </a:spcBef>
              <a:spcAft>
                <a:spcPts val="0"/>
              </a:spcAft>
              <a:buSzPts val="935"/>
              <a:buNone/>
            </a:pPr>
            <a:r>
              <a:rPr lang="en" sz="1400" b="1"/>
              <a:t>Monitor and limit</a:t>
            </a:r>
            <a:r>
              <a:rPr lang="en" sz="1400"/>
              <a:t> opportunities for risk-taking behavior</a:t>
            </a:r>
            <a:endParaRPr sz="1400"/>
          </a:p>
          <a:p>
            <a:pPr marL="0" lvl="0" indent="0" algn="l" rtl="0">
              <a:lnSpc>
                <a:spcPct val="105000"/>
              </a:lnSpc>
              <a:spcBef>
                <a:spcPts val="1200"/>
              </a:spcBef>
              <a:spcAft>
                <a:spcPts val="0"/>
              </a:spcAft>
              <a:buSzPts val="935"/>
              <a:buNone/>
            </a:pPr>
            <a:r>
              <a:rPr lang="en" sz="1400"/>
              <a:t>Provide opportunities to make decisions and </a:t>
            </a:r>
            <a:r>
              <a:rPr lang="en" sz="1400" b="1"/>
              <a:t>self-monitor behavior </a:t>
            </a:r>
            <a:r>
              <a:rPr lang="en" sz="1400"/>
              <a:t>in less risky situations</a:t>
            </a:r>
            <a:endParaRPr sz="1400"/>
          </a:p>
          <a:p>
            <a:pPr marL="0" lvl="0" indent="0" algn="l" rtl="0">
              <a:lnSpc>
                <a:spcPct val="105000"/>
              </a:lnSpc>
              <a:spcBef>
                <a:spcPts val="1200"/>
              </a:spcBef>
              <a:spcAft>
                <a:spcPts val="0"/>
              </a:spcAft>
              <a:buSzPts val="935"/>
              <a:buNone/>
            </a:pPr>
            <a:r>
              <a:rPr lang="en" sz="1400"/>
              <a:t>Give </a:t>
            </a:r>
            <a:r>
              <a:rPr lang="en" sz="1400" b="1"/>
              <a:t>time and space</a:t>
            </a:r>
            <a:r>
              <a:rPr lang="en" sz="1400"/>
              <a:t> to calm down in times of conflict</a:t>
            </a:r>
            <a:endParaRPr sz="1400"/>
          </a:p>
          <a:p>
            <a:pPr marL="0" lvl="0" indent="0" algn="l" rtl="0">
              <a:lnSpc>
                <a:spcPct val="105000"/>
              </a:lnSpc>
              <a:spcBef>
                <a:spcPts val="1200"/>
              </a:spcBef>
              <a:spcAft>
                <a:spcPts val="0"/>
              </a:spcAft>
              <a:buSzPts val="935"/>
              <a:buNone/>
            </a:pPr>
            <a:r>
              <a:rPr lang="en" sz="1400" b="1"/>
              <a:t>Monitor and prompt</a:t>
            </a:r>
            <a:r>
              <a:rPr lang="en" sz="1400"/>
              <a:t> use of organizational and planning skills for successful task completion  </a:t>
            </a:r>
            <a:endParaRPr sz="1400"/>
          </a:p>
          <a:p>
            <a:pPr marL="0" lvl="0" indent="0" algn="l" rtl="0">
              <a:lnSpc>
                <a:spcPct val="105000"/>
              </a:lnSpc>
              <a:spcBef>
                <a:spcPts val="1200"/>
              </a:spcBef>
              <a:spcAft>
                <a:spcPts val="1200"/>
              </a:spcAft>
              <a:buSzPts val="935"/>
              <a:buNone/>
            </a:pPr>
            <a:r>
              <a:rPr lang="en" sz="1400"/>
              <a:t>Continue </a:t>
            </a:r>
            <a:r>
              <a:rPr lang="en" sz="1400" b="1"/>
              <a:t>clear rules, boundaries, and consequences </a:t>
            </a:r>
            <a:r>
              <a:rPr lang="en" sz="1400"/>
              <a:t>to incentivize good choices</a:t>
            </a:r>
            <a:endParaRPr sz="1400" b="1"/>
          </a:p>
        </p:txBody>
      </p:sp>
      <p:sp>
        <p:nvSpPr>
          <p:cNvPr id="174" name="Google Shape;174;p35">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75" name="Google Shape;175;p35"/>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0CAD3179-2911-4303-B978-FAB3E04EE4E6}"/>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Young Adult</a:t>
            </a:r>
            <a:r>
              <a:rPr lang="en" sz="2500"/>
              <a:t>*</a:t>
            </a:r>
            <a:r>
              <a:rPr lang="en"/>
              <a:t> - Skills Needed</a:t>
            </a:r>
            <a:endParaRPr/>
          </a:p>
        </p:txBody>
      </p:sp>
      <p:sp>
        <p:nvSpPr>
          <p:cNvPr id="181" name="Google Shape;181;p36"/>
          <p:cNvSpPr txBox="1">
            <a:spLocks noGrp="1"/>
          </p:cNvSpPr>
          <p:nvPr>
            <p:ph type="body" idx="1"/>
          </p:nvPr>
        </p:nvSpPr>
        <p:spPr>
          <a:xfrm>
            <a:off x="248825" y="1559625"/>
            <a:ext cx="7247400" cy="2897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935"/>
              <a:buNone/>
            </a:pPr>
            <a:r>
              <a:rPr lang="en" sz="1500"/>
              <a:t> </a:t>
            </a:r>
            <a:r>
              <a:rPr lang="en" sz="1500" b="1"/>
              <a:t>Interpersonal and communication skills</a:t>
            </a:r>
            <a:r>
              <a:rPr lang="en" sz="1500"/>
              <a:t> for healthy relationships</a:t>
            </a:r>
            <a:endParaRPr sz="1500"/>
          </a:p>
          <a:p>
            <a:pPr marL="0" lvl="0" indent="0" algn="l" rtl="0">
              <a:lnSpc>
                <a:spcPct val="105000"/>
              </a:lnSpc>
              <a:spcBef>
                <a:spcPts val="1200"/>
              </a:spcBef>
              <a:spcAft>
                <a:spcPts val="0"/>
              </a:spcAft>
              <a:buSzPts val="935"/>
              <a:buNone/>
            </a:pPr>
            <a:r>
              <a:rPr lang="en" sz="1500" b="1"/>
              <a:t>Decision-making </a:t>
            </a:r>
            <a:r>
              <a:rPr lang="en" sz="1500"/>
              <a:t>that supports health, wellbeing, and long-term goals</a:t>
            </a:r>
            <a:endParaRPr sz="1500"/>
          </a:p>
          <a:p>
            <a:pPr marL="0" lvl="0" indent="0" algn="l" rtl="0">
              <a:lnSpc>
                <a:spcPct val="105000"/>
              </a:lnSpc>
              <a:spcBef>
                <a:spcPts val="1200"/>
              </a:spcBef>
              <a:spcAft>
                <a:spcPts val="0"/>
              </a:spcAft>
              <a:buSzPts val="935"/>
              <a:buNone/>
            </a:pPr>
            <a:r>
              <a:rPr lang="en" sz="1500" b="1"/>
              <a:t>Job skills</a:t>
            </a:r>
            <a:r>
              <a:rPr lang="en" sz="1500"/>
              <a:t> such as planning, organization, prioritization, time management, and persistence </a:t>
            </a:r>
            <a:endParaRPr sz="1500"/>
          </a:p>
          <a:p>
            <a:pPr marL="0" lvl="0" indent="0" algn="l" rtl="0">
              <a:lnSpc>
                <a:spcPct val="105000"/>
              </a:lnSpc>
              <a:spcBef>
                <a:spcPts val="1200"/>
              </a:spcBef>
              <a:spcAft>
                <a:spcPts val="0"/>
              </a:spcAft>
              <a:buSzPts val="935"/>
              <a:buNone/>
            </a:pPr>
            <a:r>
              <a:rPr lang="en" sz="1500" b="1"/>
              <a:t>Self-monitoring and self-reward </a:t>
            </a:r>
            <a:r>
              <a:rPr lang="en" sz="1500"/>
              <a:t>for progress towards goals</a:t>
            </a:r>
            <a:endParaRPr sz="1500"/>
          </a:p>
          <a:p>
            <a:pPr marL="0" lvl="0" indent="0" algn="l" rtl="0">
              <a:lnSpc>
                <a:spcPct val="105000"/>
              </a:lnSpc>
              <a:spcBef>
                <a:spcPts val="1200"/>
              </a:spcBef>
              <a:spcAft>
                <a:spcPts val="0"/>
              </a:spcAft>
              <a:buSzPts val="935"/>
              <a:buNone/>
            </a:pPr>
            <a:r>
              <a:rPr lang="en" sz="1500" b="1"/>
              <a:t>Stress management</a:t>
            </a:r>
            <a:r>
              <a:rPr lang="en" sz="1500"/>
              <a:t> and </a:t>
            </a:r>
            <a:r>
              <a:rPr lang="en" sz="1500" b="1"/>
              <a:t>strategies to tolerate uncomfortable emotions</a:t>
            </a:r>
            <a:endParaRPr sz="1500" b="1"/>
          </a:p>
          <a:p>
            <a:pPr marL="0" lvl="0" indent="0" algn="l" rtl="0">
              <a:lnSpc>
                <a:spcPct val="105000"/>
              </a:lnSpc>
              <a:spcBef>
                <a:spcPts val="1200"/>
              </a:spcBef>
              <a:spcAft>
                <a:spcPts val="1200"/>
              </a:spcAft>
              <a:buSzPts val="935"/>
              <a:buNone/>
            </a:pPr>
            <a:r>
              <a:rPr lang="en" sz="1500"/>
              <a:t>Strategies for calming down before </a:t>
            </a:r>
            <a:r>
              <a:rPr lang="en" sz="1500" b="1"/>
              <a:t>responding in a stressful or emotionally intense situation</a:t>
            </a:r>
            <a:r>
              <a:rPr lang="en" sz="1500"/>
              <a:t> (e.g., take a deep breath rather than reacting in the “heat of the moment”)</a:t>
            </a:r>
            <a:endParaRPr sz="1500"/>
          </a:p>
        </p:txBody>
      </p:sp>
      <p:sp>
        <p:nvSpPr>
          <p:cNvPr id="182" name="Google Shape;182;p36">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83" name="Google Shape;183;p36"/>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C355F8BB-5C30-4A6C-8EB2-5EEA4BFB2F84}"/>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
        <p:cNvGrpSpPr/>
        <p:nvPr/>
      </p:nvGrpSpPr>
      <p:grpSpPr>
        <a:xfrm>
          <a:off x="0" y="0"/>
          <a:ext cx="0" cy="0"/>
          <a:chOff x="0" y="0"/>
          <a:chExt cx="0" cy="0"/>
        </a:xfrm>
      </p:grpSpPr>
      <p:sp>
        <p:nvSpPr>
          <p:cNvPr id="76" name="Google Shape;76;p17"/>
          <p:cNvSpPr txBox="1"/>
          <p:nvPr/>
        </p:nvSpPr>
        <p:spPr>
          <a:xfrm>
            <a:off x="520600" y="-72875"/>
            <a:ext cx="8235900" cy="1508075"/>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O3S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Office of School and Student Supports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77" name="Google Shape;77;p17"/>
          <p:cNvSpPr txBox="1"/>
          <p:nvPr/>
        </p:nvSpPr>
        <p:spPr>
          <a:xfrm>
            <a:off x="303150" y="1331401"/>
            <a:ext cx="8537700" cy="3306516"/>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40000"/>
              </a:lnSpc>
              <a:spcBef>
                <a:spcPts val="0"/>
              </a:spcBef>
              <a:spcAft>
                <a:spcPts val="0"/>
              </a:spcAft>
              <a:buClr>
                <a:srgbClr val="000000"/>
              </a:buClr>
              <a:buSzTx/>
              <a:buFont typeface="Arial"/>
              <a:buNone/>
              <a:tabLst/>
              <a:defRPr/>
            </a:pP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The Office of School and Student Supports (O3S) strives to ensure that Maine </a:t>
            </a:r>
            <a:r>
              <a:rPr kumimoji="0" lang="en" sz="22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schools are </a:t>
            </a:r>
            <a:r>
              <a:rPr kumimoji="0" lang="en" sz="26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inclusive</a:t>
            </a:r>
            <a:r>
              <a:rPr kumimoji="0" lang="en" sz="22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healthy, safe, </a:t>
            </a: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and </a:t>
            </a:r>
            <a:r>
              <a:rPr kumimoji="0" lang="en" sz="22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supportive communities where every student thrives</a:t>
            </a: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O3S endeavors to coordinate </a:t>
            </a:r>
            <a:r>
              <a:rPr kumimoji="0" lang="en" sz="2150" b="0" i="0" u="sng" strike="noStrike" kern="0" cap="none" spc="0" normalizeH="0" baseline="0" noProof="0">
                <a:ln>
                  <a:noFill/>
                </a:ln>
                <a:solidFill>
                  <a:srgbClr val="FFFFFF"/>
                </a:solidFill>
                <a:effectLst/>
                <a:uLnTx/>
                <a:uFillTx/>
                <a:latin typeface="PT Sans Narrow"/>
                <a:ea typeface="PT Sans Narrow"/>
                <a:cs typeface="PT Sans Narrow"/>
                <a:sym typeface="PT Sans Narrow"/>
              </a:rPr>
              <a:t>resources</a:t>
            </a: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and </a:t>
            </a:r>
            <a:r>
              <a:rPr kumimoji="0" lang="en" sz="2150" b="0" i="0" u="sng" strike="noStrike" kern="0" cap="none" spc="0" normalizeH="0" baseline="0" noProof="0">
                <a:ln>
                  <a:noFill/>
                </a:ln>
                <a:solidFill>
                  <a:srgbClr val="FFFFFF"/>
                </a:solidFill>
                <a:effectLst/>
                <a:uLnTx/>
                <a:uFillTx/>
                <a:latin typeface="PT Sans Narrow"/>
                <a:ea typeface="PT Sans Narrow"/>
                <a:cs typeface="PT Sans Narrow"/>
                <a:sym typeface="PT Sans Narrow"/>
              </a:rPr>
              <a:t>programs </a:t>
            </a: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that promote </a:t>
            </a:r>
            <a:r>
              <a:rPr kumimoji="0" lang="en" sz="2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equitable</a:t>
            </a:r>
            <a:r>
              <a:rPr kumimoji="0" lang="en" sz="21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psycho-socially, physically, and environmentally healthy </a:t>
            </a: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school communities for all.</a:t>
            </a:r>
            <a:endParaRPr kumimoji="0"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40000"/>
              </a:lnSpc>
              <a:spcBef>
                <a:spcPts val="1200"/>
              </a:spcBef>
              <a:spcAft>
                <a:spcPts val="800"/>
              </a:spcAft>
              <a:buClr>
                <a:srgbClr val="000000"/>
              </a:buClr>
              <a:buSzTx/>
              <a:buFont typeface="Arial"/>
              <a:buNone/>
              <a:tabLst/>
              <a:defRPr/>
            </a:pPr>
            <a:r>
              <a:rPr kumimoji="0" lang="en"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Each O3S team provides information and guidance to parents, administrators, educators, legislators and other stakeholders within their focus areas:</a:t>
            </a:r>
            <a:endParaRPr kumimoji="0" sz="175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5" name="TextBox 4">
            <a:extLst>
              <a:ext uri="{FF2B5EF4-FFF2-40B4-BE49-F238E27FC236}">
                <a16:creationId xmlns:a16="http://schemas.microsoft.com/office/drawing/2014/main" id="{D773214A-17A6-497D-842D-A044B58F6780}"/>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6" name="Picture 5">
            <a:extLst>
              <a:ext uri="{FF2B5EF4-FFF2-40B4-BE49-F238E27FC236}">
                <a16:creationId xmlns:a16="http://schemas.microsoft.com/office/drawing/2014/main" id="{ECC8F7AF-D097-474A-812B-1BB0C5396994}"/>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Young Adult* - Co-Regulation</a:t>
            </a:r>
            <a:endParaRPr/>
          </a:p>
        </p:txBody>
      </p:sp>
      <p:sp>
        <p:nvSpPr>
          <p:cNvPr id="189" name="Google Shape;189;p37"/>
          <p:cNvSpPr txBox="1">
            <a:spLocks noGrp="1"/>
          </p:cNvSpPr>
          <p:nvPr>
            <p:ph type="body" idx="1"/>
          </p:nvPr>
        </p:nvSpPr>
        <p:spPr>
          <a:xfrm>
            <a:off x="135625" y="1358400"/>
            <a:ext cx="7436100" cy="33960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935"/>
              <a:buNone/>
            </a:pPr>
            <a:r>
              <a:rPr lang="en" sz="1600"/>
              <a:t>Provide an ongoing </a:t>
            </a:r>
            <a:r>
              <a:rPr lang="en" sz="1600" b="1"/>
              <a:t>warm, supportive</a:t>
            </a:r>
            <a:r>
              <a:rPr lang="en" sz="1600"/>
              <a:t> relationship</a:t>
            </a:r>
            <a:endParaRPr sz="1600"/>
          </a:p>
          <a:p>
            <a:pPr marL="0" lvl="0" indent="0" algn="l" rtl="0">
              <a:lnSpc>
                <a:spcPct val="105000"/>
              </a:lnSpc>
              <a:spcBef>
                <a:spcPts val="1200"/>
              </a:spcBef>
              <a:spcAft>
                <a:spcPts val="0"/>
              </a:spcAft>
              <a:buSzPts val="935"/>
              <a:buNone/>
            </a:pPr>
            <a:r>
              <a:rPr lang="en" sz="1600"/>
              <a:t>Provide </a:t>
            </a:r>
            <a:r>
              <a:rPr lang="en" sz="1600" b="1"/>
              <a:t>comfort and empathy</a:t>
            </a:r>
            <a:r>
              <a:rPr lang="en" sz="1600"/>
              <a:t> during times of strong emotion; prompt and support coping strategies  </a:t>
            </a:r>
            <a:endParaRPr sz="1600"/>
          </a:p>
          <a:p>
            <a:pPr marL="0" lvl="0" indent="0" algn="l" rtl="0">
              <a:lnSpc>
                <a:spcPct val="105000"/>
              </a:lnSpc>
              <a:spcBef>
                <a:spcPts val="1200"/>
              </a:spcBef>
              <a:spcAft>
                <a:spcPts val="0"/>
              </a:spcAft>
              <a:buSzPts val="935"/>
              <a:buNone/>
            </a:pPr>
            <a:r>
              <a:rPr lang="en" sz="1600"/>
              <a:t>Support long-term goal achievement by </a:t>
            </a:r>
            <a:r>
              <a:rPr lang="en" sz="1600" b="1"/>
              <a:t>encouraging effective planning, awareness of consequences</a:t>
            </a:r>
            <a:r>
              <a:rPr lang="en" sz="1600"/>
              <a:t>, and task completion activities</a:t>
            </a:r>
            <a:endParaRPr sz="1600"/>
          </a:p>
          <a:p>
            <a:pPr marL="0" lvl="0" indent="0" algn="l" rtl="0">
              <a:lnSpc>
                <a:spcPct val="105000"/>
              </a:lnSpc>
              <a:spcBef>
                <a:spcPts val="1200"/>
              </a:spcBef>
              <a:spcAft>
                <a:spcPts val="0"/>
              </a:spcAft>
              <a:buSzPts val="935"/>
              <a:buNone/>
            </a:pPr>
            <a:r>
              <a:rPr lang="en" sz="1600"/>
              <a:t>Share </a:t>
            </a:r>
            <a:r>
              <a:rPr lang="en" sz="1600" b="1"/>
              <a:t>perspective and provide coaching</a:t>
            </a:r>
            <a:r>
              <a:rPr lang="en" sz="1600"/>
              <a:t> for complex problem-solving and decision-making</a:t>
            </a:r>
            <a:endParaRPr sz="1600"/>
          </a:p>
          <a:p>
            <a:pPr marL="0" lvl="0" indent="0" algn="l" rtl="0">
              <a:lnSpc>
                <a:spcPct val="105000"/>
              </a:lnSpc>
              <a:spcBef>
                <a:spcPts val="1200"/>
              </a:spcBef>
              <a:spcAft>
                <a:spcPts val="1200"/>
              </a:spcAft>
              <a:buSzPts val="935"/>
              <a:buNone/>
            </a:pPr>
            <a:r>
              <a:rPr lang="en" sz="1600" b="1"/>
              <a:t>Ultimately, allow space</a:t>
            </a:r>
            <a:r>
              <a:rPr lang="en" sz="1600"/>
              <a:t> for the young adult to make his or her own decisions and experience the consequences of those decisions</a:t>
            </a:r>
            <a:endParaRPr sz="1600" b="1"/>
          </a:p>
        </p:txBody>
      </p:sp>
      <p:sp>
        <p:nvSpPr>
          <p:cNvPr id="190" name="Google Shape;190;p37">
            <a:hlinkClick r:id="rId3"/>
          </p:cNvPr>
          <p:cNvSpPr txBox="1"/>
          <p:nvPr/>
        </p:nvSpPr>
        <p:spPr>
          <a:xfrm>
            <a:off x="4766975" y="4519800"/>
            <a:ext cx="4276500" cy="623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a:latin typeface="Roboto"/>
                <a:ea typeface="Roboto"/>
                <a:cs typeface="Roboto"/>
                <a:sym typeface="Roboto"/>
              </a:rPr>
              <a:t>Rosanbalm, K.D., &amp; Murray, D.W. (2017). Caregiver Co-regulation Across Development: A Practice Brief. OPRE Brief #2017-80. Washington, DC: Office of Planning, Research, and Evaluation, Administration for Children and Families, US. Department of Health and Human Services. </a:t>
            </a:r>
            <a:endParaRPr>
              <a:latin typeface="Roboto"/>
              <a:ea typeface="Roboto"/>
              <a:cs typeface="Roboto"/>
              <a:sym typeface="Roboto"/>
            </a:endParaRPr>
          </a:p>
        </p:txBody>
      </p:sp>
      <p:pic>
        <p:nvPicPr>
          <p:cNvPr id="191" name="Google Shape;191;p37"/>
          <p:cNvPicPr preferRelativeResize="0"/>
          <p:nvPr/>
        </p:nvPicPr>
        <p:blipFill>
          <a:blip r:embed="rId4">
            <a:alphaModFix/>
          </a:blip>
          <a:stretch>
            <a:fillRect/>
          </a:stretch>
        </p:blipFill>
        <p:spPr>
          <a:xfrm>
            <a:off x="7496324" y="3074875"/>
            <a:ext cx="1282900" cy="1292325"/>
          </a:xfrm>
          <a:prstGeom prst="rect">
            <a:avLst/>
          </a:prstGeom>
          <a:noFill/>
          <a:ln>
            <a:noFill/>
          </a:ln>
        </p:spPr>
      </p:pic>
      <p:pic>
        <p:nvPicPr>
          <p:cNvPr id="6" name="Picture 5">
            <a:extLst>
              <a:ext uri="{FF2B5EF4-FFF2-40B4-BE49-F238E27FC236}">
                <a16:creationId xmlns:a16="http://schemas.microsoft.com/office/drawing/2014/main" id="{D26B0AEA-2DE1-4D9D-A8F3-C0955B414933}"/>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195"/>
        <p:cNvGrpSpPr/>
        <p:nvPr/>
      </p:nvGrpSpPr>
      <p:grpSpPr>
        <a:xfrm>
          <a:off x="0" y="0"/>
          <a:ext cx="0" cy="0"/>
          <a:chOff x="0" y="0"/>
          <a:chExt cx="0" cy="0"/>
        </a:xfrm>
      </p:grpSpPr>
      <p:pic>
        <p:nvPicPr>
          <p:cNvPr id="196" name="Google Shape;196;p38"/>
          <p:cNvPicPr preferRelativeResize="0"/>
          <p:nvPr/>
        </p:nvPicPr>
        <p:blipFill>
          <a:blip r:embed="rId3">
            <a:alphaModFix/>
          </a:blip>
          <a:stretch>
            <a:fillRect/>
          </a:stretch>
        </p:blipFill>
        <p:spPr>
          <a:xfrm>
            <a:off x="2585006" y="152401"/>
            <a:ext cx="3973987" cy="4838698"/>
          </a:xfrm>
          <a:prstGeom prst="rect">
            <a:avLst/>
          </a:prstGeom>
          <a:noFill/>
          <a:ln>
            <a:solidFill>
              <a:schemeClr val="bg1"/>
            </a:solidFill>
          </a:ln>
        </p:spPr>
      </p:pic>
      <p:pic>
        <p:nvPicPr>
          <p:cNvPr id="4" name="Picture 3">
            <a:extLst>
              <a:ext uri="{FF2B5EF4-FFF2-40B4-BE49-F238E27FC236}">
                <a16:creationId xmlns:a16="http://schemas.microsoft.com/office/drawing/2014/main" id="{E39F9872-B4F2-482E-B282-F80CE52D49FD}"/>
              </a:ext>
            </a:extLst>
          </p:cNvPr>
          <p:cNvPicPr>
            <a:picLocks noChangeAspect="1"/>
          </p:cNvPicPr>
          <p:nvPr/>
        </p:nvPicPr>
        <p:blipFill>
          <a:blip r:embed="rId4"/>
          <a:stretch>
            <a:fillRect/>
          </a:stretch>
        </p:blipFill>
        <p:spPr>
          <a:xfrm>
            <a:off x="0" y="0"/>
            <a:ext cx="539203" cy="545811"/>
          </a:xfrm>
          <a:prstGeom prst="rect">
            <a:avLst/>
          </a:prstGeom>
        </p:spPr>
      </p:pic>
      <p:sp>
        <p:nvSpPr>
          <p:cNvPr id="2" name="TextBox 1">
            <a:extLst>
              <a:ext uri="{FF2B5EF4-FFF2-40B4-BE49-F238E27FC236}">
                <a16:creationId xmlns:a16="http://schemas.microsoft.com/office/drawing/2014/main" id="{9488AC24-F3CC-4DF6-A741-9D458C743E26}"/>
              </a:ext>
            </a:extLst>
          </p:cNvPr>
          <p:cNvSpPr txBox="1"/>
          <p:nvPr/>
        </p:nvSpPr>
        <p:spPr>
          <a:xfrm>
            <a:off x="269601" y="4262718"/>
            <a:ext cx="2169184" cy="307777"/>
          </a:xfrm>
          <a:prstGeom prst="rect">
            <a:avLst/>
          </a:prstGeom>
          <a:noFill/>
        </p:spPr>
        <p:txBody>
          <a:bodyPr wrap="none" rtlCol="0">
            <a:spAutoFit/>
          </a:bodyPr>
          <a:lstStyle/>
          <a:p>
            <a:r>
              <a:rPr lang="en-US" dirty="0">
                <a:solidFill>
                  <a:schemeClr val="bg1"/>
                </a:solidFill>
              </a:rPr>
              <a:t>Clip from episode “Juice”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a:t>
            </a:r>
            <a:r>
              <a:rPr lang="en-US" sz="1600" strike="sngStrike" dirty="0"/>
              <a:t>Spotlight: One aspect of SEL</a:t>
            </a:r>
            <a:br>
              <a:rPr lang="en-US" sz="1600" dirty="0"/>
            </a:br>
            <a:r>
              <a:rPr lang="en-US" sz="1600" dirty="0"/>
              <a:t>	</a:t>
            </a:r>
            <a:r>
              <a:rPr lang="en-US" sz="1600" strike="sngStrike" dirty="0"/>
              <a:t>Voices of students</a:t>
            </a:r>
            <a:br>
              <a:rPr lang="en-US" sz="1600" strike="sngStrike" dirty="0"/>
            </a:br>
            <a:r>
              <a:rPr lang="en-US" sz="1600" dirty="0"/>
              <a:t>	</a:t>
            </a:r>
            <a:r>
              <a:rPr lang="en-US" sz="1600" strike="sngStrike" dirty="0"/>
              <a:t>Spotlight: Coregulation &amp; Classrooms</a:t>
            </a:r>
            <a:br>
              <a:rPr lang="en-US" sz="1600" strike="sngStrike"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5C17FA74-96E5-4D5A-AD3C-505AD0F5C6CB}"/>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1369081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0"/>
          <p:cNvSpPr txBox="1">
            <a:spLocks noGrp="1"/>
          </p:cNvSpPr>
          <p:nvPr>
            <p:ph type="title"/>
          </p:nvPr>
        </p:nvSpPr>
        <p:spPr>
          <a:xfrm>
            <a:off x="438150" y="285706"/>
            <a:ext cx="2724300" cy="450000"/>
          </a:xfrm>
          <a:prstGeom prst="rect">
            <a:avLst/>
          </a:prstGeom>
          <a:noFill/>
          <a:ln>
            <a:noFill/>
          </a:ln>
        </p:spPr>
        <p:txBody>
          <a:bodyPr spcFirstLastPara="1" wrap="square" lIns="34275" tIns="17125" rIns="34275" bIns="17125" anchor="t" anchorCtr="0">
            <a:normAutofit fontScale="90000"/>
          </a:bodyPr>
          <a:lstStyle/>
          <a:p>
            <a:pPr marL="0" marR="0" lvl="0" indent="0" algn="l" rtl="0">
              <a:lnSpc>
                <a:spcPct val="90000"/>
              </a:lnSpc>
              <a:spcBef>
                <a:spcPts val="0"/>
              </a:spcBef>
              <a:spcAft>
                <a:spcPts val="0"/>
              </a:spcAft>
              <a:buClr>
                <a:schemeClr val="dk1"/>
              </a:buClr>
              <a:buSzPct val="222222"/>
              <a:buFont typeface="Calibri"/>
              <a:buNone/>
            </a:pPr>
            <a:r>
              <a:rPr lang="en">
                <a:latin typeface="Calibri"/>
                <a:ea typeface="Calibri"/>
                <a:cs typeface="Calibri"/>
                <a:sym typeface="Calibri"/>
              </a:rPr>
              <a:t>SEL benefits adults, too</a:t>
            </a:r>
            <a:br>
              <a:rPr lang="en" sz="1650">
                <a:solidFill>
                  <a:srgbClr val="0078C0"/>
                </a:solidFill>
              </a:rPr>
            </a:br>
            <a:r>
              <a:rPr lang="en" sz="1650">
                <a:solidFill>
                  <a:srgbClr val="0078C0"/>
                </a:solidFill>
              </a:rPr>
              <a:t>Positive impact on teachers </a:t>
            </a:r>
            <a:endParaRPr>
              <a:solidFill>
                <a:srgbClr val="0078C0"/>
              </a:solidFill>
            </a:endParaRPr>
          </a:p>
        </p:txBody>
      </p:sp>
      <p:sp>
        <p:nvSpPr>
          <p:cNvPr id="132" name="Google Shape;132;p30"/>
          <p:cNvSpPr txBox="1"/>
          <p:nvPr/>
        </p:nvSpPr>
        <p:spPr>
          <a:xfrm>
            <a:off x="672193" y="4661585"/>
            <a:ext cx="3801900" cy="196200"/>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r>
              <a:rPr lang="en" sz="525" b="0" i="0" u="none" strike="noStrike" cap="none">
                <a:solidFill>
                  <a:schemeClr val="dk1"/>
                </a:solidFill>
                <a:latin typeface="Roboto"/>
                <a:ea typeface="Roboto"/>
                <a:cs typeface="Roboto"/>
                <a:sym typeface="Roboto"/>
              </a:rPr>
              <a:t>Source: </a:t>
            </a:r>
            <a:r>
              <a:rPr lang="en" sz="525" b="0" i="1" u="none" strike="noStrike" cap="none">
                <a:solidFill>
                  <a:schemeClr val="dk1"/>
                </a:solidFill>
                <a:latin typeface="Roboto"/>
                <a:ea typeface="Roboto"/>
                <a:cs typeface="Roboto"/>
                <a:sym typeface="Roboto"/>
              </a:rPr>
              <a:t>Jennings, P.A. &amp; Greenberg, M.T. (2009) The Prosocial Classroom: Teacher Social and Emotional Competence in Relation to Student and Classroom Outcomes. American Educational Research Association. </a:t>
            </a:r>
            <a:endParaRPr sz="525" b="0" i="0" u="none" strike="noStrike" cap="none">
              <a:solidFill>
                <a:schemeClr val="dk1"/>
              </a:solidFill>
              <a:latin typeface="Roboto"/>
              <a:ea typeface="Roboto"/>
              <a:cs typeface="Roboto"/>
              <a:sym typeface="Roboto"/>
            </a:endParaRPr>
          </a:p>
        </p:txBody>
      </p:sp>
      <p:sp>
        <p:nvSpPr>
          <p:cNvPr id="133" name="Google Shape;133;p30"/>
          <p:cNvSpPr txBox="1"/>
          <p:nvPr/>
        </p:nvSpPr>
        <p:spPr>
          <a:xfrm>
            <a:off x="256050" y="1134153"/>
            <a:ext cx="3801900" cy="3111000"/>
          </a:xfrm>
          <a:prstGeom prst="rect">
            <a:avLst/>
          </a:prstGeom>
          <a:noFill/>
          <a:ln>
            <a:noFill/>
          </a:ln>
        </p:spPr>
        <p:txBody>
          <a:bodyPr spcFirstLastPara="1" wrap="square" lIns="27425" tIns="27425" rIns="27425" bIns="27425" anchor="t" anchorCtr="0">
            <a:noAutofit/>
          </a:bodyPr>
          <a:lstStyle/>
          <a:p>
            <a:pPr marL="0" marR="0" lvl="0" indent="0" algn="l" rtl="0">
              <a:lnSpc>
                <a:spcPct val="80000"/>
              </a:lnSpc>
              <a:spcBef>
                <a:spcPts val="0"/>
              </a:spcBef>
              <a:spcAft>
                <a:spcPts val="0"/>
              </a:spcAft>
              <a:buNone/>
            </a:pPr>
            <a:r>
              <a:rPr lang="en" sz="2300" b="0" i="0" u="none" strike="noStrike" cap="none">
                <a:solidFill>
                  <a:schemeClr val="dk1"/>
                </a:solidFill>
                <a:latin typeface="Calibri"/>
                <a:ea typeface="Calibri"/>
                <a:cs typeface="Calibri"/>
                <a:sym typeface="Calibri"/>
              </a:rPr>
              <a:t>Teachers with high levels of social competence are better able to protect themselves from burnout by:</a:t>
            </a:r>
            <a:endParaRPr sz="1900"/>
          </a:p>
          <a:p>
            <a:pPr marL="0" marR="0" lvl="0" indent="0" algn="l" rtl="0">
              <a:lnSpc>
                <a:spcPct val="8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80000"/>
              </a:lnSpc>
              <a:spcBef>
                <a:spcPts val="0"/>
              </a:spcBef>
              <a:spcAft>
                <a:spcPts val="0"/>
              </a:spcAft>
              <a:buClr>
                <a:srgbClr val="000000"/>
              </a:buClr>
              <a:buSzPts val="1800"/>
              <a:buFont typeface="Arial"/>
              <a:buChar char="•"/>
            </a:pPr>
            <a:r>
              <a:rPr lang="en" sz="1800" b="0" i="0" u="none" strike="noStrike" cap="none">
                <a:solidFill>
                  <a:schemeClr val="dk1"/>
                </a:solidFill>
                <a:latin typeface="Calibri"/>
                <a:ea typeface="Calibri"/>
                <a:cs typeface="Calibri"/>
                <a:sym typeface="Calibri"/>
              </a:rPr>
              <a:t>Developing and managing nurturing relationships with their students</a:t>
            </a:r>
            <a:endParaRPr sz="1800" b="0" i="0" u="none" strike="noStrike" cap="none">
              <a:solidFill>
                <a:srgbClr val="000000"/>
              </a:solidFill>
              <a:latin typeface="Calibri"/>
              <a:ea typeface="Calibri"/>
              <a:cs typeface="Calibri"/>
              <a:sym typeface="Calibri"/>
            </a:endParaRPr>
          </a:p>
          <a:p>
            <a:pPr marL="285750" marR="0" lvl="0" indent="-285750" algn="l" rtl="0">
              <a:lnSpc>
                <a:spcPct val="80000"/>
              </a:lnSpc>
              <a:spcBef>
                <a:spcPts val="0"/>
              </a:spcBef>
              <a:spcAft>
                <a:spcPts val="0"/>
              </a:spcAft>
              <a:buClr>
                <a:srgbClr val="000000"/>
              </a:buClr>
              <a:buSzPts val="1800"/>
              <a:buFont typeface="Arial"/>
              <a:buChar char="•"/>
            </a:pPr>
            <a:r>
              <a:rPr lang="en" sz="1800" b="0" i="0" u="none" strike="noStrike" cap="none">
                <a:solidFill>
                  <a:schemeClr val="dk1"/>
                </a:solidFill>
                <a:latin typeface="Calibri"/>
                <a:ea typeface="Calibri"/>
                <a:cs typeface="Calibri"/>
                <a:sym typeface="Calibri"/>
              </a:rPr>
              <a:t>Serving as behavioral role models for children </a:t>
            </a:r>
            <a:endParaRPr sz="1800" b="0" i="0" u="none" strike="noStrike" cap="none">
              <a:solidFill>
                <a:srgbClr val="000000"/>
              </a:solidFill>
              <a:latin typeface="Calibri"/>
              <a:ea typeface="Calibri"/>
              <a:cs typeface="Calibri"/>
              <a:sym typeface="Calibri"/>
            </a:endParaRPr>
          </a:p>
          <a:p>
            <a:pPr marL="285750" marR="0" lvl="0" indent="-285750" algn="l" rtl="0">
              <a:lnSpc>
                <a:spcPct val="80000"/>
              </a:lnSpc>
              <a:spcBef>
                <a:spcPts val="0"/>
              </a:spcBef>
              <a:spcAft>
                <a:spcPts val="0"/>
              </a:spcAft>
              <a:buClr>
                <a:srgbClr val="000000"/>
              </a:buClr>
              <a:buSzPts val="1800"/>
              <a:buFont typeface="Arial"/>
              <a:buChar char="•"/>
            </a:pPr>
            <a:r>
              <a:rPr lang="en" sz="1800" b="0" i="0" u="none" strike="noStrike" cap="none">
                <a:solidFill>
                  <a:schemeClr val="dk1"/>
                </a:solidFill>
                <a:latin typeface="Calibri"/>
                <a:ea typeface="Calibri"/>
                <a:cs typeface="Calibri"/>
                <a:sym typeface="Calibri"/>
              </a:rPr>
              <a:t>Regulating their own emotions</a:t>
            </a:r>
            <a:endParaRPr sz="1800" b="0" i="0" u="none" strike="noStrike" cap="none">
              <a:solidFill>
                <a:srgbClr val="000000"/>
              </a:solidFill>
              <a:latin typeface="Calibri"/>
              <a:ea typeface="Calibri"/>
              <a:cs typeface="Calibri"/>
              <a:sym typeface="Calibri"/>
            </a:endParaRPr>
          </a:p>
        </p:txBody>
      </p:sp>
      <p:pic>
        <p:nvPicPr>
          <p:cNvPr id="134" name="Google Shape;134;p30"/>
          <p:cNvPicPr preferRelativeResize="0"/>
          <p:nvPr/>
        </p:nvPicPr>
        <p:blipFill rotWithShape="1">
          <a:blip r:embed="rId3">
            <a:alphaModFix/>
          </a:blip>
          <a:srcRect l="42022"/>
          <a:stretch/>
        </p:blipFill>
        <p:spPr>
          <a:xfrm>
            <a:off x="4669971" y="0"/>
            <a:ext cx="4474028" cy="5143502"/>
          </a:xfrm>
          <a:prstGeom prst="rect">
            <a:avLst/>
          </a:prstGeom>
          <a:noFill/>
          <a:ln>
            <a:noFill/>
          </a:ln>
        </p:spPr>
      </p:pic>
      <p:sp>
        <p:nvSpPr>
          <p:cNvPr id="135" name="Google Shape;135;p30"/>
          <p:cNvSpPr/>
          <p:nvPr/>
        </p:nvSpPr>
        <p:spPr>
          <a:xfrm>
            <a:off x="4670034" y="0"/>
            <a:ext cx="4473900" cy="5143500"/>
          </a:xfrm>
          <a:prstGeom prst="rect">
            <a:avLst/>
          </a:prstGeom>
          <a:solidFill>
            <a:srgbClr val="858591">
              <a:alpha val="87450"/>
            </a:srgbClr>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Calibri"/>
              <a:ea typeface="Calibri"/>
              <a:cs typeface="Calibri"/>
              <a:sym typeface="Calibri"/>
            </a:endParaRPr>
          </a:p>
        </p:txBody>
      </p:sp>
      <p:sp>
        <p:nvSpPr>
          <p:cNvPr id="136" name="Google Shape;136;p30"/>
          <p:cNvSpPr txBox="1"/>
          <p:nvPr/>
        </p:nvSpPr>
        <p:spPr>
          <a:xfrm>
            <a:off x="4980050" y="3054453"/>
            <a:ext cx="4073100" cy="1503600"/>
          </a:xfrm>
          <a:prstGeom prst="rect">
            <a:avLst/>
          </a:prstGeom>
          <a:noFill/>
          <a:ln>
            <a:noFill/>
          </a:ln>
        </p:spPr>
        <p:txBody>
          <a:bodyPr spcFirstLastPara="1" wrap="square" lIns="34275" tIns="17125" rIns="34275" bIns="17125" anchor="t" anchorCtr="0">
            <a:noAutofit/>
          </a:bodyPr>
          <a:lstStyle/>
          <a:p>
            <a:pPr marL="0" marR="0" lvl="0" indent="0" algn="ctr" rtl="0">
              <a:lnSpc>
                <a:spcPct val="100000"/>
              </a:lnSpc>
              <a:spcBef>
                <a:spcPts val="0"/>
              </a:spcBef>
              <a:spcAft>
                <a:spcPts val="0"/>
              </a:spcAft>
              <a:buNone/>
            </a:pPr>
            <a:r>
              <a:rPr lang="en" sz="2675" i="0" u="none" strike="noStrike" cap="none">
                <a:solidFill>
                  <a:schemeClr val="lt1"/>
                </a:solidFill>
                <a:latin typeface="Calibri"/>
                <a:ea typeface="Calibri"/>
                <a:cs typeface="Calibri"/>
                <a:sym typeface="Calibri"/>
              </a:rPr>
              <a:t>Teachers who possess social and emotional competencies are more likely to stay in the classroom longer.</a:t>
            </a:r>
            <a:endParaRPr sz="2675" i="0" u="none" strike="noStrike" cap="none">
              <a:solidFill>
                <a:schemeClr val="lt1"/>
              </a:solidFill>
              <a:latin typeface="Calibri"/>
              <a:ea typeface="Calibri"/>
              <a:cs typeface="Calibri"/>
              <a:sym typeface="Calibri"/>
            </a:endParaRPr>
          </a:p>
        </p:txBody>
      </p:sp>
      <p:sp>
        <p:nvSpPr>
          <p:cNvPr id="137" name="Google Shape;137;p30"/>
          <p:cNvSpPr txBox="1"/>
          <p:nvPr/>
        </p:nvSpPr>
        <p:spPr>
          <a:xfrm>
            <a:off x="4980050" y="1253300"/>
            <a:ext cx="4073100" cy="1831200"/>
          </a:xfrm>
          <a:prstGeom prst="rect">
            <a:avLst/>
          </a:prstGeom>
          <a:noFill/>
          <a:ln>
            <a:noFill/>
          </a:ln>
        </p:spPr>
        <p:txBody>
          <a:bodyPr spcFirstLastPara="1" wrap="square" lIns="27425" tIns="27425" rIns="27425" bIns="27425" anchor="t" anchorCtr="0">
            <a:noAutofit/>
          </a:bodyPr>
          <a:lstStyle/>
          <a:p>
            <a:pPr marL="0" marR="0" lvl="0" indent="0" algn="ctr" rtl="0">
              <a:lnSpc>
                <a:spcPct val="80000"/>
              </a:lnSpc>
              <a:spcBef>
                <a:spcPts val="0"/>
              </a:spcBef>
              <a:spcAft>
                <a:spcPts val="0"/>
              </a:spcAft>
              <a:buNone/>
            </a:pPr>
            <a:r>
              <a:rPr lang="en" sz="2700">
                <a:solidFill>
                  <a:schemeClr val="lt1"/>
                </a:solidFill>
                <a:latin typeface="Calibri"/>
                <a:ea typeface="Calibri"/>
                <a:cs typeface="Calibri"/>
                <a:sym typeface="Calibri"/>
              </a:rPr>
              <a:t>How are teachers socially and emotionally supported - how is teacher learning developed?</a:t>
            </a:r>
            <a:endParaRPr sz="2700">
              <a:solidFill>
                <a:schemeClr val="lt1"/>
              </a:solidFill>
              <a:latin typeface="Calibri"/>
              <a:ea typeface="Calibri"/>
              <a:cs typeface="Calibri"/>
              <a:sym typeface="Calibri"/>
            </a:endParaRPr>
          </a:p>
          <a:p>
            <a:pPr marL="0" marR="0" lvl="0" indent="0" algn="ctr" rtl="0">
              <a:lnSpc>
                <a:spcPct val="80000"/>
              </a:lnSpc>
              <a:spcBef>
                <a:spcPts val="0"/>
              </a:spcBef>
              <a:spcAft>
                <a:spcPts val="0"/>
              </a:spcAft>
              <a:buNone/>
            </a:pPr>
            <a:endParaRPr sz="1600">
              <a:solidFill>
                <a:schemeClr val="lt1"/>
              </a:solidFill>
              <a:latin typeface="Calibri"/>
              <a:ea typeface="Calibri"/>
              <a:cs typeface="Calibri"/>
              <a:sym typeface="Calibri"/>
            </a:endParaRPr>
          </a:p>
          <a:p>
            <a:pPr marL="0" marR="0" lvl="0" indent="0" algn="ctr" rtl="0">
              <a:lnSpc>
                <a:spcPct val="80000"/>
              </a:lnSpc>
              <a:spcBef>
                <a:spcPts val="0"/>
              </a:spcBef>
              <a:spcAft>
                <a:spcPts val="0"/>
              </a:spcAft>
              <a:buNone/>
            </a:pPr>
            <a:endParaRPr sz="270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71F3FD5B-75BA-421D-AF19-38FB4420BF63}"/>
              </a:ext>
            </a:extLst>
          </p:cNvPr>
          <p:cNvPicPr>
            <a:picLocks noChangeAspect="1"/>
          </p:cNvPicPr>
          <p:nvPr/>
        </p:nvPicPr>
        <p:blipFill>
          <a:blip r:embed="rId4"/>
          <a:stretch>
            <a:fillRect/>
          </a:stretch>
        </p:blipFill>
        <p:spPr>
          <a:xfrm>
            <a:off x="8574017" y="39636"/>
            <a:ext cx="539203" cy="54581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1"/>
          <p:cNvSpPr txBox="1">
            <a:spLocks noGrp="1"/>
          </p:cNvSpPr>
          <p:nvPr>
            <p:ph type="title"/>
          </p:nvPr>
        </p:nvSpPr>
        <p:spPr>
          <a:xfrm>
            <a:off x="313150" y="1660425"/>
            <a:ext cx="3937500" cy="18939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Clr>
                <a:srgbClr val="000000"/>
              </a:buClr>
              <a:buSzPts val="990"/>
              <a:buFont typeface="Arial"/>
              <a:buNone/>
            </a:pPr>
            <a:r>
              <a:rPr lang="en" sz="2730">
                <a:latin typeface="Calibri"/>
                <a:ea typeface="Calibri"/>
                <a:cs typeface="Calibri"/>
                <a:sym typeface="Calibri"/>
              </a:rPr>
              <a:t>Administrators, your social competencies protect you, too.  How are you being supported - how is your learning being developed?</a:t>
            </a:r>
            <a:endParaRPr sz="2820"/>
          </a:p>
        </p:txBody>
      </p:sp>
      <p:sp>
        <p:nvSpPr>
          <p:cNvPr id="143" name="Google Shape;143;p31"/>
          <p:cNvSpPr txBox="1">
            <a:spLocks noGrp="1"/>
          </p:cNvSpPr>
          <p:nvPr>
            <p:ph type="body" idx="2"/>
          </p:nvPr>
        </p:nvSpPr>
        <p:spPr>
          <a:xfrm>
            <a:off x="4728575" y="500925"/>
            <a:ext cx="4305900" cy="43686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sz="2800">
                <a:latin typeface="Calibri"/>
                <a:ea typeface="Calibri"/>
                <a:cs typeface="Calibri"/>
                <a:sym typeface="Calibri"/>
              </a:rPr>
              <a:t>Take a moment and reflect on how your learning about and practice of, supportive social and emotional literacies is being supported?</a:t>
            </a:r>
            <a:endParaRPr sz="2800">
              <a:latin typeface="Calibri"/>
              <a:ea typeface="Calibri"/>
              <a:cs typeface="Calibri"/>
              <a:sym typeface="Calibri"/>
            </a:endParaRPr>
          </a:p>
          <a:p>
            <a:pPr marL="0" lvl="0" indent="0" algn="ctr" rtl="0">
              <a:spcBef>
                <a:spcPts val="1200"/>
              </a:spcBef>
              <a:spcAft>
                <a:spcPts val="0"/>
              </a:spcAft>
              <a:buNone/>
            </a:pPr>
            <a:endParaRPr sz="2800">
              <a:latin typeface="Calibri"/>
              <a:ea typeface="Calibri"/>
              <a:cs typeface="Calibri"/>
              <a:sym typeface="Calibri"/>
            </a:endParaRPr>
          </a:p>
          <a:p>
            <a:pPr marL="0" lvl="0" indent="0" algn="ctr" rtl="0">
              <a:spcBef>
                <a:spcPts val="1200"/>
              </a:spcBef>
              <a:spcAft>
                <a:spcPts val="1200"/>
              </a:spcAft>
              <a:buNone/>
            </a:pPr>
            <a:r>
              <a:rPr lang="en" sz="2800">
                <a:latin typeface="Calibri"/>
                <a:ea typeface="Calibri"/>
                <a:cs typeface="Calibri"/>
                <a:sym typeface="Calibri"/>
              </a:rPr>
              <a:t>What is the social and emotional learning environment like for adults?</a:t>
            </a:r>
            <a:endParaRPr sz="2800">
              <a:latin typeface="Calibri"/>
              <a:ea typeface="Calibri"/>
              <a:cs typeface="Calibri"/>
              <a:sym typeface="Calibri"/>
            </a:endParaRPr>
          </a:p>
        </p:txBody>
      </p:sp>
      <p:pic>
        <p:nvPicPr>
          <p:cNvPr id="4" name="Picture 3">
            <a:extLst>
              <a:ext uri="{FF2B5EF4-FFF2-40B4-BE49-F238E27FC236}">
                <a16:creationId xmlns:a16="http://schemas.microsoft.com/office/drawing/2014/main" id="{1AF01F7A-DC9D-4DFA-89EE-FD90574C9E72}"/>
              </a:ext>
            </a:extLst>
          </p:cNvPr>
          <p:cNvPicPr>
            <a:picLocks noChangeAspect="1"/>
          </p:cNvPicPr>
          <p:nvPr/>
        </p:nvPicPr>
        <p:blipFill>
          <a:blip r:embed="rId3"/>
          <a:stretch>
            <a:fillRect/>
          </a:stretch>
        </p:blipFill>
        <p:spPr>
          <a:xfrm>
            <a:off x="0" y="0"/>
            <a:ext cx="539203" cy="54581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a:t>
            </a:r>
            <a:r>
              <a:rPr lang="en-US" sz="1600" strike="sngStrike" dirty="0"/>
              <a:t>Spotlight: One aspect of SEL</a:t>
            </a:r>
            <a:br>
              <a:rPr lang="en-US" sz="1600" dirty="0"/>
            </a:br>
            <a:r>
              <a:rPr lang="en-US" sz="1600" dirty="0"/>
              <a:t>	</a:t>
            </a:r>
            <a:r>
              <a:rPr lang="en-US" sz="1600" strike="sngStrike" dirty="0"/>
              <a:t>Voices of students</a:t>
            </a:r>
            <a:br>
              <a:rPr lang="en-US" sz="1600" strike="sngStrike" dirty="0"/>
            </a:br>
            <a:r>
              <a:rPr lang="en-US" sz="1600" dirty="0"/>
              <a:t>	</a:t>
            </a:r>
            <a:r>
              <a:rPr lang="en-US" sz="1600" strike="sngStrike" dirty="0"/>
              <a:t>Spotlight: Coregulation &amp; Classrooms</a:t>
            </a:r>
            <a:br>
              <a:rPr lang="en-US" sz="1600" strike="sngStrike" dirty="0"/>
            </a:br>
            <a:r>
              <a:rPr lang="en-US" sz="1600" dirty="0"/>
              <a:t>	</a:t>
            </a:r>
            <a:r>
              <a:rPr lang="en-US" sz="1600" strike="sngStrike" dirty="0"/>
              <a:t>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D7ED0C3B-174A-45EA-8E98-F6EC00EDF882}"/>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2763927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48"/>
          <p:cNvPicPr preferRelativeResize="0"/>
          <p:nvPr/>
        </p:nvPicPr>
        <p:blipFill rotWithShape="1">
          <a:blip r:embed="rId3">
            <a:alphaModFix/>
          </a:blip>
          <a:srcRect b="51704"/>
          <a:stretch/>
        </p:blipFill>
        <p:spPr>
          <a:xfrm>
            <a:off x="4883942" y="0"/>
            <a:ext cx="4260058" cy="5143500"/>
          </a:xfrm>
          <a:prstGeom prst="rect">
            <a:avLst/>
          </a:prstGeom>
          <a:noFill/>
          <a:ln w="12700">
            <a:solidFill>
              <a:schemeClr val="tx1"/>
            </a:solidFill>
          </a:ln>
        </p:spPr>
      </p:pic>
      <p:sp>
        <p:nvSpPr>
          <p:cNvPr id="3" name="Explosion: 14 Points 2">
            <a:extLst>
              <a:ext uri="{FF2B5EF4-FFF2-40B4-BE49-F238E27FC236}">
                <a16:creationId xmlns:a16="http://schemas.microsoft.com/office/drawing/2014/main" id="{A0E5188C-045F-4A17-BDF0-3AFD4E28D805}"/>
              </a:ext>
            </a:extLst>
          </p:cNvPr>
          <p:cNvSpPr/>
          <p:nvPr/>
        </p:nvSpPr>
        <p:spPr>
          <a:xfrm>
            <a:off x="-922945" y="63467"/>
            <a:ext cx="6242092" cy="358558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PT Sans Narrow" panose="020B0506020203020204" pitchFamily="34" charset="0"/>
                <a:ea typeface="+mn-ea"/>
                <a:cs typeface="+mn-cs"/>
                <a:sym typeface="Arial"/>
              </a:rPr>
              <a:t>Learning happens in a social context.  Learning brings up feelings.  Learning is social and emotional.</a:t>
            </a:r>
          </a:p>
        </p:txBody>
      </p:sp>
      <p:pic>
        <p:nvPicPr>
          <p:cNvPr id="4" name="Picture 3">
            <a:extLst>
              <a:ext uri="{FF2B5EF4-FFF2-40B4-BE49-F238E27FC236}">
                <a16:creationId xmlns:a16="http://schemas.microsoft.com/office/drawing/2014/main" id="{4D9DD52C-408B-4F03-825D-0CBB2AC1A608}"/>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09"/>
          <p:cNvSpPr txBox="1"/>
          <p:nvPr/>
        </p:nvSpPr>
        <p:spPr>
          <a:xfrm>
            <a:off x="900900" y="1255616"/>
            <a:ext cx="7342200" cy="3257785"/>
          </a:xfrm>
          <a:prstGeom prst="rect">
            <a:avLst/>
          </a:prstGeom>
          <a:solidFill>
            <a:schemeClr val="tx1"/>
          </a:solidFill>
          <a:ln>
            <a:noFill/>
          </a:ln>
        </p:spPr>
        <p:txBody>
          <a:bodyPr spcFirstLastPara="1" wrap="square" lIns="91425" tIns="91425" rIns="91425" bIns="91425" anchor="t" anchorCtr="0">
            <a:spAutoFit/>
          </a:bodyPr>
          <a:lstStyle/>
          <a:p>
            <a:pPr marL="0" marR="0" lvl="0" indent="0" algn="ctr" defTabSz="914355" rtl="0" eaLnBrk="1" fontAlgn="auto" latinLnBrk="0" hangingPunct="1">
              <a:lnSpc>
                <a:spcPct val="115000"/>
              </a:lnSpc>
              <a:spcBef>
                <a:spcPts val="0"/>
              </a:spcBef>
              <a:spcAft>
                <a:spcPts val="0"/>
              </a:spcAft>
              <a:buClrTx/>
              <a:buSzTx/>
              <a:buFont typeface="Arial"/>
              <a:buNone/>
              <a:tabLst/>
              <a:defRPr/>
            </a:pPr>
            <a:r>
              <a:rPr kumimoji="0" lang="en" sz="3950" b="0" i="0" u="none" strike="noStrike" kern="1200" cap="none" spc="0" normalizeH="0" baseline="0" noProof="0" dirty="0">
                <a:ln>
                  <a:noFill/>
                </a:ln>
                <a:solidFill>
                  <a:srgbClr val="FFFFFF"/>
                </a:solidFill>
                <a:effectLst/>
                <a:uLnTx/>
                <a:uFillTx/>
                <a:latin typeface="PT Sans Narrow"/>
                <a:ea typeface="PT Sans Narrow"/>
                <a:cs typeface="PT Sans Narrow"/>
                <a:sym typeface="PT Sans Narrow"/>
              </a:rPr>
              <a:t>After all, how can we welcome students in their wholeness and not welcome their language, their art, their wisdom – their SELves?</a:t>
            </a:r>
            <a:endParaRPr kumimoji="0" sz="3950" b="0" i="0" u="none" strike="noStrike" kern="1200" cap="none" spc="0" normalizeH="0" baseline="0" noProof="0" dirty="0">
              <a:ln>
                <a:noFill/>
              </a:ln>
              <a:solidFill>
                <a:srgbClr val="FFFFFF"/>
              </a:solidFill>
              <a:effectLst/>
              <a:uLnTx/>
              <a:uFillTx/>
              <a:latin typeface="PT Sans Narrow"/>
              <a:ea typeface="PT Sans Narrow"/>
              <a:cs typeface="PT Sans Narrow"/>
              <a:sym typeface="PT Sans Narrow"/>
            </a:endParaRPr>
          </a:p>
          <a:p>
            <a:pPr marL="0" marR="0" lvl="0" indent="0" algn="l" defTabSz="914355"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5BAF75DB-BF2F-4CC6-A00E-C05F667A3C76}"/>
              </a:ext>
            </a:extLst>
          </p:cNvPr>
          <p:cNvPicPr>
            <a:picLocks noChangeAspect="1"/>
          </p:cNvPicPr>
          <p:nvPr/>
        </p:nvPicPr>
        <p:blipFill>
          <a:blip r:embed="rId3"/>
          <a:stretch>
            <a:fillRect/>
          </a:stretch>
        </p:blipFill>
        <p:spPr>
          <a:xfrm>
            <a:off x="0" y="0"/>
            <a:ext cx="539203" cy="545811"/>
          </a:xfrm>
          <a:prstGeom prst="rect">
            <a:avLst/>
          </a:prstGeom>
        </p:spPr>
      </p:pic>
      <p:sp>
        <p:nvSpPr>
          <p:cNvPr id="2" name="TextBox 1">
            <a:extLst>
              <a:ext uri="{FF2B5EF4-FFF2-40B4-BE49-F238E27FC236}">
                <a16:creationId xmlns:a16="http://schemas.microsoft.com/office/drawing/2014/main" id="{E856CBE8-5617-42BE-BA62-0CE032FB02F7}"/>
              </a:ext>
            </a:extLst>
          </p:cNvPr>
          <p:cNvSpPr txBox="1"/>
          <p:nvPr/>
        </p:nvSpPr>
        <p:spPr>
          <a:xfrm>
            <a:off x="1453393" y="580431"/>
            <a:ext cx="6479659"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a:sym typeface="Arial"/>
              </a:rPr>
              <a:t>Translanguaging</a:t>
            </a:r>
            <a:r>
              <a:rPr kumimoji="0" lang="en-US" sz="3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a:sym typeface="Arial"/>
              </a:rPr>
              <a:t> Is A Practice of SEL</a:t>
            </a:r>
          </a:p>
        </p:txBody>
      </p:sp>
      <p:sp>
        <p:nvSpPr>
          <p:cNvPr id="6" name="TextBox 5">
            <a:extLst>
              <a:ext uri="{FF2B5EF4-FFF2-40B4-BE49-F238E27FC236}">
                <a16:creationId xmlns:a16="http://schemas.microsoft.com/office/drawing/2014/main" id="{7041A989-C0C1-4DA9-A169-195EF550C59C}"/>
              </a:ext>
            </a:extLst>
          </p:cNvPr>
          <p:cNvSpPr txBox="1"/>
          <p:nvPr/>
        </p:nvSpPr>
        <p:spPr>
          <a:xfrm>
            <a:off x="7026764" y="4751341"/>
            <a:ext cx="2047355"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a:sym typeface="Arial"/>
              </a:rPr>
              <a:t>Sarah Norsworthy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grpSp>
        <p:nvGrpSpPr>
          <p:cNvPr id="478" name="Google Shape;478;p51"/>
          <p:cNvGrpSpPr/>
          <p:nvPr/>
        </p:nvGrpSpPr>
        <p:grpSpPr>
          <a:xfrm>
            <a:off x="4285104" y="114250"/>
            <a:ext cx="4260050" cy="4915000"/>
            <a:chOff x="2413575" y="152400"/>
            <a:chExt cx="4260050" cy="4915000"/>
          </a:xfrm>
        </p:grpSpPr>
        <p:pic>
          <p:nvPicPr>
            <p:cNvPr id="479" name="Google Shape;479;p51"/>
            <p:cNvPicPr preferRelativeResize="0"/>
            <p:nvPr/>
          </p:nvPicPr>
          <p:blipFill rotWithShape="1">
            <a:blip r:embed="rId3">
              <a:alphaModFix/>
            </a:blip>
            <a:srcRect b="73194"/>
            <a:stretch/>
          </p:blipFill>
          <p:spPr>
            <a:xfrm>
              <a:off x="2413575" y="152400"/>
              <a:ext cx="4260050" cy="2854825"/>
            </a:xfrm>
            <a:prstGeom prst="rect">
              <a:avLst/>
            </a:prstGeom>
            <a:noFill/>
            <a:ln>
              <a:noFill/>
            </a:ln>
          </p:spPr>
        </p:pic>
        <p:pic>
          <p:nvPicPr>
            <p:cNvPr id="480" name="Google Shape;480;p51"/>
            <p:cNvPicPr preferRelativeResize="0"/>
            <p:nvPr/>
          </p:nvPicPr>
          <p:blipFill rotWithShape="1">
            <a:blip r:embed="rId3">
              <a:alphaModFix/>
            </a:blip>
            <a:srcRect t="81295"/>
            <a:stretch/>
          </p:blipFill>
          <p:spPr>
            <a:xfrm>
              <a:off x="2413575" y="3075300"/>
              <a:ext cx="4260050" cy="1992100"/>
            </a:xfrm>
            <a:prstGeom prst="rect">
              <a:avLst/>
            </a:prstGeom>
            <a:noFill/>
            <a:ln>
              <a:noFill/>
            </a:ln>
          </p:spPr>
        </p:pic>
      </p:grpSp>
      <p:sp>
        <p:nvSpPr>
          <p:cNvPr id="2" name="Explosion: 14 Points 1">
            <a:extLst>
              <a:ext uri="{FF2B5EF4-FFF2-40B4-BE49-F238E27FC236}">
                <a16:creationId xmlns:a16="http://schemas.microsoft.com/office/drawing/2014/main" id="{23C0FA44-C1B7-4885-8E43-E2A5A10F34D2}"/>
              </a:ext>
            </a:extLst>
          </p:cNvPr>
          <p:cNvSpPr/>
          <p:nvPr/>
        </p:nvSpPr>
        <p:spPr>
          <a:xfrm>
            <a:off x="-1042587" y="-256374"/>
            <a:ext cx="5925897" cy="397379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PT Sans Narrow" panose="020B0506020203020204" pitchFamily="34" charset="0"/>
                <a:ea typeface="+mn-ea"/>
                <a:cs typeface="+mn-cs"/>
                <a:sym typeface="Arial"/>
              </a:rPr>
              <a:t>Seeking input from people with diverse perspectives in our schools and communities will strengthen social emotional teaching and learning.</a:t>
            </a:r>
          </a:p>
        </p:txBody>
      </p:sp>
      <p:pic>
        <p:nvPicPr>
          <p:cNvPr id="6" name="Picture 5">
            <a:extLst>
              <a:ext uri="{FF2B5EF4-FFF2-40B4-BE49-F238E27FC236}">
                <a16:creationId xmlns:a16="http://schemas.microsoft.com/office/drawing/2014/main" id="{158051D0-6832-4523-B5C6-24CEF9F8870F}"/>
              </a:ext>
            </a:extLst>
          </p:cNvPr>
          <p:cNvPicPr>
            <a:picLocks noChangeAspect="1"/>
          </p:cNvPicPr>
          <p:nvPr/>
        </p:nvPicPr>
        <p:blipFill>
          <a:blip r:embed="rId4"/>
          <a:stretch>
            <a:fillRect/>
          </a:stretch>
        </p:blipFill>
        <p:spPr>
          <a:xfrm>
            <a:off x="8604797" y="0"/>
            <a:ext cx="539203" cy="54581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7"/>
          <p:cNvSpPr txBox="1">
            <a:spLocks noGrp="1"/>
          </p:cNvSpPr>
          <p:nvPr>
            <p:ph type="title"/>
          </p:nvPr>
        </p:nvSpPr>
        <p:spPr>
          <a:xfrm>
            <a:off x="438150" y="285706"/>
            <a:ext cx="2724300" cy="450000"/>
          </a:xfrm>
          <a:prstGeom prst="rect">
            <a:avLst/>
          </a:prstGeom>
          <a:noFill/>
          <a:ln>
            <a:noFill/>
          </a:ln>
        </p:spPr>
        <p:txBody>
          <a:bodyPr spcFirstLastPara="1" wrap="square" lIns="34275" tIns="17125" rIns="34275" bIns="17125" anchor="t" anchorCtr="0">
            <a:normAutofit fontScale="90000"/>
          </a:bodyPr>
          <a:lstStyle/>
          <a:p>
            <a:pPr marL="0" lvl="0" indent="0" algn="l" rtl="0">
              <a:lnSpc>
                <a:spcPct val="90000"/>
              </a:lnSpc>
              <a:spcBef>
                <a:spcPts val="0"/>
              </a:spcBef>
              <a:spcAft>
                <a:spcPts val="0"/>
              </a:spcAft>
              <a:buClr>
                <a:srgbClr val="0078C0"/>
              </a:buClr>
              <a:buSzPct val="266666"/>
              <a:buNone/>
            </a:pPr>
            <a:r>
              <a:rPr lang="en" sz="1800">
                <a:solidFill>
                  <a:srgbClr val="0078C0"/>
                </a:solidFill>
              </a:rPr>
              <a:t>Students</a:t>
            </a:r>
            <a:br>
              <a:rPr lang="en" sz="1800"/>
            </a:br>
            <a:r>
              <a:rPr lang="en" sz="1800"/>
              <a:t>value SEL</a:t>
            </a:r>
            <a:endParaRPr/>
          </a:p>
        </p:txBody>
      </p:sp>
      <p:sp>
        <p:nvSpPr>
          <p:cNvPr id="448" name="Google Shape;448;p47"/>
          <p:cNvSpPr txBox="1"/>
          <p:nvPr/>
        </p:nvSpPr>
        <p:spPr>
          <a:xfrm>
            <a:off x="438150" y="971550"/>
            <a:ext cx="8444700" cy="496200"/>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31394D"/>
                </a:solidFill>
                <a:effectLst/>
                <a:uLnTx/>
                <a:uFillTx/>
                <a:latin typeface="Calibri"/>
                <a:ea typeface="Calibri"/>
                <a:cs typeface="Calibri"/>
                <a:sym typeface="Calibri"/>
              </a:rPr>
              <a:t>Recent high school graduates see </a:t>
            </a:r>
            <a:r>
              <a:rPr kumimoji="0" lang="en" sz="1500" b="0" i="0" u="none" strike="noStrike" kern="0" cap="none" spc="0" normalizeH="0" baseline="0" noProof="0">
                <a:ln>
                  <a:noFill/>
                </a:ln>
                <a:solidFill>
                  <a:srgbClr val="0078C0"/>
                </a:solidFill>
                <a:effectLst/>
                <a:uLnTx/>
                <a:uFillTx/>
                <a:latin typeface="Calibri"/>
                <a:ea typeface="Calibri"/>
                <a:cs typeface="Calibri"/>
                <a:sym typeface="Calibri"/>
              </a:rPr>
              <a:t>significant deficits in high schools preparing for life after school. </a:t>
            </a:r>
            <a:endParaRPr kumimoji="0" sz="2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47"/>
          <p:cNvSpPr txBox="1"/>
          <p:nvPr/>
        </p:nvSpPr>
        <p:spPr>
          <a:xfrm>
            <a:off x="-283028" y="4728347"/>
            <a:ext cx="3771900" cy="155700"/>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6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525" b="0" i="0" u="none" strike="noStrike" kern="0" cap="none" spc="0" normalizeH="0" baseline="0" noProof="0">
                <a:ln>
                  <a:noFill/>
                </a:ln>
                <a:solidFill>
                  <a:srgbClr val="31394D"/>
                </a:solidFill>
                <a:effectLst/>
                <a:uLnTx/>
                <a:uFillTx/>
                <a:latin typeface="Roboto"/>
                <a:ea typeface="Roboto"/>
                <a:cs typeface="Roboto"/>
                <a:sym typeface="Roboto"/>
              </a:rPr>
              <a:t> </a:t>
            </a:r>
            <a:r>
              <a:rPr kumimoji="0" lang="en" sz="525" b="0" i="1" u="none" strike="noStrike" kern="0" cap="none" spc="0" normalizeH="0" baseline="0" noProof="0">
                <a:ln>
                  <a:noFill/>
                </a:ln>
                <a:solidFill>
                  <a:srgbClr val="31394D"/>
                </a:solidFill>
                <a:effectLst/>
                <a:uLnTx/>
                <a:uFillTx/>
                <a:latin typeface="Roboto"/>
                <a:ea typeface="Roboto"/>
                <a:cs typeface="Roboto"/>
                <a:sym typeface="Roboto"/>
              </a:rPr>
              <a:t>Source</a:t>
            </a:r>
            <a:r>
              <a:rPr kumimoji="0" lang="en" sz="525" b="0" i="0" u="none" strike="noStrike" kern="0" cap="none" spc="0" normalizeH="0" baseline="0" noProof="0">
                <a:ln>
                  <a:noFill/>
                </a:ln>
                <a:solidFill>
                  <a:srgbClr val="31394D"/>
                </a:solidFill>
                <a:effectLst/>
                <a:uLnTx/>
                <a:uFillTx/>
                <a:latin typeface="Roboto"/>
                <a:ea typeface="Roboto"/>
                <a:cs typeface="Roboto"/>
                <a:sym typeface="Roboto"/>
              </a:rPr>
              <a:t>: </a:t>
            </a:r>
            <a:r>
              <a:rPr kumimoji="0" lang="en" sz="525" b="0" i="1" u="none" strike="noStrike" kern="0" cap="none" spc="0" normalizeH="0" baseline="0" noProof="0">
                <a:ln>
                  <a:noFill/>
                </a:ln>
                <a:solidFill>
                  <a:srgbClr val="31394D"/>
                </a:solidFill>
                <a:effectLst/>
                <a:uLnTx/>
                <a:uFillTx/>
                <a:latin typeface="Roboto"/>
                <a:ea typeface="Roboto"/>
                <a:cs typeface="Roboto"/>
                <a:sym typeface="Roboto"/>
              </a:rPr>
              <a:t>Respected: Perspectives of Youth on High School &amp; Social and Emotional Learning (2018)</a:t>
            </a:r>
            <a:endParaRPr kumimoji="0" sz="233"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0" name="Google Shape;450;p47"/>
          <p:cNvPicPr preferRelativeResize="0"/>
          <p:nvPr/>
        </p:nvPicPr>
        <p:blipFill rotWithShape="1">
          <a:blip r:embed="rId3">
            <a:alphaModFix/>
          </a:blip>
          <a:srcRect/>
          <a:stretch/>
        </p:blipFill>
        <p:spPr>
          <a:xfrm>
            <a:off x="1800225" y="1347548"/>
            <a:ext cx="5783118" cy="3359027"/>
          </a:xfrm>
          <a:prstGeom prst="rect">
            <a:avLst/>
          </a:prstGeom>
          <a:noFill/>
          <a:ln>
            <a:noFill/>
          </a:ln>
        </p:spPr>
      </p:pic>
      <p:pic>
        <p:nvPicPr>
          <p:cNvPr id="6" name="Picture 5">
            <a:extLst>
              <a:ext uri="{FF2B5EF4-FFF2-40B4-BE49-F238E27FC236}">
                <a16:creationId xmlns:a16="http://schemas.microsoft.com/office/drawing/2014/main" id="{1C0CCEAD-7CB5-4A28-A4E9-FBF1B23A560C}"/>
              </a:ext>
            </a:extLst>
          </p:cNvPr>
          <p:cNvPicPr>
            <a:picLocks noChangeAspect="1"/>
          </p:cNvPicPr>
          <p:nvPr/>
        </p:nvPicPr>
        <p:blipFill>
          <a:blip r:embed="rId4"/>
          <a:stretch>
            <a:fillRect/>
          </a:stretch>
        </p:blipFill>
        <p:spPr>
          <a:xfrm>
            <a:off x="8604797" y="0"/>
            <a:ext cx="539203" cy="5458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8"/>
          <p:cNvSpPr txBox="1"/>
          <p:nvPr/>
        </p:nvSpPr>
        <p:spPr>
          <a:xfrm>
            <a:off x="454050" y="0"/>
            <a:ext cx="8235900" cy="1508075"/>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O3S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Office of School and Student Supports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83" name="Google Shape;83;p18"/>
          <p:cNvSpPr/>
          <p:nvPr/>
        </p:nvSpPr>
        <p:spPr>
          <a:xfrm>
            <a:off x="208225" y="1418475"/>
            <a:ext cx="2884140" cy="1943244"/>
          </a:xfrm>
          <a:prstGeom prst="irregularSeal1">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Coordinated School Health Team</a:t>
            </a:r>
            <a:endParaRPr kumimoji="0"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84" name="Google Shape;84;p18"/>
          <p:cNvSpPr/>
          <p:nvPr/>
        </p:nvSpPr>
        <p:spPr>
          <a:xfrm>
            <a:off x="6320075" y="1418475"/>
            <a:ext cx="2755350" cy="1943244"/>
          </a:xfrm>
          <a:prstGeom prst="irregularSeal1">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School Approval &amp; Enrollment Team</a:t>
            </a:r>
            <a:endParaRPr kumimoji="0"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85" name="Google Shape;85;p18"/>
          <p:cNvSpPr/>
          <p:nvPr/>
        </p:nvSpPr>
        <p:spPr>
          <a:xfrm>
            <a:off x="3316200" y="2394750"/>
            <a:ext cx="3295350" cy="2134458"/>
          </a:xfrm>
          <a:prstGeom prst="irregularSeal1">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Climate, Culture and Resilience Team</a:t>
            </a:r>
            <a:endParaRPr kumimoji="0" sz="1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cxnSp>
        <p:nvCxnSpPr>
          <p:cNvPr id="3" name="Straight Arrow Connector 2">
            <a:extLst>
              <a:ext uri="{FF2B5EF4-FFF2-40B4-BE49-F238E27FC236}">
                <a16:creationId xmlns:a16="http://schemas.microsoft.com/office/drawing/2014/main" id="{C5301463-BE69-42D0-8C7A-CEDB943E9696}"/>
              </a:ext>
            </a:extLst>
          </p:cNvPr>
          <p:cNvCxnSpPr>
            <a:cxnSpLocks/>
          </p:cNvCxnSpPr>
          <p:nvPr/>
        </p:nvCxnSpPr>
        <p:spPr>
          <a:xfrm flipV="1">
            <a:off x="2090057" y="3534656"/>
            <a:ext cx="1429230" cy="19210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14724352-2741-49FD-B248-122A94288EB2}"/>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8" name="Picture 7">
            <a:extLst>
              <a:ext uri="{FF2B5EF4-FFF2-40B4-BE49-F238E27FC236}">
                <a16:creationId xmlns:a16="http://schemas.microsoft.com/office/drawing/2014/main" id="{56ABB1E5-E1FD-430A-AF3E-8661CAE20D9F}"/>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58"/>
          <p:cNvPicPr preferRelativeResize="0"/>
          <p:nvPr/>
        </p:nvPicPr>
        <p:blipFill>
          <a:blip r:embed="rId3">
            <a:alphaModFix/>
          </a:blip>
          <a:stretch>
            <a:fillRect/>
          </a:stretch>
        </p:blipFill>
        <p:spPr>
          <a:xfrm>
            <a:off x="57150" y="0"/>
            <a:ext cx="9144000" cy="5143505"/>
          </a:xfrm>
          <a:prstGeom prst="rect">
            <a:avLst/>
          </a:prstGeom>
          <a:noFill/>
          <a:ln>
            <a:noFill/>
          </a:ln>
        </p:spPr>
      </p:pic>
      <p:pic>
        <p:nvPicPr>
          <p:cNvPr id="3" name="Picture 2">
            <a:extLst>
              <a:ext uri="{FF2B5EF4-FFF2-40B4-BE49-F238E27FC236}">
                <a16:creationId xmlns:a16="http://schemas.microsoft.com/office/drawing/2014/main" id="{A44A6C5D-6133-4C2D-B4AC-A8B1B5BF10E2}"/>
              </a:ext>
            </a:extLst>
          </p:cNvPr>
          <p:cNvPicPr>
            <a:picLocks noChangeAspect="1"/>
          </p:cNvPicPr>
          <p:nvPr/>
        </p:nvPicPr>
        <p:blipFill>
          <a:blip r:embed="rId4"/>
          <a:stretch>
            <a:fillRect/>
          </a:stretch>
        </p:blipFill>
        <p:spPr>
          <a:xfrm>
            <a:off x="8661947" y="0"/>
            <a:ext cx="539203" cy="54581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9"/>
          <p:cNvPicPr preferRelativeResize="0"/>
          <p:nvPr/>
        </p:nvPicPr>
        <p:blipFill>
          <a:blip r:embed="rId3">
            <a:alphaModFix/>
          </a:blip>
          <a:stretch>
            <a:fillRect/>
          </a:stretch>
        </p:blipFill>
        <p:spPr>
          <a:xfrm>
            <a:off x="0" y="0"/>
            <a:ext cx="9143992" cy="5143500"/>
          </a:xfrm>
          <a:prstGeom prst="rect">
            <a:avLst/>
          </a:prstGeom>
          <a:noFill/>
          <a:ln>
            <a:noFill/>
          </a:ln>
        </p:spPr>
      </p:pic>
      <p:pic>
        <p:nvPicPr>
          <p:cNvPr id="3" name="Picture 2">
            <a:extLst>
              <a:ext uri="{FF2B5EF4-FFF2-40B4-BE49-F238E27FC236}">
                <a16:creationId xmlns:a16="http://schemas.microsoft.com/office/drawing/2014/main" id="{44E12B52-8784-4BD2-A29B-75F9A937B018}"/>
              </a:ext>
            </a:extLst>
          </p:cNvPr>
          <p:cNvPicPr>
            <a:picLocks noChangeAspect="1"/>
          </p:cNvPicPr>
          <p:nvPr/>
        </p:nvPicPr>
        <p:blipFill>
          <a:blip r:embed="rId4"/>
          <a:stretch>
            <a:fillRect/>
          </a:stretch>
        </p:blipFill>
        <p:spPr>
          <a:xfrm>
            <a:off x="8604797" y="0"/>
            <a:ext cx="539203" cy="54581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2"/>
          <p:cNvPicPr preferRelativeResize="0"/>
          <p:nvPr/>
        </p:nvPicPr>
        <p:blipFill>
          <a:blip r:embed="rId3">
            <a:alphaModFix/>
          </a:blip>
          <a:stretch>
            <a:fillRect/>
          </a:stretch>
        </p:blipFill>
        <p:spPr>
          <a:xfrm>
            <a:off x="0" y="0"/>
            <a:ext cx="9143992" cy="5143500"/>
          </a:xfrm>
          <a:prstGeom prst="rect">
            <a:avLst/>
          </a:prstGeom>
          <a:noFill/>
          <a:ln>
            <a:noFill/>
          </a:ln>
        </p:spPr>
      </p:pic>
      <p:pic>
        <p:nvPicPr>
          <p:cNvPr id="3" name="Picture 2">
            <a:extLst>
              <a:ext uri="{FF2B5EF4-FFF2-40B4-BE49-F238E27FC236}">
                <a16:creationId xmlns:a16="http://schemas.microsoft.com/office/drawing/2014/main" id="{4DD91F0F-C259-4DE0-B824-1EA7E00D0118}"/>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1"/>
          <p:cNvSpPr txBox="1">
            <a:spLocks noGrp="1"/>
          </p:cNvSpPr>
          <p:nvPr>
            <p:ph type="title"/>
          </p:nvPr>
        </p:nvSpPr>
        <p:spPr>
          <a:xfrm>
            <a:off x="438150" y="285706"/>
            <a:ext cx="2724300" cy="450000"/>
          </a:xfrm>
          <a:prstGeom prst="rect">
            <a:avLst/>
          </a:prstGeom>
          <a:noFill/>
          <a:ln>
            <a:noFill/>
          </a:ln>
        </p:spPr>
        <p:txBody>
          <a:bodyPr spcFirstLastPara="1" wrap="square" lIns="34275" tIns="17125" rIns="34275" bIns="17125" anchor="t" anchorCtr="0">
            <a:normAutofit fontScale="90000"/>
          </a:bodyPr>
          <a:lstStyle/>
          <a:p>
            <a:pPr marL="0" lvl="0" indent="0" algn="l" rtl="0">
              <a:lnSpc>
                <a:spcPct val="90000"/>
              </a:lnSpc>
              <a:spcBef>
                <a:spcPts val="0"/>
              </a:spcBef>
              <a:spcAft>
                <a:spcPts val="0"/>
              </a:spcAft>
              <a:buClr>
                <a:srgbClr val="0078C0"/>
              </a:buClr>
              <a:buSzPct val="266666"/>
              <a:buNone/>
            </a:pPr>
            <a:r>
              <a:rPr lang="en" sz="1875">
                <a:solidFill>
                  <a:srgbClr val="0078C0"/>
                </a:solidFill>
              </a:rPr>
              <a:t>Employers</a:t>
            </a:r>
            <a:br>
              <a:rPr lang="en" sz="1875"/>
            </a:br>
            <a:r>
              <a:rPr lang="en" sz="1875"/>
              <a:t>value SEL</a:t>
            </a:r>
            <a:endParaRPr sz="1875"/>
          </a:p>
        </p:txBody>
      </p:sp>
      <p:sp>
        <p:nvSpPr>
          <p:cNvPr id="349" name="Google Shape;349;p41"/>
          <p:cNvSpPr txBox="1"/>
          <p:nvPr/>
        </p:nvSpPr>
        <p:spPr>
          <a:xfrm>
            <a:off x="761026" y="1287749"/>
            <a:ext cx="8049687" cy="3429529"/>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31394D"/>
                </a:solidFill>
                <a:effectLst/>
                <a:uLnTx/>
                <a:uFillTx/>
                <a:latin typeface="Roboto"/>
                <a:ea typeface="Roboto"/>
                <a:cs typeface="Roboto"/>
                <a:sym typeface="Roboto"/>
              </a:rPr>
              <a:t>The Top 10 skills identified by the World Economic Forum all </a:t>
            </a:r>
            <a:r>
              <a:rPr kumimoji="0" lang="en" sz="1500" b="0" i="0" u="none" strike="noStrike" kern="0" cap="none" spc="0" normalizeH="0" baseline="0" noProof="0">
                <a:ln>
                  <a:noFill/>
                </a:ln>
                <a:solidFill>
                  <a:srgbClr val="0078C0"/>
                </a:solidFill>
                <a:effectLst/>
                <a:uLnTx/>
                <a:uFillTx/>
                <a:latin typeface="Roboto"/>
                <a:ea typeface="Roboto"/>
                <a:cs typeface="Roboto"/>
                <a:sym typeface="Roboto"/>
              </a:rPr>
              <a:t>involve social and emotional competence.</a:t>
            </a:r>
            <a:endParaRPr kumimoji="0" sz="1500"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1500"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1500"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0" i="0" u="none" strike="noStrike" kern="0" cap="none" spc="0" normalizeH="0" baseline="0" noProof="0">
                <a:ln>
                  <a:noFill/>
                </a:ln>
                <a:solidFill>
                  <a:srgbClr val="31394D"/>
                </a:solidFill>
                <a:effectLst/>
                <a:uLnTx/>
                <a:uFillTx/>
                <a:latin typeface="Roboto"/>
                <a:ea typeface="Roboto"/>
                <a:cs typeface="Roboto"/>
                <a:sym typeface="Roboto"/>
              </a:rPr>
              <a:t>And research shows that social and emotional skills and attitudes also contribute to the other skills such as critical thinking.</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31394D"/>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525" b="0" i="0" u="none" strike="noStrike" kern="0" cap="none" spc="0" normalizeH="0" baseline="0" noProof="0">
                <a:ln>
                  <a:noFill/>
                </a:ln>
                <a:solidFill>
                  <a:srgbClr val="31394D"/>
                </a:solidFill>
                <a:effectLst/>
                <a:uLnTx/>
                <a:uFillTx/>
                <a:latin typeface="Roboto"/>
                <a:ea typeface="Roboto"/>
                <a:cs typeface="Roboto"/>
                <a:sym typeface="Roboto"/>
              </a:rPr>
              <a:t>           Source: Future of Jobs Report, World Economic Forum</a:t>
            </a:r>
            <a:endParaRPr kumimoji="0" sz="2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41"/>
          <p:cNvSpPr txBox="1"/>
          <p:nvPr/>
        </p:nvSpPr>
        <p:spPr>
          <a:xfrm>
            <a:off x="2586383" y="2051645"/>
            <a:ext cx="3341181" cy="2486172"/>
          </a:xfrm>
          <a:prstGeom prst="rect">
            <a:avLst/>
          </a:prstGeom>
          <a:noFill/>
          <a:ln>
            <a:noFill/>
          </a:ln>
        </p:spPr>
        <p:txBody>
          <a:bodyPr spcFirstLastPara="1" wrap="square" lIns="34275" tIns="17125" rIns="34275" bIns="17125" anchor="t" anchorCtr="0">
            <a:noAutofit/>
          </a:bodyPr>
          <a:lstStyle/>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Complex problem solving</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Critical thinking</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Creativity</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People management</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Coordinating with others</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p:txBody>
      </p:sp>
      <p:sp>
        <p:nvSpPr>
          <p:cNvPr id="351" name="Google Shape;351;p41"/>
          <p:cNvSpPr txBox="1"/>
          <p:nvPr/>
        </p:nvSpPr>
        <p:spPr>
          <a:xfrm>
            <a:off x="4785868" y="2051645"/>
            <a:ext cx="3341181" cy="2486172"/>
          </a:xfrm>
          <a:prstGeom prst="rect">
            <a:avLst/>
          </a:prstGeom>
          <a:noFill/>
          <a:ln>
            <a:noFill/>
          </a:ln>
        </p:spPr>
        <p:txBody>
          <a:bodyPr spcFirstLastPara="1" wrap="square" lIns="34275" tIns="17125" rIns="34275" bIns="17125" anchor="t" anchorCtr="0">
            <a:noAutofit/>
          </a:bodyPr>
          <a:lstStyle/>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startAt="6"/>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Emotional intelligence</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startAt="6"/>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Judgment and decision-making</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startAt="6"/>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Service orientation</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startAt="6"/>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Negotiation</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a:p>
            <a:pPr marL="192881" marR="0" lvl="0" indent="-192881" algn="l" defTabSz="914400" rtl="0" eaLnBrk="1" fontAlgn="auto" latinLnBrk="0" hangingPunct="1">
              <a:lnSpc>
                <a:spcPct val="150000"/>
              </a:lnSpc>
              <a:spcBef>
                <a:spcPts val="0"/>
              </a:spcBef>
              <a:spcAft>
                <a:spcPts val="0"/>
              </a:spcAft>
              <a:buClr>
                <a:srgbClr val="0078C0"/>
              </a:buClr>
              <a:buSzPts val="810"/>
              <a:buFont typeface="Roboto Condensed"/>
              <a:buAutoNum type="arabicPeriod" startAt="6"/>
              <a:tabLst/>
              <a:defRPr/>
            </a:pPr>
            <a:r>
              <a:rPr kumimoji="0" lang="en" sz="1013" b="1" i="0" u="none" strike="noStrike" kern="0" cap="none" spc="0" normalizeH="0" baseline="0" noProof="0">
                <a:ln>
                  <a:noFill/>
                </a:ln>
                <a:solidFill>
                  <a:srgbClr val="31394D"/>
                </a:solidFill>
                <a:effectLst/>
                <a:uLnTx/>
                <a:uFillTx/>
                <a:latin typeface="Roboto"/>
                <a:ea typeface="Roboto"/>
                <a:cs typeface="Roboto"/>
                <a:sym typeface="Roboto"/>
              </a:rPr>
              <a:t>Cognitive flexibility</a:t>
            </a:r>
            <a:endParaRPr kumimoji="0" sz="233" b="0" i="0" u="none" strike="noStrike" kern="0" cap="none" spc="0" normalizeH="0" baseline="0" noProof="0">
              <a:ln>
                <a:noFill/>
              </a:ln>
              <a:solidFill>
                <a:srgbClr val="31394D"/>
              </a:solidFill>
              <a:effectLst/>
              <a:uLnTx/>
              <a:uFillTx/>
              <a:latin typeface="Arial"/>
              <a:ea typeface="Arial"/>
              <a:cs typeface="Arial"/>
              <a:sym typeface="Arial"/>
            </a:endParaRPr>
          </a:p>
        </p:txBody>
      </p:sp>
      <p:pic>
        <p:nvPicPr>
          <p:cNvPr id="352" name="Google Shape;352;p41"/>
          <p:cNvPicPr preferRelativeResize="0"/>
          <p:nvPr/>
        </p:nvPicPr>
        <p:blipFill rotWithShape="1">
          <a:blip r:embed="rId3">
            <a:alphaModFix/>
          </a:blip>
          <a:srcRect/>
          <a:stretch/>
        </p:blipFill>
        <p:spPr>
          <a:xfrm>
            <a:off x="1381480" y="1963705"/>
            <a:ext cx="809551" cy="1358503"/>
          </a:xfrm>
          <a:prstGeom prst="rect">
            <a:avLst/>
          </a:prstGeom>
          <a:noFill/>
          <a:ln>
            <a:noFill/>
          </a:ln>
        </p:spPr>
      </p:pic>
      <p:pic>
        <p:nvPicPr>
          <p:cNvPr id="9" name="Picture 8">
            <a:extLst>
              <a:ext uri="{FF2B5EF4-FFF2-40B4-BE49-F238E27FC236}">
                <a16:creationId xmlns:a16="http://schemas.microsoft.com/office/drawing/2014/main" id="{EBC39057-DF76-42DA-AC82-29F10ED06B71}"/>
              </a:ext>
            </a:extLst>
          </p:cNvPr>
          <p:cNvPicPr>
            <a:picLocks noChangeAspect="1"/>
          </p:cNvPicPr>
          <p:nvPr/>
        </p:nvPicPr>
        <p:blipFill>
          <a:blip r:embed="rId4"/>
          <a:stretch>
            <a:fillRect/>
          </a:stretch>
        </p:blipFill>
        <p:spPr>
          <a:xfrm>
            <a:off x="8604797" y="12800"/>
            <a:ext cx="539203" cy="54581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2"/>
          <p:cNvSpPr txBox="1">
            <a:spLocks noGrp="1"/>
          </p:cNvSpPr>
          <p:nvPr>
            <p:ph type="title"/>
          </p:nvPr>
        </p:nvSpPr>
        <p:spPr>
          <a:xfrm>
            <a:off x="438150" y="285706"/>
            <a:ext cx="2724300" cy="450000"/>
          </a:xfrm>
          <a:prstGeom prst="rect">
            <a:avLst/>
          </a:prstGeom>
          <a:noFill/>
          <a:ln>
            <a:noFill/>
          </a:ln>
        </p:spPr>
        <p:txBody>
          <a:bodyPr spcFirstLastPara="1" wrap="square" lIns="34275" tIns="17125" rIns="34275" bIns="17125" anchor="t" anchorCtr="0">
            <a:normAutofit fontScale="90000"/>
          </a:bodyPr>
          <a:lstStyle/>
          <a:p>
            <a:pPr marL="0" lvl="0" indent="0" algn="l" rtl="0">
              <a:lnSpc>
                <a:spcPct val="90000"/>
              </a:lnSpc>
              <a:spcBef>
                <a:spcPts val="0"/>
              </a:spcBef>
              <a:spcAft>
                <a:spcPts val="0"/>
              </a:spcAft>
              <a:buClr>
                <a:srgbClr val="0078C0"/>
              </a:buClr>
              <a:buSzPct val="266666"/>
              <a:buNone/>
            </a:pPr>
            <a:r>
              <a:rPr lang="en" sz="1875">
                <a:solidFill>
                  <a:srgbClr val="0078C0"/>
                </a:solidFill>
              </a:rPr>
              <a:t>Employers</a:t>
            </a:r>
            <a:br>
              <a:rPr lang="en" sz="1875">
                <a:solidFill>
                  <a:srgbClr val="0078C0"/>
                </a:solidFill>
              </a:rPr>
            </a:br>
            <a:r>
              <a:rPr lang="en" sz="1875"/>
              <a:t>value SEL</a:t>
            </a:r>
            <a:endParaRPr sz="1875"/>
          </a:p>
        </p:txBody>
      </p:sp>
      <p:sp>
        <p:nvSpPr>
          <p:cNvPr id="360" name="Google Shape;360;p42"/>
          <p:cNvSpPr txBox="1"/>
          <p:nvPr/>
        </p:nvSpPr>
        <p:spPr>
          <a:xfrm>
            <a:off x="2441146" y="797308"/>
            <a:ext cx="5864824" cy="741014"/>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7 top characteristics of success at the company are all SEL-related skills, such as </a:t>
            </a:r>
            <a:r>
              <a:rPr kumimoji="0" lang="en" sz="2000" b="1" i="0" u="none" strike="noStrike" kern="0" cap="none" spc="0" normalizeH="0" baseline="0" noProof="0">
                <a:ln>
                  <a:noFill/>
                </a:ln>
                <a:solidFill>
                  <a:srgbClr val="31394D"/>
                </a:solidFill>
                <a:effectLst/>
                <a:uLnTx/>
                <a:uFillTx/>
                <a:latin typeface="Roboto"/>
                <a:ea typeface="Roboto"/>
                <a:cs typeface="Roboto"/>
                <a:sym typeface="Roboto"/>
              </a:rPr>
              <a:t>communicating and listening </a:t>
            </a: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well; possessing </a:t>
            </a:r>
            <a:r>
              <a:rPr kumimoji="0" lang="en" sz="2000" b="1" i="0" u="none" strike="noStrike" kern="0" cap="none" spc="0" normalizeH="0" baseline="0" noProof="0">
                <a:ln>
                  <a:noFill/>
                </a:ln>
                <a:solidFill>
                  <a:srgbClr val="31394D"/>
                </a:solidFill>
                <a:effectLst/>
                <a:uLnTx/>
                <a:uFillTx/>
                <a:latin typeface="Roboto"/>
                <a:ea typeface="Roboto"/>
                <a:cs typeface="Roboto"/>
                <a:sym typeface="Roboto"/>
              </a:rPr>
              <a:t>insights</a:t>
            </a: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 into others; and having </a:t>
            </a:r>
            <a:r>
              <a:rPr kumimoji="0" lang="en" sz="2000" b="1" i="0" u="none" strike="noStrike" kern="0" cap="none" spc="0" normalizeH="0" baseline="0" noProof="0">
                <a:ln>
                  <a:noFill/>
                </a:ln>
                <a:solidFill>
                  <a:srgbClr val="31394D"/>
                </a:solidFill>
                <a:effectLst/>
                <a:uLnTx/>
                <a:uFillTx/>
                <a:latin typeface="Roboto"/>
                <a:ea typeface="Roboto"/>
                <a:cs typeface="Roboto"/>
                <a:sym typeface="Roboto"/>
              </a:rPr>
              <a:t>empathy</a:t>
            </a: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61" name="Google Shape;361;p42"/>
          <p:cNvGrpSpPr/>
          <p:nvPr/>
        </p:nvGrpSpPr>
        <p:grpSpPr>
          <a:xfrm>
            <a:off x="675118" y="1538322"/>
            <a:ext cx="1512026" cy="2825440"/>
            <a:chOff x="1066800" y="3431273"/>
            <a:chExt cx="4191000" cy="6770119"/>
          </a:xfrm>
        </p:grpSpPr>
        <p:pic>
          <p:nvPicPr>
            <p:cNvPr id="362" name="Google Shape;362;p42"/>
            <p:cNvPicPr preferRelativeResize="0"/>
            <p:nvPr/>
          </p:nvPicPr>
          <p:blipFill rotWithShape="1">
            <a:blip r:embed="rId3">
              <a:alphaModFix/>
            </a:blip>
            <a:srcRect t="22999" b="20001"/>
            <a:stretch/>
          </p:blipFill>
          <p:spPr>
            <a:xfrm>
              <a:off x="1066800" y="3431273"/>
              <a:ext cx="4191000" cy="1592580"/>
            </a:xfrm>
            <a:prstGeom prst="rect">
              <a:avLst/>
            </a:prstGeom>
            <a:noFill/>
            <a:ln>
              <a:noFill/>
            </a:ln>
          </p:spPr>
        </p:pic>
        <p:pic>
          <p:nvPicPr>
            <p:cNvPr id="363" name="Google Shape;363;p42"/>
            <p:cNvPicPr preferRelativeResize="0"/>
            <p:nvPr/>
          </p:nvPicPr>
          <p:blipFill rotWithShape="1">
            <a:blip r:embed="rId4">
              <a:alphaModFix/>
            </a:blip>
            <a:srcRect/>
            <a:stretch/>
          </p:blipFill>
          <p:spPr>
            <a:xfrm>
              <a:off x="1087016" y="5311531"/>
              <a:ext cx="4170783" cy="1665258"/>
            </a:xfrm>
            <a:prstGeom prst="rect">
              <a:avLst/>
            </a:prstGeom>
            <a:noFill/>
            <a:ln>
              <a:noFill/>
            </a:ln>
          </p:spPr>
        </p:pic>
        <p:pic>
          <p:nvPicPr>
            <p:cNvPr id="364" name="Google Shape;364;p42"/>
            <p:cNvPicPr preferRelativeResize="0"/>
            <p:nvPr/>
          </p:nvPicPr>
          <p:blipFill rotWithShape="1">
            <a:blip r:embed="rId5">
              <a:alphaModFix/>
            </a:blip>
            <a:srcRect/>
            <a:stretch/>
          </p:blipFill>
          <p:spPr>
            <a:xfrm>
              <a:off x="1193800" y="7153392"/>
              <a:ext cx="4064000" cy="3048000"/>
            </a:xfrm>
            <a:prstGeom prst="rect">
              <a:avLst/>
            </a:prstGeom>
            <a:noFill/>
            <a:ln>
              <a:noFill/>
            </a:ln>
          </p:spPr>
        </p:pic>
      </p:grpSp>
      <p:sp>
        <p:nvSpPr>
          <p:cNvPr id="365" name="Google Shape;365;p42"/>
          <p:cNvSpPr txBox="1"/>
          <p:nvPr/>
        </p:nvSpPr>
        <p:spPr>
          <a:xfrm>
            <a:off x="2489452" y="2512206"/>
            <a:ext cx="5889197" cy="508739"/>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Priorities: </a:t>
            </a:r>
            <a:r>
              <a:rPr kumimoji="0" lang="en" sz="2000" b="1" i="0" u="none" strike="noStrike" kern="0" cap="none" spc="0" normalizeH="0" baseline="0" noProof="0">
                <a:ln>
                  <a:noFill/>
                </a:ln>
                <a:solidFill>
                  <a:srgbClr val="31394D"/>
                </a:solidFill>
                <a:effectLst/>
                <a:uLnTx/>
                <a:uFillTx/>
                <a:latin typeface="Roboto"/>
                <a:ea typeface="Roboto"/>
                <a:cs typeface="Roboto"/>
                <a:sym typeface="Roboto"/>
              </a:rPr>
              <a:t>Conflict resolution, leadership, and civic engagement</a:t>
            </a:r>
            <a:endParaRPr kumimoji="0" sz="2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6" name="Google Shape;366;p42"/>
          <p:cNvSpPr txBox="1"/>
          <p:nvPr/>
        </p:nvSpPr>
        <p:spPr>
          <a:xfrm>
            <a:off x="2489452" y="3453054"/>
            <a:ext cx="5979430" cy="1093309"/>
          </a:xfrm>
          <a:prstGeom prst="rect">
            <a:avLst/>
          </a:prstGeom>
          <a:noFill/>
          <a:ln>
            <a:noFill/>
          </a:ln>
        </p:spPr>
        <p:txBody>
          <a:bodyPr spcFirstLastPara="1" wrap="square" lIns="34275" tIns="17125" rIns="34275" bIns="17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31394D"/>
                </a:solidFill>
                <a:effectLst/>
                <a:uLnTx/>
                <a:uFillTx/>
                <a:latin typeface="Roboto"/>
                <a:ea typeface="Roboto"/>
                <a:cs typeface="Roboto"/>
                <a:sym typeface="Roboto"/>
              </a:rPr>
              <a:t>Wanted: Employees Who Can Shake Hands, Make Small Talk</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none" strike="noStrike" kern="0" cap="none" spc="0" normalizeH="0" baseline="0" noProof="0">
                <a:ln>
                  <a:noFill/>
                </a:ln>
                <a:solidFill>
                  <a:srgbClr val="31394D"/>
                </a:solidFill>
                <a:effectLst/>
                <a:uLnTx/>
                <a:uFillTx/>
                <a:latin typeface="Roboto"/>
                <a:ea typeface="Roboto"/>
                <a:cs typeface="Roboto"/>
                <a:sym typeface="Roboto"/>
              </a:rPr>
              <a:t>Bank of America teaches empathy in-house; Subaru pays for soft-skills training </a:t>
            </a:r>
            <a:r>
              <a:rPr kumimoji="0" lang="en" sz="1800" b="0" i="1" u="none" strike="noStrike" kern="0" cap="none" spc="0" normalizeH="0" baseline="0" noProof="0">
                <a:ln>
                  <a:noFill/>
                </a:ln>
                <a:solidFill>
                  <a:srgbClr val="31394D"/>
                </a:solidFill>
                <a:effectLst/>
                <a:uLnTx/>
                <a:uFillTx/>
                <a:latin typeface="Roboto"/>
                <a:ea typeface="Roboto"/>
                <a:cs typeface="Roboto"/>
                <a:sym typeface="Roboto"/>
              </a:rPr>
              <a:t>(Dec. 10, 2018)</a:t>
            </a:r>
            <a:endParaRPr kumimoji="0" sz="1800" b="0" i="1"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 name="Picture 11">
            <a:extLst>
              <a:ext uri="{FF2B5EF4-FFF2-40B4-BE49-F238E27FC236}">
                <a16:creationId xmlns:a16="http://schemas.microsoft.com/office/drawing/2014/main" id="{876F5632-8889-4C20-9252-5D29903D6EDF}"/>
              </a:ext>
            </a:extLst>
          </p:cNvPr>
          <p:cNvPicPr>
            <a:picLocks noChangeAspect="1"/>
          </p:cNvPicPr>
          <p:nvPr/>
        </p:nvPicPr>
        <p:blipFill>
          <a:blip r:embed="rId6"/>
          <a:stretch>
            <a:fillRect/>
          </a:stretch>
        </p:blipFill>
        <p:spPr>
          <a:xfrm>
            <a:off x="8604797" y="0"/>
            <a:ext cx="539203" cy="54581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grpSp>
        <p:nvGrpSpPr>
          <p:cNvPr id="462" name="Google Shape;462;p49"/>
          <p:cNvGrpSpPr/>
          <p:nvPr/>
        </p:nvGrpSpPr>
        <p:grpSpPr>
          <a:xfrm>
            <a:off x="4811282" y="0"/>
            <a:ext cx="4392539" cy="5143500"/>
            <a:chOff x="2413575" y="0"/>
            <a:chExt cx="4260050" cy="4649625"/>
          </a:xfrm>
        </p:grpSpPr>
        <p:pic>
          <p:nvPicPr>
            <p:cNvPr id="463" name="Google Shape;463;p49"/>
            <p:cNvPicPr preferRelativeResize="0"/>
            <p:nvPr/>
          </p:nvPicPr>
          <p:blipFill rotWithShape="1">
            <a:blip r:embed="rId3">
              <a:alphaModFix/>
            </a:blip>
            <a:srcRect b="73194"/>
            <a:stretch/>
          </p:blipFill>
          <p:spPr>
            <a:xfrm>
              <a:off x="2413575" y="0"/>
              <a:ext cx="4260050" cy="2854825"/>
            </a:xfrm>
            <a:prstGeom prst="rect">
              <a:avLst/>
            </a:prstGeom>
            <a:noFill/>
            <a:ln w="12700">
              <a:solidFill>
                <a:schemeClr val="tx1"/>
              </a:solidFill>
            </a:ln>
          </p:spPr>
        </p:pic>
        <p:pic>
          <p:nvPicPr>
            <p:cNvPr id="464" name="Google Shape;464;p49"/>
            <p:cNvPicPr preferRelativeResize="0"/>
            <p:nvPr/>
          </p:nvPicPr>
          <p:blipFill rotWithShape="1">
            <a:blip r:embed="rId3">
              <a:alphaModFix/>
            </a:blip>
            <a:srcRect t="48142" b="35644"/>
            <a:stretch/>
          </p:blipFill>
          <p:spPr>
            <a:xfrm>
              <a:off x="2413575" y="2922900"/>
              <a:ext cx="4260050" cy="1726725"/>
            </a:xfrm>
            <a:prstGeom prst="rect">
              <a:avLst/>
            </a:prstGeom>
            <a:noFill/>
            <a:ln w="12700">
              <a:solidFill>
                <a:schemeClr val="tx1"/>
              </a:solidFill>
            </a:ln>
          </p:spPr>
        </p:pic>
      </p:grpSp>
      <p:sp>
        <p:nvSpPr>
          <p:cNvPr id="5" name="Explosion: 14 Points 4">
            <a:extLst>
              <a:ext uri="{FF2B5EF4-FFF2-40B4-BE49-F238E27FC236}">
                <a16:creationId xmlns:a16="http://schemas.microsoft.com/office/drawing/2014/main" id="{8A048D32-2BAE-4F3D-A935-53C50ACA1084}"/>
              </a:ext>
            </a:extLst>
          </p:cNvPr>
          <p:cNvSpPr/>
          <p:nvPr/>
        </p:nvSpPr>
        <p:spPr>
          <a:xfrm>
            <a:off x="-922945" y="63467"/>
            <a:ext cx="6242092" cy="358558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PT Sans Narrow" panose="020B0506020203020204" pitchFamily="34" charset="0"/>
                <a:ea typeface="+mn-ea"/>
                <a:cs typeface="+mn-cs"/>
                <a:sym typeface="Arial"/>
              </a:rPr>
              <a:t>Intentional social &amp; emotional teaching, learning and practice happen across many contexts, and can be explored by anyone.</a:t>
            </a:r>
          </a:p>
        </p:txBody>
      </p:sp>
      <p:pic>
        <p:nvPicPr>
          <p:cNvPr id="6" name="Picture 5">
            <a:extLst>
              <a:ext uri="{FF2B5EF4-FFF2-40B4-BE49-F238E27FC236}">
                <a16:creationId xmlns:a16="http://schemas.microsoft.com/office/drawing/2014/main" id="{9F44F38F-5D26-4832-A0CC-20967A849AAE}"/>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3">
            <a:alphaModFix/>
          </a:blip>
          <a:srcRect/>
          <a:stretch/>
        </p:blipFill>
        <p:spPr>
          <a:xfrm>
            <a:off x="5192200" y="2452550"/>
            <a:ext cx="1968300" cy="1975408"/>
          </a:xfrm>
          <a:prstGeom prst="rect">
            <a:avLst/>
          </a:prstGeom>
          <a:noFill/>
          <a:ln>
            <a:noFill/>
          </a:ln>
        </p:spPr>
      </p:pic>
      <p:pic>
        <p:nvPicPr>
          <p:cNvPr id="167" name="Google Shape;167;p26"/>
          <p:cNvPicPr preferRelativeResize="0"/>
          <p:nvPr/>
        </p:nvPicPr>
        <p:blipFill rotWithShape="1">
          <a:blip r:embed="rId4">
            <a:alphaModFix/>
          </a:blip>
          <a:srcRect/>
          <a:stretch/>
        </p:blipFill>
        <p:spPr>
          <a:xfrm>
            <a:off x="33950" y="1783363"/>
            <a:ext cx="1897375" cy="1815500"/>
          </a:xfrm>
          <a:prstGeom prst="rect">
            <a:avLst/>
          </a:prstGeom>
          <a:noFill/>
          <a:ln>
            <a:noFill/>
          </a:ln>
        </p:spPr>
      </p:pic>
      <p:sp>
        <p:nvSpPr>
          <p:cNvPr id="168" name="Google Shape;168;p26"/>
          <p:cNvSpPr/>
          <p:nvPr/>
        </p:nvSpPr>
        <p:spPr>
          <a:xfrm>
            <a:off x="6897900" y="-6375"/>
            <a:ext cx="2246100" cy="331500"/>
          </a:xfrm>
          <a:prstGeom prst="rect">
            <a:avLst/>
          </a:prstGeom>
          <a:solidFill>
            <a:srgbClr val="40D5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26"/>
          <p:cNvSpPr txBox="1"/>
          <p:nvPr/>
        </p:nvSpPr>
        <p:spPr>
          <a:xfrm>
            <a:off x="5012350" y="-44075"/>
            <a:ext cx="3981600" cy="369300"/>
          </a:xfrm>
          <a:prstGeom prst="rect">
            <a:avLst/>
          </a:prstGeom>
          <a:noFill/>
          <a:ln>
            <a:noFill/>
          </a:ln>
        </p:spPr>
        <p:txBody>
          <a:bodyPr spcFirstLastPara="1" wrap="square" lIns="91425" tIns="91425" rIns="91425" bIns="914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a:ln>
                  <a:noFill/>
                </a:ln>
                <a:solidFill>
                  <a:srgbClr val="003595"/>
                </a:solidFill>
                <a:effectLst/>
                <a:uLnTx/>
                <a:uFillTx/>
                <a:latin typeface="Calibri"/>
                <a:ea typeface="Calibri"/>
                <a:cs typeface="Calibri"/>
                <a:sym typeface="Calibri"/>
              </a:rPr>
              <a:t>@CASELORG	  |    #SEL101</a:t>
            </a:r>
            <a:endParaRPr kumimoji="0" sz="1200" b="0" i="0" u="none" strike="noStrike" kern="0" cap="none" spc="0" normalizeH="0" baseline="0" noProof="0">
              <a:ln>
                <a:noFill/>
              </a:ln>
              <a:solidFill>
                <a:srgbClr val="003595"/>
              </a:solidFill>
              <a:effectLst/>
              <a:uLnTx/>
              <a:uFillTx/>
              <a:latin typeface="Calibri"/>
              <a:ea typeface="Calibri"/>
              <a:cs typeface="Calibri"/>
              <a:sym typeface="Calibri"/>
            </a:endParaRPr>
          </a:p>
        </p:txBody>
      </p:sp>
      <p:pic>
        <p:nvPicPr>
          <p:cNvPr id="170" name="Google Shape;170;p26"/>
          <p:cNvPicPr preferRelativeResize="0"/>
          <p:nvPr/>
        </p:nvPicPr>
        <p:blipFill rotWithShape="1">
          <a:blip r:embed="rId5">
            <a:alphaModFix/>
          </a:blip>
          <a:srcRect/>
          <a:stretch/>
        </p:blipFill>
        <p:spPr>
          <a:xfrm>
            <a:off x="152400" y="4403600"/>
            <a:ext cx="587500" cy="587500"/>
          </a:xfrm>
          <a:prstGeom prst="rect">
            <a:avLst/>
          </a:prstGeom>
          <a:noFill/>
          <a:ln>
            <a:noFill/>
          </a:ln>
        </p:spPr>
      </p:pic>
      <p:sp>
        <p:nvSpPr>
          <p:cNvPr id="171" name="Google Shape;171;p26"/>
          <p:cNvSpPr txBox="1"/>
          <p:nvPr/>
        </p:nvSpPr>
        <p:spPr>
          <a:xfrm>
            <a:off x="120600" y="449567"/>
            <a:ext cx="8296800" cy="946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150"/>
              <a:buFont typeface="Arial"/>
              <a:buNone/>
              <a:tabLst/>
              <a:defRPr/>
            </a:pPr>
            <a:r>
              <a:rPr kumimoji="0" lang="en" sz="3150" b="1" i="0" u="none" strike="noStrike" kern="0" cap="none" spc="0" normalizeH="0" baseline="0" noProof="0">
                <a:ln>
                  <a:noFill/>
                </a:ln>
                <a:solidFill>
                  <a:srgbClr val="0070C0"/>
                </a:solidFill>
                <a:effectLst/>
                <a:uLnTx/>
                <a:uFillTx/>
                <a:latin typeface="Arial"/>
                <a:ea typeface="Arial"/>
                <a:cs typeface="Arial"/>
                <a:sym typeface="Arial"/>
              </a:rPr>
              <a:t>Crafting Key Priorities</a:t>
            </a:r>
            <a:endParaRPr kumimoji="0" sz="3150" b="1" i="0" u="none" strike="noStrike" kern="0" cap="none" spc="0" normalizeH="0" baseline="0" noProof="0">
              <a:ln>
                <a:noFill/>
              </a:ln>
              <a:solidFill>
                <a:srgbClr val="0070C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1" i="0" u="none" strike="noStrike" kern="0" cap="none" spc="0" normalizeH="0" baseline="0" noProof="0">
                <a:ln>
                  <a:noFill/>
                </a:ln>
                <a:solidFill>
                  <a:srgbClr val="31394D"/>
                </a:solidFill>
                <a:effectLst/>
                <a:uLnTx/>
                <a:uFillTx/>
                <a:latin typeface="Arial"/>
                <a:cs typeface="Arial"/>
                <a:sym typeface="Arial"/>
              </a:rPr>
              <a:t>Base priorities </a:t>
            </a:r>
            <a:r>
              <a:rPr kumimoji="0" lang="en" sz="1800" b="1" i="0" u="none" strike="noStrike" kern="0" cap="none" spc="0" normalizeH="0" baseline="0" noProof="0">
                <a:ln>
                  <a:noFill/>
                </a:ln>
                <a:solidFill>
                  <a:srgbClr val="31394D"/>
                </a:solidFill>
                <a:effectLst/>
                <a:uLnTx/>
                <a:uFillTx/>
                <a:latin typeface="Arial"/>
                <a:ea typeface="Arial"/>
                <a:cs typeface="Arial"/>
                <a:sym typeface="Arial"/>
              </a:rPr>
              <a:t>on local strengths, needs, and culture</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26"/>
          <p:cNvSpPr txBox="1"/>
          <p:nvPr/>
        </p:nvSpPr>
        <p:spPr>
          <a:xfrm>
            <a:off x="1401577" y="4657195"/>
            <a:ext cx="8084321" cy="56935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500"/>
              <a:buFont typeface="Arial"/>
              <a:buNone/>
              <a:tabLst/>
              <a:defRPr/>
            </a:pPr>
            <a:r>
              <a:rPr kumimoji="0" lang="en" sz="2500" b="1" i="0" u="none" strike="noStrike" kern="0" cap="none" spc="0" normalizeH="0" baseline="0" noProof="0">
                <a:ln>
                  <a:noFill/>
                </a:ln>
                <a:solidFill>
                  <a:srgbClr val="31394D"/>
                </a:solidFill>
                <a:effectLst/>
                <a:uLnTx/>
                <a:uFillTx/>
                <a:latin typeface="Calibri"/>
                <a:ea typeface="Calibri"/>
                <a:cs typeface="Calibri"/>
                <a:sym typeface="Calibri"/>
              </a:rPr>
              <a:t>SEL can help to support these priority areas, and more.</a:t>
            </a:r>
            <a:endParaRPr kumimoji="0" sz="2500" b="1" i="0" u="none" strike="noStrike" kern="0" cap="none" spc="0" normalizeH="0" baseline="0" noProof="0">
              <a:ln>
                <a:noFill/>
              </a:ln>
              <a:solidFill>
                <a:srgbClr val="31394D"/>
              </a:solidFill>
              <a:effectLst/>
              <a:uLnTx/>
              <a:uFillTx/>
              <a:latin typeface="Calibri"/>
              <a:ea typeface="Calibri"/>
              <a:cs typeface="Calibri"/>
              <a:sym typeface="Calibri"/>
            </a:endParaRPr>
          </a:p>
        </p:txBody>
      </p:sp>
      <p:sp>
        <p:nvSpPr>
          <p:cNvPr id="173" name="Google Shape;173;p26"/>
          <p:cNvSpPr/>
          <p:nvPr/>
        </p:nvSpPr>
        <p:spPr>
          <a:xfrm>
            <a:off x="34475" y="1802863"/>
            <a:ext cx="1897500" cy="1815600"/>
          </a:xfrm>
          <a:prstGeom prst="ellipse">
            <a:avLst/>
          </a:prstGeom>
          <a:solidFill>
            <a:srgbClr val="167ABF">
              <a:alpha val="58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26"/>
          <p:cNvSpPr txBox="1"/>
          <p:nvPr/>
        </p:nvSpPr>
        <p:spPr>
          <a:xfrm>
            <a:off x="258963" y="2494775"/>
            <a:ext cx="1465200" cy="431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1" i="0" u="none" strike="noStrike" kern="0" cap="none" spc="0" normalizeH="0" baseline="0" noProof="0">
                <a:ln>
                  <a:noFill/>
                </a:ln>
                <a:solidFill>
                  <a:srgbClr val="FFFFFF"/>
                </a:solidFill>
                <a:effectLst/>
                <a:uLnTx/>
                <a:uFillTx/>
                <a:latin typeface="Calibri"/>
                <a:ea typeface="Calibri"/>
                <a:cs typeface="Calibri"/>
                <a:sym typeface="Calibri"/>
              </a:rPr>
              <a:t>ACADEMICS</a:t>
            </a:r>
            <a:endParaRPr kumimoji="0" sz="1600" b="1"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75" name="Google Shape;175;p26"/>
          <p:cNvCxnSpPr/>
          <p:nvPr/>
        </p:nvCxnSpPr>
        <p:spPr>
          <a:xfrm rot="10800000" flipH="1">
            <a:off x="-11925" y="550462"/>
            <a:ext cx="7005000" cy="3900"/>
          </a:xfrm>
          <a:prstGeom prst="straightConnector1">
            <a:avLst/>
          </a:prstGeom>
          <a:noFill/>
          <a:ln w="9525" cap="flat" cmpd="sng">
            <a:solidFill>
              <a:srgbClr val="40D590"/>
            </a:solidFill>
            <a:prstDash val="solid"/>
            <a:round/>
            <a:headEnd type="none" w="sm" len="sm"/>
            <a:tailEnd type="none" w="sm" len="sm"/>
          </a:ln>
        </p:spPr>
      </p:cxnSp>
      <p:sp>
        <p:nvSpPr>
          <p:cNvPr id="176" name="Google Shape;176;p26"/>
          <p:cNvSpPr txBox="1"/>
          <p:nvPr/>
        </p:nvSpPr>
        <p:spPr>
          <a:xfrm>
            <a:off x="138550" y="1295225"/>
            <a:ext cx="18975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400" b="0" i="0" u="none" strike="noStrike" kern="0" cap="none" spc="0" normalizeH="0" baseline="0" noProof="0">
                <a:ln>
                  <a:noFill/>
                </a:ln>
                <a:solidFill>
                  <a:srgbClr val="000000"/>
                </a:solidFill>
                <a:effectLst/>
                <a:uLnTx/>
                <a:uFillTx/>
                <a:latin typeface="Calibri"/>
                <a:ea typeface="Calibri"/>
                <a:cs typeface="Calibri"/>
                <a:sym typeface="Calibri"/>
              </a:rPr>
              <a:t>For example: </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77" name="Google Shape;177;p26"/>
          <p:cNvPicPr preferRelativeResize="0"/>
          <p:nvPr/>
        </p:nvPicPr>
        <p:blipFill rotWithShape="1">
          <a:blip r:embed="rId6">
            <a:alphaModFix/>
          </a:blip>
          <a:srcRect/>
          <a:stretch/>
        </p:blipFill>
        <p:spPr>
          <a:xfrm>
            <a:off x="1687000" y="2919275"/>
            <a:ext cx="1897500" cy="1815600"/>
          </a:xfrm>
          <a:prstGeom prst="rect">
            <a:avLst/>
          </a:prstGeom>
          <a:noFill/>
          <a:ln>
            <a:noFill/>
          </a:ln>
        </p:spPr>
      </p:pic>
      <p:sp>
        <p:nvSpPr>
          <p:cNvPr id="178" name="Google Shape;178;p26"/>
          <p:cNvSpPr/>
          <p:nvPr/>
        </p:nvSpPr>
        <p:spPr>
          <a:xfrm>
            <a:off x="1687000" y="2919275"/>
            <a:ext cx="1897500" cy="1815600"/>
          </a:xfrm>
          <a:prstGeom prst="ellipse">
            <a:avLst/>
          </a:prstGeom>
          <a:solidFill>
            <a:srgbClr val="167ABF">
              <a:alpha val="58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26"/>
          <p:cNvSpPr txBox="1"/>
          <p:nvPr/>
        </p:nvSpPr>
        <p:spPr>
          <a:xfrm>
            <a:off x="1731250" y="3573525"/>
            <a:ext cx="18090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1" i="0" u="none" strike="noStrike" kern="0" cap="none" spc="0" normalizeH="0" baseline="0" noProof="0">
                <a:ln>
                  <a:noFill/>
                </a:ln>
                <a:solidFill>
                  <a:srgbClr val="FFFFFF"/>
                </a:solidFill>
                <a:effectLst/>
                <a:uLnTx/>
                <a:uFillTx/>
                <a:latin typeface="Calibri"/>
                <a:ea typeface="Calibri"/>
                <a:cs typeface="Calibri"/>
                <a:sym typeface="Calibri"/>
              </a:rPr>
              <a:t>COLLEGE/CAREER READINESS</a:t>
            </a:r>
            <a:endParaRPr kumimoji="0" sz="16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0" name="Google Shape;180;p26"/>
          <p:cNvPicPr preferRelativeResize="0"/>
          <p:nvPr/>
        </p:nvPicPr>
        <p:blipFill rotWithShape="1">
          <a:blip r:embed="rId7">
            <a:alphaModFix/>
          </a:blip>
          <a:srcRect/>
          <a:stretch/>
        </p:blipFill>
        <p:spPr>
          <a:xfrm>
            <a:off x="3272625" y="1614500"/>
            <a:ext cx="1968325" cy="1904250"/>
          </a:xfrm>
          <a:prstGeom prst="rect">
            <a:avLst/>
          </a:prstGeom>
          <a:noFill/>
          <a:ln>
            <a:noFill/>
          </a:ln>
        </p:spPr>
      </p:pic>
      <p:sp>
        <p:nvSpPr>
          <p:cNvPr id="181" name="Google Shape;181;p26"/>
          <p:cNvSpPr/>
          <p:nvPr/>
        </p:nvSpPr>
        <p:spPr>
          <a:xfrm>
            <a:off x="3272675" y="1605700"/>
            <a:ext cx="1968300" cy="1904100"/>
          </a:xfrm>
          <a:prstGeom prst="ellipse">
            <a:avLst/>
          </a:prstGeom>
          <a:solidFill>
            <a:srgbClr val="167ABF">
              <a:alpha val="58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26"/>
          <p:cNvSpPr txBox="1"/>
          <p:nvPr/>
        </p:nvSpPr>
        <p:spPr>
          <a:xfrm>
            <a:off x="3536400" y="2342225"/>
            <a:ext cx="1465200" cy="431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1" i="0" u="none" strike="noStrike" kern="0" cap="none" spc="0" normalizeH="0" baseline="0" noProof="0">
                <a:ln>
                  <a:noFill/>
                </a:ln>
                <a:solidFill>
                  <a:srgbClr val="FFFFFF"/>
                </a:solidFill>
                <a:effectLst/>
                <a:uLnTx/>
                <a:uFillTx/>
                <a:latin typeface="Calibri"/>
                <a:ea typeface="Calibri"/>
                <a:cs typeface="Calibri"/>
                <a:sym typeface="Calibri"/>
              </a:rPr>
              <a:t>EQUITY</a:t>
            </a:r>
            <a:endParaRPr kumimoji="0" sz="16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83;p26"/>
          <p:cNvSpPr/>
          <p:nvPr/>
        </p:nvSpPr>
        <p:spPr>
          <a:xfrm>
            <a:off x="5192200" y="2468675"/>
            <a:ext cx="1968300" cy="1975500"/>
          </a:xfrm>
          <a:prstGeom prst="ellipse">
            <a:avLst/>
          </a:prstGeom>
          <a:solidFill>
            <a:srgbClr val="167ABF">
              <a:alpha val="58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26"/>
          <p:cNvSpPr txBox="1"/>
          <p:nvPr/>
        </p:nvSpPr>
        <p:spPr>
          <a:xfrm>
            <a:off x="5443738" y="3192525"/>
            <a:ext cx="14652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1" i="0" u="none" strike="noStrike" kern="0" cap="none" spc="0" normalizeH="0" baseline="0" noProof="0">
                <a:ln>
                  <a:noFill/>
                </a:ln>
                <a:solidFill>
                  <a:srgbClr val="FFFFFF"/>
                </a:solidFill>
                <a:effectLst/>
                <a:uLnTx/>
                <a:uFillTx/>
                <a:latin typeface="Calibri"/>
                <a:ea typeface="Calibri"/>
                <a:cs typeface="Calibri"/>
                <a:sym typeface="Calibri"/>
              </a:rPr>
              <a:t>MENTAL HEALTH</a:t>
            </a:r>
            <a:endParaRPr kumimoji="0" sz="16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5" name="Google Shape;185;p26"/>
          <p:cNvPicPr preferRelativeResize="0"/>
          <p:nvPr/>
        </p:nvPicPr>
        <p:blipFill rotWithShape="1">
          <a:blip r:embed="rId8">
            <a:alphaModFix/>
          </a:blip>
          <a:srcRect/>
          <a:stretch/>
        </p:blipFill>
        <p:spPr>
          <a:xfrm>
            <a:off x="6947100" y="1269681"/>
            <a:ext cx="1968300" cy="1975394"/>
          </a:xfrm>
          <a:prstGeom prst="rect">
            <a:avLst/>
          </a:prstGeom>
          <a:noFill/>
          <a:ln>
            <a:noFill/>
          </a:ln>
        </p:spPr>
      </p:pic>
      <p:sp>
        <p:nvSpPr>
          <p:cNvPr id="186" name="Google Shape;186;p26"/>
          <p:cNvSpPr/>
          <p:nvPr/>
        </p:nvSpPr>
        <p:spPr>
          <a:xfrm>
            <a:off x="6947100" y="1269625"/>
            <a:ext cx="1968300" cy="1975500"/>
          </a:xfrm>
          <a:prstGeom prst="ellipse">
            <a:avLst/>
          </a:prstGeom>
          <a:solidFill>
            <a:srgbClr val="167ABF">
              <a:alpha val="58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26"/>
          <p:cNvSpPr txBox="1"/>
          <p:nvPr/>
        </p:nvSpPr>
        <p:spPr>
          <a:xfrm>
            <a:off x="7186163" y="1926900"/>
            <a:ext cx="14652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 sz="1600" b="1" i="0" u="none" strike="noStrike" kern="0" cap="none" spc="0" normalizeH="0" baseline="0" noProof="0">
                <a:ln>
                  <a:noFill/>
                </a:ln>
                <a:solidFill>
                  <a:srgbClr val="FFFFFF"/>
                </a:solidFill>
                <a:effectLst/>
                <a:uLnTx/>
                <a:uFillTx/>
                <a:latin typeface="Calibri"/>
                <a:ea typeface="Calibri"/>
                <a:cs typeface="Calibri"/>
                <a:sym typeface="Calibri"/>
              </a:rPr>
              <a:t>CIVIC LEARNING</a:t>
            </a:r>
            <a:endParaRPr kumimoji="0" sz="16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 name="Picture 23">
            <a:extLst>
              <a:ext uri="{FF2B5EF4-FFF2-40B4-BE49-F238E27FC236}">
                <a16:creationId xmlns:a16="http://schemas.microsoft.com/office/drawing/2014/main" id="{AD419F38-37C2-4E05-8D89-D326AF177958}"/>
              </a:ext>
            </a:extLst>
          </p:cNvPr>
          <p:cNvPicPr>
            <a:picLocks noChangeAspect="1"/>
          </p:cNvPicPr>
          <p:nvPr/>
        </p:nvPicPr>
        <p:blipFill>
          <a:blip r:embed="rId9"/>
          <a:stretch>
            <a:fillRect/>
          </a:stretch>
        </p:blipFill>
        <p:spPr>
          <a:xfrm>
            <a:off x="0" y="-8064"/>
            <a:ext cx="539203" cy="545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3" grpId="0" animBg="1"/>
      <p:bldP spid="174" grpId="0"/>
      <p:bldP spid="178" grpId="0" animBg="1"/>
      <p:bldP spid="179" grpId="0"/>
      <p:bldP spid="181" grpId="0" animBg="1"/>
      <p:bldP spid="182" grpId="0"/>
      <p:bldP spid="183" grpId="0" animBg="1"/>
      <p:bldP spid="184" grpId="0"/>
      <p:bldP spid="186" grpId="0" animBg="1"/>
      <p:bldP spid="18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578550" y="567600"/>
            <a:ext cx="7986900" cy="40083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Reflect:  </a:t>
            </a:r>
            <a:endParaRPr/>
          </a:p>
          <a:p>
            <a:pPr marL="0" lvl="0" indent="0" algn="l" rtl="0">
              <a:spcBef>
                <a:spcPts val="0"/>
              </a:spcBef>
              <a:spcAft>
                <a:spcPts val="0"/>
              </a:spcAft>
              <a:buNone/>
            </a:pPr>
            <a:endParaRPr/>
          </a:p>
          <a:p>
            <a:pPr marL="0" lvl="0" indent="0" algn="l" rtl="0">
              <a:spcBef>
                <a:spcPts val="0"/>
              </a:spcBef>
              <a:spcAft>
                <a:spcPts val="0"/>
              </a:spcAft>
              <a:buNone/>
            </a:pPr>
            <a:r>
              <a:rPr lang="en"/>
              <a:t>Which areas jump out to you as areas of need?</a:t>
            </a:r>
            <a:endParaRPr/>
          </a:p>
          <a:p>
            <a:pPr marL="0" lvl="0" indent="0" algn="l" rtl="0">
              <a:spcBef>
                <a:spcPts val="0"/>
              </a:spcBef>
              <a:spcAft>
                <a:spcPts val="0"/>
              </a:spcAft>
              <a:buNone/>
            </a:pPr>
            <a:endParaRPr/>
          </a:p>
          <a:p>
            <a:pPr marL="0" lvl="0" indent="0" algn="l" rtl="0">
              <a:spcBef>
                <a:spcPts val="0"/>
              </a:spcBef>
              <a:spcAft>
                <a:spcPts val="0"/>
              </a:spcAft>
              <a:buNone/>
            </a:pPr>
            <a:r>
              <a:rPr lang="en"/>
              <a:t>What data might you use to understand more?</a:t>
            </a:r>
            <a:endParaRPr/>
          </a:p>
        </p:txBody>
      </p:sp>
      <p:pic>
        <p:nvPicPr>
          <p:cNvPr id="3" name="Picture 2">
            <a:extLst>
              <a:ext uri="{FF2B5EF4-FFF2-40B4-BE49-F238E27FC236}">
                <a16:creationId xmlns:a16="http://schemas.microsoft.com/office/drawing/2014/main" id="{FC0F5FF3-4469-4C5F-8BD6-222FE8C2D0BD}"/>
              </a:ext>
            </a:extLst>
          </p:cNvPr>
          <p:cNvPicPr>
            <a:picLocks noChangeAspect="1"/>
          </p:cNvPicPr>
          <p:nvPr/>
        </p:nvPicPr>
        <p:blipFill>
          <a:blip r:embed="rId3"/>
          <a:stretch>
            <a:fillRect/>
          </a:stretch>
        </p:blipFill>
        <p:spPr>
          <a:xfrm>
            <a:off x="0" y="0"/>
            <a:ext cx="539203" cy="54581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a:t>
            </a:r>
            <a:r>
              <a:rPr lang="en-US" sz="1600" strike="sngStrike" dirty="0"/>
              <a:t>What is SEL?</a:t>
            </a:r>
            <a:br>
              <a:rPr lang="en-US" sz="1600" dirty="0"/>
            </a:br>
            <a:r>
              <a:rPr lang="en-US" sz="1600" dirty="0"/>
              <a:t>	</a:t>
            </a:r>
            <a:r>
              <a:rPr lang="en-US" sz="1600" strike="sngStrike" dirty="0"/>
              <a:t>Spotlight: One aspect of SEL</a:t>
            </a:r>
            <a:br>
              <a:rPr lang="en-US" sz="1600" dirty="0"/>
            </a:br>
            <a:r>
              <a:rPr lang="en-US" sz="1600" dirty="0"/>
              <a:t>	</a:t>
            </a:r>
            <a:r>
              <a:rPr lang="en-US" sz="1600" strike="sngStrike" dirty="0"/>
              <a:t>Voices of students</a:t>
            </a:r>
            <a:br>
              <a:rPr lang="en-US" sz="1600" strike="sngStrike" dirty="0"/>
            </a:br>
            <a:r>
              <a:rPr lang="en-US" sz="1600" dirty="0"/>
              <a:t>	</a:t>
            </a:r>
            <a:r>
              <a:rPr lang="en-US" sz="1600" strike="sngStrike" dirty="0"/>
              <a:t>Spotlight: Coregulation &amp; Classrooms</a:t>
            </a:r>
            <a:br>
              <a:rPr lang="en-US" sz="1600" strike="sngStrike" dirty="0"/>
            </a:br>
            <a:r>
              <a:rPr lang="en-US" sz="1600" dirty="0"/>
              <a:t>	</a:t>
            </a:r>
            <a:r>
              <a:rPr lang="en-US" sz="1600" strike="sngStrike" dirty="0"/>
              <a:t>SEL &amp; Adults In Schools</a:t>
            </a:r>
            <a:br>
              <a:rPr lang="en-US" sz="1600" dirty="0"/>
            </a:br>
            <a:r>
              <a:rPr lang="en-US" sz="1600" dirty="0"/>
              <a:t>	</a:t>
            </a:r>
            <a:r>
              <a:rPr lang="en-US" sz="1600" strike="sngStrike" dirty="0"/>
              <a:t>Talking Back To The Anti-SEL Narrative</a:t>
            </a:r>
            <a:br>
              <a:rPr lang="en-US" sz="1600" dirty="0"/>
            </a:br>
            <a:r>
              <a:rPr lang="en-US" sz="1600" dirty="0"/>
              <a:t>	Learning from you – New Positions &amp; Collaborations</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3E39D278-481E-42B9-8238-B20BD62A061D}"/>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686880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9"/>
          <p:cNvSpPr txBox="1"/>
          <p:nvPr/>
        </p:nvSpPr>
        <p:spPr>
          <a:xfrm>
            <a:off x="51407" y="2548190"/>
            <a:ext cx="4227136"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dirty="0">
                <a:solidFill>
                  <a:schemeClr val="bg1"/>
                </a:solidFill>
                <a:latin typeface="PT Sans Narrow"/>
                <a:ea typeface="PT Sans Narrow"/>
                <a:cs typeface="PT Sans Narrow"/>
                <a:sym typeface="PT Sans Narrow"/>
                <a:hlinkClick r:id="rId3">
                  <a:extLst>
                    <a:ext uri="{A12FA001-AC4F-418D-AE19-62706E023703}">
                      <ahyp:hlinkClr xmlns:ahyp="http://schemas.microsoft.com/office/drawing/2018/hyperlinkcolor" val="tx"/>
                    </a:ext>
                  </a:extLst>
                </a:hlinkClick>
              </a:rPr>
              <a:t>What is an SEL Integrator, or SEL Coach?</a:t>
            </a:r>
            <a:endParaRPr sz="1800" dirty="0">
              <a:solidFill>
                <a:schemeClr val="bg1"/>
              </a:solidFill>
              <a:latin typeface="PT Sans Narrow"/>
              <a:ea typeface="PT Sans Narrow"/>
              <a:cs typeface="PT Sans Narrow"/>
              <a:sym typeface="PT Sans Narrow"/>
            </a:endParaRPr>
          </a:p>
        </p:txBody>
      </p:sp>
      <p:sp>
        <p:nvSpPr>
          <p:cNvPr id="2" name="Title 1">
            <a:extLst>
              <a:ext uri="{FF2B5EF4-FFF2-40B4-BE49-F238E27FC236}">
                <a16:creationId xmlns:a16="http://schemas.microsoft.com/office/drawing/2014/main" id="{47F53A8B-9F9B-4E7D-94E4-2E2947B0FFF9}"/>
              </a:ext>
            </a:extLst>
          </p:cNvPr>
          <p:cNvSpPr>
            <a:spLocks noGrp="1"/>
          </p:cNvSpPr>
          <p:nvPr>
            <p:ph type="title"/>
          </p:nvPr>
        </p:nvSpPr>
        <p:spPr/>
        <p:txBody>
          <a:bodyPr/>
          <a:lstStyle/>
          <a:p>
            <a:pPr algn="ctr"/>
            <a:r>
              <a:rPr lang="en-US" dirty="0"/>
              <a:t>An Opportunity To Learn Explore, Together</a:t>
            </a:r>
          </a:p>
        </p:txBody>
      </p:sp>
      <p:sp>
        <p:nvSpPr>
          <p:cNvPr id="3" name="Text Placeholder 2">
            <a:extLst>
              <a:ext uri="{FF2B5EF4-FFF2-40B4-BE49-F238E27FC236}">
                <a16:creationId xmlns:a16="http://schemas.microsoft.com/office/drawing/2014/main" id="{80227087-3D39-4A4D-9F34-8AA4AA183ED8}"/>
              </a:ext>
            </a:extLst>
          </p:cNvPr>
          <p:cNvSpPr>
            <a:spLocks noGrp="1"/>
          </p:cNvSpPr>
          <p:nvPr>
            <p:ph type="body" idx="1"/>
          </p:nvPr>
        </p:nvSpPr>
        <p:spPr>
          <a:ln w="3175">
            <a:solidFill>
              <a:schemeClr val="tx1"/>
            </a:solidFill>
          </a:ln>
        </p:spPr>
        <p:txBody>
          <a:bodyPr/>
          <a:lstStyle/>
          <a:p>
            <a:pPr marL="146050" indent="0" algn="ctr">
              <a:buNone/>
            </a:pPr>
            <a:r>
              <a:rPr lang="en-US" sz="2000" b="1" dirty="0"/>
              <a:t>Communities of Practice</a:t>
            </a:r>
          </a:p>
          <a:p>
            <a:endParaRPr lang="en-US" dirty="0"/>
          </a:p>
          <a:p>
            <a:pPr marL="146050" indent="0" algn="ctr">
              <a:buNone/>
            </a:pPr>
            <a:r>
              <a:rPr lang="en-US" dirty="0"/>
              <a:t>Supporting the development of social and emotional literacies across contexts.</a:t>
            </a:r>
          </a:p>
          <a:p>
            <a:endParaRPr lang="en-US" dirty="0"/>
          </a:p>
          <a:p>
            <a:endParaRPr lang="en-US" dirty="0"/>
          </a:p>
          <a:p>
            <a:pPr marL="146050" indent="0" algn="ctr">
              <a:buNone/>
            </a:pPr>
            <a:r>
              <a:rPr lang="en-US" dirty="0"/>
              <a:t>Pre-K – K</a:t>
            </a:r>
          </a:p>
          <a:p>
            <a:pPr marL="146050" indent="0" algn="ctr">
              <a:buNone/>
            </a:pPr>
            <a:r>
              <a:rPr lang="en-US" dirty="0"/>
              <a:t>Early Elementary</a:t>
            </a:r>
          </a:p>
          <a:p>
            <a:pPr marL="146050" indent="0" algn="ctr">
              <a:buNone/>
            </a:pPr>
            <a:r>
              <a:rPr lang="en-US" dirty="0"/>
              <a:t>Late Elementary</a:t>
            </a:r>
          </a:p>
          <a:p>
            <a:pPr marL="146050" indent="0" algn="ctr">
              <a:buNone/>
            </a:pPr>
            <a:r>
              <a:rPr lang="en-US" dirty="0"/>
              <a:t>Middle &amp; High Schools</a:t>
            </a:r>
          </a:p>
          <a:p>
            <a:pPr marL="146050" indent="0" algn="ctr">
              <a:buNone/>
            </a:pPr>
            <a:endParaRPr lang="en-US" dirty="0"/>
          </a:p>
          <a:p>
            <a:pPr marL="146050" indent="0" algn="ctr">
              <a:buNone/>
            </a:pPr>
            <a:r>
              <a:rPr lang="en-US" dirty="0"/>
              <a:t>Routines, Resources, Tools</a:t>
            </a:r>
          </a:p>
          <a:p>
            <a:pPr marL="146050" indent="0" algn="ctr">
              <a:buNone/>
            </a:pPr>
            <a:r>
              <a:rPr lang="en-US" dirty="0"/>
              <a:t>&amp; Our Stories</a:t>
            </a:r>
          </a:p>
          <a:p>
            <a:pPr marL="146050" indent="0" algn="ctr">
              <a:buNone/>
            </a:pPr>
            <a:endParaRPr lang="en-US" dirty="0"/>
          </a:p>
          <a:p>
            <a:pPr marL="146050" indent="0" algn="ctr">
              <a:buNone/>
            </a:pPr>
            <a:r>
              <a:rPr lang="en-US" dirty="0"/>
              <a:t>Deepening Understandings Of New Positions In Schools – SEL Coaches, Integrators &amp; …</a:t>
            </a:r>
          </a:p>
        </p:txBody>
      </p:sp>
      <p:pic>
        <p:nvPicPr>
          <p:cNvPr id="5" name="Picture 4" descr="Qr code&#10;&#10;Description automatically generated">
            <a:extLst>
              <a:ext uri="{FF2B5EF4-FFF2-40B4-BE49-F238E27FC236}">
                <a16:creationId xmlns:a16="http://schemas.microsoft.com/office/drawing/2014/main" id="{56BBA92F-7DBF-48AA-98BB-78CF975AF624}"/>
              </a:ext>
            </a:extLst>
          </p:cNvPr>
          <p:cNvPicPr>
            <a:picLocks noChangeAspect="1"/>
          </p:cNvPicPr>
          <p:nvPr/>
        </p:nvPicPr>
        <p:blipFill>
          <a:blip r:embed="rId4"/>
          <a:stretch>
            <a:fillRect/>
          </a:stretch>
        </p:blipFill>
        <p:spPr>
          <a:xfrm>
            <a:off x="1181715" y="3149017"/>
            <a:ext cx="1908073" cy="1908073"/>
          </a:xfrm>
          <a:prstGeom prst="rect">
            <a:avLst/>
          </a:prstGeom>
        </p:spPr>
      </p:pic>
      <p:pic>
        <p:nvPicPr>
          <p:cNvPr id="7" name="Picture 6">
            <a:extLst>
              <a:ext uri="{FF2B5EF4-FFF2-40B4-BE49-F238E27FC236}">
                <a16:creationId xmlns:a16="http://schemas.microsoft.com/office/drawing/2014/main" id="{9860EF04-82E8-4350-B571-F0B9D9080A3D}"/>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p:nvPr/>
        </p:nvSpPr>
        <p:spPr>
          <a:xfrm>
            <a:off x="520600" y="-72875"/>
            <a:ext cx="8235900" cy="1508075"/>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O3S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Climate, Culture and Resilience Team</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91" name="Google Shape;91;p19"/>
          <p:cNvSpPr txBox="1"/>
          <p:nvPr/>
        </p:nvSpPr>
        <p:spPr>
          <a:xfrm>
            <a:off x="303150" y="2155301"/>
            <a:ext cx="8537700" cy="1859966"/>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40000"/>
              </a:lnSpc>
              <a:spcBef>
                <a:spcPts val="0"/>
              </a:spcBef>
              <a:spcAft>
                <a:spcPts val="800"/>
              </a:spcAft>
              <a:buClr>
                <a:srgbClr val="000000"/>
              </a:buClr>
              <a:buSzTx/>
              <a:buFont typeface="Arial"/>
              <a:buNone/>
              <a:tabLst/>
              <a:defRPr/>
            </a:pPr>
            <a:r>
              <a:rPr kumimoji="0" lang="en"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provides trauma informed resources in support of </a:t>
            </a:r>
            <a:r>
              <a:rPr kumimoji="0" lang="en" sz="36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developing </a:t>
            </a:r>
            <a:r>
              <a:rPr kumimoji="0" lang="en" sz="3650" b="0" i="0" u="sng" strike="noStrike" kern="0" cap="none" spc="0" normalizeH="0" baseline="0" noProof="0">
                <a:ln>
                  <a:noFill/>
                </a:ln>
                <a:solidFill>
                  <a:srgbClr val="FFFFFF"/>
                </a:solidFill>
                <a:effectLst/>
                <a:uLnTx/>
                <a:uFillTx/>
                <a:latin typeface="PT Sans Narrow"/>
                <a:ea typeface="PT Sans Narrow"/>
                <a:cs typeface="PT Sans Narrow"/>
                <a:sym typeface="PT Sans Narrow"/>
              </a:rPr>
              <a:t>safe</a:t>
            </a:r>
            <a:r>
              <a:rPr kumimoji="0" lang="en"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and </a:t>
            </a:r>
            <a:r>
              <a:rPr kumimoji="0" lang="en" sz="3650" b="0" i="0" u="sng" strike="noStrike" kern="0" cap="none" spc="0" normalizeH="0" baseline="0" noProof="0">
                <a:ln>
                  <a:noFill/>
                </a:ln>
                <a:solidFill>
                  <a:srgbClr val="FFFFFF"/>
                </a:solidFill>
                <a:effectLst/>
                <a:uLnTx/>
                <a:uFillTx/>
                <a:latin typeface="PT Sans Narrow"/>
                <a:ea typeface="PT Sans Narrow"/>
                <a:cs typeface="PT Sans Narrow"/>
                <a:sym typeface="PT Sans Narrow"/>
              </a:rPr>
              <a:t>inclusive</a:t>
            </a:r>
            <a:r>
              <a:rPr kumimoji="0" lang="en"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a:t>
            </a:r>
            <a:r>
              <a:rPr kumimoji="0" lang="en" sz="3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educational</a:t>
            </a:r>
            <a:r>
              <a:rPr kumimoji="0" lang="en"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 </a:t>
            </a:r>
            <a:r>
              <a:rPr kumimoji="0" lang="en" sz="36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communities</a:t>
            </a:r>
            <a:r>
              <a:rPr kumimoji="0" lang="en"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a:t>
            </a:r>
            <a:endParaRPr kumimoji="0" sz="245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5" name="TextBox 4">
            <a:extLst>
              <a:ext uri="{FF2B5EF4-FFF2-40B4-BE49-F238E27FC236}">
                <a16:creationId xmlns:a16="http://schemas.microsoft.com/office/drawing/2014/main" id="{28ACCFC2-1613-4C4D-A7CE-7951CEDED176}"/>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6" name="Picture 5">
            <a:extLst>
              <a:ext uri="{FF2B5EF4-FFF2-40B4-BE49-F238E27FC236}">
                <a16:creationId xmlns:a16="http://schemas.microsoft.com/office/drawing/2014/main" id="{3BA63964-59BA-4744-AB36-F513262080E4}"/>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5563-B4B0-4B36-B225-B42B1B8B7A4C}"/>
              </a:ext>
            </a:extLst>
          </p:cNvPr>
          <p:cNvSpPr>
            <a:spLocks noGrp="1"/>
          </p:cNvSpPr>
          <p:nvPr>
            <p:ph type="title"/>
          </p:nvPr>
        </p:nvSpPr>
        <p:spPr>
          <a:xfrm>
            <a:off x="461396" y="547417"/>
            <a:ext cx="5734615" cy="1244700"/>
          </a:xfrm>
        </p:spPr>
        <p:txBody>
          <a:bodyPr>
            <a:normAutofit fontScale="90000"/>
          </a:bodyPr>
          <a:lstStyle/>
          <a:p>
            <a:r>
              <a:rPr lang="en-US" dirty="0"/>
              <a:t>Inspiring</a:t>
            </a:r>
          </a:p>
        </p:txBody>
      </p:sp>
      <p:sp>
        <p:nvSpPr>
          <p:cNvPr id="3" name="Text Placeholder 2">
            <a:extLst>
              <a:ext uri="{FF2B5EF4-FFF2-40B4-BE49-F238E27FC236}">
                <a16:creationId xmlns:a16="http://schemas.microsoft.com/office/drawing/2014/main" id="{932CBA09-CDB5-49D6-B6BA-5A0102D10DE3}"/>
              </a:ext>
            </a:extLst>
          </p:cNvPr>
          <p:cNvSpPr>
            <a:spLocks noGrp="1"/>
          </p:cNvSpPr>
          <p:nvPr>
            <p:ph type="body" idx="1"/>
          </p:nvPr>
        </p:nvSpPr>
        <p:spPr>
          <a:xfrm>
            <a:off x="355089" y="1629150"/>
            <a:ext cx="8433823" cy="942600"/>
          </a:xfrm>
        </p:spPr>
        <p:txBody>
          <a:bodyPr>
            <a:noAutofit/>
          </a:bodyPr>
          <a:lstStyle/>
          <a:p>
            <a:pPr marL="146047" indent="0">
              <a:buNone/>
            </a:pPr>
            <a:r>
              <a:rPr lang="en-US" sz="5400" dirty="0"/>
              <a:t>Curiosity &amp; Awe  Is Socially and Emotionally Literate</a:t>
            </a:r>
          </a:p>
        </p:txBody>
      </p:sp>
      <p:sp>
        <p:nvSpPr>
          <p:cNvPr id="4" name="TextBox 3">
            <a:extLst>
              <a:ext uri="{FF2B5EF4-FFF2-40B4-BE49-F238E27FC236}">
                <a16:creationId xmlns:a16="http://schemas.microsoft.com/office/drawing/2014/main" id="{81BBBB60-0312-49AF-880F-9364F2641A47}"/>
              </a:ext>
            </a:extLst>
          </p:cNvPr>
          <p:cNvSpPr txBox="1"/>
          <p:nvPr/>
        </p:nvSpPr>
        <p:spPr>
          <a:xfrm>
            <a:off x="4475778" y="3916796"/>
            <a:ext cx="5045979" cy="110799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6600" b="0" i="0" u="none" strike="noStrike" kern="1200" cap="none" spc="0" normalizeH="0" baseline="0" noProof="0" dirty="0" err="1">
                <a:ln>
                  <a:noFill/>
                </a:ln>
                <a:solidFill>
                  <a:srgbClr val="FFC000"/>
                </a:solidFill>
                <a:effectLst/>
                <a:uLnTx/>
                <a:uFillTx/>
                <a:latin typeface="Georgia" panose="02040502050405020303" pitchFamily="18" charset="0"/>
                <a:ea typeface="+mn-ea"/>
                <a:cs typeface="Arial"/>
                <a:sym typeface="Arial"/>
              </a:rPr>
              <a:t>Share.Yours</a:t>
            </a:r>
            <a:endParaRPr kumimoji="0" lang="en-US" sz="6600" b="0" i="0" u="none" strike="noStrike" kern="1200" cap="none" spc="0" normalizeH="0" baseline="0" noProof="0" dirty="0">
              <a:ln>
                <a:noFill/>
              </a:ln>
              <a:solidFill>
                <a:srgbClr val="FFC000"/>
              </a:solidFill>
              <a:effectLst/>
              <a:uLnTx/>
              <a:uFillTx/>
              <a:latin typeface="Georgia" panose="02040502050405020303" pitchFamily="18" charset="0"/>
              <a:ea typeface="+mn-ea"/>
              <a:cs typeface="Arial"/>
              <a:sym typeface="Arial"/>
            </a:endParaRPr>
          </a:p>
        </p:txBody>
      </p:sp>
      <p:pic>
        <p:nvPicPr>
          <p:cNvPr id="5" name="Picture 4">
            <a:extLst>
              <a:ext uri="{FF2B5EF4-FFF2-40B4-BE49-F238E27FC236}">
                <a16:creationId xmlns:a16="http://schemas.microsoft.com/office/drawing/2014/main" id="{85C1314A-1397-4841-B328-BA5C59C1B335}"/>
              </a:ext>
            </a:extLst>
          </p:cNvPr>
          <p:cNvPicPr>
            <a:picLocks noChangeAspect="1"/>
          </p:cNvPicPr>
          <p:nvPr/>
        </p:nvPicPr>
        <p:blipFill>
          <a:blip r:embed="rId2"/>
          <a:stretch>
            <a:fillRect/>
          </a:stretch>
        </p:blipFill>
        <p:spPr>
          <a:xfrm>
            <a:off x="1" y="1606"/>
            <a:ext cx="539203" cy="545811"/>
          </a:xfrm>
          <a:prstGeom prst="rect">
            <a:avLst/>
          </a:prstGeom>
        </p:spPr>
      </p:pic>
      <p:sp>
        <p:nvSpPr>
          <p:cNvPr id="7" name="TextBox 6">
            <a:extLst>
              <a:ext uri="{FF2B5EF4-FFF2-40B4-BE49-F238E27FC236}">
                <a16:creationId xmlns:a16="http://schemas.microsoft.com/office/drawing/2014/main" id="{56E11E0C-1D07-44BE-9B44-769FF6BB9A6C}"/>
              </a:ext>
            </a:extLst>
          </p:cNvPr>
          <p:cNvSpPr txBox="1"/>
          <p:nvPr/>
        </p:nvSpPr>
        <p:spPr>
          <a:xfrm>
            <a:off x="80682" y="4866501"/>
            <a:ext cx="4861112" cy="3000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350" b="0" i="0" u="none" strike="noStrike" kern="1200" cap="none" spc="0" normalizeH="0" baseline="0" noProof="0" dirty="0">
                <a:ln>
                  <a:noFill/>
                </a:ln>
                <a:solidFill>
                  <a:srgbClr val="FFFFFF"/>
                </a:solidFill>
                <a:effectLst/>
                <a:uLnTx/>
                <a:uFillTx/>
                <a:latin typeface="Georgia" panose="02040502050405020303" pitchFamily="18" charset="0"/>
                <a:ea typeface="+mn-ea"/>
                <a:cs typeface="Arial"/>
                <a:sym typeface="Arial"/>
              </a:rPr>
              <a:t>Sarah Norsworthy</a:t>
            </a:r>
          </a:p>
        </p:txBody>
      </p:sp>
    </p:spTree>
    <p:extLst>
      <p:ext uri="{BB962C8B-B14F-4D97-AF65-F5344CB8AC3E}">
        <p14:creationId xmlns:p14="http://schemas.microsoft.com/office/powerpoint/2010/main" val="3258819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8"/>
          <p:cNvSpPr txBox="1"/>
          <p:nvPr/>
        </p:nvSpPr>
        <p:spPr>
          <a:xfrm>
            <a:off x="89675" y="372326"/>
            <a:ext cx="5997300" cy="784800"/>
          </a:xfrm>
          <a:prstGeom prst="rect">
            <a:avLst/>
          </a:prstGeom>
          <a:noFill/>
          <a:ln>
            <a:noFill/>
          </a:ln>
        </p:spPr>
        <p:txBody>
          <a:bodyPr spcFirstLastPara="1" wrap="square" lIns="91425" tIns="91425" rIns="91425" bIns="91425"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3900" b="1" i="0" u="none" strike="noStrike" kern="0" cap="none" spc="0" normalizeH="0" baseline="0" noProof="0">
                <a:ln>
                  <a:noFill/>
                </a:ln>
                <a:solidFill>
                  <a:srgbClr val="000000"/>
                </a:solidFill>
                <a:effectLst/>
                <a:uLnTx/>
                <a:uFillTx/>
                <a:latin typeface="PT Sans Narrow"/>
                <a:ea typeface="PT Sans Narrow"/>
                <a:cs typeface="PT Sans Narrow"/>
                <a:sym typeface="PT Sans Narrow"/>
              </a:rPr>
              <a:t>We will meet you where you are.</a:t>
            </a:r>
            <a:endParaRPr kumimoji="0" sz="3900" b="1" i="0" u="none" strike="noStrike" kern="0" cap="none" spc="0" normalizeH="0" baseline="0" noProof="0">
              <a:ln>
                <a:noFill/>
              </a:ln>
              <a:solidFill>
                <a:srgbClr val="000000"/>
              </a:solidFill>
              <a:effectLst/>
              <a:uLnTx/>
              <a:uFillTx/>
              <a:latin typeface="PT Sans Narrow"/>
              <a:ea typeface="PT Sans Narrow"/>
              <a:cs typeface="PT Sans Narrow"/>
              <a:sym typeface="PT Sans Narrow"/>
            </a:endParaRPr>
          </a:p>
        </p:txBody>
      </p:sp>
      <p:pic>
        <p:nvPicPr>
          <p:cNvPr id="151" name="Google Shape;151;p28"/>
          <p:cNvPicPr preferRelativeResize="0"/>
          <p:nvPr/>
        </p:nvPicPr>
        <p:blipFill>
          <a:blip r:embed="rId4">
            <a:alphaModFix/>
          </a:blip>
          <a:stretch>
            <a:fillRect/>
          </a:stretch>
        </p:blipFill>
        <p:spPr>
          <a:xfrm>
            <a:off x="6086975" y="764726"/>
            <a:ext cx="2919375" cy="1177475"/>
          </a:xfrm>
          <a:prstGeom prst="rect">
            <a:avLst/>
          </a:prstGeom>
          <a:noFill/>
          <a:ln w="76200" cap="flat" cmpd="sng">
            <a:solidFill>
              <a:srgbClr val="073763"/>
            </a:solidFill>
            <a:prstDash val="solid"/>
            <a:round/>
            <a:headEnd type="none" w="sm" len="sm"/>
            <a:tailEnd type="none" w="sm" len="sm"/>
          </a:ln>
        </p:spPr>
      </p:pic>
      <p:sp>
        <p:nvSpPr>
          <p:cNvPr id="152" name="Google Shape;152;p28"/>
          <p:cNvSpPr txBox="1"/>
          <p:nvPr/>
        </p:nvSpPr>
        <p:spPr>
          <a:xfrm>
            <a:off x="3620900" y="3053100"/>
            <a:ext cx="5606400" cy="2185183"/>
          </a:xfrm>
          <a:prstGeom prst="rect">
            <a:avLst/>
          </a:prstGeom>
          <a:solidFill>
            <a:srgbClr val="9F9179">
              <a:alpha val="32740"/>
            </a:srgbClr>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Accessing &amp; implementing our free content?</a:t>
            </a:r>
            <a:endParaRPr kumimoji="0"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Support with SEL grounded practices?</a:t>
            </a:r>
            <a:endParaRPr kumimoji="0"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Planning for the future?</a:t>
            </a:r>
            <a:endParaRPr kumimoji="0"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Opportunities to embed SEL in your curricula?</a:t>
            </a:r>
            <a:endParaRPr kumimoji="0"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rPr>
              <a:t>We are here.</a:t>
            </a:r>
            <a:endParaRPr kumimoji="0" sz="2600" b="1"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5" name="TextBox 4">
            <a:extLst>
              <a:ext uri="{FF2B5EF4-FFF2-40B4-BE49-F238E27FC236}">
                <a16:creationId xmlns:a16="http://schemas.microsoft.com/office/drawing/2014/main" id="{95FDE0F7-810D-4F45-80CF-6397AD5EF0F9}"/>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6" name="Picture 5">
            <a:extLst>
              <a:ext uri="{FF2B5EF4-FFF2-40B4-BE49-F238E27FC236}">
                <a16:creationId xmlns:a16="http://schemas.microsoft.com/office/drawing/2014/main" id="{A6E7F7E9-D5FE-4831-9E93-F14E67AAE036}"/>
              </a:ext>
            </a:extLst>
          </p:cNvPr>
          <p:cNvPicPr>
            <a:picLocks noChangeAspect="1"/>
          </p:cNvPicPr>
          <p:nvPr/>
        </p:nvPicPr>
        <p:blipFill>
          <a:blip r:embed="rId5"/>
          <a:stretch>
            <a:fillRect/>
          </a:stretch>
        </p:blipFill>
        <p:spPr>
          <a:xfrm>
            <a:off x="0" y="0"/>
            <a:ext cx="539203" cy="54581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724775" y="1487076"/>
            <a:ext cx="4862376" cy="1961150"/>
          </a:xfrm>
          <a:prstGeom prst="rect">
            <a:avLst/>
          </a:prstGeom>
          <a:noFill/>
          <a:ln w="76200" cap="flat" cmpd="sng">
            <a:solidFill>
              <a:srgbClr val="073763"/>
            </a:solidFill>
            <a:prstDash val="solid"/>
            <a:round/>
            <a:headEnd type="none" w="sm" len="sm"/>
            <a:tailEnd type="none" w="sm" len="sm"/>
          </a:ln>
        </p:spPr>
      </p:pic>
      <p:sp>
        <p:nvSpPr>
          <p:cNvPr id="55" name="Google Shape;55;p13"/>
          <p:cNvSpPr txBox="1"/>
          <p:nvPr/>
        </p:nvSpPr>
        <p:spPr>
          <a:xfrm>
            <a:off x="6233450" y="3977375"/>
            <a:ext cx="2834400" cy="1061799"/>
          </a:xfrm>
          <a:prstGeom prst="rect">
            <a:avLst/>
          </a:prstGeom>
          <a:solidFill>
            <a:srgbClr val="524545">
              <a:alpha val="3690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900" b="1"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Sarah Norsworthy</a:t>
            </a:r>
            <a:endParaRPr kumimoji="0" sz="1900" b="1"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SEL Implementation Specialist</a:t>
            </a:r>
            <a:endParaRPr kumimoji="0"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sarah.norsworthy@maine.gov</a:t>
            </a:r>
            <a:endParaRPr kumimoji="0"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p:txBody>
      </p:sp>
      <p:sp>
        <p:nvSpPr>
          <p:cNvPr id="11" name="TextBox 10">
            <a:extLst>
              <a:ext uri="{FF2B5EF4-FFF2-40B4-BE49-F238E27FC236}">
                <a16:creationId xmlns:a16="http://schemas.microsoft.com/office/drawing/2014/main" id="{DC2E0550-F270-415A-A87F-01C35F355165}"/>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6" name="Picture 5">
            <a:extLst>
              <a:ext uri="{FF2B5EF4-FFF2-40B4-BE49-F238E27FC236}">
                <a16:creationId xmlns:a16="http://schemas.microsoft.com/office/drawing/2014/main" id="{787781D6-5DBF-46A5-8EEA-A963E2EC9B80}"/>
              </a:ext>
            </a:extLst>
          </p:cNvPr>
          <p:cNvPicPr>
            <a:picLocks noChangeAspect="1"/>
          </p:cNvPicPr>
          <p:nvPr/>
        </p:nvPicPr>
        <p:blipFill>
          <a:blip r:embed="rId5"/>
          <a:stretch>
            <a:fillRect/>
          </a:stretch>
        </p:blipFill>
        <p:spPr>
          <a:xfrm>
            <a:off x="0" y="0"/>
            <a:ext cx="539203" cy="545811"/>
          </a:xfrm>
          <a:prstGeom prst="rect">
            <a:avLst/>
          </a:prstGeom>
        </p:spPr>
      </p:pic>
      <p:sp>
        <p:nvSpPr>
          <p:cNvPr id="7" name="Google Shape;55;p13">
            <a:extLst>
              <a:ext uri="{FF2B5EF4-FFF2-40B4-BE49-F238E27FC236}">
                <a16:creationId xmlns:a16="http://schemas.microsoft.com/office/drawing/2014/main" id="{9CE0832E-4AF6-437B-B8FC-2377030F9698}"/>
              </a:ext>
            </a:extLst>
          </p:cNvPr>
          <p:cNvSpPr txBox="1"/>
          <p:nvPr/>
        </p:nvSpPr>
        <p:spPr>
          <a:xfrm>
            <a:off x="6233450" y="2571750"/>
            <a:ext cx="2834400" cy="1015632"/>
          </a:xfrm>
          <a:prstGeom prst="rect">
            <a:avLst/>
          </a:prstGeom>
          <a:solidFill>
            <a:srgbClr val="524545">
              <a:alpha val="3690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Kellie Doyle Bailey</a:t>
            </a:r>
            <a:endParaRPr kumimoji="0" sz="1900" b="1"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SEL </a:t>
            </a:r>
            <a:r>
              <a:rPr lang="en" sz="1600" dirty="0">
                <a:solidFill>
                  <a:srgbClr val="EEEEEE"/>
                </a:solidFill>
                <a:latin typeface="PT Sans Narrow"/>
                <a:ea typeface="PT Sans Narrow"/>
                <a:cs typeface="PT Sans Narrow"/>
                <a:sym typeface="PT Sans Narrow"/>
              </a:rPr>
              <a:t>&amp; Restorative Practice</a:t>
            </a:r>
            <a:r>
              <a:rPr kumimoji="0" lang="en" sz="16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 Specialist</a:t>
            </a:r>
            <a:endParaRPr kumimoji="0" sz="16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lang="en-US" sz="1900" dirty="0">
                <a:solidFill>
                  <a:srgbClr val="EEEEEE"/>
                </a:solidFill>
                <a:latin typeface="PT Sans Narrow"/>
                <a:ea typeface="PT Sans Narrow"/>
                <a:cs typeface="PT Sans Narrow"/>
                <a:sym typeface="PT Sans Narrow"/>
              </a:rPr>
              <a:t>k</a:t>
            </a:r>
            <a:r>
              <a:rPr kumimoji="0" lang="en"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rPr>
              <a:t>ellie.bailey@maine.gov</a:t>
            </a:r>
            <a:endParaRPr kumimoji="0" sz="1900" b="0" i="0" u="none" strike="noStrike" kern="0" cap="none" spc="0" normalizeH="0" baseline="0" noProof="0" dirty="0">
              <a:ln>
                <a:noFill/>
              </a:ln>
              <a:solidFill>
                <a:srgbClr val="EEEEEE"/>
              </a:solidFill>
              <a:effectLst/>
              <a:uLnTx/>
              <a:uFillTx/>
              <a:latin typeface="PT Sans Narrow"/>
              <a:ea typeface="PT Sans Narrow"/>
              <a:cs typeface="PT Sans Narrow"/>
              <a:sym typeface="PT Sans Narr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4"/>
          <p:cNvSpPr txBox="1"/>
          <p:nvPr/>
        </p:nvSpPr>
        <p:spPr>
          <a:xfrm>
            <a:off x="1466552" y="197825"/>
            <a:ext cx="6210900" cy="2169794"/>
          </a:xfrm>
          <a:prstGeom prst="rect">
            <a:avLst/>
          </a:prstGeom>
          <a:noFill/>
          <a:ln>
            <a:noFill/>
          </a:ln>
        </p:spPr>
        <p:txBody>
          <a:bodyPr spcFirstLastPara="1" wrap="square" lIns="91425" tIns="91425" rIns="91425" bIns="91425" anchor="t" anchorCtr="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O3S</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Social Emotional Learning Team</a:t>
            </a:r>
            <a:endParaRPr kumimoji="0" sz="43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127" name="Google Shape;127;p24"/>
          <p:cNvSpPr txBox="1"/>
          <p:nvPr/>
        </p:nvSpPr>
        <p:spPr>
          <a:xfrm>
            <a:off x="177025" y="2040726"/>
            <a:ext cx="3685800" cy="892522"/>
          </a:xfrm>
          <a:prstGeom prst="rect">
            <a:avLst/>
          </a:prstGeom>
          <a:noFill/>
          <a:ln>
            <a:noFill/>
          </a:ln>
        </p:spPr>
        <p:txBody>
          <a:bodyPr spcFirstLastPara="1" wrap="square" lIns="91425" tIns="91425" rIns="91425" bIns="91425"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Kellie Doyle Bailey</a:t>
            </a:r>
            <a:endParaRPr kumimoji="0" sz="26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Social Emotional Learning Specialist</a:t>
            </a:r>
            <a:endParaRPr kumimoji="0" sz="20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128" name="Google Shape;128;p24"/>
          <p:cNvSpPr txBox="1"/>
          <p:nvPr/>
        </p:nvSpPr>
        <p:spPr>
          <a:xfrm>
            <a:off x="4164775" y="3165226"/>
            <a:ext cx="4883400" cy="892522"/>
          </a:xfrm>
          <a:prstGeom prst="rect">
            <a:avLst/>
          </a:prstGeom>
          <a:noFill/>
          <a:ln>
            <a:noFill/>
          </a:ln>
        </p:spPr>
        <p:txBody>
          <a:bodyPr spcFirstLastPara="1" wrap="square" lIns="91425" tIns="91425" rIns="91425" bIns="91425" anchor="t" anchorCtr="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6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Sarah Norsworthy</a:t>
            </a:r>
            <a:endParaRPr kumimoji="0" sz="26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PT Sans Narrow"/>
                <a:ea typeface="PT Sans Narrow"/>
                <a:cs typeface="PT Sans Narrow"/>
                <a:sym typeface="PT Sans Narrow"/>
              </a:rPr>
              <a:t>Social Emotional Learning Implementation Specialist</a:t>
            </a:r>
            <a:endParaRPr kumimoji="0" sz="2000" b="0" i="0" u="none" strike="noStrike" kern="0" cap="none" spc="0" normalizeH="0" baseline="0" noProof="0">
              <a:ln>
                <a:noFill/>
              </a:ln>
              <a:solidFill>
                <a:srgbClr val="FFFFFF"/>
              </a:solidFill>
              <a:effectLst/>
              <a:uLnTx/>
              <a:uFillTx/>
              <a:latin typeface="PT Sans Narrow"/>
              <a:ea typeface="PT Sans Narrow"/>
              <a:cs typeface="PT Sans Narrow"/>
              <a:sym typeface="PT Sans Narrow"/>
            </a:endParaRPr>
          </a:p>
        </p:txBody>
      </p:sp>
      <p:sp>
        <p:nvSpPr>
          <p:cNvPr id="5" name="TextBox 4">
            <a:extLst>
              <a:ext uri="{FF2B5EF4-FFF2-40B4-BE49-F238E27FC236}">
                <a16:creationId xmlns:a16="http://schemas.microsoft.com/office/drawing/2014/main" id="{9A2EC62A-946F-413F-A5C6-7D13070A24F7}"/>
              </a:ext>
            </a:extLst>
          </p:cNvPr>
          <p:cNvSpPr txBox="1"/>
          <p:nvPr/>
        </p:nvSpPr>
        <p:spPr>
          <a:xfrm>
            <a:off x="1" y="4835724"/>
            <a:ext cx="2719551"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badi Extra Light" panose="020B0604020202020204" pitchFamily="34" charset="0"/>
                <a:ea typeface="+mn-ea"/>
                <a:cs typeface="Arial"/>
                <a:sym typeface="Arial"/>
              </a:rPr>
              <a:t>Photo credit: Sarah Norsworthy</a:t>
            </a:r>
          </a:p>
        </p:txBody>
      </p:sp>
      <p:pic>
        <p:nvPicPr>
          <p:cNvPr id="6" name="Picture 5">
            <a:extLst>
              <a:ext uri="{FF2B5EF4-FFF2-40B4-BE49-F238E27FC236}">
                <a16:creationId xmlns:a16="http://schemas.microsoft.com/office/drawing/2014/main" id="{81D2B3C9-B0D9-4AC3-A6E4-A3514565C758}"/>
              </a:ext>
            </a:extLst>
          </p:cNvPr>
          <p:cNvPicPr>
            <a:picLocks noChangeAspect="1"/>
          </p:cNvPicPr>
          <p:nvPr/>
        </p:nvPicPr>
        <p:blipFill>
          <a:blip r:embed="rId4"/>
          <a:stretch>
            <a:fillRect/>
          </a:stretch>
        </p:blipFill>
        <p:spPr>
          <a:xfrm>
            <a:off x="0" y="0"/>
            <a:ext cx="539203" cy="5458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1"/>
          <p:cNvSpPr/>
          <p:nvPr/>
        </p:nvSpPr>
        <p:spPr>
          <a:xfrm>
            <a:off x="3407725" y="633625"/>
            <a:ext cx="5761500" cy="4518000"/>
          </a:xfrm>
          <a:prstGeom prst="ellipse">
            <a:avLst/>
          </a:prstGeom>
          <a:solidFill>
            <a:srgbClr val="CFE2F3">
              <a:alpha val="36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1"/>
          <p:cNvSpPr/>
          <p:nvPr/>
        </p:nvSpPr>
        <p:spPr>
          <a:xfrm>
            <a:off x="0" y="625400"/>
            <a:ext cx="5922000" cy="4518000"/>
          </a:xfrm>
          <a:prstGeom prst="ellipse">
            <a:avLst/>
          </a:prstGeom>
          <a:solidFill>
            <a:srgbClr val="FFF2CC">
              <a:alpha val="369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1"/>
          <p:cNvSpPr txBox="1"/>
          <p:nvPr/>
        </p:nvSpPr>
        <p:spPr>
          <a:xfrm>
            <a:off x="6590750" y="0"/>
            <a:ext cx="2471400" cy="738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Oswald"/>
                <a:ea typeface="Oswald"/>
                <a:cs typeface="Oswald"/>
                <a:sym typeface="Oswald"/>
              </a:rPr>
              <a:t>Social Emotional Learning Implementation Specialist</a:t>
            </a:r>
            <a:endParaRPr sz="1800">
              <a:latin typeface="Oswald"/>
              <a:ea typeface="Oswald"/>
              <a:cs typeface="Oswald"/>
              <a:sym typeface="Oswald"/>
            </a:endParaRPr>
          </a:p>
        </p:txBody>
      </p:sp>
      <p:sp>
        <p:nvSpPr>
          <p:cNvPr id="226" name="Google Shape;226;p41"/>
          <p:cNvSpPr txBox="1"/>
          <p:nvPr/>
        </p:nvSpPr>
        <p:spPr>
          <a:xfrm>
            <a:off x="0" y="62875"/>
            <a:ext cx="247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Oswald"/>
                <a:ea typeface="Oswald"/>
                <a:cs typeface="Oswald"/>
                <a:sym typeface="Oswald"/>
              </a:rPr>
              <a:t>Social Emotional Learning Specialist</a:t>
            </a:r>
            <a:endParaRPr sz="1800">
              <a:latin typeface="Oswald"/>
              <a:ea typeface="Oswald"/>
              <a:cs typeface="Oswald"/>
              <a:sym typeface="Oswald"/>
            </a:endParaRPr>
          </a:p>
        </p:txBody>
      </p:sp>
      <p:sp>
        <p:nvSpPr>
          <p:cNvPr id="227" name="Google Shape;227;p41"/>
          <p:cNvSpPr txBox="1"/>
          <p:nvPr/>
        </p:nvSpPr>
        <p:spPr>
          <a:xfrm>
            <a:off x="5794075" y="1076425"/>
            <a:ext cx="3012300" cy="3417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Embedding healthy SEL practices in academic instruction</a:t>
            </a:r>
            <a:endParaRPr/>
          </a:p>
          <a:p>
            <a:pPr marL="457200" lvl="0" indent="-317500" algn="l" rtl="0">
              <a:spcBef>
                <a:spcPts val="0"/>
              </a:spcBef>
              <a:spcAft>
                <a:spcPts val="0"/>
              </a:spcAft>
              <a:buSzPts val="1400"/>
              <a:buChar char="●"/>
            </a:pPr>
            <a:r>
              <a:rPr lang="en"/>
              <a:t>Thought partnering around plans to teach explicit SEL skills to students</a:t>
            </a:r>
            <a:endParaRPr/>
          </a:p>
          <a:p>
            <a:pPr marL="457200" lvl="0" indent="-317500" algn="l" rtl="0">
              <a:spcBef>
                <a:spcPts val="0"/>
              </a:spcBef>
              <a:spcAft>
                <a:spcPts val="0"/>
              </a:spcAft>
              <a:buSzPts val="1400"/>
              <a:buChar char="●"/>
            </a:pPr>
            <a:r>
              <a:rPr lang="en"/>
              <a:t>Supporting healthy SEL practices, in students</a:t>
            </a:r>
            <a:endParaRPr/>
          </a:p>
          <a:p>
            <a:pPr marL="457200" lvl="0" indent="-317500" algn="l" rtl="0">
              <a:spcBef>
                <a:spcPts val="0"/>
              </a:spcBef>
              <a:spcAft>
                <a:spcPts val="0"/>
              </a:spcAft>
              <a:buSzPts val="1400"/>
              <a:buChar char="●"/>
            </a:pPr>
            <a:r>
              <a:rPr lang="en"/>
              <a:t>Raising awareness of how to implement supportive SEL grounded instruction for all students </a:t>
            </a:r>
            <a:endParaRPr/>
          </a:p>
          <a:p>
            <a:pPr marL="457200" lvl="0" indent="-317500" algn="l" rtl="0">
              <a:spcBef>
                <a:spcPts val="0"/>
              </a:spcBef>
              <a:spcAft>
                <a:spcPts val="0"/>
              </a:spcAft>
              <a:buSzPts val="1400"/>
              <a:buChar char="●"/>
            </a:pPr>
            <a:r>
              <a:rPr lang="en"/>
              <a:t>Collecting/creating resources &amp; presentations designed to support healthy SEL</a:t>
            </a:r>
            <a:endParaRPr/>
          </a:p>
        </p:txBody>
      </p:sp>
      <p:sp>
        <p:nvSpPr>
          <p:cNvPr id="228" name="Google Shape;228;p41"/>
          <p:cNvSpPr txBox="1"/>
          <p:nvPr/>
        </p:nvSpPr>
        <p:spPr>
          <a:xfrm>
            <a:off x="7446000" y="1735725"/>
            <a:ext cx="172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29" name="Google Shape;229;p41"/>
          <p:cNvSpPr txBox="1"/>
          <p:nvPr/>
        </p:nvSpPr>
        <p:spPr>
          <a:xfrm>
            <a:off x="458350" y="1291825"/>
            <a:ext cx="30123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solidFill>
                  <a:schemeClr val="dk1"/>
                </a:solidFill>
              </a:rPr>
              <a:t>Thought partnering with schools on creating systems of support for emotionally intelligent practices among adults</a:t>
            </a:r>
            <a:endParaRPr/>
          </a:p>
          <a:p>
            <a:pPr marL="457200" lvl="0" indent="-317500" algn="l" rtl="0">
              <a:spcBef>
                <a:spcPts val="0"/>
              </a:spcBef>
              <a:spcAft>
                <a:spcPts val="0"/>
              </a:spcAft>
              <a:buSzPts val="1400"/>
              <a:buChar char="●"/>
            </a:pPr>
            <a:r>
              <a:rPr lang="en"/>
              <a:t>Raising awareness of the role of emotional intelligence in learning &amp; its neuroscience</a:t>
            </a:r>
            <a:endParaRPr/>
          </a:p>
          <a:p>
            <a:pPr marL="457200" lvl="0" indent="-317500" algn="l" rtl="0">
              <a:spcBef>
                <a:spcPts val="0"/>
              </a:spcBef>
              <a:spcAft>
                <a:spcPts val="0"/>
              </a:spcAft>
              <a:buSzPts val="1400"/>
              <a:buChar char="●"/>
            </a:pPr>
            <a:r>
              <a:rPr lang="en"/>
              <a:t>Collecting/creating resources &amp; presentations designed to support emotional intelligence for adults</a:t>
            </a:r>
            <a:endParaRPr/>
          </a:p>
          <a:p>
            <a:pPr marL="457200" lvl="0" indent="-317500" algn="l" rtl="0">
              <a:spcBef>
                <a:spcPts val="0"/>
              </a:spcBef>
              <a:spcAft>
                <a:spcPts val="0"/>
              </a:spcAft>
              <a:buSzPts val="1400"/>
              <a:buChar char="●"/>
            </a:pPr>
            <a:r>
              <a:rPr lang="en"/>
              <a:t>Supporting emotionally intelligent practicing</a:t>
            </a:r>
            <a:endParaRPr/>
          </a:p>
        </p:txBody>
      </p:sp>
      <p:sp>
        <p:nvSpPr>
          <p:cNvPr id="230" name="Google Shape;230;p41"/>
          <p:cNvSpPr txBox="1"/>
          <p:nvPr/>
        </p:nvSpPr>
        <p:spPr>
          <a:xfrm>
            <a:off x="3534475" y="1735725"/>
            <a:ext cx="2259600" cy="2555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Supporting the emotional health &amp; wellbeing those in schools in Maine</a:t>
            </a:r>
            <a:endParaRPr/>
          </a:p>
          <a:p>
            <a:pPr marL="457200" lvl="0" indent="-317500" algn="l" rtl="0">
              <a:spcBef>
                <a:spcPts val="0"/>
              </a:spcBef>
              <a:spcAft>
                <a:spcPts val="0"/>
              </a:spcAft>
              <a:buSzPts val="1400"/>
              <a:buChar char="●"/>
            </a:pPr>
            <a:r>
              <a:rPr lang="en"/>
              <a:t>Raising awareness of the importance of deepening adult emotional literacy, so that adults are well positioned to support students</a:t>
            </a:r>
            <a:endParaRPr/>
          </a:p>
        </p:txBody>
      </p:sp>
      <p:pic>
        <p:nvPicPr>
          <p:cNvPr id="10" name="Picture 9">
            <a:extLst>
              <a:ext uri="{FF2B5EF4-FFF2-40B4-BE49-F238E27FC236}">
                <a16:creationId xmlns:a16="http://schemas.microsoft.com/office/drawing/2014/main" id="{A37BD293-0015-409A-8466-A661E21BEFDF}"/>
              </a:ext>
            </a:extLst>
          </p:cNvPr>
          <p:cNvPicPr>
            <a:picLocks noChangeAspect="1"/>
          </p:cNvPicPr>
          <p:nvPr/>
        </p:nvPicPr>
        <p:blipFill>
          <a:blip r:embed="rId3"/>
          <a:stretch>
            <a:fillRect/>
          </a:stretch>
        </p:blipFill>
        <p:spPr>
          <a:xfrm>
            <a:off x="51619" y="4545507"/>
            <a:ext cx="539203" cy="5458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363D-AF20-454D-BF05-83FDCA046CF5}"/>
              </a:ext>
            </a:extLst>
          </p:cNvPr>
          <p:cNvSpPr>
            <a:spLocks noGrp="1"/>
          </p:cNvSpPr>
          <p:nvPr>
            <p:ph type="title"/>
          </p:nvPr>
        </p:nvSpPr>
        <p:spPr>
          <a:xfrm>
            <a:off x="60953" y="798600"/>
            <a:ext cx="6583196" cy="3546300"/>
          </a:xfrm>
        </p:spPr>
        <p:txBody>
          <a:bodyPr>
            <a:normAutofit fontScale="90000"/>
          </a:bodyPr>
          <a:lstStyle/>
          <a:p>
            <a:r>
              <a:rPr lang="en-US" dirty="0"/>
              <a:t>Navigating Our Time Together</a:t>
            </a:r>
            <a:br>
              <a:rPr lang="en-US" dirty="0"/>
            </a:br>
            <a:r>
              <a:rPr lang="en-US" dirty="0"/>
              <a:t>	</a:t>
            </a:r>
            <a:r>
              <a:rPr lang="en-US" sz="1600" strike="sngStrike" dirty="0"/>
              <a:t>Who are we?</a:t>
            </a:r>
            <a:br>
              <a:rPr lang="en-US" sz="1600" dirty="0"/>
            </a:br>
            <a:r>
              <a:rPr lang="en-US" sz="1600" dirty="0"/>
              <a:t>	What is SEL?</a:t>
            </a:r>
            <a:br>
              <a:rPr lang="en-US" sz="1600" dirty="0"/>
            </a:br>
            <a:r>
              <a:rPr lang="en-US" sz="1600" dirty="0"/>
              <a:t>	Spotlight: One aspect of SEL</a:t>
            </a:r>
            <a:br>
              <a:rPr lang="en-US" sz="1600" dirty="0"/>
            </a:br>
            <a:r>
              <a:rPr lang="en-US" sz="1600" dirty="0"/>
              <a:t>	Voices of students</a:t>
            </a:r>
            <a:br>
              <a:rPr lang="en-US" sz="1600" dirty="0"/>
            </a:br>
            <a:r>
              <a:rPr lang="en-US" sz="1600" dirty="0"/>
              <a:t>	Spotlight: Coregulation &amp; Classrooms</a:t>
            </a:r>
            <a:br>
              <a:rPr lang="en-US" sz="1600" dirty="0"/>
            </a:br>
            <a:r>
              <a:rPr lang="en-US" sz="1600" dirty="0"/>
              <a:t>	SEL &amp; Adults In Schools</a:t>
            </a:r>
            <a:br>
              <a:rPr lang="en-US" sz="1600" dirty="0"/>
            </a:br>
            <a:r>
              <a:rPr lang="en-US" sz="1600" dirty="0"/>
              <a:t>	Talking Back To The Anti-SEL Narrative</a:t>
            </a:r>
            <a:br>
              <a:rPr lang="en-US" sz="1600" dirty="0"/>
            </a:br>
            <a:r>
              <a:rPr lang="en-US" sz="1600" dirty="0"/>
              <a:t>	Learning from you – New Positions In Schools SEL</a:t>
            </a:r>
            <a:br>
              <a:rPr lang="en-US" sz="1600" dirty="0"/>
            </a:br>
            <a:r>
              <a:rPr lang="en-US" sz="1600" dirty="0"/>
              <a:t>	Reminders</a:t>
            </a:r>
            <a:br>
              <a:rPr lang="en-US" sz="1600" dirty="0"/>
            </a:br>
            <a:endParaRPr lang="en-US" dirty="0"/>
          </a:p>
        </p:txBody>
      </p:sp>
      <p:pic>
        <p:nvPicPr>
          <p:cNvPr id="4" name="Picture 3" descr="Qr code&#10;&#10;Description automatically generated">
            <a:extLst>
              <a:ext uri="{FF2B5EF4-FFF2-40B4-BE49-F238E27FC236}">
                <a16:creationId xmlns:a16="http://schemas.microsoft.com/office/drawing/2014/main" id="{27A7FF5B-8D0B-456B-B891-72265CE1D68E}"/>
              </a:ext>
            </a:extLst>
          </p:cNvPr>
          <p:cNvPicPr>
            <a:picLocks noChangeAspect="1"/>
          </p:cNvPicPr>
          <p:nvPr/>
        </p:nvPicPr>
        <p:blipFill>
          <a:blip r:embed="rId2"/>
          <a:stretch>
            <a:fillRect/>
          </a:stretch>
        </p:blipFill>
        <p:spPr>
          <a:xfrm>
            <a:off x="6391467" y="191729"/>
            <a:ext cx="2440858" cy="2440858"/>
          </a:xfrm>
          <a:prstGeom prst="rect">
            <a:avLst/>
          </a:prstGeom>
        </p:spPr>
      </p:pic>
      <p:pic>
        <p:nvPicPr>
          <p:cNvPr id="5" name="Picture 4">
            <a:extLst>
              <a:ext uri="{FF2B5EF4-FFF2-40B4-BE49-F238E27FC236}">
                <a16:creationId xmlns:a16="http://schemas.microsoft.com/office/drawing/2014/main" id="{DD14589A-39CD-4F67-8DD2-CDD3AD20873D}"/>
              </a:ext>
            </a:extLst>
          </p:cNvPr>
          <p:cNvPicPr>
            <a:picLocks noChangeAspect="1"/>
          </p:cNvPicPr>
          <p:nvPr/>
        </p:nvPicPr>
        <p:blipFill>
          <a:blip r:embed="rId3"/>
          <a:stretch>
            <a:fillRect/>
          </a:stretch>
        </p:blipFill>
        <p:spPr>
          <a:xfrm>
            <a:off x="0" y="0"/>
            <a:ext cx="539203" cy="545811"/>
          </a:xfrm>
          <a:prstGeom prst="rect">
            <a:avLst/>
          </a:prstGeom>
        </p:spPr>
      </p:pic>
    </p:spTree>
    <p:extLst>
      <p:ext uri="{BB962C8B-B14F-4D97-AF65-F5344CB8AC3E}">
        <p14:creationId xmlns:p14="http://schemas.microsoft.com/office/powerpoint/2010/main" val="132848435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TotalTime>
  <Words>3763</Words>
  <Application>Microsoft Office PowerPoint</Application>
  <PresentationFormat>On-screen Show (16:9)</PresentationFormat>
  <Paragraphs>359</Paragraphs>
  <Slides>62</Slides>
  <Notes>45</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62</vt:i4>
      </vt:variant>
    </vt:vector>
  </HeadingPairs>
  <TitlesOfParts>
    <vt:vector size="80" baseType="lpstr">
      <vt:lpstr>Roboto Condensed</vt:lpstr>
      <vt:lpstr>Roboto</vt:lpstr>
      <vt:lpstr>Calibri Light</vt:lpstr>
      <vt:lpstr>Abadi Extra Light</vt:lpstr>
      <vt:lpstr>PT Sans Narrow</vt:lpstr>
      <vt:lpstr>Georgia</vt:lpstr>
      <vt:lpstr>PT Sans</vt:lpstr>
      <vt:lpstr>Calibri</vt:lpstr>
      <vt:lpstr>Merriweather</vt:lpstr>
      <vt:lpstr>Oswald</vt:lpstr>
      <vt:lpstr>Arial</vt:lpstr>
      <vt:lpstr>Simple Light</vt:lpstr>
      <vt:lpstr>Paradigm</vt:lpstr>
      <vt:lpstr>1_Paradigm</vt:lpstr>
      <vt:lpstr>1_Simple Light</vt:lpstr>
      <vt:lpstr>2_Paradigm</vt:lpstr>
      <vt:lpstr>Office Theme</vt:lpstr>
      <vt:lpstr>3_Paradigm</vt:lpstr>
      <vt:lpstr>MSMA:  Spotlighting Curiosity &amp; Coregulation In The Classroom</vt:lpstr>
      <vt:lpstr>Choose the animal who appears to, most closely, match the feeling which you, most, relate to this morning.</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PowerPoint Presentation</vt:lpstr>
      <vt:lpstr>PowerPoint Presentation</vt:lpstr>
      <vt:lpstr>PowerPoint Presentation</vt:lpstr>
      <vt:lpstr>PowerPoint Presentation</vt:lpstr>
      <vt:lpstr>PowerPoint Presentation</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PowerPoint Presentation</vt:lpstr>
      <vt:lpstr>PowerPoint Presentation</vt:lpstr>
      <vt:lpstr>PowerPoint Presentation</vt:lpstr>
      <vt:lpstr>PowerPoint Presentation</vt:lpstr>
      <vt:lpstr>PowerPoint Presentation</vt:lpstr>
      <vt:lpstr>When we are socially and emotionally literate – we act in expansively affirming ways.</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Take A Moment</vt:lpstr>
      <vt:lpstr>What do you see?</vt:lpstr>
      <vt:lpstr>What do you think?</vt:lpstr>
      <vt:lpstr>What do you wonder?</vt:lpstr>
      <vt:lpstr>Now that you have context - </vt:lpstr>
      <vt:lpstr>PowerPoint Presentation</vt:lpstr>
      <vt:lpstr>PowerPoint Presentation</vt:lpstr>
      <vt:lpstr>PowerPoint Presentation</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16.1%</vt:lpstr>
      <vt:lpstr>32.7%</vt:lpstr>
      <vt:lpstr>What are the chances you would intervene or defend someone being verbally abused or bullied at school?</vt:lpstr>
      <vt:lpstr>6.5%</vt:lpstr>
      <vt:lpstr>PowerPoint Presentation</vt:lpstr>
      <vt:lpstr>PowerPoint Presentation</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PowerPoint Presentation</vt:lpstr>
      <vt:lpstr>PowerPoint Presentation</vt:lpstr>
      <vt:lpstr>Elementary* Aged Children - Skills Needed</vt:lpstr>
      <vt:lpstr>Elementary* Aged Children - Co-Regulation</vt:lpstr>
      <vt:lpstr>Adolescents* - Skills Needed</vt:lpstr>
      <vt:lpstr>Adolescents* - Co-Regulation</vt:lpstr>
      <vt:lpstr>Young Adult* - Skills Needed</vt:lpstr>
      <vt:lpstr>Young Adult* - Co-Regulation</vt:lpstr>
      <vt:lpstr>PowerPoint Presentation</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SEL benefits adults, too Positive impact on teachers </vt:lpstr>
      <vt:lpstr>Administrators, your social competencies protect you, too.  How are you being supported - how is your learning being developed?</vt:lpstr>
      <vt:lpstr>Navigating Our Time Together  Who are we?  What is SEL?  Spotlight: One aspect of SEL  Voices of students  Spotlight: Coregulation &amp; Classrooms  SEL &amp; Adults In Schools  Talking Back To The Anti-SEL Narrative  Learning from you – New Positions In Schools SEL  Reminders </vt:lpstr>
      <vt:lpstr>PowerPoint Presentation</vt:lpstr>
      <vt:lpstr>PowerPoint Presentation</vt:lpstr>
      <vt:lpstr>PowerPoint Presentation</vt:lpstr>
      <vt:lpstr>Students value SEL</vt:lpstr>
      <vt:lpstr>PowerPoint Presentation</vt:lpstr>
      <vt:lpstr>PowerPoint Presentation</vt:lpstr>
      <vt:lpstr>PowerPoint Presentation</vt:lpstr>
      <vt:lpstr>Employers value SEL</vt:lpstr>
      <vt:lpstr>Employers value SEL</vt:lpstr>
      <vt:lpstr>PowerPoint Presentation</vt:lpstr>
      <vt:lpstr>PowerPoint Presentation</vt:lpstr>
      <vt:lpstr>Reflect:    Which areas jump out to you as areas of need?  What data might you use to understand more?</vt:lpstr>
      <vt:lpstr>Navigating Our Time Together  Who are we?  What is SEL?  Spotlight: One aspect of SEL  Voices of students  Spotlight: Coregulation &amp; Classrooms  SEL &amp; Adults In Schools  Talking Back To The Anti-SEL Narrative  Learning from you – New Positions &amp; Collaborations  Reminders </vt:lpstr>
      <vt:lpstr>An Opportunity To Learn Explore, Together</vt:lpstr>
      <vt:lpstr>Inspiring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Norsworthy, Sarah</cp:lastModifiedBy>
  <cp:revision>6</cp:revision>
  <dcterms:modified xsi:type="dcterms:W3CDTF">2022-10-28T18:21:13Z</dcterms:modified>
</cp:coreProperties>
</file>