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b51426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0b51426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b514265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b514265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e70c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c2e70c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c8bb23b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0c8bb23b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c2e70c6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0c2e70c6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c2e70c6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0c2e70c6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c2e70c6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0c2e70c6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c2e70c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c2e70c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0c8bb23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0c8bb23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b514265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b514265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b514265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b51426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b514265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b514265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b514265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b514265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b51426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b51426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b514265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b514265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sri.com/en-us/industries/education/schools/schools-mapping-software-bundle" TargetMode="External"/><Relationship Id="rId4" Type="http://schemas.openxmlformats.org/officeDocument/2006/relationships/hyperlink" Target="http://www.youtube.com/watch?v=LHDCRjAxpI0" TargetMode="External"/><Relationship Id="rId5" Type="http://schemas.openxmlformats.org/officeDocument/2006/relationships/image" Target="../media/image6.jpg"/><Relationship Id="rId6" Type="http://schemas.openxmlformats.org/officeDocument/2006/relationships/hyperlink" Target="https://www.esri.com/videos/watch?videoid=LHDCRjAxpI0&amp;title=what-is-gis-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torymaps.arcgis.com/en/" TargetMode="External"/><Relationship Id="rId4" Type="http://schemas.openxmlformats.org/officeDocument/2006/relationships/hyperlink" Target="https://storymaps-classic.arcgis.com/en/" TargetMode="External"/><Relationship Id="rId9" Type="http://schemas.openxmlformats.org/officeDocument/2006/relationships/hyperlink" Target="https://storymaps.esri.com/stories/2017/embattled-borderlands/index.html" TargetMode="External"/><Relationship Id="rId5" Type="http://schemas.openxmlformats.org/officeDocument/2006/relationships/hyperlink" Target="https://storymaps-classic.arcgis.com/en/gallery/#s=0" TargetMode="External"/><Relationship Id="rId6" Type="http://schemas.openxmlformats.org/officeDocument/2006/relationships/hyperlink" Target="https://umn.maps.arcgis.com/apps/Cascade/index.html?appid=cee907e6b8354a7b8893b17d208c2aef" TargetMode="External"/><Relationship Id="rId7" Type="http://schemas.openxmlformats.org/officeDocument/2006/relationships/hyperlink" Target="http://esrica-marketing.maps.arcgis.com/apps/StoryMapBasic/index.html?appid=a921e436bcd94e01a2d8178dede194ef" TargetMode="External"/><Relationship Id="rId8" Type="http://schemas.openxmlformats.org/officeDocument/2006/relationships/hyperlink" Target="http://swccd.maps.arcgis.com/apps/MapSeries/index.html?appid=90543337d7d04a9090c7dc6fafc4525b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sri.com/en-us/industries/education/schools/geoinquiries-collections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GaumKCenPKIEXtN4T4TSHEfgkEC__X-GOPFd_L3Vavs/copy" TargetMode="External"/><Relationship Id="rId4" Type="http://schemas.openxmlformats.org/officeDocument/2006/relationships/hyperlink" Target="https://docs.google.com/document/d/1LECuYg96WW4h9oCqzaqHlVFeeQASnYp6Eg2i0fMjcP4/edit?usp=sharing" TargetMode="External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nationalgeographic.org/education" TargetMode="External"/><Relationship Id="rId4" Type="http://schemas.openxmlformats.org/officeDocument/2006/relationships/hyperlink" Target="https://www.nationalgeographic.org/education/professional-development/educator-certification/https://www.nationalgeographic.org/education/professional-development/educator-certification/" TargetMode="External"/><Relationship Id="rId11" Type="http://schemas.openxmlformats.org/officeDocument/2006/relationships/hyperlink" Target="http://bit.ly/GeographyRocks" TargetMode="External"/><Relationship Id="rId10" Type="http://schemas.openxmlformats.org/officeDocument/2006/relationships/hyperlink" Target="https://storymaps.arcgis.com/en/" TargetMode="External"/><Relationship Id="rId9" Type="http://schemas.openxmlformats.org/officeDocument/2006/relationships/hyperlink" Target="http://education.maps.arcgis.com/home/group.html?id=39505ed571d646c8b66ecccadbc386e4#overview" TargetMode="External"/><Relationship Id="rId5" Type="http://schemas.openxmlformats.org/officeDocument/2006/relationships/hyperlink" Target="https://www.nationalgeographic.org/education/professional-development/educator-certification" TargetMode="External"/><Relationship Id="rId6" Type="http://schemas.openxmlformats.org/officeDocument/2006/relationships/hyperlink" Target="http://ncge.org/resources" TargetMode="External"/><Relationship Id="rId7" Type="http://schemas.openxmlformats.org/officeDocument/2006/relationships/hyperlink" Target="https://www.facebook.com/MaineGeographicAlliance/" TargetMode="External"/><Relationship Id="rId8" Type="http://schemas.openxmlformats.org/officeDocument/2006/relationships/hyperlink" Target="http://k12.maps.arcgis.com/home/index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twitter.com/MsGoodall_Riots" TargetMode="External"/><Relationship Id="rId9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hyperlink" Target="mailto:sgoodall@rsu26.org" TargetMode="External"/><Relationship Id="rId8" Type="http://schemas.openxmlformats.org/officeDocument/2006/relationships/hyperlink" Target="mailto:baileysa@spsdm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isday.com/en-us/overview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ationalgeographic.org/standards/national-geography-standards/13/" TargetMode="External"/><Relationship Id="rId4" Type="http://schemas.openxmlformats.org/officeDocument/2006/relationships/hyperlink" Target="https://static01.nyt.com/images/blogs/learning/pdf/2012/GeographyStandardsBingoLN.pdf" TargetMode="External"/><Relationship Id="rId5" Type="http://schemas.openxmlformats.org/officeDocument/2006/relationships/hyperlink" Target="https://edu.google.com/products/vr-ar/expeditions/?modal_active=none" TargetMode="External"/><Relationship Id="rId6" Type="http://schemas.openxmlformats.org/officeDocument/2006/relationships/hyperlink" Target="https://mapmaker.nationalgeographic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ationalgeographic.org/activity/physical-geography-and-power-ancient-rome/" TargetMode="External"/><Relationship Id="rId4" Type="http://schemas.openxmlformats.org/officeDocument/2006/relationships/hyperlink" Target="https://media.nationalgeographic.org/assets/file/Physical_Geography_and_Power.pdf" TargetMode="External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09075"/>
            <a:ext cx="8520600" cy="2052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00"/>
                </a:solidFill>
              </a:rPr>
              <a:t>Geography! It is so much more than you think! (and easy and fun to teach)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25975"/>
            <a:ext cx="8520600" cy="792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Sarah Bailey, South Portland High School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Shana Goodall, Orono High School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238725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Geography</a:t>
            </a:r>
            <a:r>
              <a:rPr lang="en" sz="2400"/>
              <a:t>!</a:t>
            </a:r>
            <a:endParaRPr sz="2400"/>
          </a:p>
        </p:txBody>
      </p:sp>
      <p:sp>
        <p:nvSpPr>
          <p:cNvPr id="130" name="Google Shape;130;p24"/>
          <p:cNvSpPr txBox="1"/>
          <p:nvPr/>
        </p:nvSpPr>
        <p:spPr>
          <a:xfrm>
            <a:off x="361350" y="700075"/>
            <a:ext cx="4210800" cy="3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/>
              <a:t>What is GIS?</a:t>
            </a:r>
            <a:endParaRPr b="1"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Avenir"/>
              <a:buNone/>
            </a:pPr>
            <a:r>
              <a:rPr b="1" lang="en"/>
              <a:t>GIS = GEOSPATIAL INFORMATION SYSTEMS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 framework for gathering, managing, and analyzing data.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Avenir"/>
              <a:buNone/>
            </a:pPr>
            <a:r>
              <a:rPr b="1" lang="en"/>
              <a:t>It analyzes spatial location and organizes layers of information into visualizations - like maps!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GIS reveals deeper insights into data, such as patterns, relationships, and situations—helping users make smarter decisions. 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 More Information on GIS for schools: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Avenir"/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https://www.esri.com/en-us/industries/education/schools/schools-mapping-software-bundle</a:t>
            </a:r>
            <a:endParaRPr b="1"/>
          </a:p>
        </p:txBody>
      </p:sp>
      <p:sp>
        <p:nvSpPr>
          <p:cNvPr id="131" name="Google Shape;131;p24"/>
          <p:cNvSpPr txBox="1"/>
          <p:nvPr>
            <p:ph type="title"/>
          </p:nvPr>
        </p:nvSpPr>
        <p:spPr>
          <a:xfrm>
            <a:off x="4361550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GIS</a:t>
            </a:r>
            <a:endParaRPr sz="2400"/>
          </a:p>
        </p:txBody>
      </p:sp>
      <p:pic>
        <p:nvPicPr>
          <p:cNvPr descr="what is GIS.jpeg" id="132" name="Google Shape;132;p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764" r="0" t="0"/>
          <a:stretch/>
        </p:blipFill>
        <p:spPr>
          <a:xfrm>
            <a:off x="4673198" y="2705002"/>
            <a:ext cx="4188175" cy="19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672838" y="4588975"/>
            <a:ext cx="41889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https://www.esri.com/videos/watch?videoid=LHDCRjAxpI0&amp;title=what-is-gis-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238725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Geography</a:t>
            </a:r>
            <a:r>
              <a:rPr lang="en" sz="2400"/>
              <a:t>!</a:t>
            </a:r>
            <a:endParaRPr sz="2400"/>
          </a:p>
        </p:txBody>
      </p:sp>
      <p:sp>
        <p:nvSpPr>
          <p:cNvPr id="139" name="Google Shape;139;p25"/>
          <p:cNvSpPr txBox="1"/>
          <p:nvPr/>
        </p:nvSpPr>
        <p:spPr>
          <a:xfrm>
            <a:off x="361350" y="700075"/>
            <a:ext cx="8421300" cy="4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/>
              <a:t>What is a Story Map?</a:t>
            </a:r>
            <a:endParaRPr b="1" i="1" sz="2400"/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/>
              <a:t>A simple yet powerful way to inform, engage, and inspire people with any story you want to tell that involves maps, places, locations, or geography. </a:t>
            </a:r>
            <a:endParaRPr b="1"/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/>
              <a:t>Esri Story Maps are web applications that let authors combine beautiful maps with narrative text, striking images, and multimedia, including video. </a:t>
            </a:r>
            <a:endParaRPr b="1"/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/>
              <a:t>The applications are designed to be attractive and usable by anyone, which makes them great for education and outreach, either to the general public or to a specific audience.</a:t>
            </a:r>
            <a:endParaRPr b="1"/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linkClick r:id="rId3"/>
              </a:rPr>
              <a:t>STORY MAPS</a:t>
            </a:r>
            <a:r>
              <a:rPr b="1" lang="en"/>
              <a:t>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4"/>
              </a:rPr>
              <a:t>About</a:t>
            </a:r>
            <a:r>
              <a:rPr b="1" lang="en"/>
              <a:t>, </a:t>
            </a:r>
            <a:r>
              <a:rPr b="1" lang="en" u="sng">
                <a:solidFill>
                  <a:schemeClr val="hlink"/>
                </a:solidFill>
                <a:hlinkClick r:id="rId5"/>
              </a:rPr>
              <a:t>Gallery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Samples: </a:t>
            </a:r>
            <a:r>
              <a:rPr b="1" lang="en" u="sng">
                <a:solidFill>
                  <a:schemeClr val="hlink"/>
                </a:solidFill>
                <a:hlinkClick r:id="rId6"/>
              </a:rPr>
              <a:t>Downton Abbey</a:t>
            </a:r>
            <a:r>
              <a:rPr b="1" lang="en"/>
              <a:t>, </a:t>
            </a:r>
            <a:r>
              <a:rPr b="1" lang="en" u="sng">
                <a:solidFill>
                  <a:schemeClr val="hlink"/>
                </a:solidFill>
                <a:hlinkClick r:id="rId7"/>
              </a:rPr>
              <a:t>Maple Syrup Festivals (Canada)</a:t>
            </a:r>
            <a:r>
              <a:rPr b="1" lang="en"/>
              <a:t>, </a:t>
            </a:r>
            <a:r>
              <a:rPr b="1" lang="en" u="sng">
                <a:solidFill>
                  <a:schemeClr val="hlink"/>
                </a:solidFill>
                <a:hlinkClick r:id="rId8"/>
              </a:rPr>
              <a:t>Urban Ant (High Tech High School)</a:t>
            </a:r>
            <a:r>
              <a:rPr b="1" lang="en"/>
              <a:t>, </a:t>
            </a:r>
            <a:r>
              <a:rPr b="1" lang="en" u="sng">
                <a:solidFill>
                  <a:schemeClr val="hlink"/>
                </a:solidFill>
                <a:hlinkClick r:id="rId9"/>
              </a:rPr>
              <a:t>Borderlands (Also in Spanish)</a:t>
            </a:r>
            <a:endParaRPr b="1"/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4361550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Story Maps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238725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Geography</a:t>
            </a:r>
            <a:r>
              <a:rPr lang="en" sz="2400">
                <a:solidFill>
                  <a:srgbClr val="000000"/>
                </a:solidFill>
              </a:rPr>
              <a:t>!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6" name="Google Shape;146;p26"/>
          <p:cNvSpPr txBox="1"/>
          <p:nvPr>
            <p:ph type="title"/>
          </p:nvPr>
        </p:nvSpPr>
        <p:spPr>
          <a:xfrm>
            <a:off x="4361550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GeoInquiries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333750" y="693825"/>
            <a:ext cx="2224800" cy="42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GeoInquiries are short, standards-based inquiry activities for teaching map-based content found in commonly used textbooks.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activity is designed using a common inquiry model and can be presented quickly from a single computer and projector or modified for students’ hands-on engagement. </a:t>
            </a:r>
            <a:endParaRPr b="1"/>
          </a:p>
        </p:txBody>
      </p:sp>
      <p:pic>
        <p:nvPicPr>
          <p:cNvPr id="148" name="Google Shape;148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600" y="784850"/>
            <a:ext cx="5476154" cy="420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238725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Geography</a:t>
            </a:r>
            <a:r>
              <a:rPr lang="en" sz="2400">
                <a:solidFill>
                  <a:srgbClr val="000000"/>
                </a:solidFill>
              </a:rPr>
              <a:t>!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54" name="Google Shape;154;p27"/>
          <p:cNvSpPr txBox="1"/>
          <p:nvPr>
            <p:ph type="title"/>
          </p:nvPr>
        </p:nvSpPr>
        <p:spPr>
          <a:xfrm>
            <a:off x="4361550" y="199250"/>
            <a:ext cx="4333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GeoInquiries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333750" y="784850"/>
            <a:ext cx="34518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linkClick r:id="rId3"/>
              </a:rPr>
              <a:t>SHANA’S MODIFIED GEOINQUIRY IN A GOOGLE DOC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88"/>
              <a:buFont typeface="Avenir"/>
              <a:buNone/>
            </a:pPr>
            <a:r>
              <a:rPr b="1" lang="en"/>
              <a:t>The Google Doc will force you to make a copy.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4700" y="784850"/>
            <a:ext cx="4790053" cy="42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238725" y="221625"/>
            <a:ext cx="42846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Geography</a:t>
            </a:r>
            <a:r>
              <a:rPr lang="en" sz="2400"/>
              <a:t>!</a:t>
            </a:r>
            <a:endParaRPr sz="2400"/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5035925" y="221625"/>
            <a:ext cx="36792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Resources</a:t>
            </a:r>
            <a:endParaRPr sz="2400"/>
          </a:p>
        </p:txBody>
      </p:sp>
      <p:cxnSp>
        <p:nvCxnSpPr>
          <p:cNvPr id="163" name="Google Shape;163;p28"/>
          <p:cNvCxnSpPr/>
          <p:nvPr/>
        </p:nvCxnSpPr>
        <p:spPr>
          <a:xfrm>
            <a:off x="315925" y="643425"/>
            <a:ext cx="8448300" cy="11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8"/>
          <p:cNvSpPr txBox="1"/>
          <p:nvPr/>
        </p:nvSpPr>
        <p:spPr>
          <a:xfrm>
            <a:off x="315925" y="823400"/>
            <a:ext cx="5156400" cy="4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89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NATIONAL GEOGRAPHIC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3"/>
              </a:rPr>
              <a:t>EDUCATION RESOURCES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CERTIFICATION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0000FF"/>
              </a:solidFill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NATIONAL COUNCIL FOR GEOGRAPHIC EDUCATION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6"/>
              </a:rPr>
              <a:t>RESOURCES</a:t>
            </a:r>
            <a:endParaRPr u="sng">
              <a:solidFill>
                <a:schemeClr val="lt1"/>
              </a:solidFill>
            </a:endParaRPr>
          </a:p>
          <a:p>
            <a:pPr indent="-1062988" lvl="0" marL="110388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MAINE GEOGRAPHIC ALLIANCE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7"/>
              </a:rPr>
              <a:t>FACEBOOK PAGE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3972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b="1" lang="en"/>
              <a:t>ESRI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lang="en" u="sng">
                <a:solidFill>
                  <a:srgbClr val="0000FF"/>
                </a:solidFill>
                <a:hlinkClick r:id="rId8"/>
              </a:rPr>
              <a:t>K-12 RESOURCE CENTRAL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lang="en" u="sng">
                <a:solidFill>
                  <a:srgbClr val="0000FF"/>
                </a:solidFill>
                <a:hlinkClick r:id="rId9"/>
              </a:rPr>
              <a:t>GEOINQUIRIES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lang="en" u="sng">
                <a:solidFill>
                  <a:srgbClr val="0000FF"/>
                </a:solidFill>
                <a:hlinkClick r:id="rId10"/>
              </a:rPr>
              <a:t>STORY MAPS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5769300" y="1230900"/>
            <a:ext cx="2994900" cy="1495200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D5A6BD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 this presentation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and live links.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11"/>
              </a:rPr>
              <a:t>bit.ly/GeographyRocks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469600" y="170725"/>
            <a:ext cx="3980100" cy="792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Sarah Bailey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South Portland High School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4666350" y="170725"/>
            <a:ext cx="4040700" cy="792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Shana Goodall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Orono High School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13038" r="21962" t="0"/>
          <a:stretch/>
        </p:blipFill>
        <p:spPr>
          <a:xfrm>
            <a:off x="7079025" y="1065175"/>
            <a:ext cx="1458076" cy="16823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666350" y="1014225"/>
            <a:ext cx="21642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Human Geography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Civilizations &amp; Geography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Government &amp; Politics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716100" y="2747525"/>
            <a:ext cx="39801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Mainer, Outdoor Enthusiast, Hiker, Reader, and Awesome Aunt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2015 	ACTEM ACHIEVE Award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	Penobscot County Teacher of the Year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	Maine Teacher of the Year Finalist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	Maine Social Studies Teacher of the Year</a:t>
            </a:r>
            <a:endParaRPr/>
          </a:p>
        </p:txBody>
      </p:sp>
      <p:grpSp>
        <p:nvGrpSpPr>
          <p:cNvPr id="65" name="Google Shape;65;p14"/>
          <p:cNvGrpSpPr/>
          <p:nvPr/>
        </p:nvGrpSpPr>
        <p:grpSpPr>
          <a:xfrm>
            <a:off x="4716100" y="4389025"/>
            <a:ext cx="2247650" cy="490250"/>
            <a:chOff x="4716100" y="4389025"/>
            <a:chExt cx="2247650" cy="490250"/>
          </a:xfrm>
        </p:grpSpPr>
        <p:sp>
          <p:nvSpPr>
            <p:cNvPr id="66" name="Google Shape;66;p14"/>
            <p:cNvSpPr txBox="1"/>
            <p:nvPr/>
          </p:nvSpPr>
          <p:spPr>
            <a:xfrm>
              <a:off x="5130150" y="4389025"/>
              <a:ext cx="1833600" cy="49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45720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hlinkClick r:id="rId4"/>
                </a:rPr>
                <a:t>@MsGoodall_Riots</a:t>
              </a:r>
              <a:endParaRPr/>
            </a:p>
          </p:txBody>
        </p:sp>
        <p:pic>
          <p:nvPicPr>
            <p:cNvPr id="67" name="Google Shape;6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6100" y="4389025"/>
              <a:ext cx="490250" cy="49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4"/>
          <p:cNvGrpSpPr/>
          <p:nvPr/>
        </p:nvGrpSpPr>
        <p:grpSpPr>
          <a:xfrm>
            <a:off x="6763000" y="4359038"/>
            <a:ext cx="2313575" cy="550213"/>
            <a:chOff x="6830550" y="4359038"/>
            <a:chExt cx="2313575" cy="550213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30550" y="4359038"/>
              <a:ext cx="493777" cy="493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 txBox="1"/>
            <p:nvPr/>
          </p:nvSpPr>
          <p:spPr>
            <a:xfrm>
              <a:off x="7248125" y="4419050"/>
              <a:ext cx="1896000" cy="49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hlinkClick r:id="rId7"/>
                </a:rPr>
                <a:t>sgoodall@rsu26.org</a:t>
              </a:r>
              <a:endParaRPr/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438300" y="1165350"/>
            <a:ext cx="39801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 American 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Mother, beachgoer, global traveler, reader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NatGeo certified teacher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NCSS presenter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lang="en" u="sng">
                <a:solidFill>
                  <a:schemeClr val="hlink"/>
                </a:solidFill>
                <a:hlinkClick r:id="rId8"/>
              </a:rPr>
              <a:t>baileysa@spsdme.org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600" y="4086013"/>
            <a:ext cx="493777" cy="49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3975" y="1165348"/>
            <a:ext cx="1458076" cy="110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title"/>
          </p:nvPr>
        </p:nvSpPr>
        <p:spPr>
          <a:xfrm>
            <a:off x="238725" y="199250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Happy GIS Day! </a:t>
            </a:r>
            <a:endParaRPr b="1"/>
          </a:p>
        </p:txBody>
      </p:sp>
      <p:pic>
        <p:nvPicPr>
          <p:cNvPr id="79" name="Google Shape;79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75" y="764150"/>
            <a:ext cx="8733662" cy="42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38725" y="199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geography fun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83850" y="1041050"/>
            <a:ext cx="83763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dk1"/>
                </a:solidFill>
                <a:hlinkClick r:id="rId3"/>
              </a:rPr>
              <a:t>Mapping boundaries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dk1"/>
                </a:solidFill>
                <a:hlinkClick r:id="rId4"/>
              </a:rPr>
              <a:t>Geography BINGO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dk1"/>
                </a:solidFill>
                <a:hlinkClick r:id="rId5"/>
              </a:rPr>
              <a:t>Google Expeditions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dk1"/>
                </a:solidFill>
                <a:hlinkClick r:id="rId6"/>
              </a:rPr>
              <a:t>NatGeo mapmaker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about </a:t>
            </a:r>
            <a:r>
              <a:rPr lang="en"/>
              <a:t>geography</a:t>
            </a:r>
            <a:r>
              <a:rPr lang="en"/>
              <a:t> using NatGeo Mapmaker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Geography: The key to Rome’s economic success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553750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Students understand how geographical features can help a society’s advancement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Students learn about key features of ancient Rome that helped build Rome’s economic power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Students evaluate how the Roman Empire used its power as influence over its population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Students understand the impact of climate change and how to empower themselves for a call of action 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geography of ancient Rome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09425" y="1152475"/>
            <a:ext cx="872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Background for Physical geography and power in ancient Rome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Physical Geography and Power in Rome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3611" y="1621250"/>
            <a:ext cx="2951863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50" y="226175"/>
            <a:ext cx="5899824" cy="44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350" y="226175"/>
            <a:ext cx="3318651" cy="44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425" y="152400"/>
            <a:ext cx="642716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