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</p:sldIdLst>
  <p:sldSz cx="18288000" cy="10287000"/>
  <p:notesSz cx="6858000" cy="9144000"/>
  <p:embeddedFontLst>
    <p:embeddedFont>
      <p:font typeface="Arimo" panose="020B0604020202020204" charset="0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Fredoka One" panose="020B0604020202020204" charset="0"/>
      <p:regular r:id="rId74"/>
    </p:embeddedFont>
    <p:embeddedFont>
      <p:font typeface="Glacial Indifference" panose="020B0604020202020204" charset="0"/>
      <p:regular r:id="rId75"/>
    </p:embeddedFont>
    <p:embeddedFont>
      <p:font typeface="Glacial Indifference Bold" panose="020B0604020202020204" charset="0"/>
      <p:regular r:id="rId76"/>
      <p:bold r:id="rId77"/>
    </p:embeddedFont>
    <p:embeddedFont>
      <p:font typeface="Glacial Indifference Italics" panose="020B0604020202020204" charset="0"/>
      <p:regular r:id="rId78"/>
      <p:italic r:id="rId79"/>
    </p:embeddedFont>
    <p:embeddedFont>
      <p:font typeface="Lato Bold" panose="020B0604020202020204" charset="0"/>
      <p:regular r:id="rId80"/>
      <p:bold r:id="rId81"/>
    </p:embeddedFont>
    <p:embeddedFont>
      <p:font typeface="Open Sans 1" panose="020B0604020202020204" charset="0"/>
      <p:regular r:id="rId82"/>
    </p:embeddedFont>
    <p:embeddedFont>
      <p:font typeface="Open Sans 2" panose="020B0604020202020204" charset="0"/>
      <p:regular r:id="rId83"/>
    </p:embeddedFont>
    <p:embeddedFont>
      <p:font typeface="Open Sans Light" panose="020B0604020202020204" charset="0"/>
      <p:regular r:id="rId84"/>
    </p:embeddedFont>
    <p:embeddedFont>
      <p:font typeface="Open Sans Light Italics" panose="020B0604020202020204" charset="0"/>
      <p:regular r:id="rId85"/>
      <p:italic r:id="rId86"/>
    </p:embeddedFont>
    <p:embeddedFont>
      <p:font typeface="Oswald Bold" panose="020B0604020202020204" charset="0"/>
      <p:regular r:id="rId87"/>
      <p:bold r:id="rId88"/>
    </p:embeddedFont>
    <p:embeddedFont>
      <p:font typeface="Quicksand" panose="020B0604020202020204" charset="0"/>
      <p:regular r:id="rId89"/>
    </p:embeddedFont>
    <p:embeddedFont>
      <p:font typeface="Quicksand Bold" panose="020B0604020202020204" charset="0"/>
      <p:regular r:id="rId90"/>
      <p:bold r:id="rId91"/>
    </p:embeddedFont>
    <p:embeddedFont>
      <p:font typeface="Quicksand Bold Italics" panose="020B0604020202020204" charset="0"/>
      <p:regular r:id="rId92"/>
      <p:bold r:id="rId93"/>
      <p:italic r:id="rId94"/>
      <p:boldItalic r:id="rId95"/>
    </p:embeddedFont>
    <p:embeddedFont>
      <p:font typeface="Quicksand Italics" panose="020B0604020202020204" charset="0"/>
      <p:regular r:id="rId96"/>
      <p:italic r:id="rId97"/>
    </p:embeddedFont>
    <p:embeddedFont>
      <p:font typeface="Sifonn" panose="020B0604020202020204" charset="0"/>
      <p:regular r:id="rId98"/>
      <p:bold r:id="rId9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94643" autoAdjust="0"/>
  </p:normalViewPr>
  <p:slideViewPr>
    <p:cSldViewPr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16.fntdata"/><Relationship Id="rId89" Type="http://schemas.openxmlformats.org/officeDocument/2006/relationships/font" Target="fonts/font21.fntdata"/><Relationship Id="rId7" Type="http://schemas.openxmlformats.org/officeDocument/2006/relationships/slide" Target="slides/slide3.xml"/><Relationship Id="rId71" Type="http://schemas.openxmlformats.org/officeDocument/2006/relationships/font" Target="fonts/font3.fntdata"/><Relationship Id="rId92" Type="http://schemas.openxmlformats.org/officeDocument/2006/relationships/font" Target="fonts/font2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87" Type="http://schemas.openxmlformats.org/officeDocument/2006/relationships/font" Target="fonts/font19.fntdata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font" Target="fonts/font14.fntdata"/><Relationship Id="rId90" Type="http://schemas.openxmlformats.org/officeDocument/2006/relationships/font" Target="fonts/font22.fntdata"/><Relationship Id="rId95" Type="http://schemas.openxmlformats.org/officeDocument/2006/relationships/font" Target="fonts/font2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93" Type="http://schemas.openxmlformats.org/officeDocument/2006/relationships/font" Target="fonts/font25.fntdata"/><Relationship Id="rId98" Type="http://schemas.openxmlformats.org/officeDocument/2006/relationships/font" Target="fonts/font3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91" Type="http://schemas.openxmlformats.org/officeDocument/2006/relationships/font" Target="fonts/font23.fntdata"/><Relationship Id="rId96" Type="http://schemas.openxmlformats.org/officeDocument/2006/relationships/font" Target="fonts/font2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94" Type="http://schemas.openxmlformats.org/officeDocument/2006/relationships/font" Target="fonts/font26.fntdata"/><Relationship Id="rId99" Type="http://schemas.openxmlformats.org/officeDocument/2006/relationships/font" Target="fonts/font31.fnt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8.fntdata"/><Relationship Id="rId97" Type="http://schemas.openxmlformats.org/officeDocument/2006/relationships/font" Target="fonts/font2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553" y="3201670"/>
            <a:ext cx="14195118" cy="605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0"/>
              </a:lnSpc>
            </a:pPr>
            <a:r>
              <a:rPr lang="en-US" sz="10400" spc="311">
                <a:solidFill>
                  <a:srgbClr val="C3EBE2"/>
                </a:solidFill>
                <a:latin typeface="Fredoka One"/>
              </a:rPr>
              <a:t>IN SEARCH OF MORE EQUITABLE GRADING </a:t>
            </a:r>
          </a:p>
          <a:p>
            <a:pPr algn="ctr">
              <a:lnSpc>
                <a:spcPts val="13200"/>
              </a:lnSpc>
            </a:pPr>
            <a:endParaRPr lang="en-US" sz="10400" spc="311">
              <a:solidFill>
                <a:srgbClr val="C3EBE2"/>
              </a:solidFill>
              <a:latin typeface="Fredoka One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898042" y="7686675"/>
            <a:ext cx="12270875" cy="304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600" spc="288">
                <a:solidFill>
                  <a:srgbClr val="F5F8FA"/>
                </a:solidFill>
                <a:latin typeface="Quicksand"/>
              </a:rPr>
              <a:t>Things I've been considering...</a:t>
            </a:r>
          </a:p>
          <a:p>
            <a:pPr algn="ctr">
              <a:lnSpc>
                <a:spcPts val="5220"/>
              </a:lnSpc>
            </a:pPr>
            <a:r>
              <a:rPr lang="en-US" sz="3600" spc="288">
                <a:solidFill>
                  <a:srgbClr val="F5F8FA"/>
                </a:solidFill>
                <a:latin typeface="Quicksand"/>
              </a:rPr>
              <a:t>Patti Forster, NBCT</a:t>
            </a:r>
          </a:p>
          <a:p>
            <a:pPr algn="ctr">
              <a:lnSpc>
                <a:spcPts val="5220"/>
              </a:lnSpc>
            </a:pPr>
            <a:r>
              <a:rPr lang="en-US" sz="3600" spc="288">
                <a:solidFill>
                  <a:srgbClr val="F5F8FA"/>
                </a:solidFill>
                <a:latin typeface="Quicksand"/>
              </a:rPr>
              <a:t>Camden Hills Regional High School</a:t>
            </a:r>
          </a:p>
          <a:p>
            <a:pPr algn="ctr">
              <a:lnSpc>
                <a:spcPts val="5220"/>
              </a:lnSpc>
            </a:pPr>
            <a:endParaRPr lang="en-US" sz="3600" spc="288">
              <a:solidFill>
                <a:srgbClr val="F5F8FA"/>
              </a:solidFill>
              <a:latin typeface="Quicksand"/>
            </a:endParaRPr>
          </a:p>
          <a:p>
            <a:pPr algn="ctr">
              <a:lnSpc>
                <a:spcPts val="3479"/>
              </a:lnSpc>
            </a:pPr>
            <a:endParaRPr lang="en-US" sz="3600" spc="288">
              <a:solidFill>
                <a:srgbClr val="F5F8FA"/>
              </a:solidFill>
              <a:latin typeface="Quicksand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3119082" y="2741283"/>
            <a:ext cx="12049835" cy="106426"/>
          </a:xfrm>
          <a:prstGeom prst="rect">
            <a:avLst/>
          </a:prstGeom>
          <a:solidFill>
            <a:srgbClr val="FFCC37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48630" y="1292147"/>
            <a:ext cx="622115" cy="9081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89340" y="1292147"/>
            <a:ext cx="908178" cy="9081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16112" y="1292147"/>
            <a:ext cx="971280" cy="908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93763" y="1292147"/>
            <a:ext cx="936273" cy="9081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05986" y="1292147"/>
            <a:ext cx="908178" cy="9081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32758" y="1292147"/>
            <a:ext cx="1261479" cy="9081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5686" y="-611839"/>
            <a:ext cx="4885863" cy="11510678"/>
            <a:chOff x="0" y="0"/>
            <a:chExt cx="11602003" cy="27333332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457223" cy="27188554"/>
            </a:xfrm>
            <a:custGeom>
              <a:avLst/>
              <a:gdLst/>
              <a:ahLst/>
              <a:cxnLst/>
              <a:rect l="l" t="t" r="r" b="b"/>
              <a:pathLst>
                <a:path w="11457223" h="27188554">
                  <a:moveTo>
                    <a:pt x="0" y="0"/>
                  </a:moveTo>
                  <a:lnTo>
                    <a:pt x="11457223" y="0"/>
                  </a:lnTo>
                  <a:lnTo>
                    <a:pt x="11457223" y="27188554"/>
                  </a:lnTo>
                  <a:lnTo>
                    <a:pt x="0" y="27188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EBE2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602003" cy="27333333"/>
            </a:xfrm>
            <a:custGeom>
              <a:avLst/>
              <a:gdLst/>
              <a:ahLst/>
              <a:cxnLst/>
              <a:rect l="l" t="t" r="r" b="b"/>
              <a:pathLst>
                <a:path w="11602003" h="27333333">
                  <a:moveTo>
                    <a:pt x="11457223" y="27188551"/>
                  </a:moveTo>
                  <a:lnTo>
                    <a:pt x="11602003" y="27188551"/>
                  </a:lnTo>
                  <a:lnTo>
                    <a:pt x="11602003" y="27333333"/>
                  </a:lnTo>
                  <a:lnTo>
                    <a:pt x="11457223" y="27333333"/>
                  </a:lnTo>
                  <a:lnTo>
                    <a:pt x="11457223" y="271885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7188551"/>
                  </a:lnTo>
                  <a:lnTo>
                    <a:pt x="0" y="27188551"/>
                  </a:lnTo>
                  <a:lnTo>
                    <a:pt x="0" y="144780"/>
                  </a:lnTo>
                  <a:close/>
                  <a:moveTo>
                    <a:pt x="0" y="27188551"/>
                  </a:moveTo>
                  <a:lnTo>
                    <a:pt x="144780" y="27188551"/>
                  </a:lnTo>
                  <a:lnTo>
                    <a:pt x="144780" y="27333333"/>
                  </a:lnTo>
                  <a:lnTo>
                    <a:pt x="0" y="27333333"/>
                  </a:lnTo>
                  <a:lnTo>
                    <a:pt x="0" y="27188551"/>
                  </a:lnTo>
                  <a:close/>
                  <a:moveTo>
                    <a:pt x="11457223" y="144780"/>
                  </a:moveTo>
                  <a:lnTo>
                    <a:pt x="11602003" y="144780"/>
                  </a:lnTo>
                  <a:lnTo>
                    <a:pt x="11602003" y="27188551"/>
                  </a:lnTo>
                  <a:lnTo>
                    <a:pt x="11457223" y="27188551"/>
                  </a:lnTo>
                  <a:lnTo>
                    <a:pt x="11457223" y="144780"/>
                  </a:lnTo>
                  <a:close/>
                  <a:moveTo>
                    <a:pt x="144780" y="27188551"/>
                  </a:moveTo>
                  <a:lnTo>
                    <a:pt x="11457223" y="27188551"/>
                  </a:lnTo>
                  <a:lnTo>
                    <a:pt x="11457223" y="27333333"/>
                  </a:lnTo>
                  <a:lnTo>
                    <a:pt x="144780" y="27333333"/>
                  </a:lnTo>
                  <a:lnTo>
                    <a:pt x="144780" y="27188551"/>
                  </a:lnTo>
                  <a:close/>
                  <a:moveTo>
                    <a:pt x="11457223" y="0"/>
                  </a:moveTo>
                  <a:lnTo>
                    <a:pt x="11602003" y="0"/>
                  </a:lnTo>
                  <a:lnTo>
                    <a:pt x="11602003" y="144780"/>
                  </a:lnTo>
                  <a:lnTo>
                    <a:pt x="11457223" y="144780"/>
                  </a:lnTo>
                  <a:lnTo>
                    <a:pt x="114572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457223" y="0"/>
                  </a:lnTo>
                  <a:lnTo>
                    <a:pt x="114572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-1539642" y="-832193"/>
            <a:ext cx="5136684" cy="4819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20718" y="1028700"/>
            <a:ext cx="12340544" cy="822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407593" y="2419667"/>
            <a:ext cx="3491477" cy="538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Open Sans Light"/>
              </a:rPr>
              <a:t>But when a spider's web is broken, she creates new foundations and rebuilds it into a new web, equally as good if not better.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3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4984" y="994907"/>
            <a:ext cx="12568697" cy="2138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5"/>
              </a:lnSpc>
            </a:pPr>
            <a:r>
              <a:rPr lang="en-US" sz="7500" spc="165">
                <a:solidFill>
                  <a:srgbClr val="2E414D"/>
                </a:solidFill>
                <a:latin typeface="Sifonn"/>
              </a:rPr>
              <a:t>Breakout Discussions</a:t>
            </a:r>
          </a:p>
          <a:p>
            <a:pPr>
              <a:lnSpc>
                <a:spcPts val="8325"/>
              </a:lnSpc>
            </a:pPr>
            <a:r>
              <a:rPr lang="en-US" sz="7500" spc="165">
                <a:solidFill>
                  <a:srgbClr val="2E414D"/>
                </a:solidFill>
                <a:latin typeface="Sifonn"/>
              </a:rPr>
              <a:t>Factors for Success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44984" y="4095574"/>
            <a:ext cx="15598032" cy="5162726"/>
            <a:chOff x="0" y="0"/>
            <a:chExt cx="37039190" cy="122594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6894411" cy="12114663"/>
            </a:xfrm>
            <a:custGeom>
              <a:avLst/>
              <a:gdLst/>
              <a:ahLst/>
              <a:cxnLst/>
              <a:rect l="l" t="t" r="r" b="b"/>
              <a:pathLst>
                <a:path w="36894411" h="12114663">
                  <a:moveTo>
                    <a:pt x="0" y="0"/>
                  </a:moveTo>
                  <a:lnTo>
                    <a:pt x="36894411" y="0"/>
                  </a:lnTo>
                  <a:lnTo>
                    <a:pt x="36894411" y="12114663"/>
                  </a:lnTo>
                  <a:lnTo>
                    <a:pt x="0" y="12114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7039190" cy="12259443"/>
            </a:xfrm>
            <a:custGeom>
              <a:avLst/>
              <a:gdLst/>
              <a:ahLst/>
              <a:cxnLst/>
              <a:rect l="l" t="t" r="r" b="b"/>
              <a:pathLst>
                <a:path w="37039190" h="12259443">
                  <a:moveTo>
                    <a:pt x="36894412" y="12114663"/>
                  </a:moveTo>
                  <a:lnTo>
                    <a:pt x="37039190" y="12114663"/>
                  </a:lnTo>
                  <a:lnTo>
                    <a:pt x="37039190" y="12259443"/>
                  </a:lnTo>
                  <a:lnTo>
                    <a:pt x="36894412" y="12259443"/>
                  </a:lnTo>
                  <a:lnTo>
                    <a:pt x="36894412" y="121146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114664"/>
                  </a:lnTo>
                  <a:lnTo>
                    <a:pt x="0" y="12114664"/>
                  </a:lnTo>
                  <a:lnTo>
                    <a:pt x="0" y="144780"/>
                  </a:lnTo>
                  <a:close/>
                  <a:moveTo>
                    <a:pt x="0" y="12114664"/>
                  </a:moveTo>
                  <a:lnTo>
                    <a:pt x="144780" y="12114664"/>
                  </a:lnTo>
                  <a:lnTo>
                    <a:pt x="144780" y="12259443"/>
                  </a:lnTo>
                  <a:lnTo>
                    <a:pt x="0" y="12259443"/>
                  </a:lnTo>
                  <a:lnTo>
                    <a:pt x="0" y="12114663"/>
                  </a:lnTo>
                  <a:close/>
                  <a:moveTo>
                    <a:pt x="36894412" y="144780"/>
                  </a:moveTo>
                  <a:lnTo>
                    <a:pt x="37039190" y="144780"/>
                  </a:lnTo>
                  <a:lnTo>
                    <a:pt x="37039190" y="12114664"/>
                  </a:lnTo>
                  <a:lnTo>
                    <a:pt x="36894412" y="12114664"/>
                  </a:lnTo>
                  <a:lnTo>
                    <a:pt x="36894412" y="144780"/>
                  </a:lnTo>
                  <a:close/>
                  <a:moveTo>
                    <a:pt x="144780" y="12114663"/>
                  </a:moveTo>
                  <a:lnTo>
                    <a:pt x="36894412" y="12114663"/>
                  </a:lnTo>
                  <a:lnTo>
                    <a:pt x="36894412" y="12259443"/>
                  </a:lnTo>
                  <a:lnTo>
                    <a:pt x="144780" y="12259443"/>
                  </a:lnTo>
                  <a:lnTo>
                    <a:pt x="144780" y="12114663"/>
                  </a:lnTo>
                  <a:close/>
                  <a:moveTo>
                    <a:pt x="36894412" y="0"/>
                  </a:moveTo>
                  <a:lnTo>
                    <a:pt x="37039190" y="0"/>
                  </a:lnTo>
                  <a:lnTo>
                    <a:pt x="37039190" y="144780"/>
                  </a:lnTo>
                  <a:lnTo>
                    <a:pt x="36894412" y="144780"/>
                  </a:lnTo>
                  <a:lnTo>
                    <a:pt x="3689441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894412" y="0"/>
                  </a:lnTo>
                  <a:lnTo>
                    <a:pt x="3689441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43396" y="5592737"/>
            <a:ext cx="1601208" cy="16012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1801" y="5305782"/>
            <a:ext cx="2057400" cy="2057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5096510" y="-1380872"/>
            <a:ext cx="5136684" cy="4819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13805" y="5305782"/>
            <a:ext cx="1967389" cy="20574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125721" y="7580261"/>
            <a:ext cx="312955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2E414D"/>
                </a:solidFill>
                <a:latin typeface="Glacial Indifference"/>
              </a:rPr>
              <a:t>Engagement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79221" y="7580261"/>
            <a:ext cx="312955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2E414D"/>
                </a:solidFill>
                <a:latin typeface="Glacial Indifference"/>
              </a:rPr>
              <a:t>Timekeeper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32720" y="7580261"/>
            <a:ext cx="312955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2E414D"/>
                </a:solidFill>
                <a:latin typeface="Glacial Indifference"/>
              </a:rPr>
              <a:t>Facilitator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3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4984" y="1512750"/>
            <a:ext cx="12568697" cy="109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5"/>
              </a:lnSpc>
            </a:pPr>
            <a:r>
              <a:rPr lang="en-US" sz="7500" spc="165">
                <a:solidFill>
                  <a:srgbClr val="2E414D"/>
                </a:solidFill>
                <a:latin typeface="Sifonn"/>
              </a:rPr>
              <a:t>Breakout 1 Question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44984" y="3261487"/>
            <a:ext cx="15598032" cy="5162726"/>
            <a:chOff x="0" y="0"/>
            <a:chExt cx="37039190" cy="122594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6894411" cy="12114663"/>
            </a:xfrm>
            <a:custGeom>
              <a:avLst/>
              <a:gdLst/>
              <a:ahLst/>
              <a:cxnLst/>
              <a:rect l="l" t="t" r="r" b="b"/>
              <a:pathLst>
                <a:path w="36894411" h="12114663">
                  <a:moveTo>
                    <a:pt x="0" y="0"/>
                  </a:moveTo>
                  <a:lnTo>
                    <a:pt x="36894411" y="0"/>
                  </a:lnTo>
                  <a:lnTo>
                    <a:pt x="36894411" y="12114663"/>
                  </a:lnTo>
                  <a:lnTo>
                    <a:pt x="0" y="12114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7039190" cy="12259443"/>
            </a:xfrm>
            <a:custGeom>
              <a:avLst/>
              <a:gdLst/>
              <a:ahLst/>
              <a:cxnLst/>
              <a:rect l="l" t="t" r="r" b="b"/>
              <a:pathLst>
                <a:path w="37039190" h="12259443">
                  <a:moveTo>
                    <a:pt x="36894412" y="12114663"/>
                  </a:moveTo>
                  <a:lnTo>
                    <a:pt x="37039190" y="12114663"/>
                  </a:lnTo>
                  <a:lnTo>
                    <a:pt x="37039190" y="12259443"/>
                  </a:lnTo>
                  <a:lnTo>
                    <a:pt x="36894412" y="12259443"/>
                  </a:lnTo>
                  <a:lnTo>
                    <a:pt x="36894412" y="121146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114664"/>
                  </a:lnTo>
                  <a:lnTo>
                    <a:pt x="0" y="12114664"/>
                  </a:lnTo>
                  <a:lnTo>
                    <a:pt x="0" y="144780"/>
                  </a:lnTo>
                  <a:close/>
                  <a:moveTo>
                    <a:pt x="0" y="12114664"/>
                  </a:moveTo>
                  <a:lnTo>
                    <a:pt x="144780" y="12114664"/>
                  </a:lnTo>
                  <a:lnTo>
                    <a:pt x="144780" y="12259443"/>
                  </a:lnTo>
                  <a:lnTo>
                    <a:pt x="0" y="12259443"/>
                  </a:lnTo>
                  <a:lnTo>
                    <a:pt x="0" y="12114663"/>
                  </a:lnTo>
                  <a:close/>
                  <a:moveTo>
                    <a:pt x="36894412" y="144780"/>
                  </a:moveTo>
                  <a:lnTo>
                    <a:pt x="37039190" y="144780"/>
                  </a:lnTo>
                  <a:lnTo>
                    <a:pt x="37039190" y="12114664"/>
                  </a:lnTo>
                  <a:lnTo>
                    <a:pt x="36894412" y="12114664"/>
                  </a:lnTo>
                  <a:lnTo>
                    <a:pt x="36894412" y="144780"/>
                  </a:lnTo>
                  <a:close/>
                  <a:moveTo>
                    <a:pt x="144780" y="12114663"/>
                  </a:moveTo>
                  <a:lnTo>
                    <a:pt x="36894412" y="12114663"/>
                  </a:lnTo>
                  <a:lnTo>
                    <a:pt x="36894412" y="12259443"/>
                  </a:lnTo>
                  <a:lnTo>
                    <a:pt x="144780" y="12259443"/>
                  </a:lnTo>
                  <a:lnTo>
                    <a:pt x="144780" y="12114663"/>
                  </a:lnTo>
                  <a:close/>
                  <a:moveTo>
                    <a:pt x="36894412" y="0"/>
                  </a:moveTo>
                  <a:lnTo>
                    <a:pt x="37039190" y="0"/>
                  </a:lnTo>
                  <a:lnTo>
                    <a:pt x="37039190" y="144780"/>
                  </a:lnTo>
                  <a:lnTo>
                    <a:pt x="36894412" y="144780"/>
                  </a:lnTo>
                  <a:lnTo>
                    <a:pt x="3689441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894412" y="0"/>
                  </a:lnTo>
                  <a:lnTo>
                    <a:pt x="3689441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577962" y="3975937"/>
            <a:ext cx="15132076" cy="403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200" spc="42">
                <a:solidFill>
                  <a:srgbClr val="2E414D"/>
                </a:solidFill>
                <a:latin typeface="Glacial Indifference Bold"/>
              </a:rPr>
              <a:t>What has built your web of belief about grading?</a:t>
            </a:r>
          </a:p>
          <a:p>
            <a:pPr algn="ctr">
              <a:lnSpc>
                <a:spcPts val="6300"/>
              </a:lnSpc>
            </a:pPr>
            <a:r>
              <a:rPr lang="en-US" sz="4200" spc="42">
                <a:solidFill>
                  <a:srgbClr val="2E414D"/>
                </a:solidFill>
                <a:latin typeface="Glacial Indifference"/>
              </a:rPr>
              <a:t>Where/when did your understanding </a:t>
            </a:r>
          </a:p>
          <a:p>
            <a:pPr algn="ctr">
              <a:lnSpc>
                <a:spcPts val="6300"/>
              </a:lnSpc>
            </a:pPr>
            <a:r>
              <a:rPr lang="en-US" sz="4200" spc="42">
                <a:solidFill>
                  <a:srgbClr val="2E414D"/>
                </a:solidFill>
                <a:latin typeface="Glacial Indifference"/>
              </a:rPr>
              <a:t>of grading begin to form?</a:t>
            </a:r>
          </a:p>
          <a:p>
            <a:pPr algn="ctr">
              <a:lnSpc>
                <a:spcPts val="6300"/>
              </a:lnSpc>
            </a:pPr>
            <a:r>
              <a:rPr lang="en-US" sz="4200" spc="42">
                <a:solidFill>
                  <a:srgbClr val="2E414D"/>
                </a:solidFill>
                <a:latin typeface="Glacial Indifference"/>
              </a:rPr>
              <a:t>Share who taught you how to grade and how long ago that was.</a:t>
            </a:r>
          </a:p>
          <a:p>
            <a:pPr algn="ctr">
              <a:lnSpc>
                <a:spcPts val="7200"/>
              </a:lnSpc>
            </a:pPr>
            <a:endParaRPr lang="en-US" sz="4200" spc="42">
              <a:solidFill>
                <a:srgbClr val="2E414D"/>
              </a:solidFill>
              <a:latin typeface="Glacial Indifference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5096510" y="-1380872"/>
            <a:ext cx="5136684" cy="481914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297091" y="9104947"/>
            <a:ext cx="76938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Quicksand Bold Italics"/>
              </a:rPr>
              <a:t>Groups of 4 / 1 minute per person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71410" y="1028700"/>
            <a:ext cx="10499329" cy="3422042"/>
            <a:chOff x="0" y="0"/>
            <a:chExt cx="13999106" cy="4562722"/>
          </a:xfrm>
        </p:grpSpPr>
        <p:sp>
          <p:nvSpPr>
            <p:cNvPr id="3" name="TextBox 3"/>
            <p:cNvSpPr txBox="1"/>
            <p:nvPr/>
          </p:nvSpPr>
          <p:spPr>
            <a:xfrm>
              <a:off x="5200146" y="66675"/>
              <a:ext cx="8798959" cy="2854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50"/>
                </a:lnSpc>
              </a:pPr>
              <a:r>
                <a:rPr lang="en-US" sz="7500">
                  <a:solidFill>
                    <a:srgbClr val="7564AB"/>
                  </a:solidFill>
                  <a:latin typeface="Quicksand Bold"/>
                </a:rPr>
                <a:t>WHERE </a:t>
              </a:r>
            </a:p>
            <a:p>
              <a:pPr algn="l">
                <a:lnSpc>
                  <a:spcPts val="8250"/>
                </a:lnSpc>
              </a:pPr>
              <a:r>
                <a:rPr lang="en-US" sz="7500">
                  <a:solidFill>
                    <a:srgbClr val="7564AB"/>
                  </a:solidFill>
                  <a:latin typeface="Quicksand Bold"/>
                </a:rPr>
                <a:t>WE'VE BEEN 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200146" y="3142340"/>
              <a:ext cx="8791967" cy="696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90"/>
                </a:lnSpc>
              </a:pPr>
              <a:endParaRPr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420821"/>
              <a:ext cx="13992114" cy="141901"/>
            </a:xfrm>
            <a:prstGeom prst="rect">
              <a:avLst/>
            </a:prstGeom>
            <a:solidFill>
              <a:srgbClr val="7564A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06988" y="1028700"/>
            <a:ext cx="5318379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5686" y="-611839"/>
            <a:ext cx="4885863" cy="11510678"/>
            <a:chOff x="0" y="0"/>
            <a:chExt cx="11602003" cy="27333332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457223" cy="27188554"/>
            </a:xfrm>
            <a:custGeom>
              <a:avLst/>
              <a:gdLst/>
              <a:ahLst/>
              <a:cxnLst/>
              <a:rect l="l" t="t" r="r" b="b"/>
              <a:pathLst>
                <a:path w="11457223" h="27188554">
                  <a:moveTo>
                    <a:pt x="0" y="0"/>
                  </a:moveTo>
                  <a:lnTo>
                    <a:pt x="11457223" y="0"/>
                  </a:lnTo>
                  <a:lnTo>
                    <a:pt x="11457223" y="27188554"/>
                  </a:lnTo>
                  <a:lnTo>
                    <a:pt x="0" y="27188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EBE2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602003" cy="27333333"/>
            </a:xfrm>
            <a:custGeom>
              <a:avLst/>
              <a:gdLst/>
              <a:ahLst/>
              <a:cxnLst/>
              <a:rect l="l" t="t" r="r" b="b"/>
              <a:pathLst>
                <a:path w="11602003" h="27333333">
                  <a:moveTo>
                    <a:pt x="11457223" y="27188551"/>
                  </a:moveTo>
                  <a:lnTo>
                    <a:pt x="11602003" y="27188551"/>
                  </a:lnTo>
                  <a:lnTo>
                    <a:pt x="11602003" y="27333333"/>
                  </a:lnTo>
                  <a:lnTo>
                    <a:pt x="11457223" y="27333333"/>
                  </a:lnTo>
                  <a:lnTo>
                    <a:pt x="11457223" y="271885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7188551"/>
                  </a:lnTo>
                  <a:lnTo>
                    <a:pt x="0" y="27188551"/>
                  </a:lnTo>
                  <a:lnTo>
                    <a:pt x="0" y="144780"/>
                  </a:lnTo>
                  <a:close/>
                  <a:moveTo>
                    <a:pt x="0" y="27188551"/>
                  </a:moveTo>
                  <a:lnTo>
                    <a:pt x="144780" y="27188551"/>
                  </a:lnTo>
                  <a:lnTo>
                    <a:pt x="144780" y="27333333"/>
                  </a:lnTo>
                  <a:lnTo>
                    <a:pt x="0" y="27333333"/>
                  </a:lnTo>
                  <a:lnTo>
                    <a:pt x="0" y="27188551"/>
                  </a:lnTo>
                  <a:close/>
                  <a:moveTo>
                    <a:pt x="11457223" y="144780"/>
                  </a:moveTo>
                  <a:lnTo>
                    <a:pt x="11602003" y="144780"/>
                  </a:lnTo>
                  <a:lnTo>
                    <a:pt x="11602003" y="27188551"/>
                  </a:lnTo>
                  <a:lnTo>
                    <a:pt x="11457223" y="27188551"/>
                  </a:lnTo>
                  <a:lnTo>
                    <a:pt x="11457223" y="144780"/>
                  </a:lnTo>
                  <a:close/>
                  <a:moveTo>
                    <a:pt x="144780" y="27188551"/>
                  </a:moveTo>
                  <a:lnTo>
                    <a:pt x="11457223" y="27188551"/>
                  </a:lnTo>
                  <a:lnTo>
                    <a:pt x="11457223" y="27333333"/>
                  </a:lnTo>
                  <a:lnTo>
                    <a:pt x="144780" y="27333333"/>
                  </a:lnTo>
                  <a:lnTo>
                    <a:pt x="144780" y="27188551"/>
                  </a:lnTo>
                  <a:close/>
                  <a:moveTo>
                    <a:pt x="11457223" y="0"/>
                  </a:moveTo>
                  <a:lnTo>
                    <a:pt x="11602003" y="0"/>
                  </a:lnTo>
                  <a:lnTo>
                    <a:pt x="11602003" y="144780"/>
                  </a:lnTo>
                  <a:lnTo>
                    <a:pt x="11457223" y="144780"/>
                  </a:lnTo>
                  <a:lnTo>
                    <a:pt x="114572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457223" y="0"/>
                  </a:lnTo>
                  <a:lnTo>
                    <a:pt x="114572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-1539642" y="-832193"/>
            <a:ext cx="5136684" cy="4819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31999"/>
          </a:blip>
          <a:srcRect/>
          <a:stretch>
            <a:fillRect/>
          </a:stretch>
        </p:blipFill>
        <p:spPr>
          <a:xfrm>
            <a:off x="4520177" y="554226"/>
            <a:ext cx="13767823" cy="917854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589318" y="1303874"/>
            <a:ext cx="10669982" cy="6693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92"/>
              </a:lnSpc>
            </a:pPr>
            <a:r>
              <a:rPr lang="en-US" sz="4199" spc="180">
                <a:solidFill>
                  <a:srgbClr val="2E414D"/>
                </a:solidFill>
                <a:latin typeface="Sifonn"/>
              </a:rPr>
              <a:t>"IF WE'RE GOING TO </a:t>
            </a:r>
          </a:p>
          <a:p>
            <a:pPr algn="r">
              <a:lnSpc>
                <a:spcPts val="5291"/>
              </a:lnSpc>
            </a:pPr>
            <a:r>
              <a:rPr lang="en-US" sz="4199" spc="180">
                <a:solidFill>
                  <a:srgbClr val="2E414D"/>
                </a:solidFill>
                <a:latin typeface="Sifonn"/>
              </a:rPr>
              <a:t>UNDERSTAND OUR GRADING, QUESTION IT, AND </a:t>
            </a:r>
          </a:p>
          <a:p>
            <a:pPr algn="r">
              <a:lnSpc>
                <a:spcPts val="5291"/>
              </a:lnSpc>
            </a:pPr>
            <a:r>
              <a:rPr lang="en-US" sz="4199" spc="180">
                <a:solidFill>
                  <a:srgbClr val="2E414D"/>
                </a:solidFill>
                <a:latin typeface="Sifonn"/>
              </a:rPr>
              <a:t>FIND WAYS TO IMPROVE IT, PARTICULARLY FOR VULNERABLE </a:t>
            </a:r>
          </a:p>
          <a:p>
            <a:pPr algn="r">
              <a:lnSpc>
                <a:spcPts val="5291"/>
              </a:lnSpc>
            </a:pPr>
            <a:r>
              <a:rPr lang="en-US" sz="4199" spc="180">
                <a:solidFill>
                  <a:srgbClr val="2E414D"/>
                </a:solidFill>
                <a:latin typeface="Sifonn"/>
              </a:rPr>
              <a:t>STUDENT POPULATIONS,</a:t>
            </a:r>
          </a:p>
          <a:p>
            <a:pPr algn="r">
              <a:lnSpc>
                <a:spcPts val="5291"/>
              </a:lnSpc>
            </a:pPr>
            <a:r>
              <a:rPr lang="en-US" sz="4199" spc="180">
                <a:solidFill>
                  <a:srgbClr val="2E414D"/>
                </a:solidFill>
                <a:latin typeface="Sifonn"/>
              </a:rPr>
              <a:t>WE NEED A BASIC UNDERSTANDING </a:t>
            </a:r>
          </a:p>
          <a:p>
            <a:pPr algn="r">
              <a:lnSpc>
                <a:spcPts val="5291"/>
              </a:lnSpc>
            </a:pPr>
            <a:r>
              <a:rPr lang="en-US" sz="4199" spc="180">
                <a:solidFill>
                  <a:srgbClr val="2E414D"/>
                </a:solidFill>
                <a:latin typeface="Sifonn"/>
              </a:rPr>
              <a:t>OF ITS GENEALOGY </a:t>
            </a:r>
          </a:p>
          <a:p>
            <a:pPr algn="r">
              <a:lnSpc>
                <a:spcPts val="5291"/>
              </a:lnSpc>
            </a:pPr>
            <a:r>
              <a:rPr lang="en-US" sz="4199" spc="180">
                <a:solidFill>
                  <a:srgbClr val="2E414D"/>
                </a:solidFill>
                <a:latin typeface="Sifonn"/>
              </a:rPr>
              <a:t>AND ITS EVOLUTION."</a:t>
            </a:r>
          </a:p>
        </p:txBody>
      </p:sp>
      <p:sp>
        <p:nvSpPr>
          <p:cNvPr id="8" name="TextBox 8"/>
          <p:cNvSpPr txBox="1"/>
          <p:nvPr/>
        </p:nvSpPr>
        <p:spPr>
          <a:xfrm rot="-5400000">
            <a:off x="-1914113" y="6533752"/>
            <a:ext cx="5885627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spc="380">
                <a:solidFill>
                  <a:srgbClr val="2E414D"/>
                </a:solidFill>
                <a:latin typeface="Glacial Indifference Bold"/>
              </a:rPr>
              <a:t>GRADING FOR EQUITY BY JOE FELDMAN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76910" y="8694420"/>
            <a:ext cx="8882390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20"/>
              </a:lnSpc>
            </a:pPr>
            <a:r>
              <a:rPr lang="en-US" sz="3300" spc="429">
                <a:solidFill>
                  <a:srgbClr val="2E414D"/>
                </a:solidFill>
                <a:latin typeface="Glacial Indifference"/>
              </a:rPr>
              <a:t>(FELDMAN, 18)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504" y="-611839"/>
            <a:ext cx="6189460" cy="11510678"/>
            <a:chOff x="0" y="0"/>
            <a:chExt cx="14697534" cy="27333332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4552753" cy="27188554"/>
            </a:xfrm>
            <a:custGeom>
              <a:avLst/>
              <a:gdLst/>
              <a:ahLst/>
              <a:cxnLst/>
              <a:rect l="l" t="t" r="r" b="b"/>
              <a:pathLst>
                <a:path w="14552753" h="27188554">
                  <a:moveTo>
                    <a:pt x="0" y="0"/>
                  </a:moveTo>
                  <a:lnTo>
                    <a:pt x="14552753" y="0"/>
                  </a:lnTo>
                  <a:lnTo>
                    <a:pt x="14552753" y="27188554"/>
                  </a:lnTo>
                  <a:lnTo>
                    <a:pt x="0" y="27188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EBE2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697534" cy="27333333"/>
            </a:xfrm>
            <a:custGeom>
              <a:avLst/>
              <a:gdLst/>
              <a:ahLst/>
              <a:cxnLst/>
              <a:rect l="l" t="t" r="r" b="b"/>
              <a:pathLst>
                <a:path w="14697534" h="27333333">
                  <a:moveTo>
                    <a:pt x="14552754" y="27188551"/>
                  </a:moveTo>
                  <a:lnTo>
                    <a:pt x="14697534" y="27188551"/>
                  </a:lnTo>
                  <a:lnTo>
                    <a:pt x="14697534" y="27333333"/>
                  </a:lnTo>
                  <a:lnTo>
                    <a:pt x="14552754" y="27333333"/>
                  </a:lnTo>
                  <a:lnTo>
                    <a:pt x="14552754" y="271885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7188551"/>
                  </a:lnTo>
                  <a:lnTo>
                    <a:pt x="0" y="27188551"/>
                  </a:lnTo>
                  <a:lnTo>
                    <a:pt x="0" y="144780"/>
                  </a:lnTo>
                  <a:close/>
                  <a:moveTo>
                    <a:pt x="0" y="27188551"/>
                  </a:moveTo>
                  <a:lnTo>
                    <a:pt x="144780" y="27188551"/>
                  </a:lnTo>
                  <a:lnTo>
                    <a:pt x="144780" y="27333333"/>
                  </a:lnTo>
                  <a:lnTo>
                    <a:pt x="0" y="27333333"/>
                  </a:lnTo>
                  <a:lnTo>
                    <a:pt x="0" y="27188551"/>
                  </a:lnTo>
                  <a:close/>
                  <a:moveTo>
                    <a:pt x="14552754" y="144780"/>
                  </a:moveTo>
                  <a:lnTo>
                    <a:pt x="14697534" y="144780"/>
                  </a:lnTo>
                  <a:lnTo>
                    <a:pt x="14697534" y="27188551"/>
                  </a:lnTo>
                  <a:lnTo>
                    <a:pt x="14552754" y="27188551"/>
                  </a:lnTo>
                  <a:lnTo>
                    <a:pt x="14552754" y="144780"/>
                  </a:lnTo>
                  <a:close/>
                  <a:moveTo>
                    <a:pt x="144780" y="27188551"/>
                  </a:moveTo>
                  <a:lnTo>
                    <a:pt x="14552754" y="27188551"/>
                  </a:lnTo>
                  <a:lnTo>
                    <a:pt x="14552754" y="27333333"/>
                  </a:lnTo>
                  <a:lnTo>
                    <a:pt x="144780" y="27333333"/>
                  </a:lnTo>
                  <a:lnTo>
                    <a:pt x="144780" y="27188551"/>
                  </a:lnTo>
                  <a:close/>
                  <a:moveTo>
                    <a:pt x="14552754" y="0"/>
                  </a:moveTo>
                  <a:lnTo>
                    <a:pt x="14697534" y="0"/>
                  </a:lnTo>
                  <a:lnTo>
                    <a:pt x="14697534" y="144780"/>
                  </a:lnTo>
                  <a:lnTo>
                    <a:pt x="14552754" y="144780"/>
                  </a:lnTo>
                  <a:lnTo>
                    <a:pt x="1455275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552754" y="0"/>
                  </a:lnTo>
                  <a:lnTo>
                    <a:pt x="1455275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240235" y="-611839"/>
            <a:ext cx="6217799" cy="11510678"/>
            <a:chOff x="0" y="0"/>
            <a:chExt cx="14764828" cy="27333332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4620048" cy="27188554"/>
            </a:xfrm>
            <a:custGeom>
              <a:avLst/>
              <a:gdLst/>
              <a:ahLst/>
              <a:cxnLst/>
              <a:rect l="l" t="t" r="r" b="b"/>
              <a:pathLst>
                <a:path w="14620048" h="27188554">
                  <a:moveTo>
                    <a:pt x="0" y="0"/>
                  </a:moveTo>
                  <a:lnTo>
                    <a:pt x="14620048" y="0"/>
                  </a:lnTo>
                  <a:lnTo>
                    <a:pt x="14620048" y="27188554"/>
                  </a:lnTo>
                  <a:lnTo>
                    <a:pt x="0" y="27188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EBE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4764827" cy="27333333"/>
            </a:xfrm>
            <a:custGeom>
              <a:avLst/>
              <a:gdLst/>
              <a:ahLst/>
              <a:cxnLst/>
              <a:rect l="l" t="t" r="r" b="b"/>
              <a:pathLst>
                <a:path w="14764827" h="27333333">
                  <a:moveTo>
                    <a:pt x="14620047" y="27188551"/>
                  </a:moveTo>
                  <a:lnTo>
                    <a:pt x="14764827" y="27188551"/>
                  </a:lnTo>
                  <a:lnTo>
                    <a:pt x="14764827" y="27333333"/>
                  </a:lnTo>
                  <a:lnTo>
                    <a:pt x="14620047" y="27333333"/>
                  </a:lnTo>
                  <a:lnTo>
                    <a:pt x="14620047" y="271885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7188551"/>
                  </a:lnTo>
                  <a:lnTo>
                    <a:pt x="0" y="27188551"/>
                  </a:lnTo>
                  <a:lnTo>
                    <a:pt x="0" y="144780"/>
                  </a:lnTo>
                  <a:close/>
                  <a:moveTo>
                    <a:pt x="0" y="27188551"/>
                  </a:moveTo>
                  <a:lnTo>
                    <a:pt x="144780" y="27188551"/>
                  </a:lnTo>
                  <a:lnTo>
                    <a:pt x="144780" y="27333333"/>
                  </a:lnTo>
                  <a:lnTo>
                    <a:pt x="0" y="27333333"/>
                  </a:lnTo>
                  <a:lnTo>
                    <a:pt x="0" y="27188551"/>
                  </a:lnTo>
                  <a:close/>
                  <a:moveTo>
                    <a:pt x="14620047" y="144780"/>
                  </a:moveTo>
                  <a:lnTo>
                    <a:pt x="14764827" y="144780"/>
                  </a:lnTo>
                  <a:lnTo>
                    <a:pt x="14764827" y="27188551"/>
                  </a:lnTo>
                  <a:lnTo>
                    <a:pt x="14620047" y="27188551"/>
                  </a:lnTo>
                  <a:lnTo>
                    <a:pt x="14620047" y="144780"/>
                  </a:lnTo>
                  <a:close/>
                  <a:moveTo>
                    <a:pt x="144780" y="27188551"/>
                  </a:moveTo>
                  <a:lnTo>
                    <a:pt x="14620049" y="27188551"/>
                  </a:lnTo>
                  <a:lnTo>
                    <a:pt x="14620049" y="27333333"/>
                  </a:lnTo>
                  <a:lnTo>
                    <a:pt x="144780" y="27333333"/>
                  </a:lnTo>
                  <a:lnTo>
                    <a:pt x="144780" y="27188551"/>
                  </a:lnTo>
                  <a:close/>
                  <a:moveTo>
                    <a:pt x="14620047" y="0"/>
                  </a:moveTo>
                  <a:lnTo>
                    <a:pt x="14764827" y="0"/>
                  </a:lnTo>
                  <a:lnTo>
                    <a:pt x="14764827" y="144780"/>
                  </a:lnTo>
                  <a:lnTo>
                    <a:pt x="14620047" y="144780"/>
                  </a:lnTo>
                  <a:lnTo>
                    <a:pt x="14620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620049" y="0"/>
                  </a:lnTo>
                  <a:lnTo>
                    <a:pt x="1462004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2859117"/>
            <a:ext cx="4064748" cy="1694492"/>
            <a:chOff x="0" y="0"/>
            <a:chExt cx="5419664" cy="2259322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5419664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18837"/>
              <a:ext cx="5419664" cy="1340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2800" spc="28">
                  <a:solidFill>
                    <a:srgbClr val="2E414D"/>
                  </a:solidFill>
                  <a:latin typeface="Glacial Indifference Bold"/>
                </a:rPr>
                <a:t>The rise of manufacturing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111626" y="1533716"/>
            <a:ext cx="4064748" cy="1705922"/>
            <a:chOff x="0" y="0"/>
            <a:chExt cx="5419664" cy="227456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5419664" cy="1504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429">
                  <a:solidFill>
                    <a:srgbClr val="2E414D"/>
                  </a:solidFill>
                  <a:latin typeface="Glacial Indifference"/>
                </a:rPr>
                <a:t>OVER THE PAST 200 YEARS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703062"/>
              <a:ext cx="5419664" cy="571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>
                  <a:solidFill>
                    <a:srgbClr val="2E414D"/>
                  </a:solidFill>
                  <a:latin typeface="Glacial Indifference"/>
                </a:rPr>
                <a:t>Changes in American society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046290" y="2859117"/>
            <a:ext cx="4605690" cy="1694492"/>
            <a:chOff x="0" y="0"/>
            <a:chExt cx="6140920" cy="225932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66675"/>
              <a:ext cx="6140920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18837"/>
              <a:ext cx="6140920" cy="1340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800" spc="28">
                  <a:solidFill>
                    <a:srgbClr val="2E414D"/>
                  </a:solidFill>
                  <a:latin typeface="Glacial Indifference Bold"/>
                </a:rPr>
                <a:t>Intelligence testing </a:t>
              </a:r>
            </a:p>
            <a:p>
              <a:pPr algn="ctr">
                <a:lnSpc>
                  <a:spcPts val="4200"/>
                </a:lnSpc>
              </a:pPr>
              <a:r>
                <a:rPr lang="en-US" sz="2800" spc="28">
                  <a:solidFill>
                    <a:srgbClr val="2E414D"/>
                  </a:solidFill>
                  <a:latin typeface="Glacial Indifference Bold"/>
                </a:rPr>
                <a:t>&amp; categorization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7370226"/>
            <a:ext cx="4064748" cy="1170617"/>
            <a:chOff x="0" y="0"/>
            <a:chExt cx="5419664" cy="156082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66675"/>
              <a:ext cx="5419664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18837"/>
              <a:ext cx="5419664" cy="641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2800" spc="28">
                  <a:solidFill>
                    <a:srgbClr val="2E414D"/>
                  </a:solidFill>
                  <a:latin typeface="Glacial Indifference Bold"/>
                </a:rPr>
                <a:t>Progressive Educators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111626" y="7233586"/>
            <a:ext cx="4064748" cy="1694492"/>
            <a:chOff x="0" y="0"/>
            <a:chExt cx="5419664" cy="225932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66675"/>
              <a:ext cx="5419664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18837"/>
              <a:ext cx="5419664" cy="1340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2800" spc="28">
                  <a:solidFill>
                    <a:srgbClr val="2E414D"/>
                  </a:solidFill>
                  <a:latin typeface="Glacial Indifference Bold"/>
                </a:rPr>
                <a:t>Migration &amp; Immigration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316761" y="7415946"/>
            <a:ext cx="4064748" cy="1124897"/>
            <a:chOff x="0" y="0"/>
            <a:chExt cx="5419664" cy="1499862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66675"/>
              <a:ext cx="5419664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928362"/>
              <a:ext cx="5419664" cy="571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>
                  <a:solidFill>
                    <a:srgbClr val="2E414D"/>
                  </a:solidFill>
                  <a:latin typeface="Glacial Indifference Bold"/>
                </a:rPr>
                <a:t>Behaviorism</a:t>
              </a: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40693" y="1028700"/>
            <a:ext cx="1640762" cy="246037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87669" y="5974084"/>
            <a:ext cx="2922932" cy="194923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8117" y="5974084"/>
            <a:ext cx="2891767" cy="192784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87669" y="1498814"/>
            <a:ext cx="2922932" cy="197480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84206" y="5711273"/>
            <a:ext cx="2212041" cy="221204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00109"/>
            <a:ext cx="5537662" cy="10887218"/>
            <a:chOff x="0" y="0"/>
            <a:chExt cx="13149768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004989" cy="25708081"/>
            </a:xfrm>
            <a:custGeom>
              <a:avLst/>
              <a:gdLst/>
              <a:ahLst/>
              <a:cxnLst/>
              <a:rect l="l" t="t" r="r" b="b"/>
              <a:pathLst>
                <a:path w="13004989" h="25708081">
                  <a:moveTo>
                    <a:pt x="0" y="0"/>
                  </a:moveTo>
                  <a:lnTo>
                    <a:pt x="13004989" y="0"/>
                  </a:lnTo>
                  <a:lnTo>
                    <a:pt x="1300498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149768" cy="25852861"/>
            </a:xfrm>
            <a:custGeom>
              <a:avLst/>
              <a:gdLst/>
              <a:ahLst/>
              <a:cxnLst/>
              <a:rect l="l" t="t" r="r" b="b"/>
              <a:pathLst>
                <a:path w="13149768" h="25852861">
                  <a:moveTo>
                    <a:pt x="13004988" y="25708080"/>
                  </a:moveTo>
                  <a:lnTo>
                    <a:pt x="13149768" y="25708080"/>
                  </a:lnTo>
                  <a:lnTo>
                    <a:pt x="13149768" y="25852861"/>
                  </a:lnTo>
                  <a:lnTo>
                    <a:pt x="13004988" y="25852861"/>
                  </a:lnTo>
                  <a:lnTo>
                    <a:pt x="13004988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13004988" y="144780"/>
                  </a:moveTo>
                  <a:lnTo>
                    <a:pt x="13149768" y="144780"/>
                  </a:lnTo>
                  <a:lnTo>
                    <a:pt x="13149768" y="25708080"/>
                  </a:lnTo>
                  <a:lnTo>
                    <a:pt x="13004988" y="25708080"/>
                  </a:lnTo>
                  <a:lnTo>
                    <a:pt x="13004988" y="144780"/>
                  </a:lnTo>
                  <a:close/>
                  <a:moveTo>
                    <a:pt x="144780" y="25708080"/>
                  </a:moveTo>
                  <a:lnTo>
                    <a:pt x="13004988" y="25708080"/>
                  </a:lnTo>
                  <a:lnTo>
                    <a:pt x="13004988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13004988" y="0"/>
                  </a:moveTo>
                  <a:lnTo>
                    <a:pt x="13149768" y="0"/>
                  </a:lnTo>
                  <a:lnTo>
                    <a:pt x="13149768" y="144780"/>
                  </a:lnTo>
                  <a:lnTo>
                    <a:pt x="13004988" y="144780"/>
                  </a:lnTo>
                  <a:lnTo>
                    <a:pt x="13004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004988" y="0"/>
                  </a:lnTo>
                  <a:lnTo>
                    <a:pt x="13004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87916" y="1983225"/>
            <a:ext cx="4396397" cy="659253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11498" y="818442"/>
            <a:ext cx="8147802" cy="109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5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113726" y="2450784"/>
            <a:ext cx="8145574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60"/>
              </a:lnSpc>
            </a:pPr>
            <a:r>
              <a:rPr lang="en-US" sz="3800" spc="380">
                <a:solidFill>
                  <a:srgbClr val="2E414D"/>
                </a:solidFill>
                <a:latin typeface="Glacial Indifference Bold"/>
              </a:rPr>
              <a:t>THE RISE IN MANUFACTURING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13726" y="3428438"/>
            <a:ext cx="8145574" cy="529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Efficiency &amp; Productivity</a:t>
            </a:r>
          </a:p>
          <a:p>
            <a:pPr algn="r">
              <a:lnSpc>
                <a:spcPts val="5999"/>
              </a:lnSpc>
            </a:pPr>
            <a:endParaRPr lang="en-US" sz="4000" spc="40">
              <a:solidFill>
                <a:srgbClr val="2E414D"/>
              </a:solidFill>
              <a:latin typeface="Glacial Indifference"/>
            </a:endParaRPr>
          </a:p>
          <a:p>
            <a:pPr algn="r">
              <a:lnSpc>
                <a:spcPts val="6000"/>
              </a:lnSpc>
            </a:pP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Pressure to create future employees</a:t>
            </a:r>
          </a:p>
          <a:p>
            <a:pPr algn="r">
              <a:lnSpc>
                <a:spcPts val="5999"/>
              </a:lnSpc>
            </a:pPr>
            <a:endParaRPr lang="en-US" sz="4000" spc="40">
              <a:solidFill>
                <a:srgbClr val="2E414D"/>
              </a:solidFill>
              <a:latin typeface="Glacial Indifference"/>
            </a:endParaRPr>
          </a:p>
          <a:p>
            <a:pPr algn="r">
              <a:lnSpc>
                <a:spcPts val="5999"/>
              </a:lnSpc>
            </a:pP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Industry characteristics </a:t>
            </a:r>
          </a:p>
          <a:p>
            <a:pPr algn="r">
              <a:lnSpc>
                <a:spcPts val="6000"/>
              </a:lnSpc>
            </a:pP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as models for schools</a:t>
            </a:r>
          </a:p>
          <a:p>
            <a:pPr algn="r">
              <a:lnSpc>
                <a:spcPts val="6300"/>
              </a:lnSpc>
            </a:pPr>
            <a:endParaRPr lang="en-US" sz="4000" spc="40">
              <a:solidFill>
                <a:srgbClr val="2E414D"/>
              </a:solidFill>
              <a:latin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 rot="-5400000">
            <a:off x="-2610203" y="4935855"/>
            <a:ext cx="786218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44">
                <a:solidFill>
                  <a:srgbClr val="2E414D"/>
                </a:solidFill>
                <a:latin typeface="Glacial Indifference"/>
              </a:rPr>
              <a:t>Chapter 2 | A Brief History of Grading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4652328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547" y="-300109"/>
            <a:ext cx="5537662" cy="10887218"/>
            <a:chOff x="0" y="0"/>
            <a:chExt cx="13149768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004989" cy="25708081"/>
            </a:xfrm>
            <a:custGeom>
              <a:avLst/>
              <a:gdLst/>
              <a:ahLst/>
              <a:cxnLst/>
              <a:rect l="l" t="t" r="r" b="b"/>
              <a:pathLst>
                <a:path w="13004989" h="25708081">
                  <a:moveTo>
                    <a:pt x="0" y="0"/>
                  </a:moveTo>
                  <a:lnTo>
                    <a:pt x="13004989" y="0"/>
                  </a:lnTo>
                  <a:lnTo>
                    <a:pt x="1300498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149768" cy="25852861"/>
            </a:xfrm>
            <a:custGeom>
              <a:avLst/>
              <a:gdLst/>
              <a:ahLst/>
              <a:cxnLst/>
              <a:rect l="l" t="t" r="r" b="b"/>
              <a:pathLst>
                <a:path w="13149768" h="25852861">
                  <a:moveTo>
                    <a:pt x="13004988" y="25708080"/>
                  </a:moveTo>
                  <a:lnTo>
                    <a:pt x="13149768" y="25708080"/>
                  </a:lnTo>
                  <a:lnTo>
                    <a:pt x="13149768" y="25852861"/>
                  </a:lnTo>
                  <a:lnTo>
                    <a:pt x="13004988" y="25852861"/>
                  </a:lnTo>
                  <a:lnTo>
                    <a:pt x="13004988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13004988" y="144780"/>
                  </a:moveTo>
                  <a:lnTo>
                    <a:pt x="13149768" y="144780"/>
                  </a:lnTo>
                  <a:lnTo>
                    <a:pt x="13149768" y="25708080"/>
                  </a:lnTo>
                  <a:lnTo>
                    <a:pt x="13004988" y="25708080"/>
                  </a:lnTo>
                  <a:lnTo>
                    <a:pt x="13004988" y="144780"/>
                  </a:lnTo>
                  <a:close/>
                  <a:moveTo>
                    <a:pt x="144780" y="25708080"/>
                  </a:moveTo>
                  <a:lnTo>
                    <a:pt x="13004988" y="25708080"/>
                  </a:lnTo>
                  <a:lnTo>
                    <a:pt x="13004988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13004988" y="0"/>
                  </a:moveTo>
                  <a:lnTo>
                    <a:pt x="13149768" y="0"/>
                  </a:lnTo>
                  <a:lnTo>
                    <a:pt x="13149768" y="144780"/>
                  </a:lnTo>
                  <a:lnTo>
                    <a:pt x="13004988" y="144780"/>
                  </a:lnTo>
                  <a:lnTo>
                    <a:pt x="13004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004988" y="0"/>
                  </a:lnTo>
                  <a:lnTo>
                    <a:pt x="13004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426773" y="385202"/>
            <a:ext cx="8861227" cy="7810647"/>
            <a:chOff x="0" y="0"/>
            <a:chExt cx="11814970" cy="10414196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11814970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325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230" y="3597470"/>
              <a:ext cx="11811740" cy="6816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>
                <a:lnSpc>
                  <a:spcPts val="5999"/>
                </a:lnSpc>
                <a:buFont typeface="Arial"/>
                <a:buChar char="•"/>
              </a:pPr>
              <a:r>
                <a:rPr lang="en-US" sz="4000" spc="40">
                  <a:solidFill>
                    <a:srgbClr val="2E414D"/>
                  </a:solidFill>
                  <a:latin typeface="Glacial Indifference"/>
                </a:rPr>
                <a:t>Specialization</a:t>
              </a:r>
            </a:p>
            <a:p>
              <a:pPr marL="863599" lvl="1" indent="-431800">
                <a:lnSpc>
                  <a:spcPts val="5999"/>
                </a:lnSpc>
                <a:buFont typeface="Arial"/>
                <a:buChar char="•"/>
              </a:pPr>
              <a:r>
                <a:rPr lang="en-US" sz="3999" spc="39">
                  <a:solidFill>
                    <a:srgbClr val="2E414D"/>
                  </a:solidFill>
                  <a:latin typeface="Glacial Indifference"/>
                </a:rPr>
                <a:t>C</a:t>
              </a:r>
              <a:r>
                <a:rPr lang="en-US" sz="4000" spc="40">
                  <a:solidFill>
                    <a:srgbClr val="2E414D"/>
                  </a:solidFill>
                  <a:latin typeface="Glacial Indifference"/>
                </a:rPr>
                <a:t>hain of command</a:t>
              </a:r>
            </a:p>
            <a:p>
              <a:pPr marL="863599" lvl="1" indent="-431800">
                <a:lnSpc>
                  <a:spcPts val="5999"/>
                </a:lnSpc>
                <a:buFont typeface="Arial"/>
                <a:buChar char="•"/>
              </a:pPr>
              <a:r>
                <a:rPr lang="en-US" sz="3999" spc="39">
                  <a:solidFill>
                    <a:srgbClr val="2E414D"/>
                  </a:solidFill>
                  <a:latin typeface="Glacial Indifference"/>
                </a:rPr>
                <a:t>T</a:t>
              </a:r>
              <a:r>
                <a:rPr lang="en-US" sz="4000" spc="40">
                  <a:solidFill>
                    <a:srgbClr val="2E414D"/>
                  </a:solidFill>
                  <a:latin typeface="Glacial Indifference"/>
                </a:rPr>
                <a:t>imed routines</a:t>
              </a:r>
            </a:p>
            <a:p>
              <a:pPr marL="863599" lvl="1" indent="-431800">
                <a:lnSpc>
                  <a:spcPts val="5999"/>
                </a:lnSpc>
                <a:buFont typeface="Arial"/>
                <a:buChar char="•"/>
              </a:pPr>
              <a:r>
                <a:rPr lang="en-US" sz="3999" spc="39">
                  <a:solidFill>
                    <a:srgbClr val="2E414D"/>
                  </a:solidFill>
                  <a:latin typeface="Glacial Indifference"/>
                </a:rPr>
                <a:t>E</a:t>
              </a:r>
              <a:r>
                <a:rPr lang="en-US" sz="4000" spc="40">
                  <a:solidFill>
                    <a:srgbClr val="2E414D"/>
                  </a:solidFill>
                  <a:latin typeface="Glacial Indifference"/>
                </a:rPr>
                <a:t>fficiencies</a:t>
              </a:r>
            </a:p>
            <a:p>
              <a:pPr>
                <a:lnSpc>
                  <a:spcPts val="5999"/>
                </a:lnSpc>
              </a:pPr>
              <a:r>
                <a:rPr lang="en-US" sz="3999" spc="39">
                  <a:solidFill>
                    <a:srgbClr val="2E414D"/>
                  </a:solidFill>
                  <a:latin typeface="Glacial Indifference"/>
                </a:rPr>
                <a:t>   </a:t>
              </a:r>
            </a:p>
            <a:p>
              <a:pPr>
                <a:lnSpc>
                  <a:spcPts val="4800"/>
                </a:lnSpc>
              </a:pPr>
              <a:r>
                <a:rPr lang="en-US" sz="3999" spc="39">
                  <a:solidFill>
                    <a:srgbClr val="2E414D"/>
                  </a:solidFill>
                  <a:latin typeface="Glacial Indifference"/>
                </a:rPr>
                <a:t>                        </a:t>
              </a:r>
              <a:r>
                <a:rPr lang="en-US" sz="3200" spc="32">
                  <a:solidFill>
                    <a:srgbClr val="2E414D"/>
                  </a:solidFill>
                  <a:latin typeface="Glacial Indifference"/>
                </a:rPr>
                <a:t>(Feldman, 19)</a:t>
              </a:r>
            </a:p>
            <a:p>
              <a:pPr>
                <a:lnSpc>
                  <a:spcPts val="6300"/>
                </a:lnSpc>
              </a:pPr>
              <a:endParaRPr lang="en-US" sz="3200" spc="32">
                <a:solidFill>
                  <a:srgbClr val="2E414D"/>
                </a:solidFill>
                <a:latin typeface="Glacial Indifference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 rot="-5400000">
            <a:off x="-2610203" y="4935855"/>
            <a:ext cx="786218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44">
                <a:solidFill>
                  <a:srgbClr val="2E414D"/>
                </a:solidFill>
                <a:latin typeface="Glacial Indifference"/>
              </a:rPr>
              <a:t>Chapter 2 | A Brief History of Grading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39238" y="4652328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87916" y="1983225"/>
            <a:ext cx="4396397" cy="65925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547" y="-300109"/>
            <a:ext cx="5537662" cy="10887218"/>
            <a:chOff x="0" y="0"/>
            <a:chExt cx="13149768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004989" cy="25708081"/>
            </a:xfrm>
            <a:custGeom>
              <a:avLst/>
              <a:gdLst/>
              <a:ahLst/>
              <a:cxnLst/>
              <a:rect l="l" t="t" r="r" b="b"/>
              <a:pathLst>
                <a:path w="13004989" h="25708081">
                  <a:moveTo>
                    <a:pt x="0" y="0"/>
                  </a:moveTo>
                  <a:lnTo>
                    <a:pt x="13004989" y="0"/>
                  </a:lnTo>
                  <a:lnTo>
                    <a:pt x="1300498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149768" cy="25852861"/>
            </a:xfrm>
            <a:custGeom>
              <a:avLst/>
              <a:gdLst/>
              <a:ahLst/>
              <a:cxnLst/>
              <a:rect l="l" t="t" r="r" b="b"/>
              <a:pathLst>
                <a:path w="13149768" h="25852861">
                  <a:moveTo>
                    <a:pt x="13004988" y="25708080"/>
                  </a:moveTo>
                  <a:lnTo>
                    <a:pt x="13149768" y="25708080"/>
                  </a:lnTo>
                  <a:lnTo>
                    <a:pt x="13149768" y="25852861"/>
                  </a:lnTo>
                  <a:lnTo>
                    <a:pt x="13004988" y="25852861"/>
                  </a:lnTo>
                  <a:lnTo>
                    <a:pt x="13004988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13004988" y="144780"/>
                  </a:moveTo>
                  <a:lnTo>
                    <a:pt x="13149768" y="144780"/>
                  </a:lnTo>
                  <a:lnTo>
                    <a:pt x="13149768" y="25708080"/>
                  </a:lnTo>
                  <a:lnTo>
                    <a:pt x="13004988" y="25708080"/>
                  </a:lnTo>
                  <a:lnTo>
                    <a:pt x="13004988" y="144780"/>
                  </a:lnTo>
                  <a:close/>
                  <a:moveTo>
                    <a:pt x="144780" y="25708080"/>
                  </a:moveTo>
                  <a:lnTo>
                    <a:pt x="13004988" y="25708080"/>
                  </a:lnTo>
                  <a:lnTo>
                    <a:pt x="13004988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13004988" y="0"/>
                  </a:moveTo>
                  <a:lnTo>
                    <a:pt x="13149768" y="0"/>
                  </a:lnTo>
                  <a:lnTo>
                    <a:pt x="13149768" y="144780"/>
                  </a:lnTo>
                  <a:lnTo>
                    <a:pt x="13004988" y="144780"/>
                  </a:lnTo>
                  <a:lnTo>
                    <a:pt x="13004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004988" y="0"/>
                  </a:lnTo>
                  <a:lnTo>
                    <a:pt x="13004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328104" y="411458"/>
            <a:ext cx="8931196" cy="7905897"/>
            <a:chOff x="0" y="0"/>
            <a:chExt cx="11908261" cy="10541196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11908261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325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256" y="2239956"/>
              <a:ext cx="11905006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60"/>
                </a:lnSpc>
              </a:pPr>
              <a:r>
                <a:rPr lang="en-US" sz="3800" spc="380">
                  <a:solidFill>
                    <a:srgbClr val="2E414D"/>
                  </a:solidFill>
                  <a:latin typeface="Glacial Indifference Bold"/>
                </a:rPr>
                <a:t>PROGRESSIVE EDUCATORS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256" y="3597470"/>
              <a:ext cx="11905006" cy="694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999"/>
                </a:lnSpc>
              </a:pPr>
              <a:r>
                <a:rPr lang="en-US" sz="3999" spc="39">
                  <a:solidFill>
                    <a:srgbClr val="2E414D"/>
                  </a:solidFill>
                  <a:latin typeface="Glacial Indifference"/>
                </a:rPr>
                <a:t>Like John Dewey who believed in education as a democratic engine:</a:t>
              </a:r>
            </a:p>
            <a:p>
              <a:pPr algn="r">
                <a:lnSpc>
                  <a:spcPts val="6000"/>
                </a:lnSpc>
              </a:pPr>
              <a:r>
                <a:rPr lang="en-US" sz="3999" spc="39">
                  <a:solidFill>
                    <a:srgbClr val="2E414D"/>
                  </a:solidFill>
                  <a:latin typeface="Glacial Indifference Bold"/>
                </a:rPr>
                <a:t>*</a:t>
              </a:r>
              <a:r>
                <a:rPr lang="en-US" sz="4000" spc="40">
                  <a:solidFill>
                    <a:srgbClr val="2E414D"/>
                  </a:solidFill>
                  <a:latin typeface="Glacial Indifference Bold"/>
                </a:rPr>
                <a:t>Universal--open to all</a:t>
              </a:r>
            </a:p>
            <a:p>
              <a:pPr algn="r">
                <a:lnSpc>
                  <a:spcPts val="5999"/>
                </a:lnSpc>
              </a:pPr>
              <a:r>
                <a:rPr lang="en-US" sz="4000" spc="40">
                  <a:solidFill>
                    <a:srgbClr val="2E414D"/>
                  </a:solidFill>
                  <a:latin typeface="Glacial Indifference Bold"/>
                </a:rPr>
                <a:t>*Common Curriculum</a:t>
              </a:r>
            </a:p>
            <a:p>
              <a:pPr algn="r">
                <a:lnSpc>
                  <a:spcPts val="5999"/>
                </a:lnSpc>
              </a:pPr>
              <a:r>
                <a:rPr lang="en-US" sz="3999" spc="39">
                  <a:solidFill>
                    <a:srgbClr val="2E414D"/>
                  </a:solidFill>
                  <a:latin typeface="Glacial Indifference Bold"/>
                </a:rPr>
                <a:t>*</a:t>
              </a:r>
              <a:r>
                <a:rPr lang="en-US" sz="4000" spc="40">
                  <a:solidFill>
                    <a:srgbClr val="2E414D"/>
                  </a:solidFill>
                  <a:latin typeface="Glacial Indifference Bold"/>
                </a:rPr>
                <a:t>Elevate social &amp; economic position</a:t>
              </a:r>
            </a:p>
            <a:p>
              <a:pPr algn="r">
                <a:lnSpc>
                  <a:spcPts val="6000"/>
                </a:lnSpc>
              </a:pPr>
              <a:r>
                <a:rPr lang="en-US" sz="3999" spc="39">
                  <a:solidFill>
                    <a:srgbClr val="2E414D"/>
                  </a:solidFill>
                  <a:latin typeface="Glacial Indifference Bold"/>
                </a:rPr>
                <a:t>*</a:t>
              </a:r>
              <a:r>
                <a:rPr lang="en-US" sz="4000" spc="40">
                  <a:solidFill>
                    <a:srgbClr val="2E414D"/>
                  </a:solidFill>
                  <a:latin typeface="Glacial Indifference Bold"/>
                </a:rPr>
                <a:t>Support moral development</a:t>
              </a:r>
            </a:p>
            <a:p>
              <a:pPr algn="r">
                <a:lnSpc>
                  <a:spcPts val="6000"/>
                </a:lnSpc>
              </a:pPr>
              <a:endParaRPr lang="en-US" sz="4000" spc="40">
                <a:solidFill>
                  <a:srgbClr val="2E414D"/>
                </a:solidFill>
                <a:latin typeface="Glacial Indifference Bold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12976" y="2670362"/>
            <a:ext cx="4946276" cy="494627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5400000">
            <a:off x="-2610203" y="4935855"/>
            <a:ext cx="786218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44">
                <a:solidFill>
                  <a:srgbClr val="2E414D"/>
                </a:solidFill>
                <a:latin typeface="Glacial Indifference"/>
              </a:rPr>
              <a:t>Chapter 2 | A Brief History of Grading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547" y="-300109"/>
            <a:ext cx="5537662" cy="10887218"/>
            <a:chOff x="0" y="0"/>
            <a:chExt cx="13149768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004989" cy="25708081"/>
            </a:xfrm>
            <a:custGeom>
              <a:avLst/>
              <a:gdLst/>
              <a:ahLst/>
              <a:cxnLst/>
              <a:rect l="l" t="t" r="r" b="b"/>
              <a:pathLst>
                <a:path w="13004989" h="25708081">
                  <a:moveTo>
                    <a:pt x="0" y="0"/>
                  </a:moveTo>
                  <a:lnTo>
                    <a:pt x="13004989" y="0"/>
                  </a:lnTo>
                  <a:lnTo>
                    <a:pt x="1300498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149768" cy="25852861"/>
            </a:xfrm>
            <a:custGeom>
              <a:avLst/>
              <a:gdLst/>
              <a:ahLst/>
              <a:cxnLst/>
              <a:rect l="l" t="t" r="r" b="b"/>
              <a:pathLst>
                <a:path w="13149768" h="25852861">
                  <a:moveTo>
                    <a:pt x="13004988" y="25708080"/>
                  </a:moveTo>
                  <a:lnTo>
                    <a:pt x="13149768" y="25708080"/>
                  </a:lnTo>
                  <a:lnTo>
                    <a:pt x="13149768" y="25852861"/>
                  </a:lnTo>
                  <a:lnTo>
                    <a:pt x="13004988" y="25852861"/>
                  </a:lnTo>
                  <a:lnTo>
                    <a:pt x="13004988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13004988" y="144780"/>
                  </a:moveTo>
                  <a:lnTo>
                    <a:pt x="13149768" y="144780"/>
                  </a:lnTo>
                  <a:lnTo>
                    <a:pt x="13149768" y="25708080"/>
                  </a:lnTo>
                  <a:lnTo>
                    <a:pt x="13004988" y="25708080"/>
                  </a:lnTo>
                  <a:lnTo>
                    <a:pt x="13004988" y="144780"/>
                  </a:lnTo>
                  <a:close/>
                  <a:moveTo>
                    <a:pt x="144780" y="25708080"/>
                  </a:moveTo>
                  <a:lnTo>
                    <a:pt x="13004988" y="25708080"/>
                  </a:lnTo>
                  <a:lnTo>
                    <a:pt x="13004988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13004988" y="0"/>
                  </a:moveTo>
                  <a:lnTo>
                    <a:pt x="13149768" y="0"/>
                  </a:lnTo>
                  <a:lnTo>
                    <a:pt x="13149768" y="144780"/>
                  </a:lnTo>
                  <a:lnTo>
                    <a:pt x="13004988" y="144780"/>
                  </a:lnTo>
                  <a:lnTo>
                    <a:pt x="13004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004988" y="0"/>
                  </a:lnTo>
                  <a:lnTo>
                    <a:pt x="13004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sp>
        <p:nvSpPr>
          <p:cNvPr id="5" name="TextBox 5"/>
          <p:cNvSpPr txBox="1"/>
          <p:nvPr/>
        </p:nvSpPr>
        <p:spPr>
          <a:xfrm rot="-5400000">
            <a:off x="-2610203" y="4935855"/>
            <a:ext cx="786218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44">
                <a:solidFill>
                  <a:srgbClr val="2E414D"/>
                </a:solidFill>
                <a:latin typeface="Glacial Indifference"/>
              </a:rPr>
              <a:t>Chapter 2 | A Brief History of Grading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398073" y="0"/>
            <a:ext cx="8861227" cy="7953522"/>
            <a:chOff x="0" y="0"/>
            <a:chExt cx="11814970" cy="10604695"/>
          </a:xfrm>
        </p:grpSpPr>
        <p:sp>
          <p:nvSpPr>
            <p:cNvPr id="7" name="TextBox 7"/>
            <p:cNvSpPr txBox="1"/>
            <p:nvPr/>
          </p:nvSpPr>
          <p:spPr>
            <a:xfrm>
              <a:off x="0" y="47625"/>
              <a:ext cx="11814970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325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230" y="3587945"/>
              <a:ext cx="11811740" cy="701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4000" spc="40">
                  <a:solidFill>
                    <a:srgbClr val="2E414D"/>
                  </a:solidFill>
                  <a:latin typeface="Glacial Indifference"/>
                </a:rPr>
                <a:t>"In the end, although Dewey's vision of schools-as-democratic-engine provided overarching rhetoric about schools, it was often eclipsed by the vision of schools-as-training-ground." (Feldman, 19).</a:t>
              </a:r>
            </a:p>
            <a:p>
              <a:pPr>
                <a:lnSpc>
                  <a:spcPts val="6300"/>
                </a:lnSpc>
              </a:pPr>
              <a:endParaRPr lang="en-US" sz="4000" spc="40">
                <a:solidFill>
                  <a:srgbClr val="2E414D"/>
                </a:solidFill>
                <a:latin typeface="Glacial Indifference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12976" y="2670362"/>
            <a:ext cx="4946276" cy="49462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90550" y="-700722"/>
            <a:ext cx="19469100" cy="6819900"/>
          </a:xfrm>
          <a:prstGeom prst="rect">
            <a:avLst/>
          </a:prstGeom>
          <a:solidFill>
            <a:srgbClr val="C3EB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80000"/>
          </a:blip>
          <a:srcRect t="31888" b="31888"/>
          <a:stretch>
            <a:fillRect/>
          </a:stretch>
        </p:blipFill>
        <p:spPr>
          <a:xfrm>
            <a:off x="-644119" y="6119178"/>
            <a:ext cx="19576238" cy="4724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29690" y="3212001"/>
            <a:ext cx="13228620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>
                <a:solidFill>
                  <a:srgbClr val="7564AB"/>
                </a:solidFill>
                <a:latin typeface="Quicksand Bold"/>
              </a:rPr>
              <a:t>WHAT'S BEST </a:t>
            </a:r>
          </a:p>
          <a:p>
            <a:pPr algn="ctr">
              <a:lnSpc>
                <a:spcPts val="8250"/>
              </a:lnSpc>
            </a:pPr>
            <a:r>
              <a:rPr lang="en-US" sz="7500">
                <a:solidFill>
                  <a:srgbClr val="7564AB"/>
                </a:solidFill>
                <a:latin typeface="Quicksand Bold"/>
              </a:rPr>
              <a:t>FOR KIDS?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89462" y="1398177"/>
            <a:ext cx="13109075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150">
                <a:solidFill>
                  <a:srgbClr val="7564AB"/>
                </a:solidFill>
                <a:latin typeface="Quicksand"/>
              </a:rPr>
              <a:t>Guiding question</a:t>
            </a:r>
          </a:p>
        </p:txBody>
      </p:sp>
      <p:sp>
        <p:nvSpPr>
          <p:cNvPr id="6" name="AutoShape 6"/>
          <p:cNvSpPr/>
          <p:nvPr/>
        </p:nvSpPr>
        <p:spPr>
          <a:xfrm>
            <a:off x="3832428" y="2258118"/>
            <a:ext cx="10623145" cy="87376"/>
          </a:xfrm>
          <a:prstGeom prst="rect">
            <a:avLst/>
          </a:prstGeom>
          <a:solidFill>
            <a:srgbClr val="7564AB"/>
          </a:solid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547" y="-300109"/>
            <a:ext cx="5537662" cy="10887218"/>
            <a:chOff x="0" y="0"/>
            <a:chExt cx="13149768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004989" cy="25708081"/>
            </a:xfrm>
            <a:custGeom>
              <a:avLst/>
              <a:gdLst/>
              <a:ahLst/>
              <a:cxnLst/>
              <a:rect l="l" t="t" r="r" b="b"/>
              <a:pathLst>
                <a:path w="13004989" h="25708081">
                  <a:moveTo>
                    <a:pt x="0" y="0"/>
                  </a:moveTo>
                  <a:lnTo>
                    <a:pt x="13004989" y="0"/>
                  </a:lnTo>
                  <a:lnTo>
                    <a:pt x="1300498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149768" cy="25852861"/>
            </a:xfrm>
            <a:custGeom>
              <a:avLst/>
              <a:gdLst/>
              <a:ahLst/>
              <a:cxnLst/>
              <a:rect l="l" t="t" r="r" b="b"/>
              <a:pathLst>
                <a:path w="13149768" h="25852861">
                  <a:moveTo>
                    <a:pt x="13004988" y="25708080"/>
                  </a:moveTo>
                  <a:lnTo>
                    <a:pt x="13149768" y="25708080"/>
                  </a:lnTo>
                  <a:lnTo>
                    <a:pt x="13149768" y="25852861"/>
                  </a:lnTo>
                  <a:lnTo>
                    <a:pt x="13004988" y="25852861"/>
                  </a:lnTo>
                  <a:lnTo>
                    <a:pt x="13004988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13004988" y="144780"/>
                  </a:moveTo>
                  <a:lnTo>
                    <a:pt x="13149768" y="144780"/>
                  </a:lnTo>
                  <a:lnTo>
                    <a:pt x="13149768" y="25708080"/>
                  </a:lnTo>
                  <a:lnTo>
                    <a:pt x="13004988" y="25708080"/>
                  </a:lnTo>
                  <a:lnTo>
                    <a:pt x="13004988" y="144780"/>
                  </a:lnTo>
                  <a:close/>
                  <a:moveTo>
                    <a:pt x="144780" y="25708080"/>
                  </a:moveTo>
                  <a:lnTo>
                    <a:pt x="13004988" y="25708080"/>
                  </a:lnTo>
                  <a:lnTo>
                    <a:pt x="13004988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13004988" y="0"/>
                  </a:moveTo>
                  <a:lnTo>
                    <a:pt x="13149768" y="0"/>
                  </a:lnTo>
                  <a:lnTo>
                    <a:pt x="13149768" y="144780"/>
                  </a:lnTo>
                  <a:lnTo>
                    <a:pt x="13004988" y="144780"/>
                  </a:lnTo>
                  <a:lnTo>
                    <a:pt x="13004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004988" y="0"/>
                  </a:lnTo>
                  <a:lnTo>
                    <a:pt x="13004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11498" y="601985"/>
            <a:ext cx="8303667" cy="8001147"/>
            <a:chOff x="0" y="0"/>
            <a:chExt cx="11071556" cy="10668195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11071556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325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027" y="2239956"/>
              <a:ext cx="11068528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60"/>
                </a:lnSpc>
              </a:pPr>
              <a:r>
                <a:rPr lang="en-US" sz="3800" spc="380">
                  <a:solidFill>
                    <a:srgbClr val="2E414D"/>
                  </a:solidFill>
                  <a:latin typeface="Glacial Indifference Bold"/>
                </a:rPr>
                <a:t>MIGRATION &amp; IMMIGRATION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027" y="3587945"/>
              <a:ext cx="11068528" cy="7080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000"/>
                </a:lnSpc>
              </a:pPr>
              <a:r>
                <a:rPr lang="en-US" sz="4000" spc="40">
                  <a:solidFill>
                    <a:srgbClr val="2E414D"/>
                  </a:solidFill>
                  <a:latin typeface="Glacial Indifference"/>
                </a:rPr>
                <a:t>Moves from rural living to cities </a:t>
              </a:r>
            </a:p>
            <a:p>
              <a:pPr algn="r">
                <a:lnSpc>
                  <a:spcPts val="6000"/>
                </a:lnSpc>
              </a:pPr>
              <a:r>
                <a:rPr lang="en-US" sz="4000" spc="40">
                  <a:solidFill>
                    <a:srgbClr val="2E414D"/>
                  </a:solidFill>
                  <a:latin typeface="Glacial Indifference"/>
                </a:rPr>
                <a:t>w/ factory jobs &amp; transportation</a:t>
              </a:r>
            </a:p>
            <a:p>
              <a:pPr algn="r">
                <a:lnSpc>
                  <a:spcPts val="6000"/>
                </a:lnSpc>
              </a:pPr>
              <a:endParaRPr lang="en-US" sz="4000" spc="40">
                <a:solidFill>
                  <a:srgbClr val="2E414D"/>
                </a:solidFill>
                <a:latin typeface="Glacial Indifference"/>
              </a:endParaRPr>
            </a:p>
            <a:p>
              <a:pPr algn="r">
                <a:lnSpc>
                  <a:spcPts val="6000"/>
                </a:lnSpc>
              </a:pPr>
              <a:r>
                <a:rPr lang="en-US" sz="4000" spc="40">
                  <a:solidFill>
                    <a:srgbClr val="2E414D"/>
                  </a:solidFill>
                  <a:latin typeface="Glacial Indifference"/>
                </a:rPr>
                <a:t>Massive waves of immigrants</a:t>
              </a:r>
            </a:p>
            <a:p>
              <a:pPr algn="r">
                <a:lnSpc>
                  <a:spcPts val="6000"/>
                </a:lnSpc>
              </a:pPr>
              <a:r>
                <a:rPr lang="en-US" sz="4000" spc="40">
                  <a:solidFill>
                    <a:srgbClr val="2E414D"/>
                  </a:solidFill>
                  <a:latin typeface="Glacial Indifference"/>
                </a:rPr>
                <a:t>from Western &amp; then Eastern Europe </a:t>
              </a:r>
            </a:p>
            <a:p>
              <a:pPr algn="r">
                <a:lnSpc>
                  <a:spcPts val="6300"/>
                </a:lnSpc>
              </a:pPr>
              <a:endParaRPr lang="en-US" sz="4000" spc="40">
                <a:solidFill>
                  <a:srgbClr val="2E414D"/>
                </a:solidFill>
                <a:latin typeface="Glacial Indifference"/>
              </a:endParaRPr>
            </a:p>
            <a:p>
              <a:pPr algn="r">
                <a:lnSpc>
                  <a:spcPts val="6300"/>
                </a:lnSpc>
              </a:pPr>
              <a:endParaRPr lang="en-US" sz="4000" spc="40">
                <a:solidFill>
                  <a:srgbClr val="2E414D"/>
                </a:solidFill>
                <a:latin typeface="Glacial Indifference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47679" y="3147431"/>
            <a:ext cx="5988206" cy="399213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5400000">
            <a:off x="-2610203" y="4935855"/>
            <a:ext cx="786218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44">
                <a:solidFill>
                  <a:srgbClr val="2E414D"/>
                </a:solidFill>
                <a:latin typeface="Glacial Indifference"/>
              </a:rPr>
              <a:t>Chapter 2 | A Brief History of Grading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547" y="-300109"/>
            <a:ext cx="5537662" cy="10887218"/>
            <a:chOff x="0" y="0"/>
            <a:chExt cx="13149768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004989" cy="25708081"/>
            </a:xfrm>
            <a:custGeom>
              <a:avLst/>
              <a:gdLst/>
              <a:ahLst/>
              <a:cxnLst/>
              <a:rect l="l" t="t" r="r" b="b"/>
              <a:pathLst>
                <a:path w="13004989" h="25708081">
                  <a:moveTo>
                    <a:pt x="0" y="0"/>
                  </a:moveTo>
                  <a:lnTo>
                    <a:pt x="13004989" y="0"/>
                  </a:lnTo>
                  <a:lnTo>
                    <a:pt x="1300498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149768" cy="25852861"/>
            </a:xfrm>
            <a:custGeom>
              <a:avLst/>
              <a:gdLst/>
              <a:ahLst/>
              <a:cxnLst/>
              <a:rect l="l" t="t" r="r" b="b"/>
              <a:pathLst>
                <a:path w="13149768" h="25852861">
                  <a:moveTo>
                    <a:pt x="13004988" y="25708080"/>
                  </a:moveTo>
                  <a:lnTo>
                    <a:pt x="13149768" y="25708080"/>
                  </a:lnTo>
                  <a:lnTo>
                    <a:pt x="13149768" y="25852861"/>
                  </a:lnTo>
                  <a:lnTo>
                    <a:pt x="13004988" y="25852861"/>
                  </a:lnTo>
                  <a:lnTo>
                    <a:pt x="13004988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13004988" y="144780"/>
                  </a:moveTo>
                  <a:lnTo>
                    <a:pt x="13149768" y="144780"/>
                  </a:lnTo>
                  <a:lnTo>
                    <a:pt x="13149768" y="25708080"/>
                  </a:lnTo>
                  <a:lnTo>
                    <a:pt x="13004988" y="25708080"/>
                  </a:lnTo>
                  <a:lnTo>
                    <a:pt x="13004988" y="144780"/>
                  </a:lnTo>
                  <a:close/>
                  <a:moveTo>
                    <a:pt x="144780" y="25708080"/>
                  </a:moveTo>
                  <a:lnTo>
                    <a:pt x="13004988" y="25708080"/>
                  </a:lnTo>
                  <a:lnTo>
                    <a:pt x="13004988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13004988" y="0"/>
                  </a:moveTo>
                  <a:lnTo>
                    <a:pt x="13149768" y="0"/>
                  </a:lnTo>
                  <a:lnTo>
                    <a:pt x="13149768" y="144780"/>
                  </a:lnTo>
                  <a:lnTo>
                    <a:pt x="13004988" y="144780"/>
                  </a:lnTo>
                  <a:lnTo>
                    <a:pt x="13004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004988" y="0"/>
                  </a:lnTo>
                  <a:lnTo>
                    <a:pt x="13004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47679" y="3147431"/>
            <a:ext cx="5988206" cy="399213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882884" y="-2279557"/>
            <a:ext cx="9102622" cy="13678047"/>
            <a:chOff x="0" y="0"/>
            <a:chExt cx="12136829" cy="18237396"/>
          </a:xfrm>
        </p:grpSpPr>
        <p:sp>
          <p:nvSpPr>
            <p:cNvPr id="7" name="TextBox 7"/>
            <p:cNvSpPr txBox="1"/>
            <p:nvPr/>
          </p:nvSpPr>
          <p:spPr>
            <a:xfrm>
              <a:off x="0" y="47625"/>
              <a:ext cx="12136829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325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18" y="3597470"/>
              <a:ext cx="12133510" cy="14639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99"/>
                </a:lnSpc>
              </a:pPr>
              <a:r>
                <a:rPr lang="en-US" sz="4000" spc="40">
                  <a:solidFill>
                    <a:srgbClr val="000000"/>
                  </a:solidFill>
                  <a:latin typeface="Glacial Indifference Bold"/>
                </a:rPr>
                <a:t>U.S. cities w/populations over 25,000</a:t>
              </a:r>
            </a:p>
            <a:p>
              <a:pPr>
                <a:lnSpc>
                  <a:spcPts val="5999"/>
                </a:lnSpc>
              </a:pPr>
              <a:endParaRPr lang="en-US" sz="4000" spc="40">
                <a:solidFill>
                  <a:srgbClr val="000000"/>
                </a:solidFill>
                <a:latin typeface="Glacial Indifference Bold"/>
              </a:endParaRPr>
            </a:p>
            <a:p>
              <a:pPr>
                <a:lnSpc>
                  <a:spcPts val="5999"/>
                </a:lnSpc>
              </a:pPr>
              <a:endParaRPr lang="en-US" sz="4000" spc="40">
                <a:solidFill>
                  <a:srgbClr val="000000"/>
                </a:solidFill>
                <a:latin typeface="Glacial Indifference Bold"/>
              </a:endParaRPr>
            </a:p>
            <a:p>
              <a:pPr>
                <a:lnSpc>
                  <a:spcPts val="5999"/>
                </a:lnSpc>
              </a:pPr>
              <a:endParaRPr lang="en-US" sz="4000" spc="40">
                <a:solidFill>
                  <a:srgbClr val="000000"/>
                </a:solidFill>
                <a:latin typeface="Glacial Indifference Bold"/>
              </a:endParaRPr>
            </a:p>
            <a:p>
              <a:pPr>
                <a:lnSpc>
                  <a:spcPts val="5999"/>
                </a:lnSpc>
              </a:pPr>
              <a:endParaRPr lang="en-US" sz="4000" spc="40">
                <a:solidFill>
                  <a:srgbClr val="000000"/>
                </a:solidFill>
                <a:latin typeface="Glacial Indifference Bold"/>
              </a:endParaRPr>
            </a:p>
            <a:p>
              <a:pPr>
                <a:lnSpc>
                  <a:spcPts val="5999"/>
                </a:lnSpc>
              </a:pPr>
              <a:endParaRPr lang="en-US" sz="4000" spc="40">
                <a:solidFill>
                  <a:srgbClr val="000000"/>
                </a:solidFill>
                <a:latin typeface="Glacial Indifference Bold"/>
              </a:endParaRPr>
            </a:p>
            <a:p>
              <a:pPr>
                <a:lnSpc>
                  <a:spcPts val="5999"/>
                </a:lnSpc>
              </a:pPr>
              <a:endParaRPr lang="en-US" sz="4000" spc="40">
                <a:solidFill>
                  <a:srgbClr val="000000"/>
                </a:solidFill>
                <a:latin typeface="Glacial Indifference Bold"/>
              </a:endParaRPr>
            </a:p>
            <a:p>
              <a:pPr>
                <a:lnSpc>
                  <a:spcPts val="5999"/>
                </a:lnSpc>
              </a:pPr>
              <a:endParaRPr lang="en-US" sz="4000" spc="40">
                <a:solidFill>
                  <a:srgbClr val="000000"/>
                </a:solidFill>
                <a:latin typeface="Glacial Indifference Bold"/>
              </a:endParaRPr>
            </a:p>
            <a:p>
              <a:pPr>
                <a:lnSpc>
                  <a:spcPts val="5999"/>
                </a:lnSpc>
              </a:pPr>
              <a:endParaRPr lang="en-US" sz="4000" spc="40">
                <a:solidFill>
                  <a:srgbClr val="000000"/>
                </a:solidFill>
                <a:latin typeface="Glacial Indifference Bold"/>
              </a:endParaRPr>
            </a:p>
            <a:p>
              <a:pPr>
                <a:lnSpc>
                  <a:spcPts val="5999"/>
                </a:lnSpc>
              </a:pPr>
              <a:endParaRPr lang="en-US" sz="4000" spc="40">
                <a:solidFill>
                  <a:srgbClr val="000000"/>
                </a:solidFill>
                <a:latin typeface="Glacial Indifference Bold"/>
              </a:endParaRPr>
            </a:p>
            <a:p>
              <a:pPr>
                <a:lnSpc>
                  <a:spcPts val="5999"/>
                </a:lnSpc>
              </a:pPr>
              <a:endParaRPr lang="en-US" sz="4000" spc="40">
                <a:solidFill>
                  <a:srgbClr val="000000"/>
                </a:solidFill>
                <a:latin typeface="Glacial Indifference Bold"/>
              </a:endParaRPr>
            </a:p>
            <a:p>
              <a:pPr>
                <a:lnSpc>
                  <a:spcPts val="5999"/>
                </a:lnSpc>
              </a:pPr>
              <a:endParaRPr lang="en-US" sz="4000" spc="40">
                <a:solidFill>
                  <a:srgbClr val="000000"/>
                </a:solidFill>
                <a:latin typeface="Glacial Indifference Bold"/>
              </a:endParaRPr>
            </a:p>
            <a:p>
              <a:pPr algn="r">
                <a:lnSpc>
                  <a:spcPts val="3600"/>
                </a:lnSpc>
              </a:pPr>
              <a:r>
                <a:rPr lang="en-US" sz="2400" spc="24">
                  <a:solidFill>
                    <a:srgbClr val="2E414D"/>
                  </a:solidFill>
                  <a:latin typeface="Glacial Indifference Italics"/>
                </a:rPr>
                <a:t>U.S. Census Bureau </a:t>
              </a:r>
            </a:p>
            <a:p>
              <a:pPr>
                <a:lnSpc>
                  <a:spcPts val="6000"/>
                </a:lnSpc>
              </a:pPr>
              <a:endParaRPr lang="en-US" sz="2400" spc="24">
                <a:solidFill>
                  <a:srgbClr val="2E414D"/>
                </a:solidFill>
                <a:latin typeface="Glacial Indifference Italics"/>
              </a:endParaRPr>
            </a:p>
            <a:p>
              <a:pPr>
                <a:lnSpc>
                  <a:spcPts val="6300"/>
                </a:lnSpc>
              </a:pPr>
              <a:endParaRPr lang="en-US" sz="2400" spc="24">
                <a:solidFill>
                  <a:srgbClr val="2E414D"/>
                </a:solidFill>
                <a:latin typeface="Glacial Indifference Itali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33858" y="9171367"/>
            <a:ext cx="440726" cy="60064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5400000">
            <a:off x="-2610203" y="4935855"/>
            <a:ext cx="786218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44">
                <a:solidFill>
                  <a:srgbClr val="2E414D"/>
                </a:solidFill>
                <a:latin typeface="Glacial Indifference"/>
              </a:rPr>
              <a:t>Chapter 2 | A Brief History of Grading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398355" y="1372491"/>
            <a:ext cx="7493669" cy="7702101"/>
            <a:chOff x="0" y="0"/>
            <a:chExt cx="9991559" cy="10269468"/>
          </a:xfrm>
        </p:grpSpPr>
        <p:sp>
          <p:nvSpPr>
            <p:cNvPr id="12" name="TextBox 12"/>
            <p:cNvSpPr txBox="1"/>
            <p:nvPr/>
          </p:nvSpPr>
          <p:spPr>
            <a:xfrm>
              <a:off x="880523" y="9798911"/>
              <a:ext cx="3037012" cy="470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5"/>
                </a:lnSpc>
              </a:pPr>
              <a:r>
                <a:rPr lang="en-US" sz="2125">
                  <a:solidFill>
                    <a:srgbClr val="000000"/>
                  </a:solidFill>
                  <a:latin typeface="Arimo"/>
                </a:rPr>
                <a:t>1810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917535" y="9798911"/>
              <a:ext cx="3037012" cy="470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5"/>
                </a:lnSpc>
              </a:pPr>
              <a:r>
                <a:rPr lang="en-US" sz="2125">
                  <a:solidFill>
                    <a:srgbClr val="000000"/>
                  </a:solidFill>
                  <a:latin typeface="Arimo"/>
                </a:rPr>
                <a:t>1860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954547" y="9798911"/>
              <a:ext cx="3037012" cy="470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5"/>
                </a:lnSpc>
              </a:pPr>
              <a:r>
                <a:rPr lang="en-US" sz="2125">
                  <a:solidFill>
                    <a:srgbClr val="000000"/>
                  </a:solidFill>
                  <a:latin typeface="Arimo"/>
                </a:rPr>
                <a:t>1910</a:t>
              </a:r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880523" y="211466"/>
              <a:ext cx="9111037" cy="9455099"/>
              <a:chOff x="0" y="0"/>
              <a:chExt cx="10287000" cy="1067547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2662518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5331385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8000253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10669121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0" y="-47625"/>
              <a:ext cx="700552" cy="470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75"/>
                </a:lnSpc>
              </a:pPr>
              <a:r>
                <a:rPr lang="en-US" sz="2125">
                  <a:solidFill>
                    <a:srgbClr val="000000"/>
                  </a:solidFill>
                  <a:latin typeface="Arimo"/>
                </a:rPr>
                <a:t>100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00183" y="2316150"/>
              <a:ext cx="500369" cy="470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75"/>
                </a:lnSpc>
              </a:pPr>
              <a:r>
                <a:rPr lang="en-US" sz="2125">
                  <a:solidFill>
                    <a:srgbClr val="000000"/>
                  </a:solidFill>
                  <a:latin typeface="Arimo"/>
                </a:rPr>
                <a:t>75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00183" y="4679924"/>
              <a:ext cx="500369" cy="470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75"/>
                </a:lnSpc>
              </a:pPr>
              <a:r>
                <a:rPr lang="en-US" sz="2125">
                  <a:solidFill>
                    <a:srgbClr val="000000"/>
                  </a:solidFill>
                  <a:latin typeface="Arimo"/>
                </a:rPr>
                <a:t>50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00183" y="7043699"/>
              <a:ext cx="500369" cy="470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75"/>
                </a:lnSpc>
              </a:pPr>
              <a:r>
                <a:rPr lang="en-US" sz="2125">
                  <a:solidFill>
                    <a:srgbClr val="000000"/>
                  </a:solidFill>
                  <a:latin typeface="Arimo"/>
                </a:rPr>
                <a:t>25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00365" y="9407474"/>
              <a:ext cx="300186" cy="470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75"/>
                </a:lnSpc>
              </a:pPr>
              <a:r>
                <a:rPr lang="en-US" sz="2125">
                  <a:solidFill>
                    <a:srgbClr val="000000"/>
                  </a:solidFill>
                  <a:latin typeface="Arimo"/>
                </a:rPr>
                <a:t>0 </a:t>
              </a:r>
            </a:p>
          </p:txBody>
        </p: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880523" y="211466"/>
              <a:ext cx="9111037" cy="9455099"/>
              <a:chOff x="0" y="0"/>
              <a:chExt cx="10287000" cy="1067547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714500" y="0"/>
                <a:ext cx="6858000" cy="10675471"/>
              </a:xfrm>
              <a:custGeom>
                <a:avLst/>
                <a:gdLst/>
                <a:ahLst/>
                <a:cxnLst/>
                <a:rect l="l" t="t" r="r" b="b"/>
                <a:pathLst>
                  <a:path w="6858000" h="10675471">
                    <a:moveTo>
                      <a:pt x="0" y="10675471"/>
                    </a:moveTo>
                    <a:lnTo>
                      <a:pt x="0" y="10248452"/>
                    </a:lnTo>
                    <a:lnTo>
                      <a:pt x="3429000" y="6939056"/>
                    </a:lnTo>
                    <a:lnTo>
                      <a:pt x="6858000" y="0"/>
                    </a:lnTo>
                    <a:lnTo>
                      <a:pt x="6858000" y="10675471"/>
                    </a:lnTo>
                    <a:close/>
                  </a:path>
                </a:pathLst>
              </a:custGeom>
              <a:solidFill>
                <a:srgbClr val="436EBE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11017019" y="7341739"/>
            <a:ext cx="37772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1616"/>
                </a:solidFill>
                <a:latin typeface="Open Sans 1"/>
              </a:rPr>
              <a:t>4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56544" y="5358298"/>
            <a:ext cx="75530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1616"/>
                </a:solidFill>
                <a:latin typeface="Open Sans 1"/>
              </a:rPr>
              <a:t>35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7881" y="1225109"/>
            <a:ext cx="267414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1616"/>
                </a:solidFill>
                <a:latin typeface="Open Sans 1"/>
              </a:rPr>
              <a:t>over 100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09391" y="9191625"/>
            <a:ext cx="427657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New York 96K to 4.5M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553083" y="9191625"/>
            <a:ext cx="384527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000000"/>
                </a:solidFill>
                <a:latin typeface="Open Sans Light"/>
              </a:rPr>
              <a:t>Boston 33K to 670K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547" y="-300109"/>
            <a:ext cx="5537662" cy="10887218"/>
            <a:chOff x="0" y="0"/>
            <a:chExt cx="13149768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004989" cy="25708081"/>
            </a:xfrm>
            <a:custGeom>
              <a:avLst/>
              <a:gdLst/>
              <a:ahLst/>
              <a:cxnLst/>
              <a:rect l="l" t="t" r="r" b="b"/>
              <a:pathLst>
                <a:path w="13004989" h="25708081">
                  <a:moveTo>
                    <a:pt x="0" y="0"/>
                  </a:moveTo>
                  <a:lnTo>
                    <a:pt x="13004989" y="0"/>
                  </a:lnTo>
                  <a:lnTo>
                    <a:pt x="1300498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149768" cy="25852861"/>
            </a:xfrm>
            <a:custGeom>
              <a:avLst/>
              <a:gdLst/>
              <a:ahLst/>
              <a:cxnLst/>
              <a:rect l="l" t="t" r="r" b="b"/>
              <a:pathLst>
                <a:path w="13149768" h="25852861">
                  <a:moveTo>
                    <a:pt x="13004988" y="25708080"/>
                  </a:moveTo>
                  <a:lnTo>
                    <a:pt x="13149768" y="25708080"/>
                  </a:lnTo>
                  <a:lnTo>
                    <a:pt x="13149768" y="25852861"/>
                  </a:lnTo>
                  <a:lnTo>
                    <a:pt x="13004988" y="25852861"/>
                  </a:lnTo>
                  <a:lnTo>
                    <a:pt x="13004988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13004988" y="144780"/>
                  </a:moveTo>
                  <a:lnTo>
                    <a:pt x="13149768" y="144780"/>
                  </a:lnTo>
                  <a:lnTo>
                    <a:pt x="13149768" y="25708080"/>
                  </a:lnTo>
                  <a:lnTo>
                    <a:pt x="13004988" y="25708080"/>
                  </a:lnTo>
                  <a:lnTo>
                    <a:pt x="13004988" y="144780"/>
                  </a:lnTo>
                  <a:close/>
                  <a:moveTo>
                    <a:pt x="144780" y="25708080"/>
                  </a:moveTo>
                  <a:lnTo>
                    <a:pt x="13004988" y="25708080"/>
                  </a:lnTo>
                  <a:lnTo>
                    <a:pt x="13004988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13004988" y="0"/>
                  </a:moveTo>
                  <a:lnTo>
                    <a:pt x="13149768" y="0"/>
                  </a:lnTo>
                  <a:lnTo>
                    <a:pt x="13149768" y="144780"/>
                  </a:lnTo>
                  <a:lnTo>
                    <a:pt x="13004988" y="144780"/>
                  </a:lnTo>
                  <a:lnTo>
                    <a:pt x="13004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004988" y="0"/>
                  </a:lnTo>
                  <a:lnTo>
                    <a:pt x="13004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69198" y="3214536"/>
            <a:ext cx="5710163" cy="385792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111498" y="-436240"/>
            <a:ext cx="8303667" cy="10077597"/>
            <a:chOff x="0" y="0"/>
            <a:chExt cx="11071556" cy="13436796"/>
          </a:xfrm>
        </p:grpSpPr>
        <p:sp>
          <p:nvSpPr>
            <p:cNvPr id="7" name="TextBox 7"/>
            <p:cNvSpPr txBox="1"/>
            <p:nvPr/>
          </p:nvSpPr>
          <p:spPr>
            <a:xfrm>
              <a:off x="0" y="47625"/>
              <a:ext cx="11071556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325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027" y="2239956"/>
              <a:ext cx="11068528" cy="152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60"/>
                </a:lnSpc>
              </a:pPr>
              <a:r>
                <a:rPr lang="en-US" sz="3800" spc="380">
                  <a:solidFill>
                    <a:srgbClr val="2E414D"/>
                  </a:solidFill>
                  <a:latin typeface="Glacial Indifference Bold"/>
                </a:rPr>
                <a:t>INTELLIGENCE TESTING &amp; CATEGORIZATION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027" y="4359470"/>
              <a:ext cx="11068528" cy="907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999"/>
                </a:lnSpc>
              </a:pPr>
              <a:r>
                <a:rPr lang="en-US" sz="4000" spc="40">
                  <a:solidFill>
                    <a:srgbClr val="2E414D"/>
                  </a:solidFill>
                  <a:latin typeface="Glacial Indifference"/>
                </a:rPr>
                <a:t>"Natural intelligence" theories</a:t>
              </a:r>
            </a:p>
            <a:p>
              <a:pPr algn="r">
                <a:lnSpc>
                  <a:spcPts val="5999"/>
                </a:lnSpc>
              </a:pPr>
              <a:endParaRPr lang="en-US" sz="4000" spc="40">
                <a:solidFill>
                  <a:srgbClr val="2E414D"/>
                </a:solidFill>
                <a:latin typeface="Glacial Indifference"/>
              </a:endParaRPr>
            </a:p>
            <a:p>
              <a:pPr algn="r">
                <a:lnSpc>
                  <a:spcPts val="5999"/>
                </a:lnSpc>
              </a:pPr>
              <a:r>
                <a:rPr lang="en-US" sz="3999" spc="39">
                  <a:solidFill>
                    <a:srgbClr val="2E414D"/>
                  </a:solidFill>
                  <a:latin typeface="Glacial Indifference"/>
                </a:rPr>
                <a:t>Skull size</a:t>
              </a:r>
            </a:p>
            <a:p>
              <a:pPr algn="r">
                <a:lnSpc>
                  <a:spcPts val="5999"/>
                </a:lnSpc>
              </a:pPr>
              <a:endParaRPr lang="en-US" sz="3999" spc="39">
                <a:solidFill>
                  <a:srgbClr val="2E414D"/>
                </a:solidFill>
                <a:latin typeface="Glacial Indifference"/>
              </a:endParaRPr>
            </a:p>
            <a:p>
              <a:pPr algn="r">
                <a:lnSpc>
                  <a:spcPts val="5999"/>
                </a:lnSpc>
              </a:pPr>
              <a:r>
                <a:rPr lang="en-US" sz="3999" spc="39">
                  <a:solidFill>
                    <a:srgbClr val="2E414D"/>
                  </a:solidFill>
                  <a:latin typeface="Glacial Indifference"/>
                </a:rPr>
                <a:t>IQ tests believed to asses</a:t>
              </a:r>
            </a:p>
            <a:p>
              <a:pPr algn="r">
                <a:lnSpc>
                  <a:spcPts val="5999"/>
                </a:lnSpc>
              </a:pPr>
              <a:r>
                <a:rPr lang="en-US" sz="3999" spc="39">
                  <a:solidFill>
                    <a:srgbClr val="2E414D"/>
                  </a:solidFill>
                  <a:latin typeface="Glacial Indifference"/>
                </a:rPr>
                <a:t>intellectual character/disposition</a:t>
              </a:r>
            </a:p>
            <a:p>
              <a:pPr algn="r">
                <a:lnSpc>
                  <a:spcPts val="6000"/>
                </a:lnSpc>
              </a:pPr>
              <a:r>
                <a:rPr lang="en-US" sz="3999" spc="39">
                  <a:solidFill>
                    <a:srgbClr val="2E414D"/>
                  </a:solidFill>
                  <a:latin typeface="Glacial Indifference"/>
                </a:rPr>
                <a:t>&amp; "justify" racist beliefs. </a:t>
              </a:r>
            </a:p>
            <a:p>
              <a:pPr algn="r">
                <a:lnSpc>
                  <a:spcPts val="6300"/>
                </a:lnSpc>
              </a:pPr>
              <a:endParaRPr lang="en-US" sz="3999" spc="39">
                <a:solidFill>
                  <a:srgbClr val="2E414D"/>
                </a:solidFill>
                <a:latin typeface="Glacial Indifference"/>
              </a:endParaRPr>
            </a:p>
            <a:p>
              <a:pPr algn="r">
                <a:lnSpc>
                  <a:spcPts val="6300"/>
                </a:lnSpc>
              </a:pPr>
              <a:endParaRPr lang="en-US" sz="3999" spc="39">
                <a:solidFill>
                  <a:srgbClr val="2E414D"/>
                </a:solidFill>
                <a:latin typeface="Glacial Indifference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 rot="-5400000">
            <a:off x="-2610203" y="4935855"/>
            <a:ext cx="786218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44">
                <a:solidFill>
                  <a:srgbClr val="2E414D"/>
                </a:solidFill>
                <a:latin typeface="Glacial Indifference"/>
              </a:rPr>
              <a:t>Chapter 2 | A Brief History of Grading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547" y="-300109"/>
            <a:ext cx="5537662" cy="10887218"/>
            <a:chOff x="0" y="0"/>
            <a:chExt cx="13149768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004989" cy="25708081"/>
            </a:xfrm>
            <a:custGeom>
              <a:avLst/>
              <a:gdLst/>
              <a:ahLst/>
              <a:cxnLst/>
              <a:rect l="l" t="t" r="r" b="b"/>
              <a:pathLst>
                <a:path w="13004989" h="25708081">
                  <a:moveTo>
                    <a:pt x="0" y="0"/>
                  </a:moveTo>
                  <a:lnTo>
                    <a:pt x="13004989" y="0"/>
                  </a:lnTo>
                  <a:lnTo>
                    <a:pt x="1300498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149768" cy="25852861"/>
            </a:xfrm>
            <a:custGeom>
              <a:avLst/>
              <a:gdLst/>
              <a:ahLst/>
              <a:cxnLst/>
              <a:rect l="l" t="t" r="r" b="b"/>
              <a:pathLst>
                <a:path w="13149768" h="25852861">
                  <a:moveTo>
                    <a:pt x="13004988" y="25708080"/>
                  </a:moveTo>
                  <a:lnTo>
                    <a:pt x="13149768" y="25708080"/>
                  </a:lnTo>
                  <a:lnTo>
                    <a:pt x="13149768" y="25852861"/>
                  </a:lnTo>
                  <a:lnTo>
                    <a:pt x="13004988" y="25852861"/>
                  </a:lnTo>
                  <a:lnTo>
                    <a:pt x="13004988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13004988" y="144780"/>
                  </a:moveTo>
                  <a:lnTo>
                    <a:pt x="13149768" y="144780"/>
                  </a:lnTo>
                  <a:lnTo>
                    <a:pt x="13149768" y="25708080"/>
                  </a:lnTo>
                  <a:lnTo>
                    <a:pt x="13004988" y="25708080"/>
                  </a:lnTo>
                  <a:lnTo>
                    <a:pt x="13004988" y="144780"/>
                  </a:lnTo>
                  <a:close/>
                  <a:moveTo>
                    <a:pt x="144780" y="25708080"/>
                  </a:moveTo>
                  <a:lnTo>
                    <a:pt x="13004988" y="25708080"/>
                  </a:lnTo>
                  <a:lnTo>
                    <a:pt x="13004988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13004988" y="0"/>
                  </a:moveTo>
                  <a:lnTo>
                    <a:pt x="13149768" y="0"/>
                  </a:lnTo>
                  <a:lnTo>
                    <a:pt x="13149768" y="144780"/>
                  </a:lnTo>
                  <a:lnTo>
                    <a:pt x="13004988" y="144780"/>
                  </a:lnTo>
                  <a:lnTo>
                    <a:pt x="13004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004988" y="0"/>
                  </a:lnTo>
                  <a:lnTo>
                    <a:pt x="13004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69198" y="3214536"/>
            <a:ext cx="5710163" cy="38579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5400000">
            <a:off x="-2610203" y="4935855"/>
            <a:ext cx="786218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44">
                <a:solidFill>
                  <a:srgbClr val="2E414D"/>
                </a:solidFill>
                <a:latin typeface="Glacial Indifference"/>
              </a:rPr>
              <a:t>Chapter 2 | A Brief History of Grading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456704" y="-352425"/>
            <a:ext cx="7802596" cy="8658372"/>
            <a:chOff x="0" y="0"/>
            <a:chExt cx="10403462" cy="11544496"/>
          </a:xfrm>
        </p:grpSpPr>
        <p:sp>
          <p:nvSpPr>
            <p:cNvPr id="8" name="TextBox 8"/>
            <p:cNvSpPr txBox="1"/>
            <p:nvPr/>
          </p:nvSpPr>
          <p:spPr>
            <a:xfrm>
              <a:off x="0" y="47625"/>
              <a:ext cx="10403462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325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844" y="3597470"/>
              <a:ext cx="10400617" cy="7947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99"/>
                </a:lnSpc>
              </a:pPr>
              <a:r>
                <a:rPr lang="en-US" sz="4000" spc="40">
                  <a:solidFill>
                    <a:srgbClr val="2E414D"/>
                  </a:solidFill>
                  <a:latin typeface="Glacial Indifference"/>
                </a:rPr>
                <a:t>"Higher scores among white, wealthy Protestants and lower scores among immigrant groups and African Americans were used both to affirm the idea of the United States as a meritocracy and to reinforce the validity of the existing hierarchy" (Feldman, 20).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547" y="-300109"/>
            <a:ext cx="5537662" cy="10887218"/>
            <a:chOff x="0" y="0"/>
            <a:chExt cx="13149768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004989" cy="25708081"/>
            </a:xfrm>
            <a:custGeom>
              <a:avLst/>
              <a:gdLst/>
              <a:ahLst/>
              <a:cxnLst/>
              <a:rect l="l" t="t" r="r" b="b"/>
              <a:pathLst>
                <a:path w="13004989" h="25708081">
                  <a:moveTo>
                    <a:pt x="0" y="0"/>
                  </a:moveTo>
                  <a:lnTo>
                    <a:pt x="13004989" y="0"/>
                  </a:lnTo>
                  <a:lnTo>
                    <a:pt x="1300498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149768" cy="25852861"/>
            </a:xfrm>
            <a:custGeom>
              <a:avLst/>
              <a:gdLst/>
              <a:ahLst/>
              <a:cxnLst/>
              <a:rect l="l" t="t" r="r" b="b"/>
              <a:pathLst>
                <a:path w="13149768" h="25852861">
                  <a:moveTo>
                    <a:pt x="13004988" y="25708080"/>
                  </a:moveTo>
                  <a:lnTo>
                    <a:pt x="13149768" y="25708080"/>
                  </a:lnTo>
                  <a:lnTo>
                    <a:pt x="13149768" y="25852861"/>
                  </a:lnTo>
                  <a:lnTo>
                    <a:pt x="13004988" y="25852861"/>
                  </a:lnTo>
                  <a:lnTo>
                    <a:pt x="13004988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13004988" y="144780"/>
                  </a:moveTo>
                  <a:lnTo>
                    <a:pt x="13149768" y="144780"/>
                  </a:lnTo>
                  <a:lnTo>
                    <a:pt x="13149768" y="25708080"/>
                  </a:lnTo>
                  <a:lnTo>
                    <a:pt x="13004988" y="25708080"/>
                  </a:lnTo>
                  <a:lnTo>
                    <a:pt x="13004988" y="144780"/>
                  </a:lnTo>
                  <a:close/>
                  <a:moveTo>
                    <a:pt x="144780" y="25708080"/>
                  </a:moveTo>
                  <a:lnTo>
                    <a:pt x="13004988" y="25708080"/>
                  </a:lnTo>
                  <a:lnTo>
                    <a:pt x="13004988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13004988" y="0"/>
                  </a:moveTo>
                  <a:lnTo>
                    <a:pt x="13149768" y="0"/>
                  </a:lnTo>
                  <a:lnTo>
                    <a:pt x="13149768" y="144780"/>
                  </a:lnTo>
                  <a:lnTo>
                    <a:pt x="13004988" y="144780"/>
                  </a:lnTo>
                  <a:lnTo>
                    <a:pt x="13004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004988" y="0"/>
                  </a:lnTo>
                  <a:lnTo>
                    <a:pt x="13004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17284" y="3134148"/>
            <a:ext cx="6026172" cy="401870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111498" y="486732"/>
            <a:ext cx="8303667" cy="8231652"/>
            <a:chOff x="0" y="0"/>
            <a:chExt cx="11071556" cy="10975535"/>
          </a:xfrm>
        </p:grpSpPr>
        <p:sp>
          <p:nvSpPr>
            <p:cNvPr id="7" name="TextBox 7"/>
            <p:cNvSpPr txBox="1"/>
            <p:nvPr/>
          </p:nvSpPr>
          <p:spPr>
            <a:xfrm>
              <a:off x="0" y="47625"/>
              <a:ext cx="11071556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325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027" y="2239956"/>
              <a:ext cx="11068528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60"/>
                </a:lnSpc>
              </a:pPr>
              <a:r>
                <a:rPr lang="en-US" sz="3800" spc="380">
                  <a:solidFill>
                    <a:srgbClr val="2E414D"/>
                  </a:solidFill>
                  <a:latin typeface="Glacial Indifference Bold"/>
                </a:rPr>
                <a:t>BEHAVIORISM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027" y="3587945"/>
              <a:ext cx="11068528" cy="7387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300"/>
                </a:lnSpc>
              </a:pPr>
              <a:r>
                <a:rPr lang="en-US" sz="4200" spc="42">
                  <a:solidFill>
                    <a:srgbClr val="2E414D"/>
                  </a:solidFill>
                  <a:latin typeface="Glacial Indifference"/>
                </a:rPr>
                <a:t>Human behavior is the result of external stimuli</a:t>
              </a:r>
            </a:p>
            <a:p>
              <a:pPr algn="r">
                <a:lnSpc>
                  <a:spcPts val="6300"/>
                </a:lnSpc>
              </a:pPr>
              <a:endParaRPr lang="en-US" sz="4200" spc="42">
                <a:solidFill>
                  <a:srgbClr val="2E414D"/>
                </a:solidFill>
                <a:latin typeface="Glacial Indifference"/>
              </a:endParaRPr>
            </a:p>
            <a:p>
              <a:pPr algn="r">
                <a:lnSpc>
                  <a:spcPts val="6300"/>
                </a:lnSpc>
              </a:pPr>
              <a:r>
                <a:rPr lang="en-US" sz="4200" spc="42">
                  <a:solidFill>
                    <a:srgbClr val="2E414D"/>
                  </a:solidFill>
                  <a:latin typeface="Glacial Indifference"/>
                </a:rPr>
                <a:t>B.F. Skinner rat experiments</a:t>
              </a:r>
            </a:p>
            <a:p>
              <a:pPr algn="r">
                <a:lnSpc>
                  <a:spcPts val="6300"/>
                </a:lnSpc>
              </a:pPr>
              <a:r>
                <a:rPr lang="en-US" sz="4200" spc="42">
                  <a:solidFill>
                    <a:srgbClr val="2E414D"/>
                  </a:solidFill>
                  <a:latin typeface="Glacial Indifference"/>
                </a:rPr>
                <a:t>"operant conditioning"</a:t>
              </a:r>
            </a:p>
            <a:p>
              <a:pPr algn="r">
                <a:lnSpc>
                  <a:spcPts val="6300"/>
                </a:lnSpc>
              </a:pPr>
              <a:endParaRPr lang="en-US" sz="4200" spc="42">
                <a:solidFill>
                  <a:srgbClr val="2E414D"/>
                </a:solidFill>
                <a:latin typeface="Glacial Indifference"/>
              </a:endParaRPr>
            </a:p>
            <a:p>
              <a:pPr algn="r">
                <a:lnSpc>
                  <a:spcPts val="6300"/>
                </a:lnSpc>
              </a:pPr>
              <a:endParaRPr lang="en-US" sz="4200" spc="42">
                <a:solidFill>
                  <a:srgbClr val="2E414D"/>
                </a:solidFill>
                <a:latin typeface="Glacial Indifference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 rot="-5400000">
            <a:off x="-2610203" y="4935855"/>
            <a:ext cx="786218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44">
                <a:solidFill>
                  <a:srgbClr val="2E414D"/>
                </a:solidFill>
                <a:latin typeface="Glacial Indifference"/>
              </a:rPr>
              <a:t>Chapter 2 | A Brief History of Grading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547" y="-300109"/>
            <a:ext cx="5537662" cy="10887218"/>
            <a:chOff x="0" y="0"/>
            <a:chExt cx="13149768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004989" cy="25708081"/>
            </a:xfrm>
            <a:custGeom>
              <a:avLst/>
              <a:gdLst/>
              <a:ahLst/>
              <a:cxnLst/>
              <a:rect l="l" t="t" r="r" b="b"/>
              <a:pathLst>
                <a:path w="13004989" h="25708081">
                  <a:moveTo>
                    <a:pt x="0" y="0"/>
                  </a:moveTo>
                  <a:lnTo>
                    <a:pt x="13004989" y="0"/>
                  </a:lnTo>
                  <a:lnTo>
                    <a:pt x="1300498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149768" cy="25852861"/>
            </a:xfrm>
            <a:custGeom>
              <a:avLst/>
              <a:gdLst/>
              <a:ahLst/>
              <a:cxnLst/>
              <a:rect l="l" t="t" r="r" b="b"/>
              <a:pathLst>
                <a:path w="13149768" h="25852861">
                  <a:moveTo>
                    <a:pt x="13004988" y="25708080"/>
                  </a:moveTo>
                  <a:lnTo>
                    <a:pt x="13149768" y="25708080"/>
                  </a:lnTo>
                  <a:lnTo>
                    <a:pt x="13149768" y="25852861"/>
                  </a:lnTo>
                  <a:lnTo>
                    <a:pt x="13004988" y="25852861"/>
                  </a:lnTo>
                  <a:lnTo>
                    <a:pt x="13004988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13004988" y="144780"/>
                  </a:moveTo>
                  <a:lnTo>
                    <a:pt x="13149768" y="144780"/>
                  </a:lnTo>
                  <a:lnTo>
                    <a:pt x="13149768" y="25708080"/>
                  </a:lnTo>
                  <a:lnTo>
                    <a:pt x="13004988" y="25708080"/>
                  </a:lnTo>
                  <a:lnTo>
                    <a:pt x="13004988" y="144780"/>
                  </a:lnTo>
                  <a:close/>
                  <a:moveTo>
                    <a:pt x="144780" y="25708080"/>
                  </a:moveTo>
                  <a:lnTo>
                    <a:pt x="13004988" y="25708080"/>
                  </a:lnTo>
                  <a:lnTo>
                    <a:pt x="13004988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13004988" y="0"/>
                  </a:moveTo>
                  <a:lnTo>
                    <a:pt x="13149768" y="0"/>
                  </a:lnTo>
                  <a:lnTo>
                    <a:pt x="13149768" y="144780"/>
                  </a:lnTo>
                  <a:lnTo>
                    <a:pt x="13004988" y="144780"/>
                  </a:lnTo>
                  <a:lnTo>
                    <a:pt x="13004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004988" y="0"/>
                  </a:lnTo>
                  <a:lnTo>
                    <a:pt x="13004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17284" y="3134148"/>
            <a:ext cx="6026172" cy="401870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5400000">
            <a:off x="-2610203" y="4935855"/>
            <a:ext cx="786218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44">
                <a:solidFill>
                  <a:srgbClr val="2E414D"/>
                </a:solidFill>
                <a:latin typeface="Glacial Indifference"/>
              </a:rPr>
              <a:t>Chapter 2 | A Brief History of Grading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456704" y="400050"/>
            <a:ext cx="7802596" cy="7153422"/>
            <a:chOff x="0" y="0"/>
            <a:chExt cx="10403462" cy="9537896"/>
          </a:xfrm>
        </p:grpSpPr>
        <p:sp>
          <p:nvSpPr>
            <p:cNvPr id="8" name="TextBox 8"/>
            <p:cNvSpPr txBox="1"/>
            <p:nvPr/>
          </p:nvSpPr>
          <p:spPr>
            <a:xfrm>
              <a:off x="0" y="47625"/>
              <a:ext cx="10403462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325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844" y="3597470"/>
              <a:ext cx="10400617" cy="5940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99"/>
                </a:lnSpc>
              </a:pPr>
              <a:r>
                <a:rPr lang="en-US" sz="4000" spc="40">
                  <a:solidFill>
                    <a:srgbClr val="2E414D"/>
                  </a:solidFill>
                  <a:latin typeface="Glacial Indifference"/>
                </a:rPr>
                <a:t>"This theory of learning–that humans could be taught to act in certain ways through extrinsic reinforcement or consequences–became wildly popular in schools and factories" (Feldman, 20).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504" y="-611839"/>
            <a:ext cx="6189460" cy="11510678"/>
            <a:chOff x="0" y="0"/>
            <a:chExt cx="14697534" cy="27333332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4552753" cy="27188554"/>
            </a:xfrm>
            <a:custGeom>
              <a:avLst/>
              <a:gdLst/>
              <a:ahLst/>
              <a:cxnLst/>
              <a:rect l="l" t="t" r="r" b="b"/>
              <a:pathLst>
                <a:path w="14552753" h="27188554">
                  <a:moveTo>
                    <a:pt x="0" y="0"/>
                  </a:moveTo>
                  <a:lnTo>
                    <a:pt x="14552753" y="0"/>
                  </a:lnTo>
                  <a:lnTo>
                    <a:pt x="14552753" y="27188554"/>
                  </a:lnTo>
                  <a:lnTo>
                    <a:pt x="0" y="27188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EBE2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697534" cy="27333333"/>
            </a:xfrm>
            <a:custGeom>
              <a:avLst/>
              <a:gdLst/>
              <a:ahLst/>
              <a:cxnLst/>
              <a:rect l="l" t="t" r="r" b="b"/>
              <a:pathLst>
                <a:path w="14697534" h="27333333">
                  <a:moveTo>
                    <a:pt x="14552754" y="27188551"/>
                  </a:moveTo>
                  <a:lnTo>
                    <a:pt x="14697534" y="27188551"/>
                  </a:lnTo>
                  <a:lnTo>
                    <a:pt x="14697534" y="27333333"/>
                  </a:lnTo>
                  <a:lnTo>
                    <a:pt x="14552754" y="27333333"/>
                  </a:lnTo>
                  <a:lnTo>
                    <a:pt x="14552754" y="271885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7188551"/>
                  </a:lnTo>
                  <a:lnTo>
                    <a:pt x="0" y="27188551"/>
                  </a:lnTo>
                  <a:lnTo>
                    <a:pt x="0" y="144780"/>
                  </a:lnTo>
                  <a:close/>
                  <a:moveTo>
                    <a:pt x="0" y="27188551"/>
                  </a:moveTo>
                  <a:lnTo>
                    <a:pt x="144780" y="27188551"/>
                  </a:lnTo>
                  <a:lnTo>
                    <a:pt x="144780" y="27333333"/>
                  </a:lnTo>
                  <a:lnTo>
                    <a:pt x="0" y="27333333"/>
                  </a:lnTo>
                  <a:lnTo>
                    <a:pt x="0" y="27188551"/>
                  </a:lnTo>
                  <a:close/>
                  <a:moveTo>
                    <a:pt x="14552754" y="144780"/>
                  </a:moveTo>
                  <a:lnTo>
                    <a:pt x="14697534" y="144780"/>
                  </a:lnTo>
                  <a:lnTo>
                    <a:pt x="14697534" y="27188551"/>
                  </a:lnTo>
                  <a:lnTo>
                    <a:pt x="14552754" y="27188551"/>
                  </a:lnTo>
                  <a:lnTo>
                    <a:pt x="14552754" y="144780"/>
                  </a:lnTo>
                  <a:close/>
                  <a:moveTo>
                    <a:pt x="144780" y="27188551"/>
                  </a:moveTo>
                  <a:lnTo>
                    <a:pt x="14552754" y="27188551"/>
                  </a:lnTo>
                  <a:lnTo>
                    <a:pt x="14552754" y="27333333"/>
                  </a:lnTo>
                  <a:lnTo>
                    <a:pt x="144780" y="27333333"/>
                  </a:lnTo>
                  <a:lnTo>
                    <a:pt x="144780" y="27188551"/>
                  </a:lnTo>
                  <a:close/>
                  <a:moveTo>
                    <a:pt x="14552754" y="0"/>
                  </a:moveTo>
                  <a:lnTo>
                    <a:pt x="14697534" y="0"/>
                  </a:lnTo>
                  <a:lnTo>
                    <a:pt x="14697534" y="144780"/>
                  </a:lnTo>
                  <a:lnTo>
                    <a:pt x="14552754" y="144780"/>
                  </a:lnTo>
                  <a:lnTo>
                    <a:pt x="1455275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552754" y="0"/>
                  </a:lnTo>
                  <a:lnTo>
                    <a:pt x="1455275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240235" y="-611839"/>
            <a:ext cx="6217799" cy="11510678"/>
            <a:chOff x="0" y="0"/>
            <a:chExt cx="14764828" cy="27333332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4620048" cy="27188554"/>
            </a:xfrm>
            <a:custGeom>
              <a:avLst/>
              <a:gdLst/>
              <a:ahLst/>
              <a:cxnLst/>
              <a:rect l="l" t="t" r="r" b="b"/>
              <a:pathLst>
                <a:path w="14620048" h="27188554">
                  <a:moveTo>
                    <a:pt x="0" y="0"/>
                  </a:moveTo>
                  <a:lnTo>
                    <a:pt x="14620048" y="0"/>
                  </a:lnTo>
                  <a:lnTo>
                    <a:pt x="14620048" y="27188554"/>
                  </a:lnTo>
                  <a:lnTo>
                    <a:pt x="0" y="27188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EBE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4764827" cy="27333333"/>
            </a:xfrm>
            <a:custGeom>
              <a:avLst/>
              <a:gdLst/>
              <a:ahLst/>
              <a:cxnLst/>
              <a:rect l="l" t="t" r="r" b="b"/>
              <a:pathLst>
                <a:path w="14764827" h="27333333">
                  <a:moveTo>
                    <a:pt x="14620047" y="27188551"/>
                  </a:moveTo>
                  <a:lnTo>
                    <a:pt x="14764827" y="27188551"/>
                  </a:lnTo>
                  <a:lnTo>
                    <a:pt x="14764827" y="27333333"/>
                  </a:lnTo>
                  <a:lnTo>
                    <a:pt x="14620047" y="27333333"/>
                  </a:lnTo>
                  <a:lnTo>
                    <a:pt x="14620047" y="271885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7188551"/>
                  </a:lnTo>
                  <a:lnTo>
                    <a:pt x="0" y="27188551"/>
                  </a:lnTo>
                  <a:lnTo>
                    <a:pt x="0" y="144780"/>
                  </a:lnTo>
                  <a:close/>
                  <a:moveTo>
                    <a:pt x="0" y="27188551"/>
                  </a:moveTo>
                  <a:lnTo>
                    <a:pt x="144780" y="27188551"/>
                  </a:lnTo>
                  <a:lnTo>
                    <a:pt x="144780" y="27333333"/>
                  </a:lnTo>
                  <a:lnTo>
                    <a:pt x="0" y="27333333"/>
                  </a:lnTo>
                  <a:lnTo>
                    <a:pt x="0" y="27188551"/>
                  </a:lnTo>
                  <a:close/>
                  <a:moveTo>
                    <a:pt x="14620047" y="144780"/>
                  </a:moveTo>
                  <a:lnTo>
                    <a:pt x="14764827" y="144780"/>
                  </a:lnTo>
                  <a:lnTo>
                    <a:pt x="14764827" y="27188551"/>
                  </a:lnTo>
                  <a:lnTo>
                    <a:pt x="14620047" y="27188551"/>
                  </a:lnTo>
                  <a:lnTo>
                    <a:pt x="14620047" y="144780"/>
                  </a:lnTo>
                  <a:close/>
                  <a:moveTo>
                    <a:pt x="144780" y="27188551"/>
                  </a:moveTo>
                  <a:lnTo>
                    <a:pt x="14620049" y="27188551"/>
                  </a:lnTo>
                  <a:lnTo>
                    <a:pt x="14620049" y="27333333"/>
                  </a:lnTo>
                  <a:lnTo>
                    <a:pt x="144780" y="27333333"/>
                  </a:lnTo>
                  <a:lnTo>
                    <a:pt x="144780" y="27188551"/>
                  </a:lnTo>
                  <a:close/>
                  <a:moveTo>
                    <a:pt x="14620047" y="0"/>
                  </a:moveTo>
                  <a:lnTo>
                    <a:pt x="14764827" y="0"/>
                  </a:lnTo>
                  <a:lnTo>
                    <a:pt x="14764827" y="144780"/>
                  </a:lnTo>
                  <a:lnTo>
                    <a:pt x="14620047" y="144780"/>
                  </a:lnTo>
                  <a:lnTo>
                    <a:pt x="14620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620049" y="0"/>
                  </a:lnTo>
                  <a:lnTo>
                    <a:pt x="1462004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2859117"/>
            <a:ext cx="4064748" cy="1694492"/>
            <a:chOff x="0" y="0"/>
            <a:chExt cx="5419664" cy="2259322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5419664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18837"/>
              <a:ext cx="5419664" cy="1340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2800" spc="28">
                  <a:solidFill>
                    <a:srgbClr val="2E414D"/>
                  </a:solidFill>
                  <a:latin typeface="Glacial Indifference Bold"/>
                </a:rPr>
                <a:t>The rise of manufacturing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111626" y="981075"/>
            <a:ext cx="4064748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500" spc="325">
                <a:solidFill>
                  <a:srgbClr val="2E414D"/>
                </a:solidFill>
                <a:latin typeface="Glacial Indifference"/>
              </a:rPr>
              <a:t>Over the past </a:t>
            </a:r>
          </a:p>
          <a:p>
            <a:pPr algn="ctr">
              <a:lnSpc>
                <a:spcPts val="3500"/>
              </a:lnSpc>
            </a:pPr>
            <a:r>
              <a:rPr lang="en-US" sz="2499" spc="324">
                <a:solidFill>
                  <a:srgbClr val="2E414D"/>
                </a:solidFill>
                <a:latin typeface="Glacial Indifference"/>
              </a:rPr>
              <a:t>2</a:t>
            </a:r>
            <a:r>
              <a:rPr lang="en-US" sz="2500" spc="325">
                <a:solidFill>
                  <a:srgbClr val="2E414D"/>
                </a:solidFill>
                <a:latin typeface="Glacial Indifference"/>
              </a:rPr>
              <a:t>00 years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11626" y="2163637"/>
            <a:ext cx="4064748" cy="185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3300" spc="33">
                <a:solidFill>
                  <a:srgbClr val="2E414D"/>
                </a:solidFill>
                <a:latin typeface="Glacial Indifference Bold"/>
              </a:rPr>
              <a:t>HOW DID </a:t>
            </a:r>
          </a:p>
          <a:p>
            <a:pPr algn="ctr">
              <a:lnSpc>
                <a:spcPts val="4950"/>
              </a:lnSpc>
            </a:pPr>
            <a:r>
              <a:rPr lang="en-US" sz="3300" spc="33">
                <a:solidFill>
                  <a:srgbClr val="2E414D"/>
                </a:solidFill>
                <a:latin typeface="Glacial Indifference Bold"/>
              </a:rPr>
              <a:t>THESE CHANGES CHANGE SCHOOLS?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046290" y="2859117"/>
            <a:ext cx="4605690" cy="1694492"/>
            <a:chOff x="0" y="0"/>
            <a:chExt cx="6140920" cy="225932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66675"/>
              <a:ext cx="6140920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18837"/>
              <a:ext cx="6140920" cy="1340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800" spc="28">
                  <a:solidFill>
                    <a:srgbClr val="2E414D"/>
                  </a:solidFill>
                  <a:latin typeface="Glacial Indifference Bold"/>
                </a:rPr>
                <a:t>Intelligence testing </a:t>
              </a:r>
            </a:p>
            <a:p>
              <a:pPr algn="ctr">
                <a:lnSpc>
                  <a:spcPts val="4200"/>
                </a:lnSpc>
              </a:pPr>
              <a:r>
                <a:rPr lang="en-US" sz="2800" spc="28">
                  <a:solidFill>
                    <a:srgbClr val="2E414D"/>
                  </a:solidFill>
                  <a:latin typeface="Glacial Indifference Bold"/>
                </a:rPr>
                <a:t>&amp; categorization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7370226"/>
            <a:ext cx="4064748" cy="1170617"/>
            <a:chOff x="0" y="0"/>
            <a:chExt cx="5419664" cy="156082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66675"/>
              <a:ext cx="5419664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18837"/>
              <a:ext cx="5419664" cy="641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2800" spc="28">
                  <a:solidFill>
                    <a:srgbClr val="2E414D"/>
                  </a:solidFill>
                  <a:latin typeface="Glacial Indifference Bold"/>
                </a:rPr>
                <a:t>Progressive Educators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111626" y="7233586"/>
            <a:ext cx="4064748" cy="1694492"/>
            <a:chOff x="0" y="0"/>
            <a:chExt cx="5419664" cy="225932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66675"/>
              <a:ext cx="5419664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18837"/>
              <a:ext cx="5419664" cy="1340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2800" spc="28">
                  <a:solidFill>
                    <a:srgbClr val="2E414D"/>
                  </a:solidFill>
                  <a:latin typeface="Glacial Indifference Bold"/>
                </a:rPr>
                <a:t>Migration &amp; Immigration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316761" y="7415946"/>
            <a:ext cx="4064748" cy="1124897"/>
            <a:chOff x="0" y="0"/>
            <a:chExt cx="5419664" cy="1499862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66675"/>
              <a:ext cx="5419664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928362"/>
              <a:ext cx="5419664" cy="571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>
                  <a:solidFill>
                    <a:srgbClr val="2E414D"/>
                  </a:solidFill>
                  <a:latin typeface="Glacial Indifference Bold"/>
                </a:rPr>
                <a:t>Behaviorism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40693" y="1028700"/>
            <a:ext cx="1640762" cy="246037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87669" y="5974084"/>
            <a:ext cx="2922932" cy="194923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8117" y="5974084"/>
            <a:ext cx="2891767" cy="192784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87669" y="1498814"/>
            <a:ext cx="2922932" cy="197480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84206" y="5711273"/>
            <a:ext cx="2212041" cy="221204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7775" y="-300109"/>
            <a:ext cx="9391775" cy="10887218"/>
            <a:chOff x="0" y="0"/>
            <a:chExt cx="22301772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2156993" cy="25708081"/>
            </a:xfrm>
            <a:custGeom>
              <a:avLst/>
              <a:gdLst/>
              <a:ahLst/>
              <a:cxnLst/>
              <a:rect l="l" t="t" r="r" b="b"/>
              <a:pathLst>
                <a:path w="22156993" h="25708081">
                  <a:moveTo>
                    <a:pt x="0" y="0"/>
                  </a:moveTo>
                  <a:lnTo>
                    <a:pt x="22156993" y="0"/>
                  </a:lnTo>
                  <a:lnTo>
                    <a:pt x="22156993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301772" cy="25852861"/>
            </a:xfrm>
            <a:custGeom>
              <a:avLst/>
              <a:gdLst/>
              <a:ahLst/>
              <a:cxnLst/>
              <a:rect l="l" t="t" r="r" b="b"/>
              <a:pathLst>
                <a:path w="22301772" h="25852861">
                  <a:moveTo>
                    <a:pt x="22156992" y="25708080"/>
                  </a:moveTo>
                  <a:lnTo>
                    <a:pt x="22301772" y="25708080"/>
                  </a:lnTo>
                  <a:lnTo>
                    <a:pt x="22301772" y="25852861"/>
                  </a:lnTo>
                  <a:lnTo>
                    <a:pt x="22156992" y="25852861"/>
                  </a:lnTo>
                  <a:lnTo>
                    <a:pt x="22156992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22156992" y="144780"/>
                  </a:moveTo>
                  <a:lnTo>
                    <a:pt x="22301772" y="144780"/>
                  </a:lnTo>
                  <a:lnTo>
                    <a:pt x="22301772" y="25708080"/>
                  </a:lnTo>
                  <a:lnTo>
                    <a:pt x="22156992" y="25708080"/>
                  </a:lnTo>
                  <a:lnTo>
                    <a:pt x="22156992" y="144780"/>
                  </a:lnTo>
                  <a:close/>
                  <a:moveTo>
                    <a:pt x="144780" y="25708080"/>
                  </a:moveTo>
                  <a:lnTo>
                    <a:pt x="22156992" y="25708080"/>
                  </a:lnTo>
                  <a:lnTo>
                    <a:pt x="22156992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22156992" y="0"/>
                  </a:moveTo>
                  <a:lnTo>
                    <a:pt x="22301772" y="0"/>
                  </a:lnTo>
                  <a:lnTo>
                    <a:pt x="22301772" y="144780"/>
                  </a:lnTo>
                  <a:lnTo>
                    <a:pt x="22156992" y="144780"/>
                  </a:lnTo>
                  <a:lnTo>
                    <a:pt x="2215699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156992" y="0"/>
                  </a:lnTo>
                  <a:lnTo>
                    <a:pt x="2215699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1603694"/>
            <a:ext cx="7240952" cy="109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5"/>
              </a:lnSpc>
            </a:pPr>
            <a:r>
              <a:rPr lang="en-US" sz="7500" spc="165">
                <a:solidFill>
                  <a:srgbClr val="2E414D"/>
                </a:solidFill>
                <a:latin typeface="Sifonn"/>
              </a:rPr>
              <a:t>19th Century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3976676" y="-453305"/>
            <a:ext cx="5136684" cy="481914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599539" y="4182832"/>
            <a:ext cx="7659761" cy="4046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endParaRPr/>
          </a:p>
          <a:p>
            <a:pPr algn="r">
              <a:lnSpc>
                <a:spcPts val="7200"/>
              </a:lnSpc>
            </a:pPr>
            <a:r>
              <a:rPr lang="en-US" sz="4800" spc="48">
                <a:solidFill>
                  <a:srgbClr val="2E414D"/>
                </a:solidFill>
                <a:latin typeface="Glacial Indifference Bold"/>
              </a:rPr>
              <a:t>Obedience</a:t>
            </a:r>
          </a:p>
          <a:p>
            <a:pPr algn="r">
              <a:lnSpc>
                <a:spcPts val="6000"/>
              </a:lnSpc>
            </a:pP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1 room school house</a:t>
            </a:r>
          </a:p>
          <a:p>
            <a:pPr algn="r">
              <a:lnSpc>
                <a:spcPts val="6000"/>
              </a:lnSpc>
            </a:pP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Teacher/student familiarity</a:t>
            </a:r>
          </a:p>
          <a:p>
            <a:pPr algn="r">
              <a:lnSpc>
                <a:spcPts val="6000"/>
              </a:lnSpc>
            </a:pP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Narrative reports to families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4880" y="3421823"/>
            <a:ext cx="7208592" cy="48072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56057" y="1332781"/>
            <a:ext cx="2922932" cy="19492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7775" y="-300109"/>
            <a:ext cx="9391775" cy="10887218"/>
            <a:chOff x="0" y="0"/>
            <a:chExt cx="22301772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2156993" cy="25708081"/>
            </a:xfrm>
            <a:custGeom>
              <a:avLst/>
              <a:gdLst/>
              <a:ahLst/>
              <a:cxnLst/>
              <a:rect l="l" t="t" r="r" b="b"/>
              <a:pathLst>
                <a:path w="22156993" h="25708081">
                  <a:moveTo>
                    <a:pt x="0" y="0"/>
                  </a:moveTo>
                  <a:lnTo>
                    <a:pt x="22156993" y="0"/>
                  </a:lnTo>
                  <a:lnTo>
                    <a:pt x="22156993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301772" cy="25852861"/>
            </a:xfrm>
            <a:custGeom>
              <a:avLst/>
              <a:gdLst/>
              <a:ahLst/>
              <a:cxnLst/>
              <a:rect l="l" t="t" r="r" b="b"/>
              <a:pathLst>
                <a:path w="22301772" h="25852861">
                  <a:moveTo>
                    <a:pt x="22156992" y="25708080"/>
                  </a:moveTo>
                  <a:lnTo>
                    <a:pt x="22301772" y="25708080"/>
                  </a:lnTo>
                  <a:lnTo>
                    <a:pt x="22301772" y="25852861"/>
                  </a:lnTo>
                  <a:lnTo>
                    <a:pt x="22156992" y="25852861"/>
                  </a:lnTo>
                  <a:lnTo>
                    <a:pt x="22156992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22156992" y="144780"/>
                  </a:moveTo>
                  <a:lnTo>
                    <a:pt x="22301772" y="144780"/>
                  </a:lnTo>
                  <a:lnTo>
                    <a:pt x="22301772" y="25708080"/>
                  </a:lnTo>
                  <a:lnTo>
                    <a:pt x="22156992" y="25708080"/>
                  </a:lnTo>
                  <a:lnTo>
                    <a:pt x="22156992" y="144780"/>
                  </a:lnTo>
                  <a:close/>
                  <a:moveTo>
                    <a:pt x="144780" y="25708080"/>
                  </a:moveTo>
                  <a:lnTo>
                    <a:pt x="22156992" y="25708080"/>
                  </a:lnTo>
                  <a:lnTo>
                    <a:pt x="22156992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22156992" y="0"/>
                  </a:moveTo>
                  <a:lnTo>
                    <a:pt x="22301772" y="0"/>
                  </a:lnTo>
                  <a:lnTo>
                    <a:pt x="22301772" y="144780"/>
                  </a:lnTo>
                  <a:lnTo>
                    <a:pt x="22156992" y="144780"/>
                  </a:lnTo>
                  <a:lnTo>
                    <a:pt x="2215699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156992" y="0"/>
                  </a:lnTo>
                  <a:lnTo>
                    <a:pt x="2215699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3976676" y="-453305"/>
            <a:ext cx="5136684" cy="4819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4400" y="3669406"/>
            <a:ext cx="8389552" cy="48630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76325"/>
            <a:ext cx="7240952" cy="214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5"/>
              </a:lnSpc>
            </a:pPr>
            <a:r>
              <a:rPr lang="en-US" sz="7500" spc="165">
                <a:solidFill>
                  <a:srgbClr val="2E414D"/>
                </a:solidFill>
                <a:latin typeface="Sifonn"/>
              </a:rPr>
              <a:t>19th &amp; 20th Century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99539" y="5724525"/>
            <a:ext cx="8093318" cy="3769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4800" spc="48">
                <a:solidFill>
                  <a:srgbClr val="2E414D"/>
                </a:solidFill>
                <a:latin typeface="Glacial Indifference Bold"/>
              </a:rPr>
              <a:t>Assimilation</a:t>
            </a:r>
          </a:p>
          <a:p>
            <a:pPr algn="r">
              <a:lnSpc>
                <a:spcPts val="5700"/>
              </a:lnSpc>
            </a:pPr>
            <a:r>
              <a:rPr lang="en-US" sz="3800" spc="38">
                <a:solidFill>
                  <a:srgbClr val="2E414D"/>
                </a:solidFill>
                <a:latin typeface="Glacial Indifference"/>
              </a:rPr>
              <a:t>Training immigrants to be "Americans"</a:t>
            </a:r>
          </a:p>
          <a:p>
            <a:pPr algn="r">
              <a:lnSpc>
                <a:spcPts val="5700"/>
              </a:lnSpc>
            </a:pPr>
            <a:endParaRPr lang="en-US" sz="3800" spc="38">
              <a:solidFill>
                <a:srgbClr val="2E414D"/>
              </a:solidFill>
              <a:latin typeface="Glacial Indifference"/>
            </a:endParaRPr>
          </a:p>
          <a:p>
            <a:pPr algn="r">
              <a:lnSpc>
                <a:spcPts val="5700"/>
              </a:lnSpc>
            </a:pPr>
            <a:r>
              <a:rPr lang="en-US" sz="3800" spc="38">
                <a:solidFill>
                  <a:srgbClr val="2E414D"/>
                </a:solidFill>
                <a:latin typeface="Glacial Indifference"/>
              </a:rPr>
              <a:t>Native American children placed in boarding schools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01090" y="1439931"/>
            <a:ext cx="2675954" cy="17839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71308" y="1697795"/>
            <a:ext cx="7691431" cy="6891409"/>
            <a:chOff x="0" y="0"/>
            <a:chExt cx="18264123" cy="16364386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119343" cy="16219606"/>
            </a:xfrm>
            <a:custGeom>
              <a:avLst/>
              <a:gdLst/>
              <a:ahLst/>
              <a:cxnLst/>
              <a:rect l="l" t="t" r="r" b="b"/>
              <a:pathLst>
                <a:path w="18119343" h="16219606">
                  <a:moveTo>
                    <a:pt x="0" y="0"/>
                  </a:moveTo>
                  <a:lnTo>
                    <a:pt x="18119343" y="0"/>
                  </a:lnTo>
                  <a:lnTo>
                    <a:pt x="18119343" y="16219606"/>
                  </a:lnTo>
                  <a:lnTo>
                    <a:pt x="0" y="16219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264124" cy="16364386"/>
            </a:xfrm>
            <a:custGeom>
              <a:avLst/>
              <a:gdLst/>
              <a:ahLst/>
              <a:cxnLst/>
              <a:rect l="l" t="t" r="r" b="b"/>
              <a:pathLst>
                <a:path w="18264124" h="16364386">
                  <a:moveTo>
                    <a:pt x="18119344" y="16219607"/>
                  </a:moveTo>
                  <a:lnTo>
                    <a:pt x="18264124" y="16219607"/>
                  </a:lnTo>
                  <a:lnTo>
                    <a:pt x="18264124" y="16364386"/>
                  </a:lnTo>
                  <a:lnTo>
                    <a:pt x="18119344" y="16364386"/>
                  </a:lnTo>
                  <a:lnTo>
                    <a:pt x="18119344" y="162196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219607"/>
                  </a:lnTo>
                  <a:lnTo>
                    <a:pt x="0" y="16219607"/>
                  </a:lnTo>
                  <a:lnTo>
                    <a:pt x="0" y="144780"/>
                  </a:lnTo>
                  <a:close/>
                  <a:moveTo>
                    <a:pt x="0" y="16219607"/>
                  </a:moveTo>
                  <a:lnTo>
                    <a:pt x="144780" y="16219607"/>
                  </a:lnTo>
                  <a:lnTo>
                    <a:pt x="144780" y="16364386"/>
                  </a:lnTo>
                  <a:lnTo>
                    <a:pt x="0" y="16364386"/>
                  </a:lnTo>
                  <a:lnTo>
                    <a:pt x="0" y="16219607"/>
                  </a:lnTo>
                  <a:close/>
                  <a:moveTo>
                    <a:pt x="18119344" y="144780"/>
                  </a:moveTo>
                  <a:lnTo>
                    <a:pt x="18264124" y="144780"/>
                  </a:lnTo>
                  <a:lnTo>
                    <a:pt x="18264124" y="16219607"/>
                  </a:lnTo>
                  <a:lnTo>
                    <a:pt x="18119344" y="16219607"/>
                  </a:lnTo>
                  <a:lnTo>
                    <a:pt x="18119344" y="144780"/>
                  </a:lnTo>
                  <a:close/>
                  <a:moveTo>
                    <a:pt x="144780" y="16219607"/>
                  </a:moveTo>
                  <a:lnTo>
                    <a:pt x="18119344" y="16219607"/>
                  </a:lnTo>
                  <a:lnTo>
                    <a:pt x="18119344" y="16364386"/>
                  </a:lnTo>
                  <a:lnTo>
                    <a:pt x="144780" y="16364386"/>
                  </a:lnTo>
                  <a:lnTo>
                    <a:pt x="144780" y="16219607"/>
                  </a:lnTo>
                  <a:close/>
                  <a:moveTo>
                    <a:pt x="18119344" y="0"/>
                  </a:moveTo>
                  <a:lnTo>
                    <a:pt x="18264124" y="0"/>
                  </a:lnTo>
                  <a:lnTo>
                    <a:pt x="18264124" y="144780"/>
                  </a:lnTo>
                  <a:lnTo>
                    <a:pt x="18119344" y="144780"/>
                  </a:lnTo>
                  <a:lnTo>
                    <a:pt x="1811934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119344" y="0"/>
                  </a:lnTo>
                  <a:lnTo>
                    <a:pt x="1811934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3438272"/>
            <a:ext cx="9722638" cy="7750137"/>
            <a:chOff x="0" y="0"/>
            <a:chExt cx="12963518" cy="10333516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12963518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25"/>
                </a:lnSpc>
              </a:pPr>
              <a:r>
                <a:rPr lang="en-US" sz="7500" spc="165">
                  <a:solidFill>
                    <a:srgbClr val="2E414D"/>
                  </a:solidFill>
                  <a:latin typeface="Sifonn"/>
                </a:rPr>
                <a:t>A little detour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08666"/>
              <a:ext cx="12834904" cy="832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The idea of an “average man”–early 19th century 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Belgian mathematician, Adolphe Quetelet.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Average=Perfection</a:t>
              </a: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2E414D"/>
                </a:solidFill>
                <a:latin typeface="Glacial Indifference"/>
              </a:endParaRP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Francis Galton–divided humankind into 14 classes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From “Imbeciles” through “Mediocre” to the “Eminent."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Average=Mediocre</a:t>
              </a: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2E414D"/>
                </a:solidFill>
                <a:latin typeface="Glacial Indifference"/>
              </a:endParaRP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2E414D"/>
                </a:solidFill>
                <a:latin typeface="Glacial Indifference"/>
              </a:endParaRP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2E414D"/>
                </a:solidFill>
                <a:latin typeface="Glacial Indifference"/>
              </a:endParaRP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2E414D"/>
                </a:solidFill>
                <a:latin typeface="Glacial Indifference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-899539" y="-1380872"/>
            <a:ext cx="5136684" cy="4819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31862" y="2834948"/>
            <a:ext cx="6156138" cy="461710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333265" y="9220200"/>
            <a:ext cx="511135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from </a:t>
            </a:r>
            <a:r>
              <a:rPr lang="en-US" sz="2400">
                <a:solidFill>
                  <a:srgbClr val="000000"/>
                </a:solidFill>
                <a:latin typeface="Open Sans Light Italics"/>
              </a:rPr>
              <a:t>The End of Average</a:t>
            </a:r>
            <a:r>
              <a:rPr lang="en-US" sz="2400">
                <a:solidFill>
                  <a:srgbClr val="000000"/>
                </a:solidFill>
                <a:latin typeface="Open Sans Light"/>
              </a:rPr>
              <a:t> by Todd Rose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119082" y="2741283"/>
            <a:ext cx="12049835" cy="106426"/>
          </a:xfrm>
          <a:prstGeom prst="rect">
            <a:avLst/>
          </a:prstGeom>
          <a:solidFill>
            <a:srgbClr val="FFCC3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48630" y="1292147"/>
            <a:ext cx="622115" cy="9081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89340" y="1292147"/>
            <a:ext cx="908178" cy="9081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16112" y="1292147"/>
            <a:ext cx="971280" cy="9081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93763" y="1292147"/>
            <a:ext cx="936273" cy="9081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05986" y="1292147"/>
            <a:ext cx="908178" cy="908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32758" y="1292147"/>
            <a:ext cx="1261479" cy="9081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76048" y="3325563"/>
            <a:ext cx="4272582" cy="60907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81689" y="3325563"/>
            <a:ext cx="4040125" cy="60907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923489" y="3616915"/>
            <a:ext cx="4140427" cy="520313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7775" y="-300109"/>
            <a:ext cx="9391775" cy="10887218"/>
            <a:chOff x="0" y="0"/>
            <a:chExt cx="22301772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2156993" cy="25708081"/>
            </a:xfrm>
            <a:custGeom>
              <a:avLst/>
              <a:gdLst/>
              <a:ahLst/>
              <a:cxnLst/>
              <a:rect l="l" t="t" r="r" b="b"/>
              <a:pathLst>
                <a:path w="22156993" h="25708081">
                  <a:moveTo>
                    <a:pt x="0" y="0"/>
                  </a:moveTo>
                  <a:lnTo>
                    <a:pt x="22156993" y="0"/>
                  </a:lnTo>
                  <a:lnTo>
                    <a:pt x="22156993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301772" cy="25852861"/>
            </a:xfrm>
            <a:custGeom>
              <a:avLst/>
              <a:gdLst/>
              <a:ahLst/>
              <a:cxnLst/>
              <a:rect l="l" t="t" r="r" b="b"/>
              <a:pathLst>
                <a:path w="22301772" h="25852861">
                  <a:moveTo>
                    <a:pt x="22156992" y="25708080"/>
                  </a:moveTo>
                  <a:lnTo>
                    <a:pt x="22301772" y="25708080"/>
                  </a:lnTo>
                  <a:lnTo>
                    <a:pt x="22301772" y="25852861"/>
                  </a:lnTo>
                  <a:lnTo>
                    <a:pt x="22156992" y="25852861"/>
                  </a:lnTo>
                  <a:lnTo>
                    <a:pt x="22156992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22156992" y="144780"/>
                  </a:moveTo>
                  <a:lnTo>
                    <a:pt x="22301772" y="144780"/>
                  </a:lnTo>
                  <a:lnTo>
                    <a:pt x="22301772" y="25708080"/>
                  </a:lnTo>
                  <a:lnTo>
                    <a:pt x="22156992" y="25708080"/>
                  </a:lnTo>
                  <a:lnTo>
                    <a:pt x="22156992" y="144780"/>
                  </a:lnTo>
                  <a:close/>
                  <a:moveTo>
                    <a:pt x="144780" y="25708080"/>
                  </a:moveTo>
                  <a:lnTo>
                    <a:pt x="22156992" y="25708080"/>
                  </a:lnTo>
                  <a:lnTo>
                    <a:pt x="22156992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22156992" y="0"/>
                  </a:moveTo>
                  <a:lnTo>
                    <a:pt x="22301772" y="0"/>
                  </a:lnTo>
                  <a:lnTo>
                    <a:pt x="22301772" y="144780"/>
                  </a:lnTo>
                  <a:lnTo>
                    <a:pt x="22156992" y="144780"/>
                  </a:lnTo>
                  <a:lnTo>
                    <a:pt x="2215699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156992" y="0"/>
                  </a:lnTo>
                  <a:lnTo>
                    <a:pt x="2215699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3976676" y="-453305"/>
            <a:ext cx="5136684" cy="481914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603694"/>
            <a:ext cx="7240952" cy="109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5"/>
              </a:lnSpc>
            </a:pPr>
            <a:r>
              <a:rPr lang="en-US" sz="7500" spc="165">
                <a:solidFill>
                  <a:srgbClr val="2E414D"/>
                </a:solidFill>
                <a:latin typeface="Sifonn"/>
              </a:rPr>
              <a:t>20th Century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00361" y="5000625"/>
            <a:ext cx="8688461" cy="388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4800" spc="48">
                <a:solidFill>
                  <a:srgbClr val="2E414D"/>
                </a:solidFill>
                <a:latin typeface="Glacial Indifference Bold"/>
              </a:rPr>
              <a:t>Sorting and Ranking</a:t>
            </a:r>
          </a:p>
          <a:p>
            <a:pPr algn="r">
              <a:lnSpc>
                <a:spcPts val="6000"/>
              </a:lnSpc>
            </a:pP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Larger public schools</a:t>
            </a:r>
          </a:p>
          <a:p>
            <a:pPr algn="r">
              <a:lnSpc>
                <a:spcPts val="6000"/>
              </a:lnSpc>
            </a:pP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Need for efficiency &amp; accountability</a:t>
            </a:r>
          </a:p>
          <a:p>
            <a:pPr algn="r">
              <a:lnSpc>
                <a:spcPts val="5999"/>
              </a:lnSpc>
            </a:pP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Single letter grades A-F</a:t>
            </a:r>
          </a:p>
          <a:p>
            <a:pPr algn="r">
              <a:lnSpc>
                <a:spcPts val="6000"/>
              </a:lnSpc>
            </a:pPr>
            <a:r>
              <a:rPr lang="en-US" sz="3999" spc="39">
                <a:solidFill>
                  <a:srgbClr val="2E414D"/>
                </a:solidFill>
                <a:latin typeface="Glacial Indifference"/>
              </a:rPr>
              <a:t>Norm-referenced grades/bell curve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1913" y="2959447"/>
            <a:ext cx="5091963" cy="65021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46355" y="1028700"/>
            <a:ext cx="1638435" cy="245688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71308" y="1697795"/>
            <a:ext cx="7691431" cy="6891409"/>
            <a:chOff x="0" y="0"/>
            <a:chExt cx="18264123" cy="16364386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119343" cy="16219606"/>
            </a:xfrm>
            <a:custGeom>
              <a:avLst/>
              <a:gdLst/>
              <a:ahLst/>
              <a:cxnLst/>
              <a:rect l="l" t="t" r="r" b="b"/>
              <a:pathLst>
                <a:path w="18119343" h="16219606">
                  <a:moveTo>
                    <a:pt x="0" y="0"/>
                  </a:moveTo>
                  <a:lnTo>
                    <a:pt x="18119343" y="0"/>
                  </a:lnTo>
                  <a:lnTo>
                    <a:pt x="18119343" y="16219606"/>
                  </a:lnTo>
                  <a:lnTo>
                    <a:pt x="0" y="16219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264124" cy="16364386"/>
            </a:xfrm>
            <a:custGeom>
              <a:avLst/>
              <a:gdLst/>
              <a:ahLst/>
              <a:cxnLst/>
              <a:rect l="l" t="t" r="r" b="b"/>
              <a:pathLst>
                <a:path w="18264124" h="16364386">
                  <a:moveTo>
                    <a:pt x="18119344" y="16219607"/>
                  </a:moveTo>
                  <a:lnTo>
                    <a:pt x="18264124" y="16219607"/>
                  </a:lnTo>
                  <a:lnTo>
                    <a:pt x="18264124" y="16364386"/>
                  </a:lnTo>
                  <a:lnTo>
                    <a:pt x="18119344" y="16364386"/>
                  </a:lnTo>
                  <a:lnTo>
                    <a:pt x="18119344" y="162196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219607"/>
                  </a:lnTo>
                  <a:lnTo>
                    <a:pt x="0" y="16219607"/>
                  </a:lnTo>
                  <a:lnTo>
                    <a:pt x="0" y="144780"/>
                  </a:lnTo>
                  <a:close/>
                  <a:moveTo>
                    <a:pt x="0" y="16219607"/>
                  </a:moveTo>
                  <a:lnTo>
                    <a:pt x="144780" y="16219607"/>
                  </a:lnTo>
                  <a:lnTo>
                    <a:pt x="144780" y="16364386"/>
                  </a:lnTo>
                  <a:lnTo>
                    <a:pt x="0" y="16364386"/>
                  </a:lnTo>
                  <a:lnTo>
                    <a:pt x="0" y="16219607"/>
                  </a:lnTo>
                  <a:close/>
                  <a:moveTo>
                    <a:pt x="18119344" y="144780"/>
                  </a:moveTo>
                  <a:lnTo>
                    <a:pt x="18264124" y="144780"/>
                  </a:lnTo>
                  <a:lnTo>
                    <a:pt x="18264124" y="16219607"/>
                  </a:lnTo>
                  <a:lnTo>
                    <a:pt x="18119344" y="16219607"/>
                  </a:lnTo>
                  <a:lnTo>
                    <a:pt x="18119344" y="144780"/>
                  </a:lnTo>
                  <a:close/>
                  <a:moveTo>
                    <a:pt x="144780" y="16219607"/>
                  </a:moveTo>
                  <a:lnTo>
                    <a:pt x="18119344" y="16219607"/>
                  </a:lnTo>
                  <a:lnTo>
                    <a:pt x="18119344" y="16364386"/>
                  </a:lnTo>
                  <a:lnTo>
                    <a:pt x="144780" y="16364386"/>
                  </a:lnTo>
                  <a:lnTo>
                    <a:pt x="144780" y="16219607"/>
                  </a:lnTo>
                  <a:close/>
                  <a:moveTo>
                    <a:pt x="18119344" y="0"/>
                  </a:moveTo>
                  <a:lnTo>
                    <a:pt x="18264124" y="0"/>
                  </a:lnTo>
                  <a:lnTo>
                    <a:pt x="18264124" y="144780"/>
                  </a:lnTo>
                  <a:lnTo>
                    <a:pt x="18119344" y="144780"/>
                  </a:lnTo>
                  <a:lnTo>
                    <a:pt x="1811934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119344" y="0"/>
                  </a:lnTo>
                  <a:lnTo>
                    <a:pt x="1811934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3794163"/>
            <a:ext cx="9722638" cy="5464137"/>
            <a:chOff x="0" y="0"/>
            <a:chExt cx="12963518" cy="7285516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12963518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25"/>
                </a:lnSpc>
              </a:pPr>
              <a:r>
                <a:rPr lang="en-US" sz="7500" spc="165">
                  <a:solidFill>
                    <a:srgbClr val="2E414D"/>
                  </a:solidFill>
                  <a:latin typeface="Sifonn"/>
                </a:rPr>
                <a:t>Another detour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08666"/>
              <a:ext cx="12834904" cy="527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William Farish--Cambridge University Tutor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Process more students in less time, make more money.</a:t>
              </a: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2E414D"/>
                </a:solidFill>
                <a:latin typeface="Glacial Indifference"/>
              </a:endParaRP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Created a letter grade system 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modeled after the shoe factory industry 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where shoes were given a letter to mark if "up to grade."</a:t>
              </a: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2E414D"/>
                </a:solidFill>
                <a:latin typeface="Glacial Indifference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-899539" y="-1380872"/>
            <a:ext cx="5136684" cy="4819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0053" y="2353769"/>
            <a:ext cx="4419247" cy="557946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71308" y="1697795"/>
            <a:ext cx="7691431" cy="6891409"/>
            <a:chOff x="0" y="0"/>
            <a:chExt cx="18264123" cy="16364386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119343" cy="16219606"/>
            </a:xfrm>
            <a:custGeom>
              <a:avLst/>
              <a:gdLst/>
              <a:ahLst/>
              <a:cxnLst/>
              <a:rect l="l" t="t" r="r" b="b"/>
              <a:pathLst>
                <a:path w="18119343" h="16219606">
                  <a:moveTo>
                    <a:pt x="0" y="0"/>
                  </a:moveTo>
                  <a:lnTo>
                    <a:pt x="18119343" y="0"/>
                  </a:lnTo>
                  <a:lnTo>
                    <a:pt x="18119343" y="16219606"/>
                  </a:lnTo>
                  <a:lnTo>
                    <a:pt x="0" y="16219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264124" cy="16364386"/>
            </a:xfrm>
            <a:custGeom>
              <a:avLst/>
              <a:gdLst/>
              <a:ahLst/>
              <a:cxnLst/>
              <a:rect l="l" t="t" r="r" b="b"/>
              <a:pathLst>
                <a:path w="18264124" h="16364386">
                  <a:moveTo>
                    <a:pt x="18119344" y="16219607"/>
                  </a:moveTo>
                  <a:lnTo>
                    <a:pt x="18264124" y="16219607"/>
                  </a:lnTo>
                  <a:lnTo>
                    <a:pt x="18264124" y="16364386"/>
                  </a:lnTo>
                  <a:lnTo>
                    <a:pt x="18119344" y="16364386"/>
                  </a:lnTo>
                  <a:lnTo>
                    <a:pt x="18119344" y="162196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219607"/>
                  </a:lnTo>
                  <a:lnTo>
                    <a:pt x="0" y="16219607"/>
                  </a:lnTo>
                  <a:lnTo>
                    <a:pt x="0" y="144780"/>
                  </a:lnTo>
                  <a:close/>
                  <a:moveTo>
                    <a:pt x="0" y="16219607"/>
                  </a:moveTo>
                  <a:lnTo>
                    <a:pt x="144780" y="16219607"/>
                  </a:lnTo>
                  <a:lnTo>
                    <a:pt x="144780" y="16364386"/>
                  </a:lnTo>
                  <a:lnTo>
                    <a:pt x="0" y="16364386"/>
                  </a:lnTo>
                  <a:lnTo>
                    <a:pt x="0" y="16219607"/>
                  </a:lnTo>
                  <a:close/>
                  <a:moveTo>
                    <a:pt x="18119344" y="144780"/>
                  </a:moveTo>
                  <a:lnTo>
                    <a:pt x="18264124" y="144780"/>
                  </a:lnTo>
                  <a:lnTo>
                    <a:pt x="18264124" y="16219607"/>
                  </a:lnTo>
                  <a:lnTo>
                    <a:pt x="18119344" y="16219607"/>
                  </a:lnTo>
                  <a:lnTo>
                    <a:pt x="18119344" y="144780"/>
                  </a:lnTo>
                  <a:close/>
                  <a:moveTo>
                    <a:pt x="144780" y="16219607"/>
                  </a:moveTo>
                  <a:lnTo>
                    <a:pt x="18119344" y="16219607"/>
                  </a:lnTo>
                  <a:lnTo>
                    <a:pt x="18119344" y="16364386"/>
                  </a:lnTo>
                  <a:lnTo>
                    <a:pt x="144780" y="16364386"/>
                  </a:lnTo>
                  <a:lnTo>
                    <a:pt x="144780" y="16219607"/>
                  </a:lnTo>
                  <a:close/>
                  <a:moveTo>
                    <a:pt x="18119344" y="0"/>
                  </a:moveTo>
                  <a:lnTo>
                    <a:pt x="18264124" y="0"/>
                  </a:lnTo>
                  <a:lnTo>
                    <a:pt x="18264124" y="144780"/>
                  </a:lnTo>
                  <a:lnTo>
                    <a:pt x="18119344" y="144780"/>
                  </a:lnTo>
                  <a:lnTo>
                    <a:pt x="1811934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119344" y="0"/>
                  </a:lnTo>
                  <a:lnTo>
                    <a:pt x="1811934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73630" y="3438272"/>
            <a:ext cx="9722638" cy="7178637"/>
            <a:chOff x="0" y="0"/>
            <a:chExt cx="12963518" cy="9571516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12963518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25"/>
                </a:lnSpc>
              </a:pPr>
              <a:r>
                <a:rPr lang="en-US" sz="7500" spc="165">
                  <a:solidFill>
                    <a:srgbClr val="2E414D"/>
                  </a:solidFill>
                  <a:latin typeface="Sifonn"/>
                </a:rPr>
                <a:t>Why no "E"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08666"/>
              <a:ext cx="12834904" cy="7562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Mount Holyoke College, Massachusetts–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1st in United States to use letter grades (1887) </a:t>
              </a: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2E414D"/>
                </a:solidFill>
                <a:latin typeface="Glacial Indifference"/>
              </a:endParaRP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High schools followed suite in early 1900s.</a:t>
              </a: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2E414D"/>
                </a:solidFill>
                <a:latin typeface="Glacial Indifference"/>
              </a:endParaRP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Schools removed the E in the 1930s–worried some might think the E (failure) could equate to an E for excellent.</a:t>
              </a: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2E414D"/>
                </a:solidFill>
                <a:latin typeface="Glacial Indifference"/>
              </a:endParaRP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2E414D"/>
                </a:solidFill>
                <a:latin typeface="Glacial Indifference"/>
              </a:endParaRP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2E414D"/>
                </a:solidFill>
                <a:latin typeface="Glacial Indifference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-899539" y="-1380872"/>
            <a:ext cx="5136684" cy="4819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t="7724"/>
          <a:stretch>
            <a:fillRect/>
          </a:stretch>
        </p:blipFill>
        <p:spPr>
          <a:xfrm>
            <a:off x="12595953" y="2350597"/>
            <a:ext cx="5041346" cy="558580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7775" y="-300109"/>
            <a:ext cx="9391775" cy="10887218"/>
            <a:chOff x="0" y="0"/>
            <a:chExt cx="22301772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2156993" cy="25708081"/>
            </a:xfrm>
            <a:custGeom>
              <a:avLst/>
              <a:gdLst/>
              <a:ahLst/>
              <a:cxnLst/>
              <a:rect l="l" t="t" r="r" b="b"/>
              <a:pathLst>
                <a:path w="22156993" h="25708081">
                  <a:moveTo>
                    <a:pt x="0" y="0"/>
                  </a:moveTo>
                  <a:lnTo>
                    <a:pt x="22156993" y="0"/>
                  </a:lnTo>
                  <a:lnTo>
                    <a:pt x="22156993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301772" cy="25852861"/>
            </a:xfrm>
            <a:custGeom>
              <a:avLst/>
              <a:gdLst/>
              <a:ahLst/>
              <a:cxnLst/>
              <a:rect l="l" t="t" r="r" b="b"/>
              <a:pathLst>
                <a:path w="22301772" h="25852861">
                  <a:moveTo>
                    <a:pt x="22156992" y="25708080"/>
                  </a:moveTo>
                  <a:lnTo>
                    <a:pt x="22301772" y="25708080"/>
                  </a:lnTo>
                  <a:lnTo>
                    <a:pt x="22301772" y="25852861"/>
                  </a:lnTo>
                  <a:lnTo>
                    <a:pt x="22156992" y="25852861"/>
                  </a:lnTo>
                  <a:lnTo>
                    <a:pt x="22156992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22156992" y="144780"/>
                  </a:moveTo>
                  <a:lnTo>
                    <a:pt x="22301772" y="144780"/>
                  </a:lnTo>
                  <a:lnTo>
                    <a:pt x="22301772" y="25708080"/>
                  </a:lnTo>
                  <a:lnTo>
                    <a:pt x="22156992" y="25708080"/>
                  </a:lnTo>
                  <a:lnTo>
                    <a:pt x="22156992" y="144780"/>
                  </a:lnTo>
                  <a:close/>
                  <a:moveTo>
                    <a:pt x="144780" y="25708080"/>
                  </a:moveTo>
                  <a:lnTo>
                    <a:pt x="22156992" y="25708080"/>
                  </a:lnTo>
                  <a:lnTo>
                    <a:pt x="22156992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22156992" y="0"/>
                  </a:moveTo>
                  <a:lnTo>
                    <a:pt x="22301772" y="0"/>
                  </a:lnTo>
                  <a:lnTo>
                    <a:pt x="22301772" y="144780"/>
                  </a:lnTo>
                  <a:lnTo>
                    <a:pt x="22156992" y="144780"/>
                  </a:lnTo>
                  <a:lnTo>
                    <a:pt x="2215699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156992" y="0"/>
                  </a:lnTo>
                  <a:lnTo>
                    <a:pt x="2215699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3976676" y="-453305"/>
            <a:ext cx="5136684" cy="4819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1041" y="3137943"/>
            <a:ext cx="6834143" cy="512560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603694"/>
            <a:ext cx="7240952" cy="109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5"/>
              </a:lnSpc>
            </a:pPr>
            <a:r>
              <a:rPr lang="en-US" sz="7500" spc="165">
                <a:solidFill>
                  <a:srgbClr val="2E414D"/>
                </a:solidFill>
                <a:latin typeface="Sifonn"/>
              </a:rPr>
              <a:t>20th Century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00361" y="5000625"/>
            <a:ext cx="8688461" cy="388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n-US" sz="4800" spc="48">
                <a:solidFill>
                  <a:srgbClr val="2E414D"/>
                </a:solidFill>
                <a:latin typeface="Glacial Indifference Bold"/>
              </a:rPr>
              <a:t>Tracking</a:t>
            </a:r>
          </a:p>
          <a:p>
            <a:pPr algn="r">
              <a:lnSpc>
                <a:spcPts val="5999"/>
              </a:lnSpc>
            </a:pPr>
            <a:r>
              <a:rPr lang="en-US" sz="4800" spc="48">
                <a:solidFill>
                  <a:srgbClr val="2E414D"/>
                </a:solidFill>
                <a:latin typeface="Glacial Indifference"/>
              </a:rPr>
              <a:t>IQ tests used in </a:t>
            </a: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schools</a:t>
            </a:r>
          </a:p>
          <a:p>
            <a:pPr algn="r">
              <a:lnSpc>
                <a:spcPts val="6000"/>
              </a:lnSpc>
            </a:pPr>
            <a:r>
              <a:rPr lang="en-US" sz="3999" spc="39">
                <a:solidFill>
                  <a:srgbClr val="2E414D"/>
                </a:solidFill>
                <a:latin typeface="Glacial Indifference"/>
              </a:rPr>
              <a:t>Work track &amp; college track</a:t>
            </a:r>
          </a:p>
          <a:p>
            <a:pPr algn="r">
              <a:lnSpc>
                <a:spcPts val="6000"/>
              </a:lnSpc>
            </a:pP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Socioeconomic &amp; racial hierarchy</a:t>
            </a:r>
          </a:p>
          <a:p>
            <a:pPr algn="r">
              <a:lnSpc>
                <a:spcPts val="6000"/>
              </a:lnSpc>
            </a:pPr>
            <a:endParaRPr lang="en-US" sz="4000" spc="40">
              <a:solidFill>
                <a:srgbClr val="2E414D"/>
              </a:solidFill>
              <a:latin typeface="Glacial Indifference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800590" y="1556069"/>
            <a:ext cx="2640448" cy="178395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35407" y="8628673"/>
            <a:ext cx="19824653" cy="2287954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3" name="TextBox 3"/>
          <p:cNvSpPr txBox="1"/>
          <p:nvPr/>
        </p:nvSpPr>
        <p:spPr>
          <a:xfrm>
            <a:off x="8433853" y="5746433"/>
            <a:ext cx="869472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8433853" y="2955833"/>
            <a:ext cx="9325949" cy="315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4800" spc="240">
                <a:solidFill>
                  <a:srgbClr val="7564AB"/>
                </a:solidFill>
                <a:latin typeface="Quicksand Bold"/>
              </a:rPr>
              <a:t>GRADES DID WORK AS EXTRINSIC MOTIVATORS </a:t>
            </a:r>
          </a:p>
          <a:p>
            <a:pPr>
              <a:lnSpc>
                <a:spcPts val="6240"/>
              </a:lnSpc>
            </a:pPr>
            <a:r>
              <a:rPr lang="en-US" sz="4800" spc="240">
                <a:solidFill>
                  <a:srgbClr val="7564AB"/>
                </a:solidFill>
                <a:latin typeface="Quicksand Bold"/>
              </a:rPr>
              <a:t>FOR 19TH CENTURY </a:t>
            </a:r>
          </a:p>
          <a:p>
            <a:pPr algn="l">
              <a:lnSpc>
                <a:spcPts val="6240"/>
              </a:lnSpc>
            </a:pPr>
            <a:r>
              <a:rPr lang="en-US" sz="4800" spc="240">
                <a:solidFill>
                  <a:srgbClr val="7564AB"/>
                </a:solidFill>
                <a:latin typeface="Quicksand Bold"/>
              </a:rPr>
              <a:t>WORKPLACE SKILLS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93625" y="7667625"/>
            <a:ext cx="8689475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endParaRPr/>
          </a:p>
        </p:txBody>
      </p:sp>
      <p:sp>
        <p:nvSpPr>
          <p:cNvPr id="6" name="AutoShape 6"/>
          <p:cNvSpPr/>
          <p:nvPr/>
        </p:nvSpPr>
        <p:spPr>
          <a:xfrm>
            <a:off x="6505427" y="7183438"/>
            <a:ext cx="10623145" cy="87376"/>
          </a:xfrm>
          <a:prstGeom prst="rect">
            <a:avLst/>
          </a:prstGeom>
          <a:solidFill>
            <a:srgbClr val="7564AB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3327" y="1665339"/>
            <a:ext cx="6743767" cy="695632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89647" y="756748"/>
            <a:ext cx="14704341" cy="151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en-US" sz="4615" spc="230">
                <a:solidFill>
                  <a:srgbClr val="C3EBE2"/>
                </a:solidFill>
                <a:latin typeface="Quicksand Bold"/>
              </a:rPr>
              <a:t>BUT...CAN GRADES STILL MOTIVATE </a:t>
            </a:r>
          </a:p>
          <a:p>
            <a:pPr algn="l">
              <a:lnSpc>
                <a:spcPts val="5999"/>
              </a:lnSpc>
            </a:pPr>
            <a:r>
              <a:rPr lang="en-US" sz="4615" spc="230">
                <a:solidFill>
                  <a:srgbClr val="C3EBE2"/>
                </a:solidFill>
                <a:latin typeface="Quicksand Bold"/>
              </a:rPr>
              <a:t>21ST CENTURY WORKPLACE SKILLS?</a:t>
            </a:r>
            <a:r>
              <a:rPr lang="en-US" sz="4615" spc="230">
                <a:solidFill>
                  <a:srgbClr val="7564AB"/>
                </a:solidFill>
                <a:latin typeface="Quicksand Bold"/>
              </a:rPr>
              <a:t>?</a:t>
            </a:r>
          </a:p>
        </p:txBody>
      </p:sp>
      <p:sp>
        <p:nvSpPr>
          <p:cNvPr id="3" name="AutoShape 3"/>
          <p:cNvSpPr/>
          <p:nvPr/>
        </p:nvSpPr>
        <p:spPr>
          <a:xfrm>
            <a:off x="-768327" y="8649889"/>
            <a:ext cx="19824653" cy="3560901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4" name="AutoShape 4"/>
          <p:cNvSpPr/>
          <p:nvPr/>
        </p:nvSpPr>
        <p:spPr>
          <a:xfrm>
            <a:off x="2644156" y="10059601"/>
            <a:ext cx="13014602" cy="105227"/>
          </a:xfrm>
          <a:prstGeom prst="rect">
            <a:avLst/>
          </a:prstGeom>
          <a:solidFill>
            <a:srgbClr val="7564A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89647" y="2840976"/>
            <a:ext cx="13323621" cy="520651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23387" y="9051420"/>
            <a:ext cx="10841227" cy="78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spc="120">
                <a:solidFill>
                  <a:srgbClr val="C3EBE2"/>
                </a:solidFill>
                <a:latin typeface="Quicksand"/>
              </a:rPr>
              <a:t>Source,</a:t>
            </a:r>
            <a:r>
              <a:rPr lang="en-US" sz="2400" u="none" spc="120">
                <a:solidFill>
                  <a:srgbClr val="C3EBE2"/>
                </a:solidFill>
                <a:latin typeface="Quicksand"/>
              </a:rPr>
              <a:t> </a:t>
            </a:r>
            <a:r>
              <a:rPr lang="en-US" sz="2400" u="sng" spc="120">
                <a:solidFill>
                  <a:srgbClr val="C3EBE2"/>
                </a:solidFill>
                <a:latin typeface="Quicksand"/>
              </a:rPr>
              <a:t>World Economic Forum</a:t>
            </a:r>
          </a:p>
          <a:p>
            <a:pPr algn="ctr">
              <a:lnSpc>
                <a:spcPts val="3120"/>
              </a:lnSpc>
            </a:pPr>
            <a:r>
              <a:rPr lang="en-US" sz="2400" spc="120">
                <a:solidFill>
                  <a:srgbClr val="C3EBE2"/>
                </a:solidFill>
                <a:latin typeface="Quicksand"/>
              </a:rPr>
              <a:t> "Future of Jobs Report" 2015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674" t="19026" r="34348" b="54452"/>
          <a:stretch>
            <a:fillRect/>
          </a:stretch>
        </p:blipFill>
        <p:spPr>
          <a:xfrm>
            <a:off x="8966657" y="1691667"/>
            <a:ext cx="7576110" cy="248755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768327" y="8649889"/>
            <a:ext cx="19824653" cy="3560901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4" name="TextBox 4"/>
          <p:cNvSpPr txBox="1"/>
          <p:nvPr/>
        </p:nvSpPr>
        <p:spPr>
          <a:xfrm rot="-1590967">
            <a:off x="8546506" y="5956329"/>
            <a:ext cx="10841227" cy="107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spc="210">
                <a:solidFill>
                  <a:srgbClr val="C3EBE2"/>
                </a:solidFill>
                <a:latin typeface="Quicksand"/>
              </a:rPr>
              <a:t> </a:t>
            </a:r>
            <a:r>
              <a:rPr lang="en-US" sz="4200" spc="210">
                <a:solidFill>
                  <a:srgbClr val="C3EBE2"/>
                </a:solidFill>
                <a:latin typeface="Quicksand Bold"/>
              </a:rPr>
              <a:t>2018</a:t>
            </a:r>
            <a:r>
              <a:rPr lang="en-US" sz="4200" spc="210">
                <a:solidFill>
                  <a:srgbClr val="C3EBE2"/>
                </a:solidFill>
                <a:latin typeface="Quicksand"/>
              </a:rPr>
              <a:t> "Future of Jobs Report" </a:t>
            </a:r>
          </a:p>
          <a:p>
            <a:pPr algn="ctr">
              <a:lnSpc>
                <a:spcPts val="3120"/>
              </a:lnSpc>
            </a:pPr>
            <a:r>
              <a:rPr lang="en-US" sz="2400" spc="120">
                <a:solidFill>
                  <a:srgbClr val="C3EBE2"/>
                </a:solidFill>
                <a:latin typeface="Quicksand"/>
              </a:rPr>
              <a:t>World Economic Forum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54749" b="56841"/>
          <a:stretch>
            <a:fillRect/>
          </a:stretch>
        </p:blipFill>
        <p:spPr>
          <a:xfrm>
            <a:off x="1728586" y="1691667"/>
            <a:ext cx="6674185" cy="24875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17193" y="5204651"/>
            <a:ext cx="1598023" cy="189395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1734706">
            <a:off x="-1087765" y="5758981"/>
            <a:ext cx="10841227" cy="147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endParaRPr/>
          </a:p>
          <a:p>
            <a:pPr algn="ctr">
              <a:lnSpc>
                <a:spcPts val="5460"/>
              </a:lnSpc>
            </a:pPr>
            <a:r>
              <a:rPr lang="en-US" sz="4200" spc="210">
                <a:solidFill>
                  <a:srgbClr val="C3EBE2"/>
                </a:solidFill>
                <a:latin typeface="Quicksand"/>
              </a:rPr>
              <a:t> </a:t>
            </a:r>
            <a:r>
              <a:rPr lang="en-US" sz="4200" spc="210">
                <a:solidFill>
                  <a:srgbClr val="C3EBE2"/>
                </a:solidFill>
                <a:latin typeface="Quicksand Bold"/>
              </a:rPr>
              <a:t>2015</a:t>
            </a:r>
            <a:r>
              <a:rPr lang="en-US" sz="4200" spc="210">
                <a:solidFill>
                  <a:srgbClr val="C3EBE2"/>
                </a:solidFill>
                <a:latin typeface="Quicksand"/>
              </a:rPr>
              <a:t> "Future of Jobs Report" </a:t>
            </a:r>
          </a:p>
          <a:p>
            <a:pPr algn="ctr">
              <a:lnSpc>
                <a:spcPts val="3120"/>
              </a:lnSpc>
            </a:pPr>
            <a:r>
              <a:rPr lang="en-US" sz="2400" spc="120">
                <a:solidFill>
                  <a:srgbClr val="C3EBE2"/>
                </a:solidFill>
                <a:latin typeface="Quicksand"/>
              </a:rPr>
              <a:t>World Economic Forum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303486" y="1234498"/>
            <a:ext cx="2099285" cy="2944724"/>
            <a:chOff x="0" y="0"/>
            <a:chExt cx="4563110" cy="6400800"/>
          </a:xfrm>
        </p:grpSpPr>
        <p:sp>
          <p:nvSpPr>
            <p:cNvPr id="9" name="Freeform 9"/>
            <p:cNvSpPr/>
            <p:nvPr/>
          </p:nvSpPr>
          <p:spPr>
            <a:xfrm>
              <a:off x="0" y="4255770"/>
              <a:ext cx="4563110" cy="2145030"/>
            </a:xfrm>
            <a:custGeom>
              <a:avLst/>
              <a:gdLst/>
              <a:ahLst/>
              <a:cxnLst/>
              <a:rect l="l" t="t" r="r" b="b"/>
              <a:pathLst>
                <a:path w="4563110" h="2145030">
                  <a:moveTo>
                    <a:pt x="0" y="0"/>
                  </a:moveTo>
                  <a:lnTo>
                    <a:pt x="4563110" y="0"/>
                  </a:lnTo>
                  <a:lnTo>
                    <a:pt x="4563110" y="2145030"/>
                  </a:lnTo>
                  <a:lnTo>
                    <a:pt x="0" y="2145030"/>
                  </a:lnTo>
                  <a:close/>
                </a:path>
              </a:pathLst>
            </a:custGeom>
            <a:solidFill>
              <a:srgbClr val="FBFBFB"/>
            </a:solidFill>
          </p:spPr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27825" y="-1290078"/>
            <a:ext cx="1232351" cy="12813895"/>
            <a:chOff x="0" y="0"/>
            <a:chExt cx="1643135" cy="1708519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86965" y="5587211"/>
              <a:ext cx="1269204" cy="123111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0343837"/>
              <a:ext cx="1643135" cy="118294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2549" y="7962544"/>
              <a:ext cx="1231119" cy="1231119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 rot="5400000">
              <a:off x="-1294829" y="14910546"/>
              <a:ext cx="4232793" cy="116501"/>
            </a:xfrm>
            <a:prstGeom prst="rect">
              <a:avLst/>
            </a:prstGeom>
            <a:solidFill>
              <a:srgbClr val="C3EBE2"/>
            </a:solidFill>
          </p:spPr>
        </p:sp>
        <p:sp>
          <p:nvSpPr>
            <p:cNvPr id="7" name="AutoShape 7"/>
            <p:cNvSpPr/>
            <p:nvPr/>
          </p:nvSpPr>
          <p:spPr>
            <a:xfrm rot="5400000">
              <a:off x="-1294829" y="2058146"/>
              <a:ext cx="4232793" cy="116501"/>
            </a:xfrm>
            <a:prstGeom prst="rect">
              <a:avLst/>
            </a:prstGeom>
            <a:solidFill>
              <a:srgbClr val="C3EBE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63427" y="1288570"/>
            <a:ext cx="6738920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>
                <a:solidFill>
                  <a:srgbClr val="C3EBE2"/>
                </a:solidFill>
                <a:latin typeface="Quicksand Bold"/>
              </a:rPr>
              <a:t>EXTRINSIC MOTIVATION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8741" y="4320158"/>
            <a:ext cx="7169358" cy="418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spc="160">
                <a:solidFill>
                  <a:srgbClr val="FFFDF5"/>
                </a:solidFill>
                <a:latin typeface="Quicksand"/>
              </a:rPr>
              <a:t>Impact of grades on learning:</a:t>
            </a:r>
          </a:p>
          <a:p>
            <a:pPr>
              <a:lnSpc>
                <a:spcPts val="4160"/>
              </a:lnSpc>
            </a:pPr>
            <a:endParaRPr lang="en-US" sz="3200" spc="160">
              <a:solidFill>
                <a:srgbClr val="FFFDF5"/>
              </a:solidFill>
              <a:latin typeface="Quicksand"/>
            </a:endParaRPr>
          </a:p>
          <a:p>
            <a:pPr marL="528320" lvl="1" indent="-264160">
              <a:lnSpc>
                <a:spcPts val="4160"/>
              </a:lnSpc>
              <a:buFont typeface="Arial"/>
              <a:buChar char="•"/>
            </a:pPr>
            <a:r>
              <a:rPr lang="en-US" sz="3200" spc="160">
                <a:solidFill>
                  <a:srgbClr val="FFFDF5"/>
                </a:solidFill>
                <a:latin typeface="Quicksand"/>
              </a:rPr>
              <a:t>Diminishes interest</a:t>
            </a:r>
          </a:p>
          <a:p>
            <a:pPr>
              <a:lnSpc>
                <a:spcPts val="4160"/>
              </a:lnSpc>
            </a:pPr>
            <a:endParaRPr lang="en-US" sz="3200" spc="160">
              <a:solidFill>
                <a:srgbClr val="FFFDF5"/>
              </a:solidFill>
              <a:latin typeface="Quicksand"/>
            </a:endParaRPr>
          </a:p>
          <a:p>
            <a:pPr marL="528320" lvl="1" indent="-264160">
              <a:lnSpc>
                <a:spcPts val="4160"/>
              </a:lnSpc>
              <a:buFont typeface="Arial"/>
              <a:buChar char="•"/>
            </a:pPr>
            <a:r>
              <a:rPr lang="en-US" sz="3200" spc="160">
                <a:solidFill>
                  <a:srgbClr val="FFFDF5"/>
                </a:solidFill>
                <a:latin typeface="Quicksand"/>
              </a:rPr>
              <a:t>Creates a preference for easiest posssible task</a:t>
            </a:r>
          </a:p>
          <a:p>
            <a:pPr>
              <a:lnSpc>
                <a:spcPts val="4160"/>
              </a:lnSpc>
            </a:pPr>
            <a:endParaRPr lang="en-US" sz="3200" spc="160">
              <a:solidFill>
                <a:srgbClr val="FFFDF5"/>
              </a:solidFill>
              <a:latin typeface="Quicksand"/>
            </a:endParaRPr>
          </a:p>
          <a:p>
            <a:pPr marL="528320" lvl="1" indent="-264160">
              <a:lnSpc>
                <a:spcPts val="4160"/>
              </a:lnSpc>
              <a:buFont typeface="Arial"/>
              <a:buChar char="•"/>
            </a:pPr>
            <a:r>
              <a:rPr lang="en-US" sz="3200" spc="160">
                <a:solidFill>
                  <a:srgbClr val="FFFDF5"/>
                </a:solidFill>
                <a:latin typeface="Quicksand"/>
              </a:rPr>
              <a:t>Reduces quality of thinking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13064" y="1408103"/>
            <a:ext cx="6738920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>
                <a:solidFill>
                  <a:srgbClr val="C3EBE2"/>
                </a:solidFill>
                <a:latin typeface="Quicksand Bold"/>
              </a:rPr>
              <a:t>INTRINSIC MOTIVATION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50001" y="4320158"/>
            <a:ext cx="7169358" cy="3664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endParaRPr/>
          </a:p>
          <a:p>
            <a:pPr marL="528320" lvl="1" indent="-264160">
              <a:lnSpc>
                <a:spcPts val="4160"/>
              </a:lnSpc>
              <a:buFont typeface="Arial"/>
              <a:buChar char="•"/>
            </a:pPr>
            <a:r>
              <a:rPr lang="en-US" sz="3200" spc="160">
                <a:solidFill>
                  <a:srgbClr val="FFFDF5"/>
                </a:solidFill>
                <a:latin typeface="Quicksand"/>
              </a:rPr>
              <a:t>Increases engagement</a:t>
            </a:r>
          </a:p>
          <a:p>
            <a:pPr>
              <a:lnSpc>
                <a:spcPts val="4160"/>
              </a:lnSpc>
            </a:pPr>
            <a:endParaRPr lang="en-US" sz="3200" spc="160">
              <a:solidFill>
                <a:srgbClr val="FFFDF5"/>
              </a:solidFill>
              <a:latin typeface="Quicksand"/>
            </a:endParaRPr>
          </a:p>
          <a:p>
            <a:pPr marL="528320" lvl="1" indent="-264160">
              <a:lnSpc>
                <a:spcPts val="4160"/>
              </a:lnSpc>
              <a:buFont typeface="Arial"/>
              <a:buChar char="•"/>
            </a:pPr>
            <a:r>
              <a:rPr lang="en-US" sz="3200" spc="160">
                <a:solidFill>
                  <a:srgbClr val="FFFDF5"/>
                </a:solidFill>
                <a:latin typeface="Quicksand"/>
              </a:rPr>
              <a:t>Creates a preference for challenging, enriching tasks</a:t>
            </a:r>
          </a:p>
          <a:p>
            <a:pPr>
              <a:lnSpc>
                <a:spcPts val="4160"/>
              </a:lnSpc>
            </a:pPr>
            <a:endParaRPr lang="en-US" sz="3200" spc="160">
              <a:solidFill>
                <a:srgbClr val="FFFDF5"/>
              </a:solidFill>
              <a:latin typeface="Quicksand"/>
            </a:endParaRPr>
          </a:p>
          <a:p>
            <a:pPr marL="528320" lvl="1" indent="-264160">
              <a:lnSpc>
                <a:spcPts val="4160"/>
              </a:lnSpc>
              <a:buFont typeface="Arial"/>
              <a:buChar char="•"/>
            </a:pPr>
            <a:r>
              <a:rPr lang="en-US" sz="3200" spc="160">
                <a:solidFill>
                  <a:srgbClr val="FFFDF5"/>
                </a:solidFill>
                <a:latin typeface="Quicksand"/>
              </a:rPr>
              <a:t>Improves quality of thinking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16021" y="9191625"/>
            <a:ext cx="654207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FFFDF5"/>
                </a:solidFill>
                <a:latin typeface="Quicksand Italics"/>
              </a:rPr>
              <a:t>Alfie Kohn, "The Case Against Grades"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13064" y="8782050"/>
            <a:ext cx="7643233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FFFDF5"/>
                </a:solidFill>
                <a:latin typeface="Quicksand Italics"/>
              </a:rPr>
              <a:t>Based on Daniel Pink's work, "The Importance of Intrinsic Motivation" by Iain Lancaster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7775" y="-300109"/>
            <a:ext cx="9391775" cy="10887218"/>
            <a:chOff x="0" y="0"/>
            <a:chExt cx="22301772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2156993" cy="25708081"/>
            </a:xfrm>
            <a:custGeom>
              <a:avLst/>
              <a:gdLst/>
              <a:ahLst/>
              <a:cxnLst/>
              <a:rect l="l" t="t" r="r" b="b"/>
              <a:pathLst>
                <a:path w="22156993" h="25708081">
                  <a:moveTo>
                    <a:pt x="0" y="0"/>
                  </a:moveTo>
                  <a:lnTo>
                    <a:pt x="22156993" y="0"/>
                  </a:lnTo>
                  <a:lnTo>
                    <a:pt x="22156993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301772" cy="25852861"/>
            </a:xfrm>
            <a:custGeom>
              <a:avLst/>
              <a:gdLst/>
              <a:ahLst/>
              <a:cxnLst/>
              <a:rect l="l" t="t" r="r" b="b"/>
              <a:pathLst>
                <a:path w="22301772" h="25852861">
                  <a:moveTo>
                    <a:pt x="22156992" y="25708080"/>
                  </a:moveTo>
                  <a:lnTo>
                    <a:pt x="22301772" y="25708080"/>
                  </a:lnTo>
                  <a:lnTo>
                    <a:pt x="22301772" y="25852861"/>
                  </a:lnTo>
                  <a:lnTo>
                    <a:pt x="22156992" y="25852861"/>
                  </a:lnTo>
                  <a:lnTo>
                    <a:pt x="22156992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22156992" y="144780"/>
                  </a:moveTo>
                  <a:lnTo>
                    <a:pt x="22301772" y="144780"/>
                  </a:lnTo>
                  <a:lnTo>
                    <a:pt x="22301772" y="25708080"/>
                  </a:lnTo>
                  <a:lnTo>
                    <a:pt x="22156992" y="25708080"/>
                  </a:lnTo>
                  <a:lnTo>
                    <a:pt x="22156992" y="144780"/>
                  </a:lnTo>
                  <a:close/>
                  <a:moveTo>
                    <a:pt x="144780" y="25708080"/>
                  </a:moveTo>
                  <a:lnTo>
                    <a:pt x="22156992" y="25708080"/>
                  </a:lnTo>
                  <a:lnTo>
                    <a:pt x="22156992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22156992" y="0"/>
                  </a:moveTo>
                  <a:lnTo>
                    <a:pt x="22301772" y="0"/>
                  </a:lnTo>
                  <a:lnTo>
                    <a:pt x="22301772" y="144780"/>
                  </a:lnTo>
                  <a:lnTo>
                    <a:pt x="22156992" y="144780"/>
                  </a:lnTo>
                  <a:lnTo>
                    <a:pt x="2215699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156992" y="0"/>
                  </a:lnTo>
                  <a:lnTo>
                    <a:pt x="2215699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3976676" y="-453305"/>
            <a:ext cx="5136684" cy="4819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3767850"/>
            <a:ext cx="7240952" cy="467041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76325"/>
            <a:ext cx="7240952" cy="214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5"/>
              </a:lnSpc>
            </a:pPr>
            <a:r>
              <a:rPr lang="en-US" sz="7500" spc="165">
                <a:solidFill>
                  <a:srgbClr val="2E414D"/>
                </a:solidFill>
                <a:latin typeface="Sifonn"/>
              </a:rPr>
              <a:t>And yet today...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68580" y="4766396"/>
            <a:ext cx="8004967" cy="6465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800" spc="48">
                <a:solidFill>
                  <a:srgbClr val="2E414D"/>
                </a:solidFill>
                <a:latin typeface="Glacial Indifference Bold"/>
              </a:rPr>
              <a:t>Grades still=</a:t>
            </a:r>
          </a:p>
          <a:p>
            <a:pPr marL="863600" lvl="1" indent="-431800">
              <a:lnSpc>
                <a:spcPts val="6000"/>
              </a:lnSpc>
              <a:buFont typeface="Arial"/>
              <a:buChar char="•"/>
            </a:pPr>
            <a:r>
              <a:rPr lang="en-US" sz="4800" spc="48">
                <a:solidFill>
                  <a:srgbClr val="2E414D"/>
                </a:solidFill>
                <a:latin typeface="Glacial Indifference"/>
              </a:rPr>
              <a:t>O</a:t>
            </a: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bedience/compliance</a:t>
            </a:r>
          </a:p>
          <a:p>
            <a:pPr marL="863599" lvl="1" indent="-431800">
              <a:lnSpc>
                <a:spcPts val="5999"/>
              </a:lnSpc>
              <a:buFont typeface="Arial"/>
              <a:buChar char="•"/>
            </a:pP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Assimilation/good citizens</a:t>
            </a:r>
          </a:p>
          <a:p>
            <a:pPr marL="863599" lvl="1" indent="-431800">
              <a:lnSpc>
                <a:spcPts val="5999"/>
              </a:lnSpc>
              <a:buFont typeface="Arial"/>
              <a:buChar char="•"/>
            </a:pPr>
            <a:r>
              <a:rPr lang="en-US" sz="4000" spc="40">
                <a:solidFill>
                  <a:srgbClr val="2E414D"/>
                </a:solidFill>
                <a:latin typeface="Glacial Indifference"/>
              </a:rPr>
              <a:t>Sorting &amp; Ranking/bell curve</a:t>
            </a:r>
          </a:p>
          <a:p>
            <a:pPr marL="863599" lvl="1" indent="-431800">
              <a:lnSpc>
                <a:spcPts val="5999"/>
              </a:lnSpc>
              <a:buFont typeface="Arial"/>
              <a:buChar char="•"/>
            </a:pPr>
            <a:r>
              <a:rPr lang="en-US" sz="3999" spc="39">
                <a:solidFill>
                  <a:srgbClr val="2E414D"/>
                </a:solidFill>
                <a:latin typeface="Glacial Indifference"/>
              </a:rPr>
              <a:t>Tracking/voc.ed or college</a:t>
            </a:r>
          </a:p>
          <a:p>
            <a:pPr algn="r">
              <a:lnSpc>
                <a:spcPts val="6000"/>
              </a:lnSpc>
            </a:pPr>
            <a:endParaRPr lang="en-US" sz="3999" spc="39">
              <a:solidFill>
                <a:srgbClr val="2E414D"/>
              </a:solidFill>
              <a:latin typeface="Glacial Indifference"/>
            </a:endParaRPr>
          </a:p>
          <a:p>
            <a:pPr algn="r">
              <a:lnSpc>
                <a:spcPts val="7200"/>
              </a:lnSpc>
            </a:pPr>
            <a:endParaRPr lang="en-US" sz="3999" spc="39">
              <a:solidFill>
                <a:srgbClr val="2E414D"/>
              </a:solidFill>
              <a:latin typeface="Glacial Indifference"/>
            </a:endParaRPr>
          </a:p>
          <a:p>
            <a:pPr algn="r">
              <a:lnSpc>
                <a:spcPts val="7200"/>
              </a:lnSpc>
            </a:pPr>
            <a:endParaRPr lang="en-US" sz="3999" spc="39">
              <a:solidFill>
                <a:srgbClr val="2E414D"/>
              </a:solidFill>
              <a:latin typeface="Glacial Indifference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98920" y="1206831"/>
            <a:ext cx="1804515" cy="225564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709822" y="9431809"/>
            <a:ext cx="6569785" cy="106426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3" name="AutoShape 3"/>
          <p:cNvSpPr/>
          <p:nvPr/>
        </p:nvSpPr>
        <p:spPr>
          <a:xfrm>
            <a:off x="0" y="0"/>
            <a:ext cx="9613557" cy="11198311"/>
          </a:xfrm>
          <a:prstGeom prst="rect">
            <a:avLst/>
          </a:prstGeom>
          <a:solidFill>
            <a:srgbClr val="C3EBE2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05226" y="3562665"/>
            <a:ext cx="5696478" cy="40729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52989" y="1575547"/>
            <a:ext cx="6800951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spc="179">
                <a:solidFill>
                  <a:srgbClr val="7564AB"/>
                </a:solidFill>
                <a:latin typeface="Quicksand Bold"/>
              </a:rPr>
              <a:t>PRESENT DAY GRADING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68212" y="3247694"/>
            <a:ext cx="6976773" cy="4617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9"/>
              </a:lnSpc>
            </a:pPr>
            <a:r>
              <a:rPr lang="en-US" sz="3199" spc="159">
                <a:solidFill>
                  <a:srgbClr val="FFFDF5"/>
                </a:solidFill>
                <a:latin typeface="Quicksand"/>
              </a:rPr>
              <a:t>"We continue </a:t>
            </a:r>
          </a:p>
          <a:p>
            <a:pPr algn="ctr">
              <a:lnSpc>
                <a:spcPts val="4639"/>
              </a:lnSpc>
            </a:pPr>
            <a:r>
              <a:rPr lang="en-US" sz="3199" spc="159">
                <a:solidFill>
                  <a:srgbClr val="FFFDF5"/>
                </a:solidFill>
                <a:latin typeface="Quicksand"/>
              </a:rPr>
              <a:t>to place a premium </a:t>
            </a:r>
          </a:p>
          <a:p>
            <a:pPr algn="ctr">
              <a:lnSpc>
                <a:spcPts val="4639"/>
              </a:lnSpc>
            </a:pPr>
            <a:r>
              <a:rPr lang="en-US" sz="3199" spc="159">
                <a:solidFill>
                  <a:srgbClr val="FFFDF5"/>
                </a:solidFill>
                <a:latin typeface="Quicksand"/>
              </a:rPr>
              <a:t>on punctuality, quiet attention, </a:t>
            </a:r>
          </a:p>
          <a:p>
            <a:pPr algn="ctr">
              <a:lnSpc>
                <a:spcPts val="4639"/>
              </a:lnSpc>
            </a:pPr>
            <a:r>
              <a:rPr lang="en-US" sz="3199" spc="159">
                <a:solidFill>
                  <a:srgbClr val="FFFDF5"/>
                </a:solidFill>
                <a:latin typeface="Quicksand"/>
              </a:rPr>
              <a:t>and following directions, </a:t>
            </a:r>
          </a:p>
          <a:p>
            <a:pPr algn="ctr">
              <a:lnSpc>
                <a:spcPts val="4639"/>
              </a:lnSpc>
            </a:pPr>
            <a:r>
              <a:rPr lang="en-US" sz="3199" spc="159">
                <a:solidFill>
                  <a:srgbClr val="FFFDF5"/>
                </a:solidFill>
                <a:latin typeface="Quicksand"/>
              </a:rPr>
              <a:t>the same behaviors desired of students over a century ago."</a:t>
            </a:r>
          </a:p>
          <a:p>
            <a:pPr algn="ctr">
              <a:lnSpc>
                <a:spcPts val="4639"/>
              </a:lnSpc>
            </a:pPr>
            <a:endParaRPr lang="en-US" sz="3199" spc="159">
              <a:solidFill>
                <a:srgbClr val="FFFDF5"/>
              </a:solidFill>
              <a:latin typeface="Quicksand"/>
            </a:endParaRPr>
          </a:p>
          <a:p>
            <a:pPr algn="ctr">
              <a:lnSpc>
                <a:spcPts val="4060"/>
              </a:lnSpc>
            </a:pPr>
            <a:r>
              <a:rPr lang="en-US" sz="2800" spc="140">
                <a:solidFill>
                  <a:srgbClr val="FFFDF5"/>
                </a:solidFill>
                <a:latin typeface="Quicksand"/>
              </a:rPr>
              <a:t>Joe Feldman, </a:t>
            </a:r>
            <a:r>
              <a:rPr lang="en-US" sz="2800" u="sng" spc="140">
                <a:solidFill>
                  <a:srgbClr val="FFFDF5"/>
                </a:solidFill>
                <a:latin typeface="Quicksand"/>
              </a:rPr>
              <a:t>Grading for Equity</a:t>
            </a:r>
          </a:p>
        </p:txBody>
      </p:sp>
      <p:sp>
        <p:nvSpPr>
          <p:cNvPr id="7" name="AutoShape 7"/>
          <p:cNvSpPr/>
          <p:nvPr/>
        </p:nvSpPr>
        <p:spPr>
          <a:xfrm>
            <a:off x="-2131903" y="2496882"/>
            <a:ext cx="6569785" cy="106426"/>
          </a:xfrm>
          <a:prstGeom prst="rect">
            <a:avLst/>
          </a:prstGeom>
          <a:solidFill>
            <a:srgbClr val="7564AB"/>
          </a:solid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70354" y="-729092"/>
            <a:ext cx="19628708" cy="4114273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3" name="AutoShape 3"/>
          <p:cNvSpPr/>
          <p:nvPr/>
        </p:nvSpPr>
        <p:spPr>
          <a:xfrm>
            <a:off x="3292143" y="3993531"/>
            <a:ext cx="2692113" cy="2351339"/>
          </a:xfrm>
          <a:prstGeom prst="rect">
            <a:avLst/>
          </a:prstGeom>
          <a:solidFill>
            <a:srgbClr val="66757F"/>
          </a:solidFill>
        </p:spPr>
      </p:sp>
      <p:sp>
        <p:nvSpPr>
          <p:cNvPr id="4" name="AutoShape 4"/>
          <p:cNvSpPr/>
          <p:nvPr/>
        </p:nvSpPr>
        <p:spPr>
          <a:xfrm>
            <a:off x="-4877026" y="1802542"/>
            <a:ext cx="6889345" cy="87376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5" name="AutoShape 5"/>
          <p:cNvSpPr/>
          <p:nvPr/>
        </p:nvSpPr>
        <p:spPr>
          <a:xfrm>
            <a:off x="16268700" y="1802542"/>
            <a:ext cx="6889345" cy="87376"/>
          </a:xfrm>
          <a:prstGeom prst="rect">
            <a:avLst/>
          </a:prstGeom>
          <a:solidFill>
            <a:srgbClr val="7564AB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69482" y="4031458"/>
            <a:ext cx="3598307" cy="23134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00662" y="1085850"/>
            <a:ext cx="13886677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>
                <a:solidFill>
                  <a:srgbClr val="2E414D"/>
                </a:solidFill>
                <a:latin typeface="Sifonn Bold"/>
              </a:rPr>
              <a:t>AUTHENTIC ENGAGEMENT AGREEMENTS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49890" y="6636854"/>
            <a:ext cx="3660275" cy="1633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2"/>
              </a:lnSpc>
            </a:pPr>
            <a:r>
              <a:rPr lang="en-US" sz="2300" spc="114">
                <a:solidFill>
                  <a:srgbClr val="343A46"/>
                </a:solidFill>
                <a:latin typeface="Quicksand"/>
              </a:rPr>
              <a:t>Short Presentations</a:t>
            </a:r>
          </a:p>
          <a:p>
            <a:pPr algn="ctr">
              <a:lnSpc>
                <a:spcPts val="3262"/>
              </a:lnSpc>
            </a:pPr>
            <a:endParaRPr lang="en-US" sz="2300" spc="114">
              <a:solidFill>
                <a:srgbClr val="343A46"/>
              </a:solidFill>
              <a:latin typeface="Quicksand"/>
            </a:endParaRPr>
          </a:p>
          <a:p>
            <a:pPr algn="ctr">
              <a:lnSpc>
                <a:spcPts val="3262"/>
              </a:lnSpc>
            </a:pPr>
            <a:r>
              <a:rPr lang="en-US" sz="2250" spc="112">
                <a:solidFill>
                  <a:srgbClr val="2E414D"/>
                </a:solidFill>
                <a:latin typeface="Quicksand"/>
              </a:rPr>
              <a:t>Mute</a:t>
            </a:r>
          </a:p>
          <a:p>
            <a:pPr algn="ctr">
              <a:lnSpc>
                <a:spcPts val="3262"/>
              </a:lnSpc>
            </a:pPr>
            <a:r>
              <a:rPr lang="en-US" sz="2250" spc="112">
                <a:solidFill>
                  <a:srgbClr val="2E414D"/>
                </a:solidFill>
                <a:latin typeface="Quicksand"/>
              </a:rPr>
              <a:t>Video off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13862" y="3957018"/>
            <a:ext cx="3660275" cy="5096010"/>
            <a:chOff x="0" y="0"/>
            <a:chExt cx="4880367" cy="6794681"/>
          </a:xfrm>
        </p:grpSpPr>
        <p:sp>
          <p:nvSpPr>
            <p:cNvPr id="10" name="AutoShape 10"/>
            <p:cNvSpPr/>
            <p:nvPr/>
          </p:nvSpPr>
          <p:spPr>
            <a:xfrm>
              <a:off x="593608" y="0"/>
              <a:ext cx="3589484" cy="3135119"/>
            </a:xfrm>
            <a:prstGeom prst="rect">
              <a:avLst/>
            </a:prstGeom>
            <a:solidFill>
              <a:srgbClr val="66757F"/>
            </a:solidFill>
          </p:spPr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7357" y="653232"/>
              <a:ext cx="2661987" cy="1851745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0" y="3546656"/>
              <a:ext cx="4880367" cy="324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2"/>
                </a:lnSpc>
              </a:pPr>
              <a:r>
                <a:rPr lang="en-US" sz="2250" spc="112">
                  <a:solidFill>
                    <a:srgbClr val="2E414D"/>
                  </a:solidFill>
                  <a:latin typeface="Quicksand"/>
                </a:rPr>
                <a:t>Chat box</a:t>
              </a:r>
            </a:p>
            <a:p>
              <a:pPr algn="ctr">
                <a:lnSpc>
                  <a:spcPts val="3262"/>
                </a:lnSpc>
              </a:pPr>
              <a:endParaRPr lang="en-US" sz="2250" spc="112">
                <a:solidFill>
                  <a:srgbClr val="2E414D"/>
                </a:solidFill>
                <a:latin typeface="Quicksand"/>
              </a:endParaRPr>
            </a:p>
            <a:p>
              <a:pPr algn="ctr">
                <a:lnSpc>
                  <a:spcPts val="3262"/>
                </a:lnSpc>
              </a:pPr>
              <a:r>
                <a:rPr lang="en-US" sz="2250" spc="112">
                  <a:solidFill>
                    <a:srgbClr val="2E414D"/>
                  </a:solidFill>
                  <a:latin typeface="Quicksand"/>
                </a:rPr>
                <a:t> Thoughts</a:t>
              </a:r>
            </a:p>
            <a:p>
              <a:pPr algn="ctr">
                <a:lnSpc>
                  <a:spcPts val="3262"/>
                </a:lnSpc>
              </a:pPr>
              <a:r>
                <a:rPr lang="en-US" sz="2250" spc="112">
                  <a:solidFill>
                    <a:srgbClr val="2E414D"/>
                  </a:solidFill>
                  <a:latin typeface="Quicksand"/>
                </a:rPr>
                <a:t>Questions</a:t>
              </a:r>
            </a:p>
            <a:p>
              <a:pPr algn="ctr">
                <a:lnSpc>
                  <a:spcPts val="3262"/>
                </a:lnSpc>
              </a:pPr>
              <a:r>
                <a:rPr lang="en-US" sz="2250" spc="112">
                  <a:solidFill>
                    <a:srgbClr val="2E414D"/>
                  </a:solidFill>
                  <a:latin typeface="Quicksand"/>
                </a:rPr>
                <a:t>Epiphanies</a:t>
              </a:r>
            </a:p>
            <a:p>
              <a:pPr algn="ctr">
                <a:lnSpc>
                  <a:spcPts val="3262"/>
                </a:lnSpc>
              </a:pPr>
              <a:endParaRPr lang="en-US" sz="2250" spc="112">
                <a:solidFill>
                  <a:srgbClr val="2E414D"/>
                </a:solidFill>
                <a:latin typeface="Quicksan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80983" y="3993531"/>
            <a:ext cx="3660275" cy="4313373"/>
            <a:chOff x="0" y="0"/>
            <a:chExt cx="4880367" cy="5751164"/>
          </a:xfrm>
        </p:grpSpPr>
        <p:sp>
          <p:nvSpPr>
            <p:cNvPr id="14" name="AutoShape 14"/>
            <p:cNvSpPr/>
            <p:nvPr/>
          </p:nvSpPr>
          <p:spPr>
            <a:xfrm>
              <a:off x="589670" y="0"/>
              <a:ext cx="3589484" cy="3135119"/>
            </a:xfrm>
            <a:prstGeom prst="rect">
              <a:avLst/>
            </a:prstGeom>
            <a:solidFill>
              <a:srgbClr val="66757F"/>
            </a:solidFill>
          </p:spPr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33909" y="478768"/>
              <a:ext cx="3301008" cy="2200672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0" y="3537131"/>
              <a:ext cx="4880367" cy="2214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5"/>
                </a:lnSpc>
              </a:pPr>
              <a:r>
                <a:rPr lang="en-US" sz="2300" spc="114">
                  <a:solidFill>
                    <a:srgbClr val="2E414D"/>
                  </a:solidFill>
                  <a:latin typeface="Quicksand"/>
                </a:rPr>
                <a:t>Breakout </a:t>
              </a:r>
            </a:p>
            <a:p>
              <a:pPr algn="ctr">
                <a:lnSpc>
                  <a:spcPts val="3335"/>
                </a:lnSpc>
              </a:pPr>
              <a:r>
                <a:rPr lang="en-US" sz="2300" spc="114">
                  <a:solidFill>
                    <a:srgbClr val="2E414D"/>
                  </a:solidFill>
                  <a:latin typeface="Quicksand"/>
                </a:rPr>
                <a:t>group discussions</a:t>
              </a:r>
            </a:p>
            <a:p>
              <a:pPr algn="ctr">
                <a:lnSpc>
                  <a:spcPts val="3335"/>
                </a:lnSpc>
              </a:pPr>
              <a:endParaRPr lang="en-US" sz="2300" spc="114">
                <a:solidFill>
                  <a:srgbClr val="2E414D"/>
                </a:solidFill>
                <a:latin typeface="Quicksand"/>
              </a:endParaRPr>
            </a:p>
            <a:p>
              <a:pPr algn="ctr">
                <a:lnSpc>
                  <a:spcPts val="3335"/>
                </a:lnSpc>
              </a:pPr>
              <a:r>
                <a:rPr lang="en-US" sz="2300" spc="115">
                  <a:solidFill>
                    <a:srgbClr val="2E414D"/>
                  </a:solidFill>
                  <a:latin typeface="Quicksand"/>
                </a:rPr>
                <a:t>Share and listen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31643" y="-627105"/>
            <a:ext cx="9613557" cy="11198311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3" name="AutoShape 3"/>
          <p:cNvSpPr/>
          <p:nvPr/>
        </p:nvSpPr>
        <p:spPr>
          <a:xfrm>
            <a:off x="13709822" y="9431809"/>
            <a:ext cx="6569785" cy="106426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4" name="AutoShape 4"/>
          <p:cNvSpPr/>
          <p:nvPr/>
        </p:nvSpPr>
        <p:spPr>
          <a:xfrm>
            <a:off x="-2016320" y="748765"/>
            <a:ext cx="6569785" cy="106426"/>
          </a:xfrm>
          <a:prstGeom prst="rect">
            <a:avLst/>
          </a:prstGeom>
          <a:solidFill>
            <a:srgbClr val="FFCC37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4987" y="3485600"/>
            <a:ext cx="5956956" cy="397254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397132"/>
            <a:ext cx="6800951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spc="179">
                <a:solidFill>
                  <a:srgbClr val="FFCC37"/>
                </a:solidFill>
                <a:latin typeface="Quicksand Bold"/>
              </a:rPr>
              <a:t>AND NOW...</a:t>
            </a:r>
          </a:p>
          <a:p>
            <a:pPr algn="ctr">
              <a:lnSpc>
                <a:spcPts val="4680"/>
              </a:lnSpc>
            </a:pPr>
            <a:r>
              <a:rPr lang="en-US" sz="3600" spc="179">
                <a:solidFill>
                  <a:srgbClr val="FFCC37"/>
                </a:solidFill>
                <a:latin typeface="Quicksand Bold"/>
              </a:rPr>
              <a:t>COVID-19 GRADING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09346" y="4551383"/>
            <a:ext cx="6800951" cy="220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0"/>
              </a:lnSpc>
            </a:pPr>
            <a:endParaRPr/>
          </a:p>
          <a:p>
            <a:pPr algn="ctr">
              <a:lnSpc>
                <a:spcPts val="4680"/>
              </a:lnSpc>
            </a:pPr>
            <a:r>
              <a:rPr lang="en-US" sz="3300" spc="165">
                <a:solidFill>
                  <a:srgbClr val="7564AB"/>
                </a:solidFill>
                <a:latin typeface="Quicksand Bold"/>
              </a:rPr>
              <a:t>"</a:t>
            </a:r>
            <a:r>
              <a:rPr lang="en-US" sz="3600" spc="179">
                <a:solidFill>
                  <a:srgbClr val="7564AB"/>
                </a:solidFill>
                <a:latin typeface="Quicksand Bold"/>
              </a:rPr>
              <a:t>DO NO HARM."</a:t>
            </a:r>
          </a:p>
          <a:p>
            <a:pPr algn="ctr">
              <a:lnSpc>
                <a:spcPts val="4290"/>
              </a:lnSpc>
            </a:pPr>
            <a:endParaRPr lang="en-US" sz="3600" spc="179">
              <a:solidFill>
                <a:srgbClr val="7564AB"/>
              </a:solidFill>
              <a:latin typeface="Quicksand Bold"/>
            </a:endParaRPr>
          </a:p>
          <a:p>
            <a:pPr algn="ctr">
              <a:lnSpc>
                <a:spcPts val="4290"/>
              </a:lnSpc>
            </a:pPr>
            <a:endParaRPr lang="en-US" sz="3600" spc="179">
              <a:solidFill>
                <a:srgbClr val="7564AB"/>
              </a:solidFill>
              <a:latin typeface="Quicksand 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3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4984" y="1512750"/>
            <a:ext cx="12568697" cy="109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5"/>
              </a:lnSpc>
            </a:pPr>
            <a:r>
              <a:rPr lang="en-US" sz="7500" spc="165">
                <a:solidFill>
                  <a:srgbClr val="2E414D"/>
                </a:solidFill>
                <a:latin typeface="Sifonn"/>
              </a:rPr>
              <a:t>Breakout 2 Question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44984" y="3261487"/>
            <a:ext cx="15598032" cy="5162726"/>
            <a:chOff x="0" y="0"/>
            <a:chExt cx="37039190" cy="122594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6894411" cy="12114663"/>
            </a:xfrm>
            <a:custGeom>
              <a:avLst/>
              <a:gdLst/>
              <a:ahLst/>
              <a:cxnLst/>
              <a:rect l="l" t="t" r="r" b="b"/>
              <a:pathLst>
                <a:path w="36894411" h="12114663">
                  <a:moveTo>
                    <a:pt x="0" y="0"/>
                  </a:moveTo>
                  <a:lnTo>
                    <a:pt x="36894411" y="0"/>
                  </a:lnTo>
                  <a:lnTo>
                    <a:pt x="36894411" y="12114663"/>
                  </a:lnTo>
                  <a:lnTo>
                    <a:pt x="0" y="12114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7039190" cy="12259443"/>
            </a:xfrm>
            <a:custGeom>
              <a:avLst/>
              <a:gdLst/>
              <a:ahLst/>
              <a:cxnLst/>
              <a:rect l="l" t="t" r="r" b="b"/>
              <a:pathLst>
                <a:path w="37039190" h="12259443">
                  <a:moveTo>
                    <a:pt x="36894412" y="12114663"/>
                  </a:moveTo>
                  <a:lnTo>
                    <a:pt x="37039190" y="12114663"/>
                  </a:lnTo>
                  <a:lnTo>
                    <a:pt x="37039190" y="12259443"/>
                  </a:lnTo>
                  <a:lnTo>
                    <a:pt x="36894412" y="12259443"/>
                  </a:lnTo>
                  <a:lnTo>
                    <a:pt x="36894412" y="121146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114664"/>
                  </a:lnTo>
                  <a:lnTo>
                    <a:pt x="0" y="12114664"/>
                  </a:lnTo>
                  <a:lnTo>
                    <a:pt x="0" y="144780"/>
                  </a:lnTo>
                  <a:close/>
                  <a:moveTo>
                    <a:pt x="0" y="12114664"/>
                  </a:moveTo>
                  <a:lnTo>
                    <a:pt x="144780" y="12114664"/>
                  </a:lnTo>
                  <a:lnTo>
                    <a:pt x="144780" y="12259443"/>
                  </a:lnTo>
                  <a:lnTo>
                    <a:pt x="0" y="12259443"/>
                  </a:lnTo>
                  <a:lnTo>
                    <a:pt x="0" y="12114663"/>
                  </a:lnTo>
                  <a:close/>
                  <a:moveTo>
                    <a:pt x="36894412" y="144780"/>
                  </a:moveTo>
                  <a:lnTo>
                    <a:pt x="37039190" y="144780"/>
                  </a:lnTo>
                  <a:lnTo>
                    <a:pt x="37039190" y="12114664"/>
                  </a:lnTo>
                  <a:lnTo>
                    <a:pt x="36894412" y="12114664"/>
                  </a:lnTo>
                  <a:lnTo>
                    <a:pt x="36894412" y="144780"/>
                  </a:lnTo>
                  <a:close/>
                  <a:moveTo>
                    <a:pt x="144780" y="12114663"/>
                  </a:moveTo>
                  <a:lnTo>
                    <a:pt x="36894412" y="12114663"/>
                  </a:lnTo>
                  <a:lnTo>
                    <a:pt x="36894412" y="12259443"/>
                  </a:lnTo>
                  <a:lnTo>
                    <a:pt x="144780" y="12259443"/>
                  </a:lnTo>
                  <a:lnTo>
                    <a:pt x="144780" y="12114663"/>
                  </a:lnTo>
                  <a:close/>
                  <a:moveTo>
                    <a:pt x="36894412" y="0"/>
                  </a:moveTo>
                  <a:lnTo>
                    <a:pt x="37039190" y="0"/>
                  </a:lnTo>
                  <a:lnTo>
                    <a:pt x="37039190" y="144780"/>
                  </a:lnTo>
                  <a:lnTo>
                    <a:pt x="36894412" y="144780"/>
                  </a:lnTo>
                  <a:lnTo>
                    <a:pt x="3689441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894412" y="0"/>
                  </a:lnTo>
                  <a:lnTo>
                    <a:pt x="3689441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577962" y="3966412"/>
            <a:ext cx="15132076" cy="361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spc="48">
                <a:solidFill>
                  <a:srgbClr val="2E414D"/>
                </a:solidFill>
                <a:latin typeface="Glacial Indifference"/>
              </a:rPr>
              <a:t>How do you see the ideas and beliefs from </a:t>
            </a:r>
          </a:p>
          <a:p>
            <a:pPr algn="ctr">
              <a:lnSpc>
                <a:spcPts val="7200"/>
              </a:lnSpc>
            </a:pPr>
            <a:r>
              <a:rPr lang="en-US" sz="4800" spc="48">
                <a:solidFill>
                  <a:srgbClr val="2E414D"/>
                </a:solidFill>
                <a:latin typeface="Glacial Indifference"/>
              </a:rPr>
              <a:t>the early 20th century manifesting themselves through our school's grading system and teachers' grading practices and how do some harm learners?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5096510" y="-1380872"/>
            <a:ext cx="5136684" cy="481914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126310" y="9104947"/>
            <a:ext cx="803537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Quicksand Bold Italics"/>
              </a:rPr>
              <a:t>Groups of 4 / 2 minutes per person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71410" y="1028700"/>
            <a:ext cx="10499329" cy="4469792"/>
            <a:chOff x="0" y="0"/>
            <a:chExt cx="13999106" cy="5959722"/>
          </a:xfrm>
        </p:grpSpPr>
        <p:sp>
          <p:nvSpPr>
            <p:cNvPr id="3" name="TextBox 3"/>
            <p:cNvSpPr txBox="1"/>
            <p:nvPr/>
          </p:nvSpPr>
          <p:spPr>
            <a:xfrm>
              <a:off x="5200146" y="66675"/>
              <a:ext cx="8798959" cy="425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50"/>
                </a:lnSpc>
              </a:pPr>
              <a:r>
                <a:rPr lang="en-US" sz="7500">
                  <a:solidFill>
                    <a:srgbClr val="7564AB"/>
                  </a:solidFill>
                  <a:latin typeface="Quicksand Bold"/>
                </a:rPr>
                <a:t>WHERE </a:t>
              </a:r>
            </a:p>
            <a:p>
              <a:pPr algn="l">
                <a:lnSpc>
                  <a:spcPts val="8250"/>
                </a:lnSpc>
              </a:pPr>
              <a:r>
                <a:rPr lang="en-US" sz="7500">
                  <a:solidFill>
                    <a:srgbClr val="7564AB"/>
                  </a:solidFill>
                  <a:latin typeface="Quicksand Bold"/>
                </a:rPr>
                <a:t>DO WE GO FROM HERE?  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200146" y="4539340"/>
              <a:ext cx="8791967" cy="696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90"/>
                </a:lnSpc>
              </a:pPr>
              <a:endParaRPr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5817821"/>
              <a:ext cx="13992114" cy="141901"/>
            </a:xfrm>
            <a:prstGeom prst="rect">
              <a:avLst/>
            </a:prstGeom>
            <a:solidFill>
              <a:srgbClr val="7564A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7920" y="3688998"/>
            <a:ext cx="9200109" cy="538781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44962" y="6063709"/>
            <a:ext cx="10926606" cy="260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en-US" sz="4800" spc="240">
                <a:solidFill>
                  <a:srgbClr val="7564AB"/>
                </a:solidFill>
                <a:latin typeface="Quicksand"/>
              </a:rPr>
              <a:t>We should consider the impact </a:t>
            </a:r>
          </a:p>
          <a:p>
            <a:pPr>
              <a:lnSpc>
                <a:spcPts val="6959"/>
              </a:lnSpc>
            </a:pPr>
            <a:r>
              <a:rPr lang="en-US" sz="4800" spc="240">
                <a:solidFill>
                  <a:srgbClr val="7564AB"/>
                </a:solidFill>
                <a:latin typeface="Quicksand"/>
              </a:rPr>
              <a:t>of grades and ask questions </a:t>
            </a:r>
          </a:p>
          <a:p>
            <a:pPr algn="l">
              <a:lnSpc>
                <a:spcPts val="6959"/>
              </a:lnSpc>
            </a:pPr>
            <a:r>
              <a:rPr lang="en-US" sz="4800" spc="240">
                <a:solidFill>
                  <a:srgbClr val="7564AB"/>
                </a:solidFill>
                <a:latin typeface="Quicksand"/>
              </a:rPr>
              <a:t>about our grading practices...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70354" y="0"/>
            <a:ext cx="19628708" cy="5326792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3" name="TextBox 3"/>
          <p:cNvSpPr txBox="1"/>
          <p:nvPr/>
        </p:nvSpPr>
        <p:spPr>
          <a:xfrm>
            <a:off x="2187305" y="2666683"/>
            <a:ext cx="13913390" cy="380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8000" spc="400">
                <a:solidFill>
                  <a:srgbClr val="FFCC37"/>
                </a:solidFill>
                <a:latin typeface="Quicksand Bold"/>
              </a:rPr>
              <a:t>How does </a:t>
            </a:r>
          </a:p>
          <a:p>
            <a:pPr algn="ctr">
              <a:lnSpc>
                <a:spcPts val="10000"/>
              </a:lnSpc>
            </a:pPr>
            <a:r>
              <a:rPr lang="en-US" sz="8000" spc="400">
                <a:solidFill>
                  <a:srgbClr val="FFCC37"/>
                </a:solidFill>
                <a:latin typeface="Quicksand Bold"/>
              </a:rPr>
              <a:t>traditional grading </a:t>
            </a:r>
          </a:p>
          <a:p>
            <a:pPr algn="ctr">
              <a:lnSpc>
                <a:spcPts val="10000"/>
              </a:lnSpc>
            </a:pPr>
            <a:r>
              <a:rPr lang="en-US" sz="8000" spc="400">
                <a:solidFill>
                  <a:srgbClr val="FFCC37"/>
                </a:solidFill>
                <a:latin typeface="Quicksand Bold"/>
              </a:rPr>
              <a:t>cause harm?</a:t>
            </a:r>
          </a:p>
        </p:txBody>
      </p:sp>
      <p:sp>
        <p:nvSpPr>
          <p:cNvPr id="4" name="AutoShape 4"/>
          <p:cNvSpPr/>
          <p:nvPr/>
        </p:nvSpPr>
        <p:spPr>
          <a:xfrm>
            <a:off x="-5258026" y="1802542"/>
            <a:ext cx="6889345" cy="87376"/>
          </a:xfrm>
          <a:prstGeom prst="rect">
            <a:avLst/>
          </a:prstGeom>
          <a:solidFill>
            <a:srgbClr val="FFCC37"/>
          </a:solidFill>
        </p:spPr>
      </p:sp>
      <p:sp>
        <p:nvSpPr>
          <p:cNvPr id="5" name="AutoShape 5"/>
          <p:cNvSpPr/>
          <p:nvPr/>
        </p:nvSpPr>
        <p:spPr>
          <a:xfrm>
            <a:off x="16649700" y="1802542"/>
            <a:ext cx="6889345" cy="87376"/>
          </a:xfrm>
          <a:prstGeom prst="rect">
            <a:avLst/>
          </a:prstGeom>
          <a:solidFill>
            <a:srgbClr val="FFCC37"/>
          </a:solidFill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70354" y="0"/>
            <a:ext cx="19628708" cy="5326792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3" name="TextBox 3"/>
          <p:cNvSpPr txBox="1"/>
          <p:nvPr/>
        </p:nvSpPr>
        <p:spPr>
          <a:xfrm>
            <a:off x="2187305" y="1409079"/>
            <a:ext cx="13913390" cy="177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600" spc="280">
                <a:solidFill>
                  <a:srgbClr val="C3EBE2"/>
                </a:solidFill>
                <a:latin typeface="Quicksand Bold"/>
              </a:rPr>
              <a:t>Does the system of traditional grading create inequities?</a:t>
            </a:r>
          </a:p>
        </p:txBody>
      </p:sp>
      <p:sp>
        <p:nvSpPr>
          <p:cNvPr id="4" name="AutoShape 4"/>
          <p:cNvSpPr/>
          <p:nvPr/>
        </p:nvSpPr>
        <p:spPr>
          <a:xfrm>
            <a:off x="-5258026" y="1802542"/>
            <a:ext cx="6889345" cy="87376"/>
          </a:xfrm>
          <a:prstGeom prst="rect">
            <a:avLst/>
          </a:prstGeom>
          <a:solidFill>
            <a:srgbClr val="FFCC37"/>
          </a:solidFill>
        </p:spPr>
      </p:sp>
      <p:sp>
        <p:nvSpPr>
          <p:cNvPr id="5" name="AutoShape 5"/>
          <p:cNvSpPr/>
          <p:nvPr/>
        </p:nvSpPr>
        <p:spPr>
          <a:xfrm>
            <a:off x="16649700" y="1802542"/>
            <a:ext cx="6889345" cy="87376"/>
          </a:xfrm>
          <a:prstGeom prst="rect">
            <a:avLst/>
          </a:prstGeom>
          <a:solidFill>
            <a:srgbClr val="FFCC37"/>
          </a:solidFill>
        </p:spPr>
      </p:sp>
      <p:sp>
        <p:nvSpPr>
          <p:cNvPr id="6" name="AutoShape 6"/>
          <p:cNvSpPr/>
          <p:nvPr/>
        </p:nvSpPr>
        <p:spPr>
          <a:xfrm>
            <a:off x="628650" y="6456468"/>
            <a:ext cx="8395901" cy="2884273"/>
          </a:xfrm>
          <a:prstGeom prst="rect">
            <a:avLst/>
          </a:prstGeom>
          <a:solidFill>
            <a:srgbClr val="FFCC37"/>
          </a:solidFill>
        </p:spPr>
      </p:sp>
      <p:sp>
        <p:nvSpPr>
          <p:cNvPr id="7" name="AutoShape 7"/>
          <p:cNvSpPr/>
          <p:nvPr/>
        </p:nvSpPr>
        <p:spPr>
          <a:xfrm>
            <a:off x="628650" y="3320940"/>
            <a:ext cx="8395901" cy="2884273"/>
          </a:xfrm>
          <a:prstGeom prst="rect">
            <a:avLst/>
          </a:prstGeom>
          <a:solidFill>
            <a:srgbClr val="FFCC37"/>
          </a:solidFill>
        </p:spPr>
      </p:sp>
      <p:sp>
        <p:nvSpPr>
          <p:cNvPr id="8" name="AutoShape 8"/>
          <p:cNvSpPr/>
          <p:nvPr/>
        </p:nvSpPr>
        <p:spPr>
          <a:xfrm>
            <a:off x="9263449" y="3320940"/>
            <a:ext cx="8395901" cy="2884273"/>
          </a:xfrm>
          <a:prstGeom prst="rect">
            <a:avLst/>
          </a:prstGeom>
          <a:solidFill>
            <a:srgbClr val="FFCC37"/>
          </a:solidFill>
        </p:spPr>
      </p:sp>
      <p:sp>
        <p:nvSpPr>
          <p:cNvPr id="9" name="AutoShape 9"/>
          <p:cNvSpPr/>
          <p:nvPr/>
        </p:nvSpPr>
        <p:spPr>
          <a:xfrm>
            <a:off x="9263449" y="6456468"/>
            <a:ext cx="8395901" cy="2884273"/>
          </a:xfrm>
          <a:prstGeom prst="rect">
            <a:avLst/>
          </a:prstGeom>
          <a:solidFill>
            <a:srgbClr val="FFCC37"/>
          </a:solidFill>
        </p:spPr>
      </p:sp>
      <p:sp>
        <p:nvSpPr>
          <p:cNvPr id="10" name="TextBox 10"/>
          <p:cNvSpPr txBox="1"/>
          <p:nvPr/>
        </p:nvSpPr>
        <p:spPr>
          <a:xfrm>
            <a:off x="1175901" y="4560570"/>
            <a:ext cx="730140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spc="179">
                <a:solidFill>
                  <a:srgbClr val="7564AB"/>
                </a:solidFill>
                <a:latin typeface="Quicksand Bold"/>
              </a:rPr>
              <a:t>Ethnicity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10699" y="4560570"/>
            <a:ext cx="730140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spc="179">
                <a:solidFill>
                  <a:srgbClr val="7564AB"/>
                </a:solidFill>
                <a:latin typeface="Quicksand Bold"/>
              </a:rPr>
              <a:t>Socioeconomic Status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10699" y="7588089"/>
            <a:ext cx="730140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spc="179">
                <a:solidFill>
                  <a:srgbClr val="7564AB"/>
                </a:solidFill>
                <a:latin typeface="Quicksand Bold"/>
              </a:rPr>
              <a:t>Disabilities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7588089"/>
            <a:ext cx="730140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spc="179">
                <a:solidFill>
                  <a:srgbClr val="7564AB"/>
                </a:solidFill>
                <a:latin typeface="Quicksand Bold"/>
              </a:rPr>
              <a:t>Gender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77936" y="9500189"/>
            <a:ext cx="698284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7564AB"/>
                </a:solidFill>
                <a:latin typeface="Quicksand Italics"/>
              </a:rPr>
              <a:t>from "The Grade Divide" by Gary Chu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70354" y="0"/>
            <a:ext cx="19628708" cy="5326792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3" name="TextBox 3"/>
          <p:cNvSpPr txBox="1"/>
          <p:nvPr/>
        </p:nvSpPr>
        <p:spPr>
          <a:xfrm>
            <a:off x="2187305" y="1851992"/>
            <a:ext cx="13913390" cy="88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600" spc="280">
                <a:solidFill>
                  <a:srgbClr val="FFCC37"/>
                </a:solidFill>
                <a:latin typeface="Quicksand Bold"/>
              </a:rPr>
              <a:t>Ethnicity</a:t>
            </a:r>
          </a:p>
        </p:txBody>
      </p:sp>
      <p:sp>
        <p:nvSpPr>
          <p:cNvPr id="4" name="AutoShape 4"/>
          <p:cNvSpPr/>
          <p:nvPr/>
        </p:nvSpPr>
        <p:spPr>
          <a:xfrm>
            <a:off x="-5258026" y="1802542"/>
            <a:ext cx="6889345" cy="87376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5" name="AutoShape 5"/>
          <p:cNvSpPr/>
          <p:nvPr/>
        </p:nvSpPr>
        <p:spPr>
          <a:xfrm>
            <a:off x="16649700" y="1802542"/>
            <a:ext cx="6889345" cy="87376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6" name="AutoShape 6"/>
          <p:cNvSpPr/>
          <p:nvPr/>
        </p:nvSpPr>
        <p:spPr>
          <a:xfrm>
            <a:off x="628650" y="3320940"/>
            <a:ext cx="16500328" cy="5515029"/>
          </a:xfrm>
          <a:prstGeom prst="rect">
            <a:avLst/>
          </a:prstGeom>
          <a:solidFill>
            <a:srgbClr val="FFFDF5"/>
          </a:solidFill>
        </p:spPr>
      </p:sp>
      <p:sp>
        <p:nvSpPr>
          <p:cNvPr id="7" name="TextBox 7"/>
          <p:cNvSpPr txBox="1"/>
          <p:nvPr/>
        </p:nvSpPr>
        <p:spPr>
          <a:xfrm>
            <a:off x="2187305" y="4111543"/>
            <a:ext cx="13397061" cy="382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 Italics"/>
              </a:rPr>
              <a:t>The National Assessment </a:t>
            </a:r>
          </a:p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 Italics"/>
              </a:rPr>
              <a:t>of Educational Progress (NAEP)</a:t>
            </a:r>
            <a:r>
              <a:rPr lang="en-US" sz="4200" spc="210">
                <a:solidFill>
                  <a:srgbClr val="7564AB"/>
                </a:solidFill>
                <a:latin typeface="Quicksand"/>
              </a:rPr>
              <a:t> </a:t>
            </a:r>
          </a:p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"/>
              </a:rPr>
              <a:t>Data on achievement gaps shows that </a:t>
            </a:r>
          </a:p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 Bold"/>
              </a:rPr>
              <a:t>"there is a widening gap between</a:t>
            </a:r>
          </a:p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 Bold"/>
              </a:rPr>
              <a:t>White and Black/Hispanic students."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77936" y="9500189"/>
            <a:ext cx="698284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7564AB"/>
                </a:solidFill>
                <a:latin typeface="Quicksand Italics"/>
              </a:rPr>
              <a:t>from "The Grade Divide" by Gary Chu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70354" y="0"/>
            <a:ext cx="19628708" cy="5326792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3" name="TextBox 3"/>
          <p:cNvSpPr txBox="1"/>
          <p:nvPr/>
        </p:nvSpPr>
        <p:spPr>
          <a:xfrm>
            <a:off x="2187305" y="1851992"/>
            <a:ext cx="13913390" cy="88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600" spc="280">
                <a:solidFill>
                  <a:srgbClr val="FFCC37"/>
                </a:solidFill>
                <a:latin typeface="Quicksand Bold"/>
              </a:rPr>
              <a:t>Socioeconomic Status</a:t>
            </a:r>
          </a:p>
        </p:txBody>
      </p:sp>
      <p:sp>
        <p:nvSpPr>
          <p:cNvPr id="4" name="AutoShape 4"/>
          <p:cNvSpPr/>
          <p:nvPr/>
        </p:nvSpPr>
        <p:spPr>
          <a:xfrm>
            <a:off x="-5258026" y="1802542"/>
            <a:ext cx="6889345" cy="87376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5" name="AutoShape 5"/>
          <p:cNvSpPr/>
          <p:nvPr/>
        </p:nvSpPr>
        <p:spPr>
          <a:xfrm>
            <a:off x="16649700" y="1802542"/>
            <a:ext cx="6889345" cy="87376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6" name="AutoShape 6"/>
          <p:cNvSpPr/>
          <p:nvPr/>
        </p:nvSpPr>
        <p:spPr>
          <a:xfrm>
            <a:off x="628650" y="3320940"/>
            <a:ext cx="16500328" cy="5515029"/>
          </a:xfrm>
          <a:prstGeom prst="rect">
            <a:avLst/>
          </a:prstGeom>
          <a:solidFill>
            <a:srgbClr val="FFFDF5"/>
          </a:solidFill>
        </p:spPr>
      </p:sp>
      <p:sp>
        <p:nvSpPr>
          <p:cNvPr id="7" name="TextBox 7"/>
          <p:cNvSpPr txBox="1"/>
          <p:nvPr/>
        </p:nvSpPr>
        <p:spPr>
          <a:xfrm>
            <a:off x="3697212" y="4497305"/>
            <a:ext cx="10363204" cy="305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 Bold"/>
              </a:rPr>
              <a:t>"Socioeconomic status </a:t>
            </a:r>
          </a:p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 Bold"/>
              </a:rPr>
              <a:t>has a 'substantial effect' </a:t>
            </a:r>
          </a:p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 Bold"/>
              </a:rPr>
              <a:t>on student grades."</a:t>
            </a:r>
            <a:r>
              <a:rPr lang="en-US" sz="4200" spc="210">
                <a:solidFill>
                  <a:srgbClr val="7564AB"/>
                </a:solidFill>
                <a:latin typeface="Quicksand"/>
              </a:rPr>
              <a:t> </a:t>
            </a:r>
          </a:p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"/>
              </a:rPr>
              <a:t>(Johnson, McGue, &amp; Iacono)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77936" y="9500189"/>
            <a:ext cx="698284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7564AB"/>
                </a:solidFill>
                <a:latin typeface="Quicksand Italics"/>
              </a:rPr>
              <a:t>from "The Grade Divide" by Gary Chu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70354" y="0"/>
            <a:ext cx="19628708" cy="5326792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3" name="TextBox 3"/>
          <p:cNvSpPr txBox="1"/>
          <p:nvPr/>
        </p:nvSpPr>
        <p:spPr>
          <a:xfrm>
            <a:off x="2187305" y="1851992"/>
            <a:ext cx="13913390" cy="88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600" spc="280">
                <a:solidFill>
                  <a:srgbClr val="FFCC37"/>
                </a:solidFill>
                <a:latin typeface="Quicksand Bold"/>
              </a:rPr>
              <a:t>Gender</a:t>
            </a:r>
          </a:p>
        </p:txBody>
      </p:sp>
      <p:sp>
        <p:nvSpPr>
          <p:cNvPr id="4" name="AutoShape 4"/>
          <p:cNvSpPr/>
          <p:nvPr/>
        </p:nvSpPr>
        <p:spPr>
          <a:xfrm>
            <a:off x="-5258026" y="1802542"/>
            <a:ext cx="6889345" cy="87376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5" name="AutoShape 5"/>
          <p:cNvSpPr/>
          <p:nvPr/>
        </p:nvSpPr>
        <p:spPr>
          <a:xfrm>
            <a:off x="16649700" y="1802542"/>
            <a:ext cx="6889345" cy="87376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6" name="AutoShape 6"/>
          <p:cNvSpPr/>
          <p:nvPr/>
        </p:nvSpPr>
        <p:spPr>
          <a:xfrm>
            <a:off x="628650" y="3320940"/>
            <a:ext cx="16500328" cy="5515029"/>
          </a:xfrm>
          <a:prstGeom prst="rect">
            <a:avLst/>
          </a:prstGeom>
          <a:solidFill>
            <a:srgbClr val="FFFDF5"/>
          </a:solidFill>
        </p:spPr>
      </p:sp>
      <p:sp>
        <p:nvSpPr>
          <p:cNvPr id="7" name="TextBox 7"/>
          <p:cNvSpPr txBox="1"/>
          <p:nvPr/>
        </p:nvSpPr>
        <p:spPr>
          <a:xfrm>
            <a:off x="4492792" y="4497305"/>
            <a:ext cx="9302416" cy="305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"/>
              </a:rPr>
              <a:t>"For over three decades, </a:t>
            </a:r>
          </a:p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 Bold"/>
              </a:rPr>
              <a:t>girls have earned higher grades</a:t>
            </a:r>
            <a:r>
              <a:rPr lang="en-US" sz="4200" spc="210">
                <a:solidFill>
                  <a:srgbClr val="7564AB"/>
                </a:solidFill>
                <a:latin typeface="Quicksand"/>
              </a:rPr>
              <a:t> </a:t>
            </a:r>
          </a:p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"/>
              </a:rPr>
              <a:t>and grade point averages </a:t>
            </a:r>
          </a:p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 Bold"/>
              </a:rPr>
              <a:t>than boys</a:t>
            </a:r>
            <a:r>
              <a:rPr lang="en-US" sz="4200" spc="210">
                <a:solidFill>
                  <a:srgbClr val="7564AB"/>
                </a:solidFill>
                <a:latin typeface="Quicksand"/>
              </a:rPr>
              <a:t> in school (Grasgreen)"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77936" y="9500189"/>
            <a:ext cx="698284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7564AB"/>
                </a:solidFill>
                <a:latin typeface="Quicksand Italics"/>
              </a:rPr>
              <a:t>from "The Grade Divide" by Gary Chu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70354" y="0"/>
            <a:ext cx="19628708" cy="5326792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3" name="TextBox 3"/>
          <p:cNvSpPr txBox="1"/>
          <p:nvPr/>
        </p:nvSpPr>
        <p:spPr>
          <a:xfrm>
            <a:off x="2187305" y="1851992"/>
            <a:ext cx="13913390" cy="88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600" spc="280">
                <a:solidFill>
                  <a:srgbClr val="FFCC37"/>
                </a:solidFill>
                <a:latin typeface="Quicksand Bold"/>
              </a:rPr>
              <a:t>Disabilities</a:t>
            </a:r>
          </a:p>
        </p:txBody>
      </p:sp>
      <p:sp>
        <p:nvSpPr>
          <p:cNvPr id="4" name="AutoShape 4"/>
          <p:cNvSpPr/>
          <p:nvPr/>
        </p:nvSpPr>
        <p:spPr>
          <a:xfrm>
            <a:off x="-5258026" y="1802542"/>
            <a:ext cx="6889345" cy="87376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5" name="AutoShape 5"/>
          <p:cNvSpPr/>
          <p:nvPr/>
        </p:nvSpPr>
        <p:spPr>
          <a:xfrm>
            <a:off x="16649700" y="1802542"/>
            <a:ext cx="6889345" cy="87376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6" name="AutoShape 6"/>
          <p:cNvSpPr/>
          <p:nvPr/>
        </p:nvSpPr>
        <p:spPr>
          <a:xfrm>
            <a:off x="628650" y="3320940"/>
            <a:ext cx="16500328" cy="5515029"/>
          </a:xfrm>
          <a:prstGeom prst="rect">
            <a:avLst/>
          </a:prstGeom>
          <a:solidFill>
            <a:srgbClr val="FFFDF5"/>
          </a:solidFill>
        </p:spPr>
      </p:sp>
      <p:sp>
        <p:nvSpPr>
          <p:cNvPr id="7" name="TextBox 7"/>
          <p:cNvSpPr txBox="1"/>
          <p:nvPr/>
        </p:nvSpPr>
        <p:spPr>
          <a:xfrm>
            <a:off x="2305306" y="4883068"/>
            <a:ext cx="13147017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"/>
              </a:rPr>
              <a:t>"</a:t>
            </a:r>
            <a:r>
              <a:rPr lang="en-US" sz="4200" spc="210">
                <a:solidFill>
                  <a:srgbClr val="7564AB"/>
                </a:solidFill>
                <a:latin typeface="Quicksand Bold"/>
              </a:rPr>
              <a:t>60-70%</a:t>
            </a:r>
            <a:r>
              <a:rPr lang="en-US" sz="4200" spc="210">
                <a:solidFill>
                  <a:srgbClr val="7564AB"/>
                </a:solidFill>
                <a:latin typeface="Quicksand"/>
              </a:rPr>
              <a:t> of included </a:t>
            </a:r>
            <a:r>
              <a:rPr lang="en-US" sz="4200" spc="210">
                <a:solidFill>
                  <a:srgbClr val="7564AB"/>
                </a:solidFill>
                <a:latin typeface="Quicksand Bold"/>
              </a:rPr>
              <a:t>students with disabilities</a:t>
            </a:r>
            <a:r>
              <a:rPr lang="en-US" sz="4200" spc="210">
                <a:solidFill>
                  <a:srgbClr val="7564AB"/>
                </a:solidFill>
                <a:latin typeface="Quicksand"/>
              </a:rPr>
              <a:t> receive </a:t>
            </a:r>
            <a:r>
              <a:rPr lang="en-US" sz="4200" spc="210">
                <a:solidFill>
                  <a:srgbClr val="7564AB"/>
                </a:solidFill>
                <a:latin typeface="Quicksand Bold"/>
              </a:rPr>
              <a:t>below-average grades</a:t>
            </a:r>
            <a:r>
              <a:rPr lang="en-US" sz="4200" spc="210">
                <a:solidFill>
                  <a:srgbClr val="7564AB"/>
                </a:solidFill>
                <a:latin typeface="Quicksand"/>
              </a:rPr>
              <a:t> in their </a:t>
            </a:r>
          </a:p>
          <a:p>
            <a:pPr algn="ctr">
              <a:lnSpc>
                <a:spcPts val="6090"/>
              </a:lnSpc>
            </a:pPr>
            <a:r>
              <a:rPr lang="en-US" sz="4200" spc="210">
                <a:solidFill>
                  <a:srgbClr val="7564AB"/>
                </a:solidFill>
                <a:latin typeface="Quicksand"/>
              </a:rPr>
              <a:t>general education classes (Munk &amp; Bursuck)."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77936" y="9500189"/>
            <a:ext cx="698284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7564AB"/>
                </a:solidFill>
                <a:latin typeface="Quicksand Italics"/>
              </a:rPr>
              <a:t>from "The Grade Divide" by Gary Chu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4192" t="37319" r="14871" b="267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85597" y="8231554"/>
            <a:ext cx="19634153" cy="2745154"/>
          </a:xfrm>
          <a:prstGeom prst="rect">
            <a:avLst/>
          </a:prstGeom>
          <a:solidFill>
            <a:srgbClr val="C3EB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5092" y="1028700"/>
            <a:ext cx="4848226" cy="77519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498676" y="971550"/>
            <a:ext cx="8027820" cy="692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Open Sans 1"/>
              </a:rPr>
              <a:t>Once, a science teacher gave my son an</a:t>
            </a:r>
          </a:p>
          <a:p>
            <a:pPr algn="ctr">
              <a:lnSpc>
                <a:spcPts val="3919"/>
              </a:lnSpc>
            </a:pPr>
            <a:endParaRPr lang="en-US" sz="2800">
              <a:solidFill>
                <a:srgbClr val="FFFFFF"/>
              </a:solidFill>
              <a:latin typeface="Open Sans 1"/>
            </a:endParaRPr>
          </a:p>
          <a:p>
            <a:pPr algn="ctr">
              <a:lnSpc>
                <a:spcPts val="3919"/>
              </a:lnSpc>
            </a:pPr>
            <a:endParaRPr lang="en-US" sz="2800">
              <a:solidFill>
                <a:srgbClr val="FFFFFF"/>
              </a:solidFill>
              <a:latin typeface="Open Sans 1"/>
            </a:endParaRPr>
          </a:p>
          <a:p>
            <a:pPr algn="ctr">
              <a:lnSpc>
                <a:spcPts val="3919"/>
              </a:lnSpc>
            </a:pPr>
            <a:endParaRPr lang="en-US" sz="2800">
              <a:solidFill>
                <a:srgbClr val="FFFFFF"/>
              </a:solidFill>
              <a:latin typeface="Open Sans 1"/>
            </a:endParaRPr>
          </a:p>
          <a:p>
            <a:pPr algn="ctr">
              <a:lnSpc>
                <a:spcPts val="3919"/>
              </a:lnSpc>
            </a:pPr>
            <a:endParaRPr lang="en-US" sz="2800">
              <a:solidFill>
                <a:srgbClr val="FFFFFF"/>
              </a:solidFill>
              <a:latin typeface="Open Sans 1"/>
            </a:endParaRPr>
          </a:p>
          <a:p>
            <a:pPr algn="ctr">
              <a:lnSpc>
                <a:spcPts val="3919"/>
              </a:lnSpc>
            </a:pPr>
            <a:endParaRPr lang="en-US" sz="2800">
              <a:solidFill>
                <a:srgbClr val="FFFFFF"/>
              </a:solidFill>
              <a:latin typeface="Open Sans 1"/>
            </a:endParaRPr>
          </a:p>
          <a:p>
            <a:pPr algn="ctr">
              <a:lnSpc>
                <a:spcPts val="3919"/>
              </a:lnSpc>
            </a:pPr>
            <a:endParaRPr lang="en-US" sz="2800">
              <a:solidFill>
                <a:srgbClr val="FFFFFF"/>
              </a:solidFill>
              <a:latin typeface="Open Sans 1"/>
            </a:endParaRPr>
          </a:p>
          <a:p>
            <a:pPr algn="ctr">
              <a:lnSpc>
                <a:spcPts val="3919"/>
              </a:lnSpc>
            </a:pPr>
            <a:endParaRPr lang="en-US" sz="2800">
              <a:solidFill>
                <a:srgbClr val="FFFFFF"/>
              </a:solidFill>
              <a:latin typeface="Open Sans 1"/>
            </a:endParaRPr>
          </a:p>
          <a:p>
            <a:pPr algn="ctr">
              <a:lnSpc>
                <a:spcPts val="3919"/>
              </a:lnSpc>
            </a:pPr>
            <a:endParaRPr lang="en-US" sz="2800">
              <a:solidFill>
                <a:srgbClr val="FFFFFF"/>
              </a:solidFill>
              <a:latin typeface="Open Sans 1"/>
            </a:endParaRPr>
          </a:p>
          <a:p>
            <a:pPr algn="ctr">
              <a:lnSpc>
                <a:spcPts val="3919"/>
              </a:lnSpc>
            </a:pPr>
            <a:endParaRPr lang="en-US" sz="2800">
              <a:solidFill>
                <a:srgbClr val="FFFFFF"/>
              </a:solidFill>
              <a:latin typeface="Open Sans 1"/>
            </a:endParaRP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Open Sans 1"/>
              </a:rPr>
              <a:t>even though he passed all of the assessments!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Open Sans 1"/>
              </a:rPr>
              <a:t>She said he didn't pass because 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Open Sans 1"/>
              </a:rPr>
              <a:t>he didn't do the daily science journal, 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Open Sans 1"/>
              </a:rPr>
              <a:t>and she thought that was important.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99576" y="3434913"/>
            <a:ext cx="1402976" cy="14029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22620" y="1667170"/>
            <a:ext cx="2242566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900647" y="9190000"/>
            <a:ext cx="6387353" cy="41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857">
                <a:solidFill>
                  <a:srgbClr val="7564AB"/>
                </a:solidFill>
                <a:latin typeface="Quicksand Bold"/>
              </a:rPr>
              <a:t>COMPETENCE VS. COMPLIANCE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71410" y="8645636"/>
            <a:ext cx="10494085" cy="1043856"/>
            <a:chOff x="0" y="0"/>
            <a:chExt cx="13992114" cy="1391808"/>
          </a:xfrm>
        </p:grpSpPr>
        <p:sp>
          <p:nvSpPr>
            <p:cNvPr id="3" name="TextBox 3"/>
            <p:cNvSpPr txBox="1"/>
            <p:nvPr/>
          </p:nvSpPr>
          <p:spPr>
            <a:xfrm>
              <a:off x="5200146" y="-28575"/>
              <a:ext cx="8791967" cy="696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90"/>
                </a:lnSpc>
              </a:pPr>
              <a:endParaRPr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249906"/>
              <a:ext cx="13992114" cy="141901"/>
            </a:xfrm>
            <a:prstGeom prst="rect">
              <a:avLst/>
            </a:prstGeom>
            <a:solidFill>
              <a:srgbClr val="7564A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96041" y="1508749"/>
            <a:ext cx="10295918" cy="686609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68356" y="2720711"/>
            <a:ext cx="3154320" cy="437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6"/>
              </a:lnSpc>
            </a:pPr>
            <a:r>
              <a:rPr lang="en-US" sz="4140">
                <a:solidFill>
                  <a:srgbClr val="7564AB"/>
                </a:solidFill>
                <a:latin typeface="Open Sans 1"/>
              </a:rPr>
              <a:t>Educators often do not like to talk about grading practices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70354" y="-647700"/>
            <a:ext cx="19628708" cy="6926992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3" name="TextBox 3"/>
          <p:cNvSpPr txBox="1"/>
          <p:nvPr/>
        </p:nvSpPr>
        <p:spPr>
          <a:xfrm>
            <a:off x="2990335" y="1220118"/>
            <a:ext cx="12523347" cy="177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600" spc="280">
                <a:solidFill>
                  <a:srgbClr val="7564AB"/>
                </a:solidFill>
                <a:latin typeface="Quicksand Bold"/>
              </a:rPr>
              <a:t>What are the Problems with Traditional Grading &amp; Practices?</a:t>
            </a:r>
          </a:p>
        </p:txBody>
      </p:sp>
      <p:sp>
        <p:nvSpPr>
          <p:cNvPr id="4" name="AutoShape 4"/>
          <p:cNvSpPr/>
          <p:nvPr/>
        </p:nvSpPr>
        <p:spPr>
          <a:xfrm>
            <a:off x="-4115026" y="1657350"/>
            <a:ext cx="6889345" cy="87376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5" name="AutoShape 5"/>
          <p:cNvSpPr/>
          <p:nvPr/>
        </p:nvSpPr>
        <p:spPr>
          <a:xfrm>
            <a:off x="1068859" y="3900101"/>
            <a:ext cx="3842951" cy="5665573"/>
          </a:xfrm>
          <a:prstGeom prst="rect">
            <a:avLst/>
          </a:prstGeom>
          <a:solidFill>
            <a:srgbClr val="FFFDF5"/>
          </a:solidFill>
        </p:spPr>
      </p:sp>
      <p:grpSp>
        <p:nvGrpSpPr>
          <p:cNvPr id="6" name="Group 6"/>
          <p:cNvGrpSpPr/>
          <p:nvPr/>
        </p:nvGrpSpPr>
        <p:grpSpPr>
          <a:xfrm>
            <a:off x="1431243" y="6166970"/>
            <a:ext cx="3186600" cy="1762031"/>
            <a:chOff x="0" y="0"/>
            <a:chExt cx="4248800" cy="2349374"/>
          </a:xfrm>
        </p:grpSpPr>
        <p:sp>
          <p:nvSpPr>
            <p:cNvPr id="7" name="TextBox 7"/>
            <p:cNvSpPr txBox="1"/>
            <p:nvPr/>
          </p:nvSpPr>
          <p:spPr>
            <a:xfrm>
              <a:off x="0" y="-47625"/>
              <a:ext cx="4248800" cy="1754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r>
                <a:rPr lang="en-US" sz="2700" spc="135">
                  <a:solidFill>
                    <a:srgbClr val="7564AB"/>
                  </a:solidFill>
                  <a:latin typeface="Quicksand Bold"/>
                </a:rPr>
                <a:t>VARY FROM TEACHER TO TEACHER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0595" y="1924982"/>
              <a:ext cx="4207610" cy="424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81765" y="3291531"/>
            <a:ext cx="1217141" cy="121714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564A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634452" y="3577379"/>
            <a:ext cx="711767" cy="62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>
                <a:solidFill>
                  <a:srgbClr val="FFFDF5"/>
                </a:solidFill>
                <a:latin typeface="Quicksand Bold"/>
              </a:rPr>
              <a:t>1</a:t>
            </a:r>
          </a:p>
        </p:txBody>
      </p:sp>
      <p:sp>
        <p:nvSpPr>
          <p:cNvPr id="12" name="AutoShape 12"/>
          <p:cNvSpPr/>
          <p:nvPr/>
        </p:nvSpPr>
        <p:spPr>
          <a:xfrm>
            <a:off x="5171303" y="3900101"/>
            <a:ext cx="3842951" cy="5665573"/>
          </a:xfrm>
          <a:prstGeom prst="rect">
            <a:avLst/>
          </a:prstGeom>
          <a:solidFill>
            <a:srgbClr val="FFFDF5"/>
          </a:solidFill>
        </p:spPr>
      </p:sp>
      <p:grpSp>
        <p:nvGrpSpPr>
          <p:cNvPr id="13" name="Group 13"/>
          <p:cNvGrpSpPr/>
          <p:nvPr/>
        </p:nvGrpSpPr>
        <p:grpSpPr>
          <a:xfrm>
            <a:off x="5533686" y="5728820"/>
            <a:ext cx="3186600" cy="2638331"/>
            <a:chOff x="0" y="0"/>
            <a:chExt cx="4248800" cy="351777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47625"/>
              <a:ext cx="4248800" cy="2922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r>
                <a:rPr lang="en-US" sz="2700" spc="135">
                  <a:solidFill>
                    <a:srgbClr val="7564AB"/>
                  </a:solidFill>
                  <a:latin typeface="Quicksand Bold"/>
                </a:rPr>
                <a:t>PROVIDE UNCLEAR </a:t>
              </a:r>
            </a:p>
            <a:p>
              <a:pPr algn="ctr">
                <a:lnSpc>
                  <a:spcPts val="3510"/>
                </a:lnSpc>
              </a:pPr>
              <a:r>
                <a:rPr lang="en-US" sz="2700" spc="135">
                  <a:solidFill>
                    <a:srgbClr val="7564AB"/>
                  </a:solidFill>
                  <a:latin typeface="Quicksand Bold"/>
                </a:rPr>
                <a:t>AND OFTEN MISLEADING INFORMATION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0595" y="3093382"/>
              <a:ext cx="4207610" cy="424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84208" y="3291531"/>
            <a:ext cx="1217141" cy="121714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564AB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6736895" y="3577379"/>
            <a:ext cx="711767" cy="62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>
                <a:solidFill>
                  <a:srgbClr val="FFFDF5"/>
                </a:solidFill>
                <a:latin typeface="Quicksand Bold"/>
              </a:rPr>
              <a:t>2</a:t>
            </a:r>
          </a:p>
        </p:txBody>
      </p:sp>
      <p:sp>
        <p:nvSpPr>
          <p:cNvPr id="19" name="AutoShape 19"/>
          <p:cNvSpPr/>
          <p:nvPr/>
        </p:nvSpPr>
        <p:spPr>
          <a:xfrm>
            <a:off x="9273746" y="3900101"/>
            <a:ext cx="3842951" cy="5665573"/>
          </a:xfrm>
          <a:prstGeom prst="rect">
            <a:avLst/>
          </a:prstGeom>
          <a:solidFill>
            <a:srgbClr val="FFFDF5"/>
          </a:solidFill>
        </p:spPr>
      </p:sp>
      <p:grpSp>
        <p:nvGrpSpPr>
          <p:cNvPr id="20" name="Group 20"/>
          <p:cNvGrpSpPr/>
          <p:nvPr/>
        </p:nvGrpSpPr>
        <p:grpSpPr>
          <a:xfrm>
            <a:off x="9636129" y="5728820"/>
            <a:ext cx="3186600" cy="2638331"/>
            <a:chOff x="0" y="0"/>
            <a:chExt cx="4248800" cy="3517774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47625"/>
              <a:ext cx="4248800" cy="2922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r>
                <a:rPr lang="en-US" sz="2700" spc="135">
                  <a:solidFill>
                    <a:srgbClr val="7564AB"/>
                  </a:solidFill>
                  <a:latin typeface="Quicksand Bold"/>
                </a:rPr>
                <a:t>OFTEN INFECTED BY IMPLICIT RACIAL, CLASS, AND GENDER BIASES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0595" y="3093382"/>
              <a:ext cx="4207610" cy="424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5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586651" y="3291531"/>
            <a:ext cx="1217141" cy="1217141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564AB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0839338" y="3577379"/>
            <a:ext cx="711767" cy="62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>
                <a:solidFill>
                  <a:srgbClr val="FFFDF5"/>
                </a:solidFill>
                <a:latin typeface="Quicksand Bold"/>
              </a:rPr>
              <a:t>3</a:t>
            </a:r>
          </a:p>
        </p:txBody>
      </p:sp>
      <p:sp>
        <p:nvSpPr>
          <p:cNvPr id="26" name="AutoShape 26"/>
          <p:cNvSpPr/>
          <p:nvPr/>
        </p:nvSpPr>
        <p:spPr>
          <a:xfrm>
            <a:off x="13376189" y="3900101"/>
            <a:ext cx="3842951" cy="5665573"/>
          </a:xfrm>
          <a:prstGeom prst="rect">
            <a:avLst/>
          </a:prstGeom>
          <a:solidFill>
            <a:srgbClr val="FFFDF5"/>
          </a:solidFill>
        </p:spPr>
      </p:sp>
      <p:grpSp>
        <p:nvGrpSpPr>
          <p:cNvPr id="27" name="Group 27"/>
          <p:cNvGrpSpPr/>
          <p:nvPr/>
        </p:nvGrpSpPr>
        <p:grpSpPr>
          <a:xfrm>
            <a:off x="13738572" y="5966310"/>
            <a:ext cx="3186600" cy="2163351"/>
            <a:chOff x="0" y="0"/>
            <a:chExt cx="4248800" cy="2884467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38100"/>
              <a:ext cx="4248800" cy="2280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en-US" sz="2600" spc="130">
                  <a:solidFill>
                    <a:srgbClr val="7564AB"/>
                  </a:solidFill>
                  <a:latin typeface="Quicksand Bold"/>
                </a:rPr>
                <a:t>BASED ON MATHEMATICALLY UNSOUND CALCULATIONS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0595" y="2460076"/>
              <a:ext cx="4207610" cy="424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5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689095" y="3291531"/>
            <a:ext cx="1217141" cy="1217141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564AB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14941781" y="3577379"/>
            <a:ext cx="711767" cy="62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>
                <a:solidFill>
                  <a:srgbClr val="FFFDF5"/>
                </a:solidFill>
                <a:latin typeface="Quicksand Bold"/>
              </a:rPr>
              <a:t>4</a:t>
            </a:r>
          </a:p>
        </p:txBody>
      </p:sp>
      <p:sp>
        <p:nvSpPr>
          <p:cNvPr id="33" name="AutoShape 33"/>
          <p:cNvSpPr/>
          <p:nvPr/>
        </p:nvSpPr>
        <p:spPr>
          <a:xfrm>
            <a:off x="15513682" y="1657350"/>
            <a:ext cx="6889345" cy="87376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34" name="TextBox 34"/>
          <p:cNvSpPr txBox="1"/>
          <p:nvPr/>
        </p:nvSpPr>
        <p:spPr>
          <a:xfrm>
            <a:off x="1068859" y="9680008"/>
            <a:ext cx="8567270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FFFDF5"/>
                </a:solidFill>
                <a:latin typeface="Quicksand Italics"/>
              </a:rPr>
              <a:t>Joe Feldman, "Accurate and Equitable Grading"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0476" y="1359535"/>
            <a:ext cx="9312985" cy="4232319"/>
            <a:chOff x="0" y="0"/>
            <a:chExt cx="12417314" cy="5643092"/>
          </a:xfrm>
        </p:grpSpPr>
        <p:sp>
          <p:nvSpPr>
            <p:cNvPr id="3" name="TextBox 3"/>
            <p:cNvSpPr txBox="1"/>
            <p:nvPr/>
          </p:nvSpPr>
          <p:spPr>
            <a:xfrm>
              <a:off x="3618354" y="47625"/>
              <a:ext cx="8798959" cy="4785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40"/>
                </a:lnSpc>
              </a:pPr>
              <a:r>
                <a:rPr lang="en-US" sz="6400">
                  <a:solidFill>
                    <a:srgbClr val="FFCC37"/>
                  </a:solidFill>
                  <a:latin typeface="Quicksand Bold"/>
                </a:rPr>
                <a:t>GRADES </a:t>
              </a:r>
            </a:p>
            <a:p>
              <a:pPr algn="l">
                <a:lnSpc>
                  <a:spcPts val="7040"/>
                </a:lnSpc>
              </a:pPr>
              <a:r>
                <a:rPr lang="en-US" sz="6400">
                  <a:solidFill>
                    <a:srgbClr val="FFCC37"/>
                  </a:solidFill>
                  <a:latin typeface="Quicksand Bold"/>
                </a:rPr>
                <a:t>VARY FROM TEACHER TO TEACHER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5501191"/>
              <a:ext cx="12417314" cy="141901"/>
            </a:xfrm>
            <a:prstGeom prst="rect">
              <a:avLst/>
            </a:prstGeom>
            <a:solidFill>
              <a:srgbClr val="FFCC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392699" y="3239179"/>
            <a:ext cx="7098292" cy="460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90"/>
              </a:lnSpc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Grades reflect a "teacher’s specific grading practices </a:t>
            </a:r>
          </a:p>
          <a:p>
            <a:pPr algn="l">
              <a:lnSpc>
                <a:spcPts val="6090"/>
              </a:lnSpc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as well as </a:t>
            </a:r>
          </a:p>
          <a:p>
            <a:pPr algn="l">
              <a:lnSpc>
                <a:spcPts val="6090"/>
              </a:lnSpc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the student’s achievement."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446634"/>
            <a:ext cx="8115300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FFFDF5"/>
                </a:solidFill>
                <a:latin typeface="Quicksand Italics"/>
              </a:rPr>
              <a:t>Joe Feldman, "Accurate and Equitable Grading"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85066" y="5079648"/>
            <a:ext cx="19973066" cy="127704"/>
          </a:xfrm>
          <a:prstGeom prst="rect">
            <a:avLst/>
          </a:prstGeom>
          <a:solidFill>
            <a:srgbClr val="C3EB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8003"/>
          <a:stretch>
            <a:fillRect/>
          </a:stretch>
        </p:blipFill>
        <p:spPr>
          <a:xfrm>
            <a:off x="5579598" y="1186872"/>
            <a:ext cx="7128805" cy="80291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39653" y="8782050"/>
            <a:ext cx="4235333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9"/>
              </a:lnSpc>
            </a:pPr>
            <a:r>
              <a:rPr lang="en-US" sz="2400" spc="120">
                <a:solidFill>
                  <a:srgbClr val="FFFDF5"/>
                </a:solidFill>
                <a:latin typeface="Quicksand Italics"/>
              </a:rPr>
              <a:t>from </a:t>
            </a:r>
            <a:r>
              <a:rPr lang="en-US" sz="2400" u="sng" spc="120">
                <a:solidFill>
                  <a:srgbClr val="FFFDF5"/>
                </a:solidFill>
                <a:latin typeface="Quicksand Italics"/>
              </a:rPr>
              <a:t>Grading for Equity</a:t>
            </a:r>
          </a:p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FFFDF5"/>
                </a:solidFill>
                <a:latin typeface="Quicksand Italics"/>
              </a:rPr>
              <a:t>by Joe Feldman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98548" y="955369"/>
            <a:ext cx="3861560" cy="2062404"/>
            <a:chOff x="0" y="0"/>
            <a:chExt cx="5148746" cy="2749872"/>
          </a:xfrm>
        </p:grpSpPr>
        <p:sp>
          <p:nvSpPr>
            <p:cNvPr id="6" name="TextBox 6"/>
            <p:cNvSpPr txBox="1"/>
            <p:nvPr/>
          </p:nvSpPr>
          <p:spPr>
            <a:xfrm>
              <a:off x="0" y="708924"/>
              <a:ext cx="5104513" cy="1626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49"/>
                </a:lnSpc>
              </a:pPr>
              <a:r>
                <a:rPr lang="en-US" sz="8201">
                  <a:solidFill>
                    <a:srgbClr val="FFCC37"/>
                  </a:solidFill>
                  <a:latin typeface="Oswald Bold"/>
                </a:rPr>
                <a:t>70%</a:t>
              </a:r>
              <a:r>
                <a:rPr lang="en-US" sz="8201">
                  <a:solidFill>
                    <a:srgbClr val="C3EBE2"/>
                  </a:solidFill>
                  <a:latin typeface="Oswald Bold"/>
                </a:rPr>
                <a:t>=As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74858"/>
              <a:ext cx="5126629" cy="375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5148746" cy="47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1"/>
                </a:lnSpc>
              </a:pPr>
              <a:r>
                <a:rPr lang="en-US" sz="2399" spc="372">
                  <a:solidFill>
                    <a:srgbClr val="C3EBE2"/>
                  </a:solidFill>
                  <a:latin typeface="Lato Bold"/>
                </a:rPr>
                <a:t>TEACHER 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8548" y="2933267"/>
            <a:ext cx="3861560" cy="2062404"/>
            <a:chOff x="0" y="0"/>
            <a:chExt cx="5148746" cy="274987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08924"/>
              <a:ext cx="5104513" cy="1626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49"/>
                </a:lnSpc>
              </a:pPr>
              <a:r>
                <a:rPr lang="en-US" sz="8201">
                  <a:solidFill>
                    <a:srgbClr val="FFCC37"/>
                  </a:solidFill>
                  <a:latin typeface="Oswald Bold"/>
                </a:rPr>
                <a:t>14%</a:t>
              </a:r>
              <a:r>
                <a:rPr lang="en-US" sz="8201">
                  <a:solidFill>
                    <a:srgbClr val="C3EBE2"/>
                  </a:solidFill>
                  <a:latin typeface="Oswald Bold"/>
                </a:rPr>
                <a:t>=As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374858"/>
              <a:ext cx="5126629" cy="375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5148746" cy="47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1"/>
                </a:lnSpc>
              </a:pPr>
              <a:r>
                <a:rPr lang="en-US" sz="2399" spc="372">
                  <a:solidFill>
                    <a:srgbClr val="C3EBE2"/>
                  </a:solidFill>
                  <a:latin typeface="Lato Bold"/>
                </a:rPr>
                <a:t>TEACHER 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397740" y="5319195"/>
            <a:ext cx="3861560" cy="2062404"/>
            <a:chOff x="0" y="0"/>
            <a:chExt cx="5148746" cy="274987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708924"/>
              <a:ext cx="5104513" cy="1626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49"/>
                </a:lnSpc>
              </a:pPr>
              <a:r>
                <a:rPr lang="en-US" sz="8201">
                  <a:solidFill>
                    <a:srgbClr val="FFCC37"/>
                  </a:solidFill>
                  <a:latin typeface="Oswald Bold"/>
                </a:rPr>
                <a:t>2%</a:t>
              </a:r>
              <a:r>
                <a:rPr lang="en-US" sz="8201">
                  <a:solidFill>
                    <a:srgbClr val="C3EBE2"/>
                  </a:solidFill>
                  <a:latin typeface="Oswald Bold"/>
                </a:rPr>
                <a:t>=Fs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374858"/>
              <a:ext cx="5126629" cy="375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5148746" cy="47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1"/>
                </a:lnSpc>
              </a:pPr>
              <a:r>
                <a:rPr lang="en-US" sz="2399" spc="372">
                  <a:solidFill>
                    <a:srgbClr val="C3EBE2"/>
                  </a:solidFill>
                  <a:latin typeface="Lato Bold"/>
                </a:rPr>
                <a:t>TEACHER 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397740" y="7629012"/>
            <a:ext cx="3861560" cy="2062404"/>
            <a:chOff x="0" y="0"/>
            <a:chExt cx="5148746" cy="274987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708924"/>
              <a:ext cx="5104513" cy="1626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49"/>
                </a:lnSpc>
              </a:pPr>
              <a:r>
                <a:rPr lang="en-US" sz="8201">
                  <a:solidFill>
                    <a:srgbClr val="FFCC37"/>
                  </a:solidFill>
                  <a:latin typeface="Oswald Bold"/>
                </a:rPr>
                <a:t>11%</a:t>
              </a:r>
              <a:r>
                <a:rPr lang="en-US" sz="8201">
                  <a:solidFill>
                    <a:srgbClr val="C3EBE2"/>
                  </a:solidFill>
                  <a:latin typeface="Oswald Bold"/>
                </a:rPr>
                <a:t>=Fs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374858"/>
              <a:ext cx="5126629" cy="375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5148746" cy="47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1"/>
                </a:lnSpc>
              </a:pPr>
              <a:r>
                <a:rPr lang="en-US" sz="2399" spc="372">
                  <a:solidFill>
                    <a:srgbClr val="C3EBE2"/>
                  </a:solidFill>
                  <a:latin typeface="Lato Bold"/>
                </a:rPr>
                <a:t>TEACHER 3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563406" y="415290"/>
            <a:ext cx="716118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C3EBE2"/>
                </a:solidFill>
                <a:latin typeface="Open Sans 1"/>
              </a:rPr>
              <a:t>Math Teachers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09865" y="2163438"/>
            <a:ext cx="4868270" cy="596012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685066" y="5079648"/>
            <a:ext cx="19973066" cy="127704"/>
          </a:xfrm>
          <a:prstGeom prst="rect">
            <a:avLst/>
          </a:prstGeom>
          <a:solidFill>
            <a:srgbClr val="C3EBE2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7122"/>
          <a:stretch>
            <a:fillRect/>
          </a:stretch>
        </p:blipFill>
        <p:spPr>
          <a:xfrm>
            <a:off x="5563406" y="1115947"/>
            <a:ext cx="7161187" cy="818281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98548" y="955369"/>
            <a:ext cx="3861560" cy="2062404"/>
            <a:chOff x="0" y="0"/>
            <a:chExt cx="5148746" cy="2749872"/>
          </a:xfrm>
        </p:grpSpPr>
        <p:sp>
          <p:nvSpPr>
            <p:cNvPr id="6" name="TextBox 6"/>
            <p:cNvSpPr txBox="1"/>
            <p:nvPr/>
          </p:nvSpPr>
          <p:spPr>
            <a:xfrm>
              <a:off x="0" y="708924"/>
              <a:ext cx="5104513" cy="1626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49"/>
                </a:lnSpc>
              </a:pPr>
              <a:r>
                <a:rPr lang="en-US" sz="8201">
                  <a:solidFill>
                    <a:srgbClr val="FFCC37"/>
                  </a:solidFill>
                  <a:latin typeface="Oswald Bold"/>
                </a:rPr>
                <a:t>46%</a:t>
              </a:r>
              <a:r>
                <a:rPr lang="en-US" sz="8201">
                  <a:solidFill>
                    <a:srgbClr val="C3EBE2"/>
                  </a:solidFill>
                  <a:latin typeface="Oswald Bold"/>
                </a:rPr>
                <a:t>=As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74858"/>
              <a:ext cx="5126629" cy="375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5148746" cy="47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1"/>
                </a:lnSpc>
              </a:pPr>
              <a:r>
                <a:rPr lang="en-US" sz="2399" spc="372">
                  <a:solidFill>
                    <a:srgbClr val="C3EBE2"/>
                  </a:solidFill>
                  <a:latin typeface="Lato Bold"/>
                </a:rPr>
                <a:t>TEACHER 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8548" y="2933267"/>
            <a:ext cx="3861560" cy="2062404"/>
            <a:chOff x="0" y="0"/>
            <a:chExt cx="5148746" cy="274987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08924"/>
              <a:ext cx="5104513" cy="1626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49"/>
                </a:lnSpc>
              </a:pPr>
              <a:r>
                <a:rPr lang="en-US" sz="8201">
                  <a:solidFill>
                    <a:srgbClr val="FFCC37"/>
                  </a:solidFill>
                  <a:latin typeface="Oswald Bold"/>
                </a:rPr>
                <a:t>28%</a:t>
              </a:r>
              <a:r>
                <a:rPr lang="en-US" sz="8201">
                  <a:solidFill>
                    <a:srgbClr val="C3EBE2"/>
                  </a:solidFill>
                  <a:latin typeface="Oswald Bold"/>
                </a:rPr>
                <a:t>=As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374858"/>
              <a:ext cx="5126629" cy="375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5148746" cy="47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1"/>
                </a:lnSpc>
              </a:pPr>
              <a:r>
                <a:rPr lang="en-US" sz="2399" spc="372">
                  <a:solidFill>
                    <a:srgbClr val="C3EBE2"/>
                  </a:solidFill>
                  <a:latin typeface="Lato Bold"/>
                </a:rPr>
                <a:t>TEACHER 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397740" y="5319195"/>
            <a:ext cx="3861560" cy="2062404"/>
            <a:chOff x="0" y="0"/>
            <a:chExt cx="5148746" cy="2749872"/>
          </a:xfrm>
        </p:grpSpPr>
        <p:sp>
          <p:nvSpPr>
            <p:cNvPr id="14" name="TextBox 14"/>
            <p:cNvSpPr txBox="1"/>
            <p:nvPr/>
          </p:nvSpPr>
          <p:spPr>
            <a:xfrm>
              <a:off x="0" y="708924"/>
              <a:ext cx="5104513" cy="1626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49"/>
                </a:lnSpc>
              </a:pPr>
              <a:r>
                <a:rPr lang="en-US" sz="8201">
                  <a:solidFill>
                    <a:srgbClr val="FFCC37"/>
                  </a:solidFill>
                  <a:latin typeface="Oswald Bold"/>
                </a:rPr>
                <a:t>2%</a:t>
              </a:r>
              <a:r>
                <a:rPr lang="en-US" sz="8201">
                  <a:solidFill>
                    <a:srgbClr val="C3EBE2"/>
                  </a:solidFill>
                  <a:latin typeface="Oswald Bold"/>
                </a:rPr>
                <a:t>=Fs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374858"/>
              <a:ext cx="5126629" cy="375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5148746" cy="47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1"/>
                </a:lnSpc>
              </a:pPr>
              <a:r>
                <a:rPr lang="en-US" sz="2399" spc="372">
                  <a:solidFill>
                    <a:srgbClr val="C3EBE2"/>
                  </a:solidFill>
                  <a:latin typeface="Lato Bold"/>
                </a:rPr>
                <a:t>TEACHER 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397740" y="7629012"/>
            <a:ext cx="3861560" cy="2062404"/>
            <a:chOff x="0" y="0"/>
            <a:chExt cx="5148746" cy="274987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708924"/>
              <a:ext cx="5104513" cy="1626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49"/>
                </a:lnSpc>
              </a:pPr>
              <a:r>
                <a:rPr lang="en-US" sz="8201">
                  <a:solidFill>
                    <a:srgbClr val="FFCC37"/>
                  </a:solidFill>
                  <a:latin typeface="Oswald Bold"/>
                </a:rPr>
                <a:t>20%</a:t>
              </a:r>
              <a:r>
                <a:rPr lang="en-US" sz="8201">
                  <a:solidFill>
                    <a:srgbClr val="C3EBE2"/>
                  </a:solidFill>
                  <a:latin typeface="Oswald Bold"/>
                </a:rPr>
                <a:t>=Fs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374858"/>
              <a:ext cx="5126629" cy="375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5148746" cy="47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1"/>
                </a:lnSpc>
              </a:pPr>
              <a:r>
                <a:rPr lang="en-US" sz="2399" spc="372">
                  <a:solidFill>
                    <a:srgbClr val="C3EBE2"/>
                  </a:solidFill>
                  <a:latin typeface="Lato Bold"/>
                </a:rPr>
                <a:t>TEACHER 3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39653" y="8782050"/>
            <a:ext cx="4235333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9"/>
              </a:lnSpc>
            </a:pPr>
            <a:r>
              <a:rPr lang="en-US" sz="2400" spc="120">
                <a:solidFill>
                  <a:srgbClr val="FFFDF5"/>
                </a:solidFill>
                <a:latin typeface="Quicksand Italics"/>
              </a:rPr>
              <a:t>from </a:t>
            </a:r>
            <a:r>
              <a:rPr lang="en-US" sz="2400" u="sng" spc="120">
                <a:solidFill>
                  <a:srgbClr val="FFFDF5"/>
                </a:solidFill>
                <a:latin typeface="Quicksand Italics"/>
              </a:rPr>
              <a:t>Grading for Equity</a:t>
            </a:r>
          </a:p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FFFDF5"/>
                </a:solidFill>
                <a:latin typeface="Quicksand Italics"/>
              </a:rPr>
              <a:t>by Joe Feldman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563406" y="415290"/>
            <a:ext cx="716118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C3EBE2"/>
                </a:solidFill>
                <a:latin typeface="Open Sans 1"/>
              </a:rPr>
              <a:t>English Teachers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0600" y="1095375"/>
            <a:ext cx="5989620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>
                <a:solidFill>
                  <a:srgbClr val="C3EBE2"/>
                </a:solidFill>
                <a:latin typeface="Quicksand Bold"/>
              </a:rPr>
              <a:t>IN ALL CLASSES</a:t>
            </a:r>
          </a:p>
        </p:txBody>
      </p:sp>
      <p:sp>
        <p:nvSpPr>
          <p:cNvPr id="3" name="AutoShape 3"/>
          <p:cNvSpPr/>
          <p:nvPr/>
        </p:nvSpPr>
        <p:spPr>
          <a:xfrm>
            <a:off x="-4184575" y="3700713"/>
            <a:ext cx="10494085" cy="106426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4" name="AutoShape 4"/>
          <p:cNvSpPr/>
          <p:nvPr/>
        </p:nvSpPr>
        <p:spPr>
          <a:xfrm>
            <a:off x="7734300" y="-857250"/>
            <a:ext cx="11201400" cy="12001500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5" name="TextBox 5"/>
          <p:cNvSpPr txBox="1"/>
          <p:nvPr/>
        </p:nvSpPr>
        <p:spPr>
          <a:xfrm>
            <a:off x="8309814" y="1095375"/>
            <a:ext cx="9978186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>
                <a:solidFill>
                  <a:srgbClr val="7564AB"/>
                </a:solidFill>
                <a:latin typeface="Quicksand Bold"/>
              </a:rPr>
              <a:t>WHAT VARIED BETWEEN CLASSES?</a:t>
            </a:r>
          </a:p>
        </p:txBody>
      </p:sp>
      <p:sp>
        <p:nvSpPr>
          <p:cNvPr id="6" name="AutoShape 6"/>
          <p:cNvSpPr/>
          <p:nvPr/>
        </p:nvSpPr>
        <p:spPr>
          <a:xfrm>
            <a:off x="9159090" y="3700713"/>
            <a:ext cx="10494085" cy="106426"/>
          </a:xfrm>
          <a:prstGeom prst="rect">
            <a:avLst/>
          </a:prstGeom>
          <a:solidFill>
            <a:srgbClr val="7564AB"/>
          </a:solidFill>
        </p:spPr>
      </p:sp>
      <p:sp>
        <p:nvSpPr>
          <p:cNvPr id="7" name="TextBox 7"/>
          <p:cNvSpPr txBox="1"/>
          <p:nvPr/>
        </p:nvSpPr>
        <p:spPr>
          <a:xfrm>
            <a:off x="518401" y="4276010"/>
            <a:ext cx="6461819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2280" lvl="1" indent="-231140" algn="l">
              <a:lnSpc>
                <a:spcPts val="4060"/>
              </a:lnSpc>
              <a:buFont typeface="Arial"/>
              <a:buChar char="•"/>
            </a:pPr>
            <a:r>
              <a:rPr lang="en-US" sz="2800" spc="140">
                <a:solidFill>
                  <a:srgbClr val="FFFDF5"/>
                </a:solidFill>
                <a:latin typeface="Quicksand"/>
              </a:rPr>
              <a:t>Similar </a:t>
            </a:r>
            <a:r>
              <a:rPr lang="en-US" sz="2800" spc="140">
                <a:solidFill>
                  <a:srgbClr val="FFFDF5"/>
                </a:solidFill>
                <a:latin typeface="Quicksand Bold"/>
              </a:rPr>
              <a:t>students</a:t>
            </a:r>
          </a:p>
          <a:p>
            <a:pPr marL="462280" lvl="1" indent="-231140" algn="l">
              <a:lnSpc>
                <a:spcPts val="4060"/>
              </a:lnSpc>
              <a:buFont typeface="Arial"/>
              <a:buChar char="•"/>
            </a:pPr>
            <a:r>
              <a:rPr lang="en-US" sz="2800" spc="140">
                <a:solidFill>
                  <a:srgbClr val="FFFDF5"/>
                </a:solidFill>
                <a:latin typeface="Quicksand"/>
              </a:rPr>
              <a:t>Similar standardized </a:t>
            </a:r>
            <a:r>
              <a:rPr lang="en-US" sz="2800" spc="140">
                <a:solidFill>
                  <a:srgbClr val="FFFDF5"/>
                </a:solidFill>
                <a:latin typeface="Quicksand Bold"/>
              </a:rPr>
              <a:t>test scores</a:t>
            </a:r>
          </a:p>
          <a:p>
            <a:pPr marL="462280" lvl="1" indent="-231140" algn="l">
              <a:lnSpc>
                <a:spcPts val="4060"/>
              </a:lnSpc>
              <a:buFont typeface="Arial"/>
              <a:buChar char="•"/>
            </a:pPr>
            <a:r>
              <a:rPr lang="en-US" sz="2800" spc="140">
                <a:solidFill>
                  <a:srgbClr val="FFFDF5"/>
                </a:solidFill>
                <a:latin typeface="Quicksand"/>
              </a:rPr>
              <a:t>Similar </a:t>
            </a:r>
            <a:r>
              <a:rPr lang="en-US" sz="2800" spc="140">
                <a:solidFill>
                  <a:srgbClr val="FFFDF5"/>
                </a:solidFill>
                <a:latin typeface="Quicksand Bold"/>
              </a:rPr>
              <a:t>instruction</a:t>
            </a:r>
          </a:p>
          <a:p>
            <a:pPr marL="462280" lvl="1" indent="-231140" algn="l">
              <a:lnSpc>
                <a:spcPts val="4060"/>
              </a:lnSpc>
              <a:buFont typeface="Arial"/>
              <a:buChar char="•"/>
            </a:pPr>
            <a:r>
              <a:rPr lang="en-US" sz="2800" spc="140">
                <a:solidFill>
                  <a:srgbClr val="FFFDF5"/>
                </a:solidFill>
                <a:latin typeface="Quicksand"/>
              </a:rPr>
              <a:t>Same </a:t>
            </a:r>
            <a:r>
              <a:rPr lang="en-US" sz="2800" spc="140">
                <a:solidFill>
                  <a:srgbClr val="FFFDF5"/>
                </a:solidFill>
                <a:latin typeface="Quicksand Bold"/>
              </a:rPr>
              <a:t>curriculum</a:t>
            </a:r>
          </a:p>
          <a:p>
            <a:pPr marL="462280" lvl="1" indent="-231140" algn="l">
              <a:lnSpc>
                <a:spcPts val="4060"/>
              </a:lnSpc>
              <a:buFont typeface="Arial"/>
              <a:buChar char="•"/>
            </a:pPr>
            <a:r>
              <a:rPr lang="en-US" sz="2800" spc="140">
                <a:solidFill>
                  <a:srgbClr val="FFFDF5"/>
                </a:solidFill>
                <a:latin typeface="Quicksand"/>
              </a:rPr>
              <a:t>Same </a:t>
            </a:r>
            <a:r>
              <a:rPr lang="en-US" sz="2800" spc="140">
                <a:solidFill>
                  <a:srgbClr val="FFFDF5"/>
                </a:solidFill>
                <a:latin typeface="Quicksand Bold"/>
              </a:rPr>
              <a:t>assessments</a:t>
            </a:r>
          </a:p>
          <a:p>
            <a:pPr marL="462280" lvl="1" indent="-231140" algn="l">
              <a:lnSpc>
                <a:spcPts val="4060"/>
              </a:lnSpc>
              <a:buFont typeface="Arial"/>
              <a:buChar char="•"/>
            </a:pPr>
            <a:r>
              <a:rPr lang="en-US" sz="2800" spc="140">
                <a:solidFill>
                  <a:srgbClr val="FFFDF5"/>
                </a:solidFill>
                <a:latin typeface="Quicksand"/>
              </a:rPr>
              <a:t>Team </a:t>
            </a:r>
            <a:r>
              <a:rPr lang="en-US" sz="2800" spc="140">
                <a:solidFill>
                  <a:srgbClr val="FFFDF5"/>
                </a:solidFill>
                <a:latin typeface="Quicksand Bold"/>
              </a:rPr>
              <a:t>scoring</a:t>
            </a:r>
            <a:r>
              <a:rPr lang="en-US" sz="2800" spc="140">
                <a:solidFill>
                  <a:srgbClr val="FFFDF5"/>
                </a:solidFill>
                <a:latin typeface="Quicksand"/>
              </a:rPr>
              <a:t> of assessments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93501" y="4127500"/>
            <a:ext cx="9410812" cy="513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2280" lvl="1" indent="-231140">
              <a:lnSpc>
                <a:spcPts val="4059"/>
              </a:lnSpc>
              <a:buFont typeface="Arial"/>
              <a:buChar char="•"/>
            </a:pPr>
            <a:r>
              <a:rPr lang="en-US" sz="2800" spc="140">
                <a:solidFill>
                  <a:srgbClr val="000000"/>
                </a:solidFill>
                <a:latin typeface="Quicksand"/>
              </a:rPr>
              <a:t>1 teacher </a:t>
            </a:r>
            <a:r>
              <a:rPr lang="en-US" sz="2800" spc="140">
                <a:solidFill>
                  <a:srgbClr val="000000"/>
                </a:solidFill>
                <a:latin typeface="Quicksand Bold"/>
              </a:rPr>
              <a:t>didn't accept homework after the bell</a:t>
            </a:r>
          </a:p>
          <a:p>
            <a:pPr marL="462280" lvl="1" indent="-231140" algn="l">
              <a:lnSpc>
                <a:spcPts val="4059"/>
              </a:lnSpc>
              <a:buFont typeface="Arial"/>
              <a:buChar char="•"/>
            </a:pPr>
            <a:r>
              <a:rPr lang="en-US" sz="2800" spc="140">
                <a:solidFill>
                  <a:srgbClr val="000000"/>
                </a:solidFill>
                <a:latin typeface="Quicksand"/>
              </a:rPr>
              <a:t>some teachers gave </a:t>
            </a:r>
            <a:r>
              <a:rPr lang="en-US" sz="2800" spc="140">
                <a:solidFill>
                  <a:srgbClr val="000000"/>
                </a:solidFill>
                <a:latin typeface="Quicksand Bold"/>
              </a:rPr>
              <a:t>late penalties</a:t>
            </a:r>
            <a:r>
              <a:rPr lang="en-US" sz="2800" spc="140">
                <a:solidFill>
                  <a:srgbClr val="000000"/>
                </a:solidFill>
                <a:latin typeface="Quicksand"/>
              </a:rPr>
              <a:t> from 2 points to 2 letter grades</a:t>
            </a:r>
          </a:p>
          <a:p>
            <a:pPr marL="462280" lvl="1" indent="-231140" algn="l">
              <a:lnSpc>
                <a:spcPts val="4059"/>
              </a:lnSpc>
              <a:buFont typeface="Arial"/>
              <a:buChar char="•"/>
            </a:pPr>
            <a:r>
              <a:rPr lang="en-US" sz="2800" spc="140">
                <a:solidFill>
                  <a:srgbClr val="000000"/>
                </a:solidFill>
                <a:latin typeface="Quicksand"/>
              </a:rPr>
              <a:t>1 teacher took off points for </a:t>
            </a:r>
            <a:r>
              <a:rPr lang="en-US" sz="2800" spc="140">
                <a:solidFill>
                  <a:srgbClr val="000000"/>
                </a:solidFill>
                <a:latin typeface="Quicksand Bold"/>
              </a:rPr>
              <a:t>no heading</a:t>
            </a:r>
          </a:p>
          <a:p>
            <a:pPr marL="462280" lvl="1" indent="-231140" algn="l">
              <a:lnSpc>
                <a:spcPts val="4060"/>
              </a:lnSpc>
              <a:buFont typeface="Arial"/>
              <a:buChar char="•"/>
            </a:pPr>
            <a:r>
              <a:rPr lang="en-US" sz="2800" spc="140">
                <a:solidFill>
                  <a:srgbClr val="000000"/>
                </a:solidFill>
                <a:latin typeface="Quicksand"/>
              </a:rPr>
              <a:t>1 teacher took off points if </a:t>
            </a:r>
            <a:r>
              <a:rPr lang="en-US" sz="2800" spc="140">
                <a:solidFill>
                  <a:srgbClr val="000000"/>
                </a:solidFill>
                <a:latin typeface="Quicksand Bold"/>
              </a:rPr>
              <a:t>paper had ripped edges or holes</a:t>
            </a:r>
          </a:p>
          <a:p>
            <a:pPr marL="462280" lvl="1" indent="-231140" algn="l">
              <a:lnSpc>
                <a:spcPts val="4060"/>
              </a:lnSpc>
              <a:buFont typeface="Arial"/>
              <a:buChar char="•"/>
            </a:pPr>
            <a:r>
              <a:rPr lang="en-US" sz="2800" spc="140">
                <a:solidFill>
                  <a:srgbClr val="000000"/>
                </a:solidFill>
                <a:latin typeface="Quicksand Bold"/>
              </a:rPr>
              <a:t>Weightings</a:t>
            </a:r>
            <a:r>
              <a:rPr lang="en-US" sz="2800" spc="140">
                <a:solidFill>
                  <a:srgbClr val="000000"/>
                </a:solidFill>
                <a:latin typeface="Quicksand"/>
              </a:rPr>
              <a:t> for grade categories </a:t>
            </a:r>
            <a:r>
              <a:rPr lang="en-US" sz="2800" spc="140">
                <a:solidFill>
                  <a:srgbClr val="000000"/>
                </a:solidFill>
                <a:latin typeface="Quicksand Bold"/>
              </a:rPr>
              <a:t>varied</a:t>
            </a:r>
            <a:r>
              <a:rPr lang="en-US" sz="2800" spc="140">
                <a:solidFill>
                  <a:srgbClr val="000000"/>
                </a:solidFill>
                <a:latin typeface="Quicksand"/>
              </a:rPr>
              <a:t> from teacher to teacher</a:t>
            </a:r>
          </a:p>
          <a:p>
            <a:pPr marL="462280" lvl="1" indent="-231140" algn="l">
              <a:lnSpc>
                <a:spcPts val="4060"/>
              </a:lnSpc>
              <a:buFont typeface="Arial"/>
              <a:buChar char="•"/>
            </a:pPr>
            <a:r>
              <a:rPr lang="en-US" sz="2800" spc="140">
                <a:solidFill>
                  <a:srgbClr val="000000"/>
                </a:solidFill>
                <a:latin typeface="Quicksand"/>
              </a:rPr>
              <a:t>Some teachers didn't use weighting but adjusted </a:t>
            </a:r>
            <a:r>
              <a:rPr lang="en-US" sz="2800" spc="140">
                <a:solidFill>
                  <a:srgbClr val="000000"/>
                </a:solidFill>
                <a:latin typeface="Quicksand Bold"/>
              </a:rPr>
              <a:t>points based on size of assignment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85066" y="1028700"/>
            <a:ext cx="9312985" cy="7775619"/>
            <a:chOff x="0" y="0"/>
            <a:chExt cx="12417314" cy="10367492"/>
          </a:xfrm>
        </p:grpSpPr>
        <p:sp>
          <p:nvSpPr>
            <p:cNvPr id="3" name="TextBox 3"/>
            <p:cNvSpPr txBox="1"/>
            <p:nvPr/>
          </p:nvSpPr>
          <p:spPr>
            <a:xfrm>
              <a:off x="3618354" y="47625"/>
              <a:ext cx="8798959" cy="9509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40"/>
                </a:lnSpc>
              </a:pPr>
              <a:r>
                <a:rPr lang="en-US" sz="6400">
                  <a:solidFill>
                    <a:srgbClr val="FFCC37"/>
                  </a:solidFill>
                  <a:latin typeface="Quicksand Bold"/>
                </a:rPr>
                <a:t>GRADES </a:t>
              </a:r>
            </a:p>
            <a:p>
              <a:pPr algn="l">
                <a:lnSpc>
                  <a:spcPts val="7040"/>
                </a:lnSpc>
              </a:pPr>
              <a:r>
                <a:rPr lang="en-US" sz="6400">
                  <a:solidFill>
                    <a:srgbClr val="FFCC37"/>
                  </a:solidFill>
                  <a:latin typeface="Quicksand Bold"/>
                </a:rPr>
                <a:t>PROVIDE UNCLEAR AND OFTEN MISLEADING INFORMATION TO KEY STAKEHOLDERS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0225591"/>
              <a:ext cx="12417314" cy="141901"/>
            </a:xfrm>
            <a:prstGeom prst="rect">
              <a:avLst/>
            </a:prstGeom>
            <a:solidFill>
              <a:srgbClr val="FFCC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330734" y="1571625"/>
            <a:ext cx="6928566" cy="768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420" lvl="1" indent="-346710" algn="l">
              <a:lnSpc>
                <a:spcPts val="6090"/>
              </a:lnSpc>
              <a:buFont typeface="Arial"/>
              <a:buChar char="•"/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Academic proficiency</a:t>
            </a:r>
          </a:p>
          <a:p>
            <a:pPr marL="693420" lvl="1" indent="-346710" algn="l">
              <a:lnSpc>
                <a:spcPts val="6090"/>
              </a:lnSpc>
              <a:buFont typeface="Arial"/>
              <a:buChar char="•"/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Soft skills</a:t>
            </a:r>
          </a:p>
          <a:p>
            <a:pPr marL="693420" lvl="1" indent="-346710" algn="l">
              <a:lnSpc>
                <a:spcPts val="6090"/>
              </a:lnSpc>
              <a:buFont typeface="Arial"/>
              <a:buChar char="•"/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Behaviors</a:t>
            </a:r>
          </a:p>
          <a:p>
            <a:pPr marL="693420" lvl="1" indent="-346710" algn="l">
              <a:lnSpc>
                <a:spcPts val="6090"/>
              </a:lnSpc>
              <a:buFont typeface="Arial"/>
              <a:buChar char="•"/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Attendance</a:t>
            </a:r>
          </a:p>
          <a:p>
            <a:pPr marL="693420" lvl="1" indent="-346710" algn="l">
              <a:lnSpc>
                <a:spcPts val="6090"/>
              </a:lnSpc>
              <a:buFont typeface="Arial"/>
              <a:buChar char="•"/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Participation</a:t>
            </a:r>
          </a:p>
          <a:p>
            <a:pPr marL="693420" lvl="1" indent="-346710" algn="l">
              <a:lnSpc>
                <a:spcPts val="6090"/>
              </a:lnSpc>
              <a:buFont typeface="Arial"/>
              <a:buChar char="•"/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Effort</a:t>
            </a:r>
          </a:p>
          <a:p>
            <a:pPr algn="l">
              <a:lnSpc>
                <a:spcPts val="6090"/>
              </a:lnSpc>
            </a:pPr>
            <a:endParaRPr lang="en-US" sz="4200" spc="210">
              <a:solidFill>
                <a:srgbClr val="FFFDF5"/>
              </a:solidFill>
              <a:latin typeface="Quicksand"/>
            </a:endParaRPr>
          </a:p>
          <a:p>
            <a:pPr algn="l">
              <a:lnSpc>
                <a:spcPts val="6090"/>
              </a:lnSpc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"It is often </a:t>
            </a:r>
            <a:r>
              <a:rPr lang="en-US" sz="4200" spc="210">
                <a:solidFill>
                  <a:srgbClr val="FFFDF5"/>
                </a:solidFill>
                <a:latin typeface="Quicksand Bold"/>
              </a:rPr>
              <a:t>impossible to determine what grades represent.</a:t>
            </a:r>
            <a:r>
              <a:rPr lang="en-US" sz="4200" spc="210">
                <a:solidFill>
                  <a:srgbClr val="FFFDF5"/>
                </a:solidFill>
                <a:latin typeface="Quicksand"/>
              </a:rPr>
              <a:t>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446634"/>
            <a:ext cx="8115300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FFFDF5"/>
                </a:solidFill>
                <a:latin typeface="Quicksand Italics"/>
              </a:rPr>
              <a:t>Joe Feldman, "Accurate and Equitable Grading"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85066" y="1028700"/>
            <a:ext cx="9312985" cy="6003969"/>
            <a:chOff x="0" y="0"/>
            <a:chExt cx="12417314" cy="8005292"/>
          </a:xfrm>
        </p:grpSpPr>
        <p:sp>
          <p:nvSpPr>
            <p:cNvPr id="3" name="TextBox 3"/>
            <p:cNvSpPr txBox="1"/>
            <p:nvPr/>
          </p:nvSpPr>
          <p:spPr>
            <a:xfrm>
              <a:off x="3618354" y="47625"/>
              <a:ext cx="8798959" cy="7147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40"/>
                </a:lnSpc>
              </a:pPr>
              <a:r>
                <a:rPr lang="en-US" sz="6400">
                  <a:solidFill>
                    <a:srgbClr val="FFCC37"/>
                  </a:solidFill>
                  <a:latin typeface="Quicksand Bold"/>
                </a:rPr>
                <a:t>GRADES </a:t>
              </a:r>
            </a:p>
            <a:p>
              <a:pPr algn="l">
                <a:lnSpc>
                  <a:spcPts val="7040"/>
                </a:lnSpc>
              </a:pPr>
              <a:r>
                <a:rPr lang="en-US" sz="6400">
                  <a:solidFill>
                    <a:srgbClr val="FFCC37"/>
                  </a:solidFill>
                  <a:latin typeface="Quicksand Bold"/>
                </a:rPr>
                <a:t>ARE OFTEN INFECTED BY IMPLICIT RACIAL, CLASS, AND GENDER BIASES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7863391"/>
              <a:ext cx="12417314" cy="141901"/>
            </a:xfrm>
            <a:prstGeom prst="rect">
              <a:avLst/>
            </a:prstGeom>
            <a:solidFill>
              <a:srgbClr val="FFCC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991282" y="2790825"/>
            <a:ext cx="7268018" cy="460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90"/>
              </a:lnSpc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"Subjective and culturally biased lenses...frequently </a:t>
            </a:r>
            <a:r>
              <a:rPr lang="en-US" sz="4200" spc="210">
                <a:solidFill>
                  <a:srgbClr val="FFFDF5"/>
                </a:solidFill>
                <a:latin typeface="Quicksand Bold"/>
              </a:rPr>
              <a:t>penalize African-American, Latino, </a:t>
            </a:r>
          </a:p>
          <a:p>
            <a:pPr algn="l">
              <a:lnSpc>
                <a:spcPts val="6090"/>
              </a:lnSpc>
            </a:pPr>
            <a:r>
              <a:rPr lang="en-US" sz="4200" spc="210">
                <a:solidFill>
                  <a:srgbClr val="FFFDF5"/>
                </a:solidFill>
                <a:latin typeface="Quicksand Bold"/>
              </a:rPr>
              <a:t>low-income, and special education students.</a:t>
            </a:r>
            <a:r>
              <a:rPr lang="en-US" sz="4200" spc="210">
                <a:solidFill>
                  <a:srgbClr val="FFFDF5"/>
                </a:solidFill>
                <a:latin typeface="Quicksand"/>
              </a:rPr>
              <a:t>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446634"/>
            <a:ext cx="8115300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FFFDF5"/>
                </a:solidFill>
                <a:latin typeface="Quicksand Italics"/>
              </a:rPr>
              <a:t>Joe Feldman, "Accurate and Equitable Grading"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85066" y="1028700"/>
            <a:ext cx="9843380" cy="5118144"/>
            <a:chOff x="0" y="0"/>
            <a:chExt cx="13124506" cy="6824192"/>
          </a:xfrm>
        </p:grpSpPr>
        <p:sp>
          <p:nvSpPr>
            <p:cNvPr id="3" name="TextBox 3"/>
            <p:cNvSpPr txBox="1"/>
            <p:nvPr/>
          </p:nvSpPr>
          <p:spPr>
            <a:xfrm>
              <a:off x="3618354" y="47625"/>
              <a:ext cx="9506152" cy="5966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40"/>
                </a:lnSpc>
              </a:pPr>
              <a:r>
                <a:rPr lang="en-US" sz="6400">
                  <a:solidFill>
                    <a:srgbClr val="FFCC37"/>
                  </a:solidFill>
                  <a:latin typeface="Quicksand Bold"/>
                </a:rPr>
                <a:t>GRADES </a:t>
              </a:r>
            </a:p>
            <a:p>
              <a:pPr algn="l">
                <a:lnSpc>
                  <a:spcPts val="7040"/>
                </a:lnSpc>
              </a:pPr>
              <a:r>
                <a:rPr lang="en-US" sz="6400">
                  <a:solidFill>
                    <a:srgbClr val="FFCC37"/>
                  </a:solidFill>
                  <a:latin typeface="Quicksand Bold"/>
                </a:rPr>
                <a:t>ARE BASED ON MATHEMATICALLY UNSOUND CALCULATIONS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6682291"/>
              <a:ext cx="12417314" cy="141901"/>
            </a:xfrm>
            <a:prstGeom prst="rect">
              <a:avLst/>
            </a:prstGeom>
            <a:solidFill>
              <a:srgbClr val="FFCC3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111034" y="1633537"/>
            <a:ext cx="7522608" cy="691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90"/>
              </a:lnSpc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"An F earned early in learning and an A at the end of learning traditionally average </a:t>
            </a:r>
          </a:p>
          <a:p>
            <a:pPr algn="l">
              <a:lnSpc>
                <a:spcPts val="6090"/>
              </a:lnSpc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as a C, regardless </a:t>
            </a:r>
          </a:p>
          <a:p>
            <a:pPr algn="l">
              <a:lnSpc>
                <a:spcPts val="6090"/>
              </a:lnSpc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of the progress </a:t>
            </a:r>
          </a:p>
          <a:p>
            <a:pPr algn="l">
              <a:lnSpc>
                <a:spcPts val="6090"/>
              </a:lnSpc>
            </a:pPr>
            <a:r>
              <a:rPr lang="en-US" sz="4200" spc="210">
                <a:solidFill>
                  <a:srgbClr val="FFFDF5"/>
                </a:solidFill>
                <a:latin typeface="Quicksand"/>
              </a:rPr>
              <a:t>and final achievement, </a:t>
            </a:r>
            <a:r>
              <a:rPr lang="en-US" sz="4200" spc="210">
                <a:solidFill>
                  <a:srgbClr val="FFFDF5"/>
                </a:solidFill>
                <a:latin typeface="Quicksand Bold"/>
              </a:rPr>
              <a:t>punishing students </a:t>
            </a:r>
          </a:p>
          <a:p>
            <a:pPr algn="l">
              <a:lnSpc>
                <a:spcPts val="6090"/>
              </a:lnSpc>
            </a:pPr>
            <a:r>
              <a:rPr lang="en-US" sz="4200" spc="210">
                <a:solidFill>
                  <a:srgbClr val="FFFDF5"/>
                </a:solidFill>
                <a:latin typeface="Quicksand Bold"/>
              </a:rPr>
              <a:t>for early struggles</a:t>
            </a:r>
            <a:r>
              <a:rPr lang="en-US" sz="4200" spc="210">
                <a:solidFill>
                  <a:srgbClr val="FFFDF5"/>
                </a:solidFill>
                <a:latin typeface="Quicksand"/>
              </a:rPr>
              <a:t>."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446634"/>
            <a:ext cx="841742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400" spc="120">
                <a:solidFill>
                  <a:srgbClr val="FFFDF5"/>
                </a:solidFill>
                <a:latin typeface="Quicksand Italics"/>
              </a:rPr>
              <a:t>Joe Feldman, "Accurate and Equitable Grading"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71410" y="1028700"/>
            <a:ext cx="10499329" cy="3422042"/>
            <a:chOff x="0" y="0"/>
            <a:chExt cx="13999106" cy="4562722"/>
          </a:xfrm>
        </p:grpSpPr>
        <p:sp>
          <p:nvSpPr>
            <p:cNvPr id="3" name="TextBox 3"/>
            <p:cNvSpPr txBox="1"/>
            <p:nvPr/>
          </p:nvSpPr>
          <p:spPr>
            <a:xfrm>
              <a:off x="5200146" y="66675"/>
              <a:ext cx="8798959" cy="2854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50"/>
                </a:lnSpc>
              </a:pPr>
              <a:r>
                <a:rPr lang="en-US" sz="7500">
                  <a:solidFill>
                    <a:srgbClr val="7564AB"/>
                  </a:solidFill>
                  <a:latin typeface="Quicksand Bold"/>
                </a:rPr>
                <a:t>WHERE </a:t>
              </a:r>
            </a:p>
            <a:p>
              <a:pPr algn="l">
                <a:lnSpc>
                  <a:spcPts val="8250"/>
                </a:lnSpc>
              </a:pPr>
              <a:r>
                <a:rPr lang="en-US" sz="7500">
                  <a:solidFill>
                    <a:srgbClr val="7564AB"/>
                  </a:solidFill>
                  <a:latin typeface="Quicksand Bold"/>
                </a:rPr>
                <a:t>WE'RE GOING 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200146" y="3142340"/>
              <a:ext cx="8791967" cy="696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90"/>
                </a:lnSpc>
              </a:pPr>
              <a:endParaRPr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420821"/>
              <a:ext cx="13992114" cy="141901"/>
            </a:xfrm>
            <a:prstGeom prst="rect">
              <a:avLst/>
            </a:prstGeom>
            <a:solidFill>
              <a:srgbClr val="7564A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40364" y="3424929"/>
            <a:ext cx="13007272" cy="64223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220243" y="587995"/>
            <a:ext cx="10887349" cy="347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en-US" sz="4800" spc="240">
                <a:solidFill>
                  <a:srgbClr val="7564AB"/>
                </a:solidFill>
                <a:latin typeface="Quicksand"/>
              </a:rPr>
              <a:t>How could we shift the </a:t>
            </a:r>
          </a:p>
          <a:p>
            <a:pPr>
              <a:lnSpc>
                <a:spcPts val="6959"/>
              </a:lnSpc>
            </a:pPr>
            <a:r>
              <a:rPr lang="en-US" sz="4800" spc="240">
                <a:solidFill>
                  <a:srgbClr val="7564AB"/>
                </a:solidFill>
                <a:latin typeface="Quicksand"/>
              </a:rPr>
              <a:t>way we grade to focus </a:t>
            </a:r>
          </a:p>
          <a:p>
            <a:pPr>
              <a:lnSpc>
                <a:spcPts val="6959"/>
              </a:lnSpc>
            </a:pPr>
            <a:r>
              <a:rPr lang="en-US" sz="4800" spc="240">
                <a:solidFill>
                  <a:srgbClr val="7564AB"/>
                </a:solidFill>
                <a:latin typeface="Quicksand"/>
              </a:rPr>
              <a:t>on learning and growth?</a:t>
            </a:r>
          </a:p>
          <a:p>
            <a:pPr algn="l">
              <a:lnSpc>
                <a:spcPts val="6959"/>
              </a:lnSpc>
            </a:pPr>
            <a:endParaRPr lang="en-US" sz="4800" spc="240">
              <a:solidFill>
                <a:srgbClr val="7564AB"/>
              </a:solidFill>
              <a:latin typeface="Quicksand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56035" y="772591"/>
            <a:ext cx="936273" cy="9081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70486" y="772591"/>
            <a:ext cx="1261479" cy="9081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27308" y="772591"/>
            <a:ext cx="908178" cy="9081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53238" y="3212853"/>
            <a:ext cx="14256318" cy="354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600" spc="280">
                <a:solidFill>
                  <a:srgbClr val="FFCC37"/>
                </a:solidFill>
                <a:latin typeface="Quicksand Bold"/>
              </a:rPr>
              <a:t>Our "task is developing them, </a:t>
            </a:r>
          </a:p>
          <a:p>
            <a:pPr algn="ctr">
              <a:lnSpc>
                <a:spcPts val="7000"/>
              </a:lnSpc>
            </a:pPr>
            <a:r>
              <a:rPr lang="en-US" sz="5600" spc="280">
                <a:solidFill>
                  <a:srgbClr val="FFCC37"/>
                </a:solidFill>
                <a:latin typeface="Quicksand Bold"/>
              </a:rPr>
              <a:t>not ranking and sorting them...</a:t>
            </a:r>
          </a:p>
          <a:p>
            <a:pPr algn="ctr">
              <a:lnSpc>
                <a:spcPts val="7000"/>
              </a:lnSpc>
            </a:pPr>
            <a:r>
              <a:rPr lang="en-US" sz="5600" spc="280">
                <a:solidFill>
                  <a:srgbClr val="FFCC37"/>
                </a:solidFill>
                <a:latin typeface="Quicksand Bold"/>
              </a:rPr>
              <a:t>to help our children become </a:t>
            </a:r>
          </a:p>
          <a:p>
            <a:pPr algn="ctr">
              <a:lnSpc>
                <a:spcPts val="7000"/>
              </a:lnSpc>
            </a:pPr>
            <a:r>
              <a:rPr lang="en-US" sz="5600" spc="280">
                <a:solidFill>
                  <a:srgbClr val="FFCC37"/>
                </a:solidFill>
                <a:latin typeface="Quicksand Bold"/>
              </a:rPr>
              <a:t>the best version of themselves."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26486" y="8046944"/>
            <a:ext cx="10035027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150">
                <a:solidFill>
                  <a:srgbClr val="FFFDF5"/>
                </a:solidFill>
                <a:latin typeface="Quicksand Italics"/>
              </a:rPr>
              <a:t>Todd Rose, author of </a:t>
            </a:r>
            <a:r>
              <a:rPr lang="en-US" sz="3000" u="sng" spc="150">
                <a:solidFill>
                  <a:srgbClr val="FFFDF5"/>
                </a:solidFill>
                <a:latin typeface="Quicksand Italics"/>
              </a:rPr>
              <a:t>The End of Average: How We Succeed in a World that Values Sameness</a:t>
            </a:r>
          </a:p>
        </p:txBody>
      </p:sp>
      <p:sp>
        <p:nvSpPr>
          <p:cNvPr id="7" name="AutoShape 7"/>
          <p:cNvSpPr/>
          <p:nvPr/>
        </p:nvSpPr>
        <p:spPr>
          <a:xfrm>
            <a:off x="4373207" y="2273691"/>
            <a:ext cx="9541585" cy="87376"/>
          </a:xfrm>
          <a:prstGeom prst="rect">
            <a:avLst/>
          </a:prstGeom>
          <a:solidFill>
            <a:srgbClr val="C3EBE2"/>
          </a:solid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2915002" y="6848728"/>
            <a:ext cx="5136684" cy="48191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34419" y="-170034"/>
            <a:ext cx="4432438" cy="10575489"/>
            <a:chOff x="0" y="0"/>
            <a:chExt cx="10525296" cy="25112625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0380516" cy="24967846"/>
            </a:xfrm>
            <a:custGeom>
              <a:avLst/>
              <a:gdLst/>
              <a:ahLst/>
              <a:cxnLst/>
              <a:rect l="l" t="t" r="r" b="b"/>
              <a:pathLst>
                <a:path w="10380516" h="24967846">
                  <a:moveTo>
                    <a:pt x="0" y="0"/>
                  </a:moveTo>
                  <a:lnTo>
                    <a:pt x="10380516" y="0"/>
                  </a:lnTo>
                  <a:lnTo>
                    <a:pt x="10380516" y="24967846"/>
                  </a:lnTo>
                  <a:lnTo>
                    <a:pt x="0" y="249678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0525296" cy="25112625"/>
            </a:xfrm>
            <a:custGeom>
              <a:avLst/>
              <a:gdLst/>
              <a:ahLst/>
              <a:cxnLst/>
              <a:rect l="l" t="t" r="r" b="b"/>
              <a:pathLst>
                <a:path w="10525296" h="25112625">
                  <a:moveTo>
                    <a:pt x="10380517" y="24967845"/>
                  </a:moveTo>
                  <a:lnTo>
                    <a:pt x="10525296" y="24967845"/>
                  </a:lnTo>
                  <a:lnTo>
                    <a:pt x="10525296" y="25112625"/>
                  </a:lnTo>
                  <a:lnTo>
                    <a:pt x="10380517" y="25112625"/>
                  </a:lnTo>
                  <a:lnTo>
                    <a:pt x="10380517" y="2496784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7845"/>
                  </a:lnTo>
                  <a:lnTo>
                    <a:pt x="0" y="24967845"/>
                  </a:lnTo>
                  <a:lnTo>
                    <a:pt x="0" y="144780"/>
                  </a:lnTo>
                  <a:close/>
                  <a:moveTo>
                    <a:pt x="0" y="24967845"/>
                  </a:moveTo>
                  <a:lnTo>
                    <a:pt x="144780" y="24967845"/>
                  </a:lnTo>
                  <a:lnTo>
                    <a:pt x="144780" y="25112625"/>
                  </a:lnTo>
                  <a:lnTo>
                    <a:pt x="0" y="25112625"/>
                  </a:lnTo>
                  <a:lnTo>
                    <a:pt x="0" y="24967845"/>
                  </a:lnTo>
                  <a:close/>
                  <a:moveTo>
                    <a:pt x="10380517" y="144780"/>
                  </a:moveTo>
                  <a:lnTo>
                    <a:pt x="10525296" y="144780"/>
                  </a:lnTo>
                  <a:lnTo>
                    <a:pt x="10525296" y="24967845"/>
                  </a:lnTo>
                  <a:lnTo>
                    <a:pt x="10380517" y="24967845"/>
                  </a:lnTo>
                  <a:lnTo>
                    <a:pt x="10380517" y="144780"/>
                  </a:lnTo>
                  <a:close/>
                  <a:moveTo>
                    <a:pt x="144780" y="24967845"/>
                  </a:moveTo>
                  <a:lnTo>
                    <a:pt x="10380517" y="24967845"/>
                  </a:lnTo>
                  <a:lnTo>
                    <a:pt x="10380517" y="25112625"/>
                  </a:lnTo>
                  <a:lnTo>
                    <a:pt x="144780" y="25112625"/>
                  </a:lnTo>
                  <a:lnTo>
                    <a:pt x="144780" y="24967845"/>
                  </a:lnTo>
                  <a:close/>
                  <a:moveTo>
                    <a:pt x="10380517" y="0"/>
                  </a:moveTo>
                  <a:lnTo>
                    <a:pt x="10525296" y="0"/>
                  </a:lnTo>
                  <a:lnTo>
                    <a:pt x="10525296" y="144780"/>
                  </a:lnTo>
                  <a:lnTo>
                    <a:pt x="10380517" y="144780"/>
                  </a:lnTo>
                  <a:lnTo>
                    <a:pt x="103805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0380517" y="0"/>
                  </a:lnTo>
                  <a:lnTo>
                    <a:pt x="103805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19997"/>
          <a:stretch>
            <a:fillRect/>
          </a:stretch>
        </p:blipFill>
        <p:spPr>
          <a:xfrm>
            <a:off x="9397116" y="1691477"/>
            <a:ext cx="8115300" cy="64924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650233" y="962025"/>
            <a:ext cx="7862184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20"/>
              </a:lnSpc>
            </a:pPr>
            <a:r>
              <a:rPr lang="en-US" sz="3300" spc="429">
                <a:solidFill>
                  <a:srgbClr val="2E414D"/>
                </a:solidFill>
                <a:latin typeface="Glacial Indifference"/>
              </a:rPr>
              <a:t>ISLAND OF AUTONOMY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97116" y="8582547"/>
            <a:ext cx="8115300" cy="840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5"/>
              </a:lnSpc>
            </a:pPr>
            <a:r>
              <a:rPr lang="en-US" sz="2461">
                <a:solidFill>
                  <a:srgbClr val="000000"/>
                </a:solidFill>
                <a:latin typeface="Open Sans Light"/>
              </a:rPr>
              <a:t>Grades are the only thing some teachers feel they have control over thanks to unions and state policies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1239643" y="-300109"/>
            <a:ext cx="5537662" cy="10887218"/>
            <a:chOff x="0" y="0"/>
            <a:chExt cx="13149768" cy="2585286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13004989" cy="25708081"/>
            </a:xfrm>
            <a:custGeom>
              <a:avLst/>
              <a:gdLst/>
              <a:ahLst/>
              <a:cxnLst/>
              <a:rect l="l" t="t" r="r" b="b"/>
              <a:pathLst>
                <a:path w="13004989" h="25708081">
                  <a:moveTo>
                    <a:pt x="0" y="0"/>
                  </a:moveTo>
                  <a:lnTo>
                    <a:pt x="13004989" y="0"/>
                  </a:lnTo>
                  <a:lnTo>
                    <a:pt x="1300498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3149768" cy="25852861"/>
            </a:xfrm>
            <a:custGeom>
              <a:avLst/>
              <a:gdLst/>
              <a:ahLst/>
              <a:cxnLst/>
              <a:rect l="l" t="t" r="r" b="b"/>
              <a:pathLst>
                <a:path w="13149768" h="25852861">
                  <a:moveTo>
                    <a:pt x="13004988" y="25708080"/>
                  </a:moveTo>
                  <a:lnTo>
                    <a:pt x="13149768" y="25708080"/>
                  </a:lnTo>
                  <a:lnTo>
                    <a:pt x="13149768" y="25852861"/>
                  </a:lnTo>
                  <a:lnTo>
                    <a:pt x="13004988" y="25852861"/>
                  </a:lnTo>
                  <a:lnTo>
                    <a:pt x="13004988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13004988" y="144780"/>
                  </a:moveTo>
                  <a:lnTo>
                    <a:pt x="13149768" y="144780"/>
                  </a:lnTo>
                  <a:lnTo>
                    <a:pt x="13149768" y="25708080"/>
                  </a:lnTo>
                  <a:lnTo>
                    <a:pt x="13004988" y="25708080"/>
                  </a:lnTo>
                  <a:lnTo>
                    <a:pt x="13004988" y="144780"/>
                  </a:lnTo>
                  <a:close/>
                  <a:moveTo>
                    <a:pt x="144780" y="25708080"/>
                  </a:moveTo>
                  <a:lnTo>
                    <a:pt x="13004988" y="25708080"/>
                  </a:lnTo>
                  <a:lnTo>
                    <a:pt x="13004988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13004988" y="0"/>
                  </a:moveTo>
                  <a:lnTo>
                    <a:pt x="13149768" y="0"/>
                  </a:lnTo>
                  <a:lnTo>
                    <a:pt x="13149768" y="144780"/>
                  </a:lnTo>
                  <a:lnTo>
                    <a:pt x="13004988" y="144780"/>
                  </a:lnTo>
                  <a:lnTo>
                    <a:pt x="13004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004988" y="0"/>
                  </a:lnTo>
                  <a:lnTo>
                    <a:pt x="13004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sp>
        <p:nvSpPr>
          <p:cNvPr id="12" name="TextBox 12"/>
          <p:cNvSpPr txBox="1"/>
          <p:nvPr/>
        </p:nvSpPr>
        <p:spPr>
          <a:xfrm rot="-5400000">
            <a:off x="-1721453" y="4415919"/>
            <a:ext cx="786218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44">
                <a:solidFill>
                  <a:srgbClr val="2E414D"/>
                </a:solidFill>
                <a:latin typeface="Glacial Indifference"/>
              </a:rPr>
              <a:t>Grading for Equity | Chapter 1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4192" t="37319" r="14871" b="267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3405" y="936015"/>
            <a:ext cx="15361190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>
                <a:solidFill>
                  <a:srgbClr val="FFCC37"/>
                </a:solidFill>
                <a:latin typeface="Quicksand Bold"/>
              </a:rPr>
              <a:t>TEACHER AS GUIDE</a:t>
            </a:r>
          </a:p>
          <a:p>
            <a:pPr algn="ctr">
              <a:lnSpc>
                <a:spcPts val="8250"/>
              </a:lnSpc>
            </a:pPr>
            <a:r>
              <a:rPr lang="en-US" sz="7500">
                <a:solidFill>
                  <a:srgbClr val="FFCC37"/>
                </a:solidFill>
                <a:latin typeface="Quicksand Bold"/>
              </a:rPr>
              <a:t>NOT JUDGE &amp; JURY</a:t>
            </a:r>
          </a:p>
        </p:txBody>
      </p:sp>
      <p:sp>
        <p:nvSpPr>
          <p:cNvPr id="3" name="AutoShape 3"/>
          <p:cNvSpPr/>
          <p:nvPr/>
        </p:nvSpPr>
        <p:spPr>
          <a:xfrm>
            <a:off x="-585597" y="8231554"/>
            <a:ext cx="19634153" cy="2745154"/>
          </a:xfrm>
          <a:prstGeom prst="rect">
            <a:avLst/>
          </a:prstGeom>
          <a:solidFill>
            <a:srgbClr val="FFCC37"/>
          </a:solidFill>
        </p:spPr>
      </p:sp>
      <p:sp>
        <p:nvSpPr>
          <p:cNvPr id="4" name="AutoShape 4"/>
          <p:cNvSpPr/>
          <p:nvPr/>
        </p:nvSpPr>
        <p:spPr>
          <a:xfrm>
            <a:off x="1028700" y="3848100"/>
            <a:ext cx="5105400" cy="5410200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5" name="AutoShape 5"/>
          <p:cNvSpPr/>
          <p:nvPr/>
        </p:nvSpPr>
        <p:spPr>
          <a:xfrm>
            <a:off x="6591300" y="3848100"/>
            <a:ext cx="5105400" cy="5410200"/>
          </a:xfrm>
          <a:prstGeom prst="rect">
            <a:avLst/>
          </a:prstGeom>
          <a:solidFill>
            <a:srgbClr val="C3EBE2"/>
          </a:solidFill>
        </p:spPr>
      </p:sp>
      <p:sp>
        <p:nvSpPr>
          <p:cNvPr id="6" name="AutoShape 6"/>
          <p:cNvSpPr/>
          <p:nvPr/>
        </p:nvSpPr>
        <p:spPr>
          <a:xfrm>
            <a:off x="12153900" y="3848100"/>
            <a:ext cx="5105400" cy="5410200"/>
          </a:xfrm>
          <a:prstGeom prst="rect">
            <a:avLst/>
          </a:prstGeom>
          <a:solidFill>
            <a:srgbClr val="C3EBE2"/>
          </a:solidFill>
        </p:spPr>
      </p:sp>
      <p:grpSp>
        <p:nvGrpSpPr>
          <p:cNvPr id="7" name="Group 7"/>
          <p:cNvGrpSpPr/>
          <p:nvPr/>
        </p:nvGrpSpPr>
        <p:grpSpPr>
          <a:xfrm>
            <a:off x="1645200" y="5779770"/>
            <a:ext cx="3872400" cy="2405698"/>
            <a:chOff x="0" y="0"/>
            <a:chExt cx="5163200" cy="3207597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5163200" cy="2719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4200" spc="210">
                  <a:solidFill>
                    <a:srgbClr val="7564AB"/>
                  </a:solidFill>
                  <a:latin typeface="Quicksand"/>
                </a:rPr>
                <a:t>Learning </a:t>
              </a:r>
            </a:p>
            <a:p>
              <a:pPr algn="ctr">
                <a:lnSpc>
                  <a:spcPts val="5460"/>
                </a:lnSpc>
              </a:pPr>
              <a:r>
                <a:rPr lang="en-US" sz="4200" spc="210">
                  <a:solidFill>
                    <a:srgbClr val="7564AB"/>
                  </a:solidFill>
                  <a:latin typeface="Quicksand"/>
                </a:rPr>
                <a:t>vs. </a:t>
              </a:r>
            </a:p>
            <a:p>
              <a:pPr algn="ctr">
                <a:lnSpc>
                  <a:spcPts val="5460"/>
                </a:lnSpc>
              </a:pPr>
              <a:r>
                <a:rPr lang="en-US" sz="4200" spc="210">
                  <a:solidFill>
                    <a:srgbClr val="7564AB"/>
                  </a:solidFill>
                  <a:latin typeface="Quicksand"/>
                </a:rPr>
                <a:t>Points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1895800" y="3105997"/>
              <a:ext cx="1371600" cy="101600"/>
            </a:xfrm>
            <a:prstGeom prst="rect">
              <a:avLst/>
            </a:prstGeom>
            <a:solidFill>
              <a:srgbClr val="7564AB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207800" y="5197951"/>
            <a:ext cx="3872400" cy="2405698"/>
            <a:chOff x="0" y="0"/>
            <a:chExt cx="5163200" cy="320759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5163200" cy="2719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4200" spc="210">
                  <a:solidFill>
                    <a:srgbClr val="7564AB"/>
                  </a:solidFill>
                  <a:latin typeface="Quicksand"/>
                </a:rPr>
                <a:t>Competence vs. Compliance</a:t>
              </a: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1895800" y="3105997"/>
              <a:ext cx="1371600" cy="101600"/>
            </a:xfrm>
            <a:prstGeom prst="rect">
              <a:avLst/>
            </a:prstGeom>
            <a:solidFill>
              <a:srgbClr val="7564AB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2770400" y="4768533"/>
            <a:ext cx="3872400" cy="2405697"/>
            <a:chOff x="0" y="0"/>
            <a:chExt cx="5163200" cy="320759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47625"/>
              <a:ext cx="5163200" cy="2719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4200" spc="210">
                  <a:solidFill>
                    <a:srgbClr val="7564AB"/>
                  </a:solidFill>
                  <a:latin typeface="Quicksand"/>
                </a:rPr>
                <a:t>Feedback </a:t>
              </a:r>
            </a:p>
            <a:p>
              <a:pPr algn="ctr">
                <a:lnSpc>
                  <a:spcPts val="5460"/>
                </a:lnSpc>
              </a:pPr>
              <a:r>
                <a:rPr lang="en-US" sz="4200" spc="210">
                  <a:solidFill>
                    <a:srgbClr val="7564AB"/>
                  </a:solidFill>
                  <a:latin typeface="Quicksand"/>
                </a:rPr>
                <a:t>vs. </a:t>
              </a:r>
            </a:p>
            <a:p>
              <a:pPr algn="ctr">
                <a:lnSpc>
                  <a:spcPts val="5460"/>
                </a:lnSpc>
              </a:pPr>
              <a:r>
                <a:rPr lang="en-US" sz="4200" spc="210">
                  <a:solidFill>
                    <a:srgbClr val="7564AB"/>
                  </a:solidFill>
                  <a:latin typeface="Quicksand"/>
                </a:rPr>
                <a:t>Grades</a:t>
              </a: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1895800" y="3105997"/>
              <a:ext cx="1371600" cy="101600"/>
            </a:xfrm>
            <a:prstGeom prst="rect">
              <a:avLst/>
            </a:prstGeom>
            <a:solidFill>
              <a:srgbClr val="7564AB"/>
            </a:solidFill>
          </p:spPr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3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4984" y="1512750"/>
            <a:ext cx="12568697" cy="109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5"/>
              </a:lnSpc>
            </a:pPr>
            <a:r>
              <a:rPr lang="en-US" sz="7500" spc="165">
                <a:solidFill>
                  <a:srgbClr val="2E414D"/>
                </a:solidFill>
                <a:latin typeface="Sifonn"/>
              </a:rPr>
              <a:t>Discussion Question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44984" y="3215149"/>
            <a:ext cx="15598032" cy="5162726"/>
            <a:chOff x="0" y="0"/>
            <a:chExt cx="37039190" cy="122594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6894411" cy="12114663"/>
            </a:xfrm>
            <a:custGeom>
              <a:avLst/>
              <a:gdLst/>
              <a:ahLst/>
              <a:cxnLst/>
              <a:rect l="l" t="t" r="r" b="b"/>
              <a:pathLst>
                <a:path w="36894411" h="12114663">
                  <a:moveTo>
                    <a:pt x="0" y="0"/>
                  </a:moveTo>
                  <a:lnTo>
                    <a:pt x="36894411" y="0"/>
                  </a:lnTo>
                  <a:lnTo>
                    <a:pt x="36894411" y="12114663"/>
                  </a:lnTo>
                  <a:lnTo>
                    <a:pt x="0" y="12114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7039190" cy="12259443"/>
            </a:xfrm>
            <a:custGeom>
              <a:avLst/>
              <a:gdLst/>
              <a:ahLst/>
              <a:cxnLst/>
              <a:rect l="l" t="t" r="r" b="b"/>
              <a:pathLst>
                <a:path w="37039190" h="12259443">
                  <a:moveTo>
                    <a:pt x="36894412" y="12114663"/>
                  </a:moveTo>
                  <a:lnTo>
                    <a:pt x="37039190" y="12114663"/>
                  </a:lnTo>
                  <a:lnTo>
                    <a:pt x="37039190" y="12259443"/>
                  </a:lnTo>
                  <a:lnTo>
                    <a:pt x="36894412" y="12259443"/>
                  </a:lnTo>
                  <a:lnTo>
                    <a:pt x="36894412" y="121146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114664"/>
                  </a:lnTo>
                  <a:lnTo>
                    <a:pt x="0" y="12114664"/>
                  </a:lnTo>
                  <a:lnTo>
                    <a:pt x="0" y="144780"/>
                  </a:lnTo>
                  <a:close/>
                  <a:moveTo>
                    <a:pt x="0" y="12114664"/>
                  </a:moveTo>
                  <a:lnTo>
                    <a:pt x="144780" y="12114664"/>
                  </a:lnTo>
                  <a:lnTo>
                    <a:pt x="144780" y="12259443"/>
                  </a:lnTo>
                  <a:lnTo>
                    <a:pt x="0" y="12259443"/>
                  </a:lnTo>
                  <a:lnTo>
                    <a:pt x="0" y="12114663"/>
                  </a:lnTo>
                  <a:close/>
                  <a:moveTo>
                    <a:pt x="36894412" y="144780"/>
                  </a:moveTo>
                  <a:lnTo>
                    <a:pt x="37039190" y="144780"/>
                  </a:lnTo>
                  <a:lnTo>
                    <a:pt x="37039190" y="12114664"/>
                  </a:lnTo>
                  <a:lnTo>
                    <a:pt x="36894412" y="12114664"/>
                  </a:lnTo>
                  <a:lnTo>
                    <a:pt x="36894412" y="144780"/>
                  </a:lnTo>
                  <a:close/>
                  <a:moveTo>
                    <a:pt x="144780" y="12114663"/>
                  </a:moveTo>
                  <a:lnTo>
                    <a:pt x="36894412" y="12114663"/>
                  </a:lnTo>
                  <a:lnTo>
                    <a:pt x="36894412" y="12259443"/>
                  </a:lnTo>
                  <a:lnTo>
                    <a:pt x="144780" y="12259443"/>
                  </a:lnTo>
                  <a:lnTo>
                    <a:pt x="144780" y="12114663"/>
                  </a:lnTo>
                  <a:close/>
                  <a:moveTo>
                    <a:pt x="36894412" y="0"/>
                  </a:moveTo>
                  <a:lnTo>
                    <a:pt x="37039190" y="0"/>
                  </a:lnTo>
                  <a:lnTo>
                    <a:pt x="37039190" y="144780"/>
                  </a:lnTo>
                  <a:lnTo>
                    <a:pt x="36894412" y="144780"/>
                  </a:lnTo>
                  <a:lnTo>
                    <a:pt x="3689441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894412" y="0"/>
                  </a:lnTo>
                  <a:lnTo>
                    <a:pt x="3689441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482844" y="3920074"/>
            <a:ext cx="13627904" cy="361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spc="48">
                <a:solidFill>
                  <a:srgbClr val="2E414D"/>
                </a:solidFill>
                <a:latin typeface="Glacial Indifference"/>
              </a:rPr>
              <a:t>With what we know now, how could we shift the way we grade to develop our students, </a:t>
            </a:r>
          </a:p>
          <a:p>
            <a:pPr algn="ctr">
              <a:lnSpc>
                <a:spcPts val="7200"/>
              </a:lnSpc>
            </a:pPr>
            <a:r>
              <a:rPr lang="en-US" sz="4800" spc="48">
                <a:solidFill>
                  <a:srgbClr val="2E414D"/>
                </a:solidFill>
                <a:latin typeface="Glacial Indifference"/>
              </a:rPr>
              <a:t>to focus on learning not points </a:t>
            </a:r>
          </a:p>
          <a:p>
            <a:pPr algn="ctr">
              <a:lnSpc>
                <a:spcPts val="7200"/>
              </a:lnSpc>
            </a:pPr>
            <a:r>
              <a:rPr lang="en-US" sz="4800" spc="48">
                <a:solidFill>
                  <a:srgbClr val="2E414D"/>
                </a:solidFill>
                <a:latin typeface="Glacial Indifference"/>
              </a:rPr>
              <a:t>and growth not grades?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5096510" y="-1380872"/>
            <a:ext cx="5136684" cy="481914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44984" y="8768715"/>
            <a:ext cx="15433774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000000"/>
                </a:solidFill>
                <a:latin typeface="Quicksand Bold Italics"/>
              </a:rPr>
              <a:t>Remember your group # &amp; select a speaker for your group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Quicksand Italics"/>
              </a:rPr>
              <a:t>If time, we'll call on a a few groups to report out to the whole group</a:t>
            </a:r>
          </a:p>
        </p:txBody>
      </p:sp>
      <p:sp>
        <p:nvSpPr>
          <p:cNvPr id="9" name="TextBox 9"/>
          <p:cNvSpPr txBox="1"/>
          <p:nvPr/>
        </p:nvSpPr>
        <p:spPr>
          <a:xfrm rot="-1436056">
            <a:off x="13366249" y="6918608"/>
            <a:ext cx="3456980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Quicksand Bold Italics"/>
              </a:rPr>
              <a:t>2 minutes each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35407" y="8628673"/>
            <a:ext cx="19824653" cy="2287954"/>
          </a:xfrm>
          <a:prstGeom prst="rect">
            <a:avLst/>
          </a:prstGeom>
          <a:solidFill>
            <a:srgbClr val="7564AB"/>
          </a:solidFill>
        </p:spPr>
      </p:sp>
      <p:grpSp>
        <p:nvGrpSpPr>
          <p:cNvPr id="3" name="Group 3"/>
          <p:cNvGrpSpPr/>
          <p:nvPr/>
        </p:nvGrpSpPr>
        <p:grpSpPr>
          <a:xfrm>
            <a:off x="6505427" y="1638300"/>
            <a:ext cx="10677673" cy="6400800"/>
            <a:chOff x="0" y="0"/>
            <a:chExt cx="14236897" cy="8534400"/>
          </a:xfrm>
        </p:grpSpPr>
        <p:sp>
          <p:nvSpPr>
            <p:cNvPr id="4" name="TextBox 4"/>
            <p:cNvSpPr txBox="1"/>
            <p:nvPr/>
          </p:nvSpPr>
          <p:spPr>
            <a:xfrm>
              <a:off x="2571233" y="1099185"/>
              <a:ext cx="11592959" cy="564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50"/>
                </a:lnSpc>
              </a:pPr>
              <a:r>
                <a:rPr lang="en-US" sz="7500">
                  <a:solidFill>
                    <a:srgbClr val="7564AB"/>
                  </a:solidFill>
                  <a:latin typeface="Quicksand Bold"/>
                </a:rPr>
                <a:t>FOCUS ON FEEDBACK THAT MOVES LEARNING FORWARD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650930" y="-28575"/>
              <a:ext cx="11585967" cy="696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9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650930" y="7886700"/>
              <a:ext cx="11585967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endParaRPr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7228417"/>
              <a:ext cx="14164193" cy="116501"/>
            </a:xfrm>
            <a:prstGeom prst="rect">
              <a:avLst/>
            </a:prstGeom>
            <a:solidFill>
              <a:srgbClr val="7564AB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44489" r="1929"/>
          <a:stretch>
            <a:fillRect/>
          </a:stretch>
        </p:blipFill>
        <p:spPr>
          <a:xfrm>
            <a:off x="1028700" y="1028700"/>
            <a:ext cx="6618394" cy="82296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293665" y="5620722"/>
            <a:ext cx="8689475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11293665" y="8411547"/>
            <a:ext cx="8689475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21390" y="2230598"/>
            <a:ext cx="8337910" cy="555860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2174" y="2364197"/>
            <a:ext cx="8391364" cy="5853662"/>
            <a:chOff x="0" y="0"/>
            <a:chExt cx="11188485" cy="7804883"/>
          </a:xfrm>
        </p:grpSpPr>
        <p:sp>
          <p:nvSpPr>
            <p:cNvPr id="4" name="TextBox 4"/>
            <p:cNvSpPr txBox="1"/>
            <p:nvPr/>
          </p:nvSpPr>
          <p:spPr>
            <a:xfrm>
              <a:off x="2020680" y="859053"/>
              <a:ext cx="9110669" cy="5541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83"/>
                </a:lnSpc>
              </a:pPr>
              <a:r>
                <a:rPr lang="en-US" sz="5894">
                  <a:solidFill>
                    <a:srgbClr val="FFCC37"/>
                  </a:solidFill>
                  <a:latin typeface="Quicksand Bold"/>
                </a:rPr>
                <a:t>AND USE </a:t>
              </a:r>
            </a:p>
            <a:p>
              <a:pPr>
                <a:lnSpc>
                  <a:spcPts val="6483"/>
                </a:lnSpc>
              </a:pPr>
              <a:r>
                <a:rPr lang="en-US" sz="5894">
                  <a:solidFill>
                    <a:srgbClr val="FFCC37"/>
                  </a:solidFill>
                  <a:latin typeface="Quicksand Bold"/>
                </a:rPr>
                <a:t>GRADING TO REFLECT LEARNING </a:t>
              </a:r>
            </a:p>
            <a:p>
              <a:pPr algn="l">
                <a:lnSpc>
                  <a:spcPts val="6483"/>
                </a:lnSpc>
              </a:pPr>
              <a:r>
                <a:rPr lang="en-US" sz="5894">
                  <a:solidFill>
                    <a:srgbClr val="FFCC37"/>
                  </a:solidFill>
                  <a:latin typeface="Quicksand Bold"/>
                </a:rPr>
                <a:t>AND GROWTH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083311" y="-38100"/>
              <a:ext cx="9105174" cy="563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71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083311" y="7297236"/>
              <a:ext cx="9105174" cy="50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64"/>
                </a:lnSpc>
              </a:pPr>
              <a:endParaRPr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6778538"/>
              <a:ext cx="11131348" cy="91556"/>
            </a:xfrm>
            <a:prstGeom prst="rect">
              <a:avLst/>
            </a:prstGeom>
            <a:solidFill>
              <a:srgbClr val="FFCC37"/>
            </a:solidFill>
          </p:spPr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043173" y="-667727"/>
            <a:ext cx="4470353" cy="11812954"/>
          </a:xfrm>
          <a:prstGeom prst="rect">
            <a:avLst/>
          </a:prstGeom>
          <a:solidFill>
            <a:srgbClr val="C3EB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4678" r="24678"/>
          <a:stretch>
            <a:fillRect/>
          </a:stretch>
        </p:blipFill>
        <p:spPr>
          <a:xfrm>
            <a:off x="13429280" y="2416817"/>
            <a:ext cx="3849070" cy="545336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4509702"/>
            <a:ext cx="8841875" cy="1260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5"/>
              </a:lnSpc>
            </a:pPr>
            <a:r>
              <a:rPr lang="en-US" sz="2300" u="sng" spc="114">
                <a:solidFill>
                  <a:srgbClr val="FFFDF5"/>
                </a:solidFill>
                <a:latin typeface="Quicksand"/>
              </a:rPr>
              <a:t>Grading for Equity </a:t>
            </a:r>
          </a:p>
          <a:p>
            <a:pPr algn="l">
              <a:lnSpc>
                <a:spcPts val="3335"/>
              </a:lnSpc>
            </a:pPr>
            <a:r>
              <a:rPr lang="en-US" sz="2300" spc="115">
                <a:solidFill>
                  <a:srgbClr val="FFFDF5"/>
                </a:solidFill>
                <a:latin typeface="Quicksand"/>
              </a:rPr>
              <a:t>"Accurate and Equitable Grading"</a:t>
            </a:r>
          </a:p>
          <a:p>
            <a:pPr algn="l">
              <a:lnSpc>
                <a:spcPts val="3335"/>
              </a:lnSpc>
            </a:pPr>
            <a:endParaRPr lang="en-US" sz="2300" spc="115">
              <a:solidFill>
                <a:srgbClr val="FFFDF5"/>
              </a:solidFill>
              <a:latin typeface="Quicksan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4090602"/>
            <a:ext cx="8918075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spc="150">
                <a:solidFill>
                  <a:srgbClr val="FFCC37"/>
                </a:solidFill>
                <a:latin typeface="Quicksand"/>
              </a:rPr>
              <a:t>Joe Feldman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502525"/>
            <a:ext cx="8841875" cy="167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5"/>
              </a:lnSpc>
            </a:pPr>
            <a:r>
              <a:rPr lang="en-US" sz="2300" u="sng" spc="114">
                <a:solidFill>
                  <a:srgbClr val="FFFDF5"/>
                </a:solidFill>
                <a:latin typeface="Quicksand"/>
              </a:rPr>
              <a:t>Point-Less: An English Teacher's Guide to </a:t>
            </a:r>
          </a:p>
          <a:p>
            <a:pPr>
              <a:lnSpc>
                <a:spcPts val="3335"/>
              </a:lnSpc>
            </a:pPr>
            <a:r>
              <a:rPr lang="en-US" sz="2300" u="sng" spc="114">
                <a:solidFill>
                  <a:srgbClr val="FFFDF5"/>
                </a:solidFill>
                <a:latin typeface="Quicksand"/>
              </a:rPr>
              <a:t>More Meaningful Grading</a:t>
            </a:r>
          </a:p>
          <a:p>
            <a:pPr algn="l">
              <a:lnSpc>
                <a:spcPts val="3335"/>
              </a:lnSpc>
            </a:pPr>
            <a:r>
              <a:rPr lang="en-US" sz="2300" spc="115">
                <a:solidFill>
                  <a:srgbClr val="FFFDF5"/>
                </a:solidFill>
                <a:latin typeface="Quicksand"/>
              </a:rPr>
              <a:t>"Pass/Fail or No Grades During Online Pandemic Teaching? A gift.”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083425"/>
            <a:ext cx="8918075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spc="150">
                <a:solidFill>
                  <a:srgbClr val="FFCC37"/>
                </a:solidFill>
                <a:latin typeface="Quicksand"/>
              </a:rPr>
              <a:t>Sarah Zerwin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537468"/>
            <a:ext cx="884187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5"/>
              </a:lnSpc>
            </a:pPr>
            <a:r>
              <a:rPr lang="en-US" sz="2300" spc="114">
                <a:solidFill>
                  <a:srgbClr val="FFFDF5"/>
                </a:solidFill>
                <a:latin typeface="Quicksand"/>
              </a:rPr>
              <a:t>"The Grade Divide"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118368"/>
            <a:ext cx="8918075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spc="150">
                <a:solidFill>
                  <a:srgbClr val="FFCC37"/>
                </a:solidFill>
                <a:latin typeface="Quicksand"/>
              </a:rPr>
              <a:t>Gary Chu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928310" y="1066800"/>
            <a:ext cx="11070829" cy="1659917"/>
            <a:chOff x="0" y="0"/>
            <a:chExt cx="14761106" cy="2213222"/>
          </a:xfrm>
        </p:grpSpPr>
        <p:sp>
          <p:nvSpPr>
            <p:cNvPr id="11" name="TextBox 11"/>
            <p:cNvSpPr txBox="1"/>
            <p:nvPr/>
          </p:nvSpPr>
          <p:spPr>
            <a:xfrm>
              <a:off x="2609346" y="66675"/>
              <a:ext cx="12151759" cy="145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50"/>
                </a:lnSpc>
              </a:pPr>
              <a:r>
                <a:rPr lang="en-US" sz="7500">
                  <a:solidFill>
                    <a:srgbClr val="C3EBE2"/>
                  </a:solidFill>
                  <a:latin typeface="Quicksand Bold"/>
                </a:rPr>
                <a:t>REFERENCES</a:t>
              </a: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2071321"/>
              <a:ext cx="13992114" cy="141901"/>
            </a:xfrm>
            <a:prstGeom prst="rect">
              <a:avLst/>
            </a:prstGeom>
            <a:solidFill>
              <a:srgbClr val="C3EBE2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028700" y="6002666"/>
            <a:ext cx="7865950" cy="84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5"/>
              </a:lnSpc>
            </a:pPr>
            <a:r>
              <a:rPr lang="en-US" sz="2300" u="sng" spc="114">
                <a:solidFill>
                  <a:srgbClr val="FFFDF5"/>
                </a:solidFill>
                <a:latin typeface="Quicksand"/>
              </a:rPr>
              <a:t>The End of Average: How We Succeed in a World That Values Sameness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5583566"/>
            <a:ext cx="8918075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000" spc="150">
                <a:solidFill>
                  <a:srgbClr val="FFCC37"/>
                </a:solidFill>
                <a:latin typeface="Quicksand"/>
              </a:rPr>
              <a:t>Todd Rose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57463" y="2886721"/>
            <a:ext cx="6378625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u="sng">
                <a:solidFill>
                  <a:srgbClr val="FFDE59"/>
                </a:solidFill>
                <a:latin typeface="Open Sans 2"/>
              </a:rPr>
              <a:t>Click here for these </a:t>
            </a:r>
          </a:p>
          <a:p>
            <a:pPr algn="ctr">
              <a:lnSpc>
                <a:spcPts val="7279"/>
              </a:lnSpc>
            </a:pPr>
            <a:r>
              <a:rPr lang="en-US" sz="5200" u="sng">
                <a:solidFill>
                  <a:srgbClr val="FFDE59"/>
                </a:solidFill>
                <a:latin typeface="Open Sans 2"/>
              </a:rPr>
              <a:t>equitable grading </a:t>
            </a:r>
          </a:p>
          <a:p>
            <a:pPr algn="ctr">
              <a:lnSpc>
                <a:spcPts val="7280"/>
              </a:lnSpc>
            </a:pPr>
            <a:r>
              <a:rPr lang="en-US" sz="5200" u="sng">
                <a:solidFill>
                  <a:srgbClr val="FFDE59"/>
                </a:solidFill>
                <a:latin typeface="Open Sans 2"/>
              </a:rPr>
              <a:t>resources and more!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547" y="-300109"/>
            <a:ext cx="5537662" cy="10887218"/>
            <a:chOff x="0" y="0"/>
            <a:chExt cx="13149768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004989" cy="25708081"/>
            </a:xfrm>
            <a:custGeom>
              <a:avLst/>
              <a:gdLst/>
              <a:ahLst/>
              <a:cxnLst/>
              <a:rect l="l" t="t" r="r" b="b"/>
              <a:pathLst>
                <a:path w="13004989" h="25708081">
                  <a:moveTo>
                    <a:pt x="0" y="0"/>
                  </a:moveTo>
                  <a:lnTo>
                    <a:pt x="13004989" y="0"/>
                  </a:lnTo>
                  <a:lnTo>
                    <a:pt x="1300498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149768" cy="25852861"/>
            </a:xfrm>
            <a:custGeom>
              <a:avLst/>
              <a:gdLst/>
              <a:ahLst/>
              <a:cxnLst/>
              <a:rect l="l" t="t" r="r" b="b"/>
              <a:pathLst>
                <a:path w="13149768" h="25852861">
                  <a:moveTo>
                    <a:pt x="13004988" y="25708080"/>
                  </a:moveTo>
                  <a:lnTo>
                    <a:pt x="13149768" y="25708080"/>
                  </a:lnTo>
                  <a:lnTo>
                    <a:pt x="13149768" y="25852861"/>
                  </a:lnTo>
                  <a:lnTo>
                    <a:pt x="13004988" y="25852861"/>
                  </a:lnTo>
                  <a:lnTo>
                    <a:pt x="13004988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13004988" y="144780"/>
                  </a:moveTo>
                  <a:lnTo>
                    <a:pt x="13149768" y="144780"/>
                  </a:lnTo>
                  <a:lnTo>
                    <a:pt x="13149768" y="25708080"/>
                  </a:lnTo>
                  <a:lnTo>
                    <a:pt x="13004988" y="25708080"/>
                  </a:lnTo>
                  <a:lnTo>
                    <a:pt x="13004988" y="144780"/>
                  </a:lnTo>
                  <a:close/>
                  <a:moveTo>
                    <a:pt x="144780" y="25708080"/>
                  </a:moveTo>
                  <a:lnTo>
                    <a:pt x="13004988" y="25708080"/>
                  </a:lnTo>
                  <a:lnTo>
                    <a:pt x="13004988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13004988" y="0"/>
                  </a:moveTo>
                  <a:lnTo>
                    <a:pt x="13149768" y="0"/>
                  </a:lnTo>
                  <a:lnTo>
                    <a:pt x="13149768" y="144780"/>
                  </a:lnTo>
                  <a:lnTo>
                    <a:pt x="13004988" y="144780"/>
                  </a:lnTo>
                  <a:lnTo>
                    <a:pt x="13004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004988" y="0"/>
                  </a:lnTo>
                  <a:lnTo>
                    <a:pt x="13004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11498" y="692472"/>
            <a:ext cx="8147802" cy="7820172"/>
            <a:chOff x="0" y="0"/>
            <a:chExt cx="10863736" cy="10426895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10863736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325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970" y="2239956"/>
              <a:ext cx="10860766" cy="152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60"/>
                </a:lnSpc>
              </a:pPr>
              <a:r>
                <a:rPr lang="en-US" sz="3800" spc="380">
                  <a:solidFill>
                    <a:srgbClr val="2E414D"/>
                  </a:solidFill>
                  <a:latin typeface="Glacial Indifference Bold"/>
                </a:rPr>
                <a:t>EVERY TEACHER MAKES </a:t>
              </a:r>
            </a:p>
            <a:p>
              <a:pPr algn="r">
                <a:lnSpc>
                  <a:spcPts val="4560"/>
                </a:lnSpc>
              </a:pPr>
              <a:r>
                <a:rPr lang="en-US" sz="3800" spc="380">
                  <a:solidFill>
                    <a:srgbClr val="2E414D"/>
                  </a:solidFill>
                  <a:latin typeface="Glacial Indifference Bold"/>
                </a:rPr>
                <a:t>VERY DIFFERENT CHOICES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970" y="4388045"/>
              <a:ext cx="10860766" cy="6038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 Italics"/>
                </a:rPr>
                <a:t>"Because each teacher's grading system is virtually unregulated and unconstrained, a teacher's grading policies and practices reveal how she defines and envisions her relationship with students, what she predicts best prepares them for success, her beliefs about students, and her self-concepts as a teacher</a:t>
              </a: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." </a:t>
              </a:r>
            </a:p>
            <a:p>
              <a:pPr algn="r"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"/>
                </a:rPr>
                <a:t>(Feldman, 6)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92212" y="1403814"/>
            <a:ext cx="4987806" cy="747937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5400000">
            <a:off x="-2751897" y="4744449"/>
            <a:ext cx="786218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44">
                <a:solidFill>
                  <a:srgbClr val="2E414D"/>
                </a:solidFill>
                <a:latin typeface="Glacial Indifference"/>
              </a:rPr>
              <a:t>Grading for Equity | Chapter 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547" y="-300109"/>
            <a:ext cx="5537662" cy="10887218"/>
            <a:chOff x="0" y="0"/>
            <a:chExt cx="13149768" cy="2585286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004989" cy="25708081"/>
            </a:xfrm>
            <a:custGeom>
              <a:avLst/>
              <a:gdLst/>
              <a:ahLst/>
              <a:cxnLst/>
              <a:rect l="l" t="t" r="r" b="b"/>
              <a:pathLst>
                <a:path w="13004989" h="25708081">
                  <a:moveTo>
                    <a:pt x="0" y="0"/>
                  </a:moveTo>
                  <a:lnTo>
                    <a:pt x="13004989" y="0"/>
                  </a:lnTo>
                  <a:lnTo>
                    <a:pt x="1300498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149768" cy="25852861"/>
            </a:xfrm>
            <a:custGeom>
              <a:avLst/>
              <a:gdLst/>
              <a:ahLst/>
              <a:cxnLst/>
              <a:rect l="l" t="t" r="r" b="b"/>
              <a:pathLst>
                <a:path w="13149768" h="25852861">
                  <a:moveTo>
                    <a:pt x="13004988" y="25708080"/>
                  </a:moveTo>
                  <a:lnTo>
                    <a:pt x="13149768" y="25708080"/>
                  </a:lnTo>
                  <a:lnTo>
                    <a:pt x="13149768" y="25852861"/>
                  </a:lnTo>
                  <a:lnTo>
                    <a:pt x="13004988" y="25852861"/>
                  </a:lnTo>
                  <a:lnTo>
                    <a:pt x="13004988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13004988" y="144780"/>
                  </a:moveTo>
                  <a:lnTo>
                    <a:pt x="13149768" y="144780"/>
                  </a:lnTo>
                  <a:lnTo>
                    <a:pt x="13149768" y="25708080"/>
                  </a:lnTo>
                  <a:lnTo>
                    <a:pt x="13004988" y="25708080"/>
                  </a:lnTo>
                  <a:lnTo>
                    <a:pt x="13004988" y="144780"/>
                  </a:lnTo>
                  <a:close/>
                  <a:moveTo>
                    <a:pt x="144780" y="25708080"/>
                  </a:moveTo>
                  <a:lnTo>
                    <a:pt x="13004988" y="25708080"/>
                  </a:lnTo>
                  <a:lnTo>
                    <a:pt x="13004988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13004988" y="0"/>
                  </a:moveTo>
                  <a:lnTo>
                    <a:pt x="13149768" y="0"/>
                  </a:lnTo>
                  <a:lnTo>
                    <a:pt x="13149768" y="144780"/>
                  </a:lnTo>
                  <a:lnTo>
                    <a:pt x="13004988" y="144780"/>
                  </a:lnTo>
                  <a:lnTo>
                    <a:pt x="13004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004988" y="0"/>
                  </a:lnTo>
                  <a:lnTo>
                    <a:pt x="13004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11498" y="2090664"/>
            <a:ext cx="8147802" cy="6105672"/>
            <a:chOff x="0" y="0"/>
            <a:chExt cx="10863736" cy="8140895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10863736" cy="1472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325"/>
                </a:lnSpc>
              </a:pPr>
              <a:r>
                <a:rPr lang="en-US" sz="7500" spc="165">
                  <a:solidFill>
                    <a:srgbClr val="2E414D"/>
                  </a:solidFill>
                  <a:latin typeface="Sifonn"/>
                </a:rPr>
                <a:t>Web of Belief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970" y="2239956"/>
              <a:ext cx="10860766" cy="152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60"/>
                </a:lnSpc>
              </a:pPr>
              <a:r>
                <a:rPr lang="en-US" sz="3800" spc="380">
                  <a:solidFill>
                    <a:srgbClr val="2E414D"/>
                  </a:solidFill>
                  <a:latin typeface="Glacial Indifference Bold"/>
                </a:rPr>
                <a:t>BASED ON EXPERIENCES &amp;</a:t>
              </a:r>
            </a:p>
            <a:p>
              <a:pPr algn="r">
                <a:lnSpc>
                  <a:spcPts val="4560"/>
                </a:lnSpc>
              </a:pPr>
              <a:r>
                <a:rPr lang="en-US" sz="3800" spc="380">
                  <a:solidFill>
                    <a:srgbClr val="2E414D"/>
                  </a:solidFill>
                  <a:latin typeface="Glacial Indifference Bold"/>
                </a:rPr>
                <a:t>PRIOR UNDERSTANDING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970" y="4388045"/>
              <a:ext cx="10860766" cy="3752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 Italics"/>
                </a:rPr>
                <a:t>Philosopher W.V. Quine (1978)</a:t>
              </a:r>
            </a:p>
            <a:p>
              <a:pPr algn="r">
                <a:lnSpc>
                  <a:spcPts val="4500"/>
                </a:lnSpc>
              </a:pPr>
              <a:endParaRPr lang="en-US" sz="3000" spc="30">
                <a:solidFill>
                  <a:srgbClr val="2E414D"/>
                </a:solidFill>
                <a:latin typeface="Glacial Indifference Italics"/>
              </a:endParaRPr>
            </a:p>
            <a:p>
              <a:pPr algn="r"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 Italics"/>
                </a:rPr>
                <a:t>"A complex system of what we hold to be true </a:t>
              </a:r>
            </a:p>
            <a:p>
              <a:pPr algn="r"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 Italics"/>
                </a:rPr>
                <a:t>in the world based on our experiences </a:t>
              </a:r>
            </a:p>
            <a:p>
              <a:pPr algn="r">
                <a:lnSpc>
                  <a:spcPts val="4500"/>
                </a:lnSpc>
              </a:pPr>
              <a:r>
                <a:rPr lang="en-US" sz="3000" spc="30">
                  <a:solidFill>
                    <a:srgbClr val="2E414D"/>
                  </a:solidFill>
                  <a:latin typeface="Glacial Indifference Italics"/>
                </a:rPr>
                <a:t>and prior understanding."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92212" y="1403814"/>
            <a:ext cx="4987806" cy="747937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5400000">
            <a:off x="-2751897" y="4391239"/>
            <a:ext cx="786218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44">
                <a:solidFill>
                  <a:srgbClr val="2E414D"/>
                </a:solidFill>
                <a:latin typeface="Glacial Indifference"/>
              </a:rPr>
              <a:t>Grading for Equity | Chapter 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5686" y="-611839"/>
            <a:ext cx="4885863" cy="11510678"/>
            <a:chOff x="0" y="0"/>
            <a:chExt cx="11602003" cy="27333332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457223" cy="27188554"/>
            </a:xfrm>
            <a:custGeom>
              <a:avLst/>
              <a:gdLst/>
              <a:ahLst/>
              <a:cxnLst/>
              <a:rect l="l" t="t" r="r" b="b"/>
              <a:pathLst>
                <a:path w="11457223" h="27188554">
                  <a:moveTo>
                    <a:pt x="0" y="0"/>
                  </a:moveTo>
                  <a:lnTo>
                    <a:pt x="11457223" y="0"/>
                  </a:lnTo>
                  <a:lnTo>
                    <a:pt x="11457223" y="27188554"/>
                  </a:lnTo>
                  <a:lnTo>
                    <a:pt x="0" y="27188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EBE2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602003" cy="27333333"/>
            </a:xfrm>
            <a:custGeom>
              <a:avLst/>
              <a:gdLst/>
              <a:ahLst/>
              <a:cxnLst/>
              <a:rect l="l" t="t" r="r" b="b"/>
              <a:pathLst>
                <a:path w="11602003" h="27333333">
                  <a:moveTo>
                    <a:pt x="11457223" y="27188551"/>
                  </a:moveTo>
                  <a:lnTo>
                    <a:pt x="11602003" y="27188551"/>
                  </a:lnTo>
                  <a:lnTo>
                    <a:pt x="11602003" y="27333333"/>
                  </a:lnTo>
                  <a:lnTo>
                    <a:pt x="11457223" y="27333333"/>
                  </a:lnTo>
                  <a:lnTo>
                    <a:pt x="11457223" y="271885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7188551"/>
                  </a:lnTo>
                  <a:lnTo>
                    <a:pt x="0" y="27188551"/>
                  </a:lnTo>
                  <a:lnTo>
                    <a:pt x="0" y="144780"/>
                  </a:lnTo>
                  <a:close/>
                  <a:moveTo>
                    <a:pt x="0" y="27188551"/>
                  </a:moveTo>
                  <a:lnTo>
                    <a:pt x="144780" y="27188551"/>
                  </a:lnTo>
                  <a:lnTo>
                    <a:pt x="144780" y="27333333"/>
                  </a:lnTo>
                  <a:lnTo>
                    <a:pt x="0" y="27333333"/>
                  </a:lnTo>
                  <a:lnTo>
                    <a:pt x="0" y="27188551"/>
                  </a:lnTo>
                  <a:close/>
                  <a:moveTo>
                    <a:pt x="11457223" y="144780"/>
                  </a:moveTo>
                  <a:lnTo>
                    <a:pt x="11602003" y="144780"/>
                  </a:lnTo>
                  <a:lnTo>
                    <a:pt x="11602003" y="27188551"/>
                  </a:lnTo>
                  <a:lnTo>
                    <a:pt x="11457223" y="27188551"/>
                  </a:lnTo>
                  <a:lnTo>
                    <a:pt x="11457223" y="144780"/>
                  </a:lnTo>
                  <a:close/>
                  <a:moveTo>
                    <a:pt x="144780" y="27188551"/>
                  </a:moveTo>
                  <a:lnTo>
                    <a:pt x="11457223" y="27188551"/>
                  </a:lnTo>
                  <a:lnTo>
                    <a:pt x="11457223" y="27333333"/>
                  </a:lnTo>
                  <a:lnTo>
                    <a:pt x="144780" y="27333333"/>
                  </a:lnTo>
                  <a:lnTo>
                    <a:pt x="144780" y="27188551"/>
                  </a:lnTo>
                  <a:close/>
                  <a:moveTo>
                    <a:pt x="11457223" y="0"/>
                  </a:moveTo>
                  <a:lnTo>
                    <a:pt x="11602003" y="0"/>
                  </a:lnTo>
                  <a:lnTo>
                    <a:pt x="11602003" y="144780"/>
                  </a:lnTo>
                  <a:lnTo>
                    <a:pt x="11457223" y="144780"/>
                  </a:lnTo>
                  <a:lnTo>
                    <a:pt x="114572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457223" y="0"/>
                  </a:lnTo>
                  <a:lnTo>
                    <a:pt x="114572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-1539642" y="-832193"/>
            <a:ext cx="5136684" cy="4819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20718" y="1028700"/>
            <a:ext cx="12340544" cy="822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52523" y="1695452"/>
            <a:ext cx="3491477" cy="598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Open Sans Light"/>
              </a:rPr>
              <a:t>When our grading experiences and understandings are questioned, we do everything we can to hang onto that foundation, </a:t>
            </a:r>
          </a:p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Open Sans Light"/>
              </a:rPr>
              <a:t>trying to rebuild it just as it was.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489FA263FB5543BC7163C05C51A54B" ma:contentTypeVersion="13" ma:contentTypeDescription="Create a new document." ma:contentTypeScope="" ma:versionID="11c721f48a8fc0a3f0a04e3720974aa9">
  <xsd:schema xmlns:xsd="http://www.w3.org/2001/XMLSchema" xmlns:xs="http://www.w3.org/2001/XMLSchema" xmlns:p="http://schemas.microsoft.com/office/2006/metadata/properties" xmlns:ns3="e2c2f301-4a03-4ece-b5a5-e8fe594b9300" xmlns:ns4="5ca6cff0-282a-474a-8a9a-e57004c19a3a" targetNamespace="http://schemas.microsoft.com/office/2006/metadata/properties" ma:root="true" ma:fieldsID="70b8ce6f86489f07bf11e3f6c70efa1b" ns3:_="" ns4:_="">
    <xsd:import namespace="e2c2f301-4a03-4ece-b5a5-e8fe594b9300"/>
    <xsd:import namespace="5ca6cff0-282a-474a-8a9a-e57004c19a3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c2f301-4a03-4ece-b5a5-e8fe594b930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6cff0-282a-474a-8a9a-e57004c19a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5B7524-8F7C-4B2C-9B40-B27AD3CCED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c2f301-4a03-4ece-b5a5-e8fe594b9300"/>
    <ds:schemaRef ds:uri="5ca6cff0-282a-474a-8a9a-e57004c19a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4550B2-B465-41B0-8315-863F9015C0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6A060D-00A4-4D53-8208-A519807D047D}">
  <ds:schemaRefs>
    <ds:schemaRef ds:uri="http://purl.org/dc/elements/1.1/"/>
    <ds:schemaRef ds:uri="http://schemas.microsoft.com/office/2006/metadata/properties"/>
    <ds:schemaRef ds:uri="e2c2f301-4a03-4ece-b5a5-e8fe594b9300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ca6cff0-282a-474a-8a9a-e57004c19a3a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1964</Words>
  <Application>Microsoft Office PowerPoint</Application>
  <PresentationFormat>Custom</PresentationFormat>
  <Paragraphs>433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84" baseType="lpstr">
      <vt:lpstr>Quicksand Bold Italics</vt:lpstr>
      <vt:lpstr>Open Sans Light</vt:lpstr>
      <vt:lpstr>Oswald Bold</vt:lpstr>
      <vt:lpstr>Sifonn</vt:lpstr>
      <vt:lpstr>Lato Bold</vt:lpstr>
      <vt:lpstr>Quicksand Italics</vt:lpstr>
      <vt:lpstr>Arimo</vt:lpstr>
      <vt:lpstr>Glacial Indifference</vt:lpstr>
      <vt:lpstr>Quicksand Bold</vt:lpstr>
      <vt:lpstr>Glacial Indifference Bold</vt:lpstr>
      <vt:lpstr>Open Sans 2</vt:lpstr>
      <vt:lpstr>Fredoka One</vt:lpstr>
      <vt:lpstr>Sifonn Bold</vt:lpstr>
      <vt:lpstr>Arial</vt:lpstr>
      <vt:lpstr>Glacial Indifference Italics</vt:lpstr>
      <vt:lpstr>Calibri</vt:lpstr>
      <vt:lpstr>Quicksand</vt:lpstr>
      <vt:lpstr>Open Sans 1</vt:lpstr>
      <vt:lpstr>Open Sans Light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CHRHS In Search of More Equitable Grading</dc:title>
  <dc:creator>Dunton, Morgan</dc:creator>
  <cp:lastModifiedBy>Dunton, Morgan</cp:lastModifiedBy>
  <cp:revision>2</cp:revision>
  <dcterms:created xsi:type="dcterms:W3CDTF">2006-08-16T00:00:00Z</dcterms:created>
  <dcterms:modified xsi:type="dcterms:W3CDTF">2020-08-18T17:54:10Z</dcterms:modified>
  <dc:identifier>DAD-MtJDoBI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0x0101008F489FA263FB5543BC7163C05C51A54B</vt:lpwstr>
  </property>
</Properties>
</file>