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76" d="100"/>
          <a:sy n="76" d="100"/>
        </p:scale>
        <p:origin x="2142" y="96"/>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4588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096" y="6096"/>
            <a:ext cx="7766304" cy="10052304"/>
          </a:xfrm>
          <a:prstGeom prst="rect">
            <a:avLst/>
          </a:prstGeom>
        </p:spPr>
      </p:pic>
      <p:sp>
        <p:nvSpPr>
          <p:cNvPr id="4" name="Rectangle 3"/>
          <p:cNvSpPr/>
          <p:nvPr/>
        </p:nvSpPr>
        <p:spPr>
          <a:xfrm>
            <a:off x="920496" y="990884"/>
            <a:ext cx="6132576" cy="323088"/>
          </a:xfrm>
          <a:prstGeom prst="rect">
            <a:avLst/>
          </a:prstGeom>
          <a:noFill/>
        </p:spPr>
        <p:txBody>
          <a:bodyPr wrap="none" lIns="0" tIns="0" rIns="0" bIns="0">
            <a:noAutofit/>
          </a:bodyPr>
          <a:lstStyle/>
          <a:p>
            <a:pPr marL="0" marR="0" indent="0" algn="ctr"/>
            <a:r>
              <a:rPr lang="so-SO" b="1" dirty="0">
                <a:solidFill>
                  <a:srgbClr val="834B9D"/>
                </a:solidFill>
                <a:latin typeface="Arial"/>
              </a:rPr>
              <a:t>Kobcinta Mustaqbal Caafimaad leh ayadoo la kaashanaayo CACFP</a:t>
            </a:r>
          </a:p>
        </p:txBody>
      </p:sp>
      <p:sp>
        <p:nvSpPr>
          <p:cNvPr id="5" name="Rectangle 4"/>
          <p:cNvSpPr/>
          <p:nvPr/>
        </p:nvSpPr>
        <p:spPr>
          <a:xfrm>
            <a:off x="1447800" y="1487424"/>
            <a:ext cx="4907280" cy="670560"/>
          </a:xfrm>
          <a:prstGeom prst="rect">
            <a:avLst/>
          </a:prstGeom>
          <a:noFill/>
        </p:spPr>
        <p:txBody>
          <a:bodyPr lIns="0" tIns="0" rIns="0" bIns="0">
            <a:noAutofit/>
          </a:bodyPr>
          <a:lstStyle/>
          <a:p>
            <a:pPr marL="0" marR="0" indent="0" algn="ctr">
              <a:lnSpc>
                <a:spcPct val="119000"/>
              </a:lnSpc>
            </a:pPr>
            <a:r>
              <a:rPr lang="so-SO" sz="900" dirty="0">
                <a:latin typeface="Avenir Next LT Pro Light" panose="020B0304020202020204" pitchFamily="34" charset="0"/>
                <a:cs typeface="Calibri" panose="020F0502020204030204" pitchFamily="34" charset="0"/>
              </a:rPr>
              <a:t>Maalin kasta, in ka badan 4 milyan oo carruur ah ayaa cuntooyin iyo cunto fudud ka hela Barnaamijka Cuntada Daryeelka Carruurta iyo Waayeelka (CACFP) ee USDA. Iyadoo ay sabab u tahay isbadalada dhawaan lagu sameeyay qaybaha cuntada ee CACFP, waxaad hadda helaysaa xataa fursado dheeraad ah ood uga caawin karto ilmahaaga inay helaan cunto nafaqo leh ee ay ugu baahan yihiin </a:t>
            </a:r>
            <a:r>
              <a:rPr lang="so-SO" sz="900" b="1" dirty="0">
                <a:latin typeface="Avenir Next LT Pro Light" panose="020B0304020202020204" pitchFamily="34" charset="0"/>
                <a:cs typeface="Calibri" panose="020F0502020204030204" pitchFamily="34" charset="0"/>
              </a:rPr>
              <a:t>waxbarashada, kobaca, iyo ciyaarta.</a:t>
            </a:r>
          </a:p>
        </p:txBody>
      </p:sp>
      <p:sp>
        <p:nvSpPr>
          <p:cNvPr id="6" name="Rectangle 5"/>
          <p:cNvSpPr/>
          <p:nvPr/>
        </p:nvSpPr>
        <p:spPr>
          <a:xfrm>
            <a:off x="2906268" y="2566416"/>
            <a:ext cx="1959864" cy="201168"/>
          </a:xfrm>
          <a:prstGeom prst="rect">
            <a:avLst/>
          </a:prstGeom>
          <a:noFill/>
        </p:spPr>
        <p:txBody>
          <a:bodyPr wrap="none" lIns="0" tIns="0" rIns="0" bIns="0">
            <a:noAutofit/>
          </a:bodyPr>
          <a:lstStyle/>
          <a:p>
            <a:pPr marL="0" marR="0" indent="0" algn="ctr"/>
            <a:r>
              <a:rPr lang="so-SO" sz="1400" b="1" dirty="0">
                <a:solidFill>
                  <a:srgbClr val="056735"/>
                </a:solidFill>
                <a:latin typeface="Avenir Next LT Pro" panose="020B0504020202020204" pitchFamily="34" charset="0"/>
              </a:rPr>
              <a:t>Cunista Khudaarta</a:t>
            </a:r>
          </a:p>
        </p:txBody>
      </p:sp>
      <p:sp>
        <p:nvSpPr>
          <p:cNvPr id="7" name="Rectangle 6"/>
          <p:cNvSpPr/>
          <p:nvPr/>
        </p:nvSpPr>
        <p:spPr>
          <a:xfrm>
            <a:off x="883920" y="6440424"/>
            <a:ext cx="798576" cy="134112"/>
          </a:xfrm>
          <a:prstGeom prst="rect">
            <a:avLst/>
          </a:prstGeom>
          <a:noFill/>
        </p:spPr>
        <p:txBody>
          <a:bodyPr wrap="none" lIns="0" tIns="0" rIns="0" bIns="0">
            <a:noAutofit/>
          </a:bodyPr>
          <a:lstStyle/>
          <a:p>
            <a:pPr marL="0" marR="0" indent="0" algn="ctr"/>
            <a:r>
              <a:rPr lang="so-SO" sz="1000">
                <a:solidFill>
                  <a:srgbClr val="97321F"/>
                </a:solidFill>
                <a:latin typeface="Avenir Next LT Pro Light" panose="020B0304020202020204" pitchFamily="34" charset="0"/>
              </a:rPr>
              <a:t>Haruurka Guud</a:t>
            </a:r>
          </a:p>
        </p:txBody>
      </p:sp>
      <p:sp>
        <p:nvSpPr>
          <p:cNvPr id="8" name="Rectangle 7"/>
          <p:cNvSpPr/>
          <p:nvPr/>
        </p:nvSpPr>
        <p:spPr>
          <a:xfrm>
            <a:off x="2883408" y="6440424"/>
            <a:ext cx="850392" cy="134112"/>
          </a:xfrm>
          <a:prstGeom prst="rect">
            <a:avLst/>
          </a:prstGeom>
          <a:noFill/>
        </p:spPr>
        <p:txBody>
          <a:bodyPr wrap="none" lIns="0" tIns="0" rIns="0" bIns="0">
            <a:noAutofit/>
          </a:bodyPr>
          <a:lstStyle/>
          <a:p>
            <a:pPr marL="0" marR="0" indent="0" algn="ctr"/>
            <a:r>
              <a:rPr lang="so-SO" sz="1000">
                <a:solidFill>
                  <a:srgbClr val="97321F"/>
                </a:solidFill>
                <a:latin typeface="Avenir Next LT Pro Light" panose="020B0304020202020204" pitchFamily="34" charset="0"/>
              </a:rPr>
              <a:t>Haruur La Buusho Baxshay</a:t>
            </a:r>
          </a:p>
        </p:txBody>
      </p:sp>
      <p:sp>
        <p:nvSpPr>
          <p:cNvPr id="9" name="Rectangle 8"/>
          <p:cNvSpPr/>
          <p:nvPr/>
        </p:nvSpPr>
        <p:spPr>
          <a:xfrm>
            <a:off x="3392424" y="5803392"/>
            <a:ext cx="384048" cy="210312"/>
          </a:xfrm>
          <a:prstGeom prst="rect">
            <a:avLst/>
          </a:prstGeom>
          <a:noFill/>
        </p:spPr>
        <p:txBody>
          <a:bodyPr lIns="0" tIns="0" rIns="0" bIns="0">
            <a:noAutofit/>
          </a:bodyPr>
          <a:lstStyle/>
          <a:p>
            <a:pPr marL="0" marR="0" indent="0" algn="ctr">
              <a:lnSpc>
                <a:spcPct val="89000"/>
              </a:lnSpc>
            </a:pPr>
            <a:r>
              <a:rPr lang="so-SO" sz="750" b="1">
                <a:solidFill>
                  <a:srgbClr val="BE202E"/>
                </a:solidFill>
                <a:latin typeface="+mj-lt"/>
              </a:rPr>
              <a:t>BURKA CAD</a:t>
            </a:r>
          </a:p>
        </p:txBody>
      </p:sp>
      <p:sp>
        <p:nvSpPr>
          <p:cNvPr id="10" name="Rectangle 9"/>
          <p:cNvSpPr/>
          <p:nvPr/>
        </p:nvSpPr>
        <p:spPr>
          <a:xfrm>
            <a:off x="783336" y="5821680"/>
            <a:ext cx="469392" cy="158496"/>
          </a:xfrm>
          <a:prstGeom prst="rect">
            <a:avLst/>
          </a:prstGeom>
          <a:solidFill>
            <a:srgbClr val="603A16"/>
          </a:solidFill>
        </p:spPr>
        <p:txBody>
          <a:bodyPr lIns="0" tIns="0" rIns="0" bIns="0">
            <a:noAutofit/>
          </a:bodyPr>
          <a:lstStyle/>
          <a:p>
            <a:pPr marL="0" marR="0" indent="0" algn="ctr">
              <a:lnSpc>
                <a:spcPct val="92000"/>
              </a:lnSpc>
            </a:pPr>
            <a:r>
              <a:rPr lang="so-SO" sz="500" b="1">
                <a:solidFill>
                  <a:srgbClr val="FFFFFF"/>
                </a:solidFill>
                <a:latin typeface="+mj-lt"/>
              </a:rPr>
              <a:t>Burka Qamadiga guud</a:t>
            </a:r>
          </a:p>
        </p:txBody>
      </p:sp>
      <p:sp>
        <p:nvSpPr>
          <p:cNvPr id="11" name="Rectangle 10"/>
          <p:cNvSpPr/>
          <p:nvPr/>
        </p:nvSpPr>
        <p:spPr>
          <a:xfrm>
            <a:off x="5977128" y="6131938"/>
            <a:ext cx="1496568" cy="582168"/>
          </a:xfrm>
          <a:prstGeom prst="rect">
            <a:avLst/>
          </a:prstGeom>
          <a:noFill/>
        </p:spPr>
        <p:txBody>
          <a:bodyPr lIns="0" tIns="0" rIns="0" bIns="0">
            <a:noAutofit/>
          </a:bodyPr>
          <a:lstStyle/>
          <a:p>
            <a:pPr marL="0" marR="0" indent="0">
              <a:lnSpc>
                <a:spcPct val="95000"/>
              </a:lnSpc>
            </a:pPr>
            <a:r>
              <a:rPr lang="so-SO" sz="900" dirty="0">
                <a:solidFill>
                  <a:srgbClr val="2D3293"/>
                </a:solidFill>
                <a:latin typeface="Avenir Next LT Pro Light" panose="020B0304020202020204" pitchFamily="34" charset="0"/>
              </a:rPr>
              <a:t>Celcelis ahaan, </a:t>
            </a:r>
            <a:r>
              <a:rPr lang="so-SO" sz="900" b="1" dirty="0">
                <a:solidFill>
                  <a:srgbClr val="2D3293"/>
                </a:solidFill>
                <a:latin typeface="Avenir Next LT Pro Light" panose="020B0304020202020204" pitchFamily="34" charset="0"/>
              </a:rPr>
              <a:t>carruurta u dhaxeeya 9 ilaa 13 sano jir</a:t>
            </a:r>
            <a:r>
              <a:rPr lang="so-SO" sz="900" dirty="0">
                <a:solidFill>
                  <a:srgbClr val="2D3293"/>
                </a:solidFill>
                <a:latin typeface="Avenir Next LT Pro Light" panose="020B0304020202020204" pitchFamily="34" charset="0"/>
              </a:rPr>
              <a:t> ayaa cuna inta u dhaxaysa 17 ilaa 22 qaado oo sonkorta cuntada lagu daray ah maalin kasta.</a:t>
            </a:r>
          </a:p>
        </p:txBody>
      </p:sp>
      <p:sp>
        <p:nvSpPr>
          <p:cNvPr id="12" name="Rectangle 11"/>
          <p:cNvSpPr/>
          <p:nvPr/>
        </p:nvSpPr>
        <p:spPr>
          <a:xfrm>
            <a:off x="438912" y="6643151"/>
            <a:ext cx="3648456" cy="426720"/>
          </a:xfrm>
          <a:prstGeom prst="rect">
            <a:avLst/>
          </a:prstGeom>
          <a:noFill/>
        </p:spPr>
        <p:txBody>
          <a:bodyPr lIns="0" tIns="0" rIns="0" bIns="0">
            <a:noAutofit/>
          </a:bodyPr>
          <a:lstStyle/>
          <a:p>
            <a:pPr marL="0" marR="0" indent="0" algn="ctr">
              <a:lnSpc>
                <a:spcPct val="91000"/>
              </a:lnSpc>
            </a:pPr>
            <a:r>
              <a:rPr lang="so-SO" sz="850" dirty="0">
                <a:solidFill>
                  <a:srgbClr val="97321F"/>
                </a:solidFill>
                <a:latin typeface="Avenir Next LT Pro Light" panose="020B0304020202020204" pitchFamily="34" charset="0"/>
              </a:rPr>
              <a:t>Hadda carruurta ayay u badan tahay inay cunaan cuntooyin ay ka buuxaan haruurka guud ugu yaraan </a:t>
            </a:r>
            <a:r>
              <a:rPr lang="so-SO" sz="850" b="1" dirty="0">
                <a:solidFill>
                  <a:srgbClr val="97321F"/>
                </a:solidFill>
                <a:latin typeface="Avenir Next LT Pro Light" panose="020B0304020202020204" pitchFamily="34" charset="0"/>
              </a:rPr>
              <a:t>halmar maalintii.</a:t>
            </a:r>
            <a:r>
              <a:rPr lang="so-SO" sz="850" dirty="0">
                <a:solidFill>
                  <a:srgbClr val="97321F"/>
                </a:solidFill>
                <a:latin typeface="Avenir Next LT Pro Light" panose="020B0304020202020204" pitchFamily="34" charset="0"/>
              </a:rPr>
              <a:t> Haruurka guud ayaa siinaaya ilmaha feetamiino, macdan, iyo fabar si ay uga caawiso inay xoog yeeshaan ayna caafimaad qabaan.</a:t>
            </a:r>
          </a:p>
        </p:txBody>
      </p:sp>
      <p:sp>
        <p:nvSpPr>
          <p:cNvPr id="14" name="Rectangle 13"/>
          <p:cNvSpPr/>
          <p:nvPr/>
        </p:nvSpPr>
        <p:spPr>
          <a:xfrm>
            <a:off x="536448" y="3587496"/>
            <a:ext cx="777240" cy="789432"/>
          </a:xfrm>
          <a:prstGeom prst="rect">
            <a:avLst/>
          </a:prstGeom>
          <a:noFill/>
        </p:spPr>
        <p:txBody>
          <a:bodyPr lIns="0" tIns="0" rIns="0" bIns="0">
            <a:noAutofit/>
          </a:bodyPr>
          <a:lstStyle/>
          <a:p>
            <a:pPr>
              <a:lnSpc>
                <a:spcPct val="107000"/>
              </a:lnSpc>
            </a:pPr>
            <a:r>
              <a:rPr lang="so-SO" sz="900" b="1" dirty="0">
                <a:solidFill>
                  <a:srgbClr val="056735"/>
                </a:solidFill>
                <a:latin typeface="Avenir Next LT Pro" panose="020B0504020202020204" pitchFamily="34" charset="0"/>
              </a:rPr>
              <a:t>Wax kayar 10% kamid ah 4- ilaa 8 sano jirada ayaa cuna khudaar ku filan.</a:t>
            </a:r>
          </a:p>
          <a:p>
            <a:pPr marL="0" marR="0" indent="0">
              <a:lnSpc>
                <a:spcPct val="107000"/>
              </a:lnSpc>
            </a:pPr>
            <a:endParaRPr lang="en-US" sz="900" b="1" dirty="0">
              <a:solidFill>
                <a:srgbClr val="056735"/>
              </a:solidFill>
              <a:latin typeface="Avenir Next LT Pro" panose="020B0504020202020204" pitchFamily="34" charset="0"/>
            </a:endParaRPr>
          </a:p>
        </p:txBody>
      </p:sp>
      <p:sp>
        <p:nvSpPr>
          <p:cNvPr id="17" name="Rectangle 16"/>
          <p:cNvSpPr/>
          <p:nvPr/>
        </p:nvSpPr>
        <p:spPr>
          <a:xfrm>
            <a:off x="5809488" y="2851404"/>
            <a:ext cx="1831848" cy="935736"/>
          </a:xfrm>
          <a:prstGeom prst="rect">
            <a:avLst/>
          </a:prstGeom>
          <a:noFill/>
        </p:spPr>
        <p:txBody>
          <a:bodyPr lIns="0" tIns="0" rIns="0" bIns="0">
            <a:noAutofit/>
          </a:bodyPr>
          <a:lstStyle/>
          <a:p>
            <a:pPr marL="0" marR="0" indent="0">
              <a:lnSpc>
                <a:spcPct val="96000"/>
              </a:lnSpc>
            </a:pPr>
            <a:r>
              <a:rPr lang="so-SO" sz="900" dirty="0">
                <a:solidFill>
                  <a:srgbClr val="056735"/>
                </a:solidFill>
                <a:latin typeface="Avenir Next LT Pro Light" panose="020B0304020202020204" pitchFamily="34" charset="0"/>
              </a:rPr>
              <a:t>Khudaarta iyo miraha ayaa hadda ah labo qaybood oo kaladuwan oo la cuno xiliyada qadada, cashada, iyo cuntada fudud. Tani waxay ka dhigan tahay inaad khudaar iyo miro siin karto marar badan ilmahaaga aadna ka caawin karto carruurta inay jeclaystaan cuntooyinka caafimaadka leh biloowga hore ee noloshooda.</a:t>
            </a:r>
          </a:p>
        </p:txBody>
      </p:sp>
      <p:sp>
        <p:nvSpPr>
          <p:cNvPr id="18" name="Rectangle 17"/>
          <p:cNvSpPr/>
          <p:nvPr/>
        </p:nvSpPr>
        <p:spPr>
          <a:xfrm>
            <a:off x="783336" y="4742688"/>
            <a:ext cx="3002280" cy="201168"/>
          </a:xfrm>
          <a:prstGeom prst="rect">
            <a:avLst/>
          </a:prstGeom>
          <a:noFill/>
        </p:spPr>
        <p:txBody>
          <a:bodyPr wrap="none" lIns="0" tIns="0" rIns="0" bIns="0">
            <a:noAutofit/>
          </a:bodyPr>
          <a:lstStyle/>
          <a:p>
            <a:pPr marL="0" marR="0" indent="0"/>
            <a:r>
              <a:rPr lang="so-SO" sz="1050" b="1" dirty="0">
                <a:solidFill>
                  <a:srgbClr val="97321F"/>
                </a:solidFill>
                <a:latin typeface="Avenir Next LT Pro" panose="020B0504020202020204" pitchFamily="34" charset="0"/>
              </a:rPr>
              <a:t>Xili Hore U bilaabida Carruurta Haruurka Guud</a:t>
            </a:r>
          </a:p>
        </p:txBody>
      </p:sp>
      <p:sp>
        <p:nvSpPr>
          <p:cNvPr id="19" name="Rectangle 18"/>
          <p:cNvSpPr/>
          <p:nvPr/>
        </p:nvSpPr>
        <p:spPr>
          <a:xfrm>
            <a:off x="5242560" y="4764024"/>
            <a:ext cx="2048256" cy="213360"/>
          </a:xfrm>
          <a:prstGeom prst="rect">
            <a:avLst/>
          </a:prstGeom>
          <a:noFill/>
        </p:spPr>
        <p:txBody>
          <a:bodyPr wrap="none" lIns="0" tIns="0" rIns="0" bIns="0">
            <a:noAutofit/>
          </a:bodyPr>
          <a:lstStyle/>
          <a:p>
            <a:pPr marL="0" marR="0" indent="0" algn="ctr"/>
            <a:r>
              <a:rPr lang="so-SO" sz="1000" b="1" dirty="0">
                <a:solidFill>
                  <a:srgbClr val="2B368E"/>
                </a:solidFill>
                <a:latin typeface="Avenir Next LT Pro" panose="020B0504020202020204" pitchFamily="34" charset="0"/>
              </a:rPr>
              <a:t>Yaraynta Sonkorta Cuntada Lagu daro</a:t>
            </a:r>
          </a:p>
        </p:txBody>
      </p:sp>
      <p:sp>
        <p:nvSpPr>
          <p:cNvPr id="20" name="Rectangle 19"/>
          <p:cNvSpPr/>
          <p:nvPr/>
        </p:nvSpPr>
        <p:spPr>
          <a:xfrm>
            <a:off x="518160" y="5110077"/>
            <a:ext cx="3480816" cy="295656"/>
          </a:xfrm>
          <a:prstGeom prst="rect">
            <a:avLst/>
          </a:prstGeom>
          <a:noFill/>
        </p:spPr>
        <p:txBody>
          <a:bodyPr lIns="0" tIns="0" rIns="0" bIns="0">
            <a:noAutofit/>
          </a:bodyPr>
          <a:lstStyle/>
          <a:p>
            <a:pPr marL="0" marR="0" indent="0" algn="ctr">
              <a:lnSpc>
                <a:spcPct val="88000"/>
              </a:lnSpc>
            </a:pPr>
            <a:r>
              <a:rPr lang="so-SO" sz="850" dirty="0">
                <a:solidFill>
                  <a:srgbClr val="97321F"/>
                </a:solidFill>
                <a:latin typeface="Avenir Next LT Pro Light" panose="020B0304020202020204" pitchFamily="34" charset="0"/>
              </a:rPr>
              <a:t>Carruurta da'doodu u dhaxayso 1 ilaa 13 sano jir ayaa cuna </a:t>
            </a:r>
            <a:r>
              <a:rPr lang="so-SO" sz="850" b="1" dirty="0">
                <a:solidFill>
                  <a:srgbClr val="97321F"/>
                </a:solidFill>
                <a:latin typeface="Avenir Next LT Pro Light" panose="020B0304020202020204" pitchFamily="34" charset="0"/>
              </a:rPr>
              <a:t>cadadka labo jibaar</a:t>
            </a:r>
            <a:r>
              <a:rPr lang="so-SO" sz="850" dirty="0">
                <a:solidFill>
                  <a:srgbClr val="97321F"/>
                </a:solidFill>
                <a:latin typeface="Avenir Next LT Pro Light" panose="020B0304020202020204" pitchFamily="34" charset="0"/>
              </a:rPr>
              <a:t> ee haruurka la buunsho baxshay oo ka badan intii ay ahayd inay cunaan, laakiin ma cunaan haruurka guud oo ku filan.</a:t>
            </a:r>
          </a:p>
        </p:txBody>
      </p:sp>
      <p:sp>
        <p:nvSpPr>
          <p:cNvPr id="21" name="Rectangle 20"/>
          <p:cNvSpPr/>
          <p:nvPr/>
        </p:nvSpPr>
        <p:spPr>
          <a:xfrm>
            <a:off x="1313688" y="7164850"/>
            <a:ext cx="2673096" cy="1289304"/>
          </a:xfrm>
          <a:prstGeom prst="rect">
            <a:avLst/>
          </a:prstGeom>
          <a:noFill/>
        </p:spPr>
        <p:txBody>
          <a:bodyPr lIns="0" tIns="0" rIns="0" bIns="0">
            <a:noAutofit/>
          </a:bodyPr>
          <a:lstStyle/>
          <a:p>
            <a:pPr marL="0" marR="0" indent="0">
              <a:spcAft>
                <a:spcPts val="140"/>
              </a:spcAft>
            </a:pPr>
            <a:r>
              <a:rPr lang="so-SO" sz="1200" b="1" dirty="0">
                <a:solidFill>
                  <a:srgbClr val="834B9D"/>
                </a:solidFill>
                <a:latin typeface="Avenir Next LT Pro" panose="020B0504020202020204" pitchFamily="34" charset="0"/>
              </a:rPr>
              <a:t>Hadalka Ilmaha: Isbadalada lagu sameeyo Qaybaha Cunta Dhalaanka</a:t>
            </a:r>
          </a:p>
          <a:p>
            <a:pPr marL="0" marR="0" indent="0">
              <a:spcAft>
                <a:spcPts val="300"/>
              </a:spcAft>
            </a:pPr>
            <a:r>
              <a:rPr lang="so-SO" sz="900" dirty="0">
                <a:solidFill>
                  <a:srgbClr val="6D6E71"/>
                </a:solidFill>
                <a:latin typeface="Avenir Next LT Pro Light" panose="020B0304020202020204" pitchFamily="34" charset="0"/>
              </a:rPr>
              <a:t>Qaybaha cuntada ilamahe ee wax laga badalay ayaa taageeraaya caafimaadka ka qaybgalayaasha ugu da'da yar ee CACFP ayagoo:</a:t>
            </a:r>
          </a:p>
          <a:p>
            <a:pPr marL="129100" marR="0" indent="-165100">
              <a:spcAft>
                <a:spcPts val="300"/>
              </a:spcAft>
            </a:pPr>
            <a:r>
              <a:rPr lang="so-SO" sz="900" dirty="0">
                <a:solidFill>
                  <a:srgbClr val="6D6E71"/>
                </a:solidFill>
                <a:latin typeface="Avenir Next LT Pro Light" panose="020B0304020202020204" pitchFamily="34" charset="0"/>
              </a:rPr>
              <a:t>• Soo magaaya lacagta cuntooyinka marka hooyooyinku ku nuujiyaaan goobta</a:t>
            </a:r>
          </a:p>
          <a:p>
            <a:pPr marL="129100" marR="0" indent="-165100">
              <a:spcAft>
                <a:spcPts val="300"/>
              </a:spcAft>
            </a:pPr>
            <a:r>
              <a:rPr lang="so-SO" sz="900" dirty="0">
                <a:solidFill>
                  <a:srgbClr val="6D6E71"/>
                </a:solidFill>
                <a:latin typeface="Avenir Next LT Pro Light" panose="020B0304020202020204" pitchFamily="34" charset="0"/>
              </a:rPr>
              <a:t>• Ku darista tiro badan oo cuntooyin ah looguna talagalay ilmaha si loogu tijaabsho inta lagu jiro sanadkiisa koobaad ee nolosha</a:t>
            </a:r>
          </a:p>
        </p:txBody>
      </p:sp>
      <p:sp>
        <p:nvSpPr>
          <p:cNvPr id="22" name="Rectangle 21"/>
          <p:cNvSpPr/>
          <p:nvPr/>
        </p:nvSpPr>
        <p:spPr>
          <a:xfrm>
            <a:off x="192024" y="9022080"/>
            <a:ext cx="3806952" cy="780288"/>
          </a:xfrm>
          <a:prstGeom prst="rect">
            <a:avLst/>
          </a:prstGeom>
          <a:solidFill>
            <a:srgbClr val="824B9E"/>
          </a:solidFill>
        </p:spPr>
        <p:txBody>
          <a:bodyPr lIns="0" tIns="0" rIns="0" bIns="0">
            <a:noAutofit/>
          </a:bodyPr>
          <a:lstStyle/>
          <a:p>
            <a:pPr marL="0" marR="0" indent="0"/>
            <a:r>
              <a:rPr lang="so-SO" sz="800" b="1">
                <a:solidFill>
                  <a:srgbClr val="FFFFFF"/>
                </a:solidFill>
                <a:latin typeface="Avenir Next LT Pro Light" panose="020B0304020202020204" pitchFamily="34" charset="0"/>
              </a:rPr>
              <a:t>*Cuntooyinka ay ka buuxaan haruurka baalkiisa qaba oo ka kooban 100% haruurka guud ama ka kooban ugu yaraan 50% haruurka guud iyo haruurada kale ee ku jira cuntada ayaa la kobcinayaa.</a:t>
            </a:r>
          </a:p>
          <a:p>
            <a:pPr marL="0" marR="0" indent="0">
              <a:spcBef>
                <a:spcPts val="600"/>
              </a:spcBef>
            </a:pPr>
            <a:r>
              <a:rPr lang="so-SO" sz="800" b="1">
                <a:solidFill>
                  <a:srgbClr val="FFFFFF"/>
                </a:solidFill>
                <a:latin typeface="Avenir Next LT Pro Light" panose="020B0304020202020204" pitchFamily="34" charset="0"/>
              </a:rPr>
              <a:t>Ilaha:</a:t>
            </a:r>
          </a:p>
          <a:p>
            <a:pPr marL="0" marR="0" indent="0"/>
            <a:r>
              <a:rPr lang="so-SO" sz="800" b="1">
                <a:solidFill>
                  <a:srgbClr val="FFFFFF"/>
                </a:solidFill>
                <a:latin typeface="Avenir Next LT Pro Light" panose="020B0304020202020204" pitchFamily="34" charset="0"/>
              </a:rPr>
              <a:t>https://health.gov/dietaryguidelines/2015/</a:t>
            </a:r>
          </a:p>
          <a:p>
            <a:pPr marL="0" marR="0" indent="0"/>
            <a:r>
              <a:rPr lang="so-SO" sz="800" b="1">
                <a:solidFill>
                  <a:srgbClr val="FFFFFF"/>
                </a:solidFill>
                <a:latin typeface="Avenir Next LT Pro Light" panose="020B0304020202020204" pitchFamily="34" charset="0"/>
              </a:rPr>
              <a:t>https://epi.grants.cancer.gov/diet/usualintakes/pop/2007-10/table_a06.html</a:t>
            </a:r>
          </a:p>
          <a:p>
            <a:pPr marL="0" marR="0" indent="0"/>
            <a:r>
              <a:rPr lang="so-SO" sz="800" b="1">
                <a:solidFill>
                  <a:srgbClr val="FFFFFF"/>
                </a:solidFill>
                <a:latin typeface="Avenir Next LT Pro Light" panose="020B0304020202020204" pitchFamily="34" charset="0"/>
              </a:rPr>
              <a:t>https://epi.grants.cancer.gov/diet/usualintakes/pop/2007-10/table_a40.html</a:t>
            </a:r>
          </a:p>
        </p:txBody>
      </p:sp>
      <p:sp>
        <p:nvSpPr>
          <p:cNvPr id="24" name="Rectangle 23"/>
          <p:cNvSpPr/>
          <p:nvPr/>
        </p:nvSpPr>
        <p:spPr>
          <a:xfrm>
            <a:off x="4773662" y="7019754"/>
            <a:ext cx="1524000" cy="670560"/>
          </a:xfrm>
          <a:prstGeom prst="rect">
            <a:avLst/>
          </a:prstGeom>
          <a:noFill/>
        </p:spPr>
        <p:txBody>
          <a:bodyPr wrap="square" lIns="0" tIns="0" rIns="0" bIns="0">
            <a:noAutofit/>
          </a:bodyPr>
          <a:lstStyle/>
          <a:p>
            <a:r>
              <a:rPr lang="so-SO" sz="800" dirty="0">
                <a:solidFill>
                  <a:srgbClr val="2D3293"/>
                </a:solidFill>
                <a:latin typeface="Avenir Next LT Pro Light" panose="020B0304020202020204" pitchFamily="34" charset="0"/>
              </a:rPr>
              <a:t>Ayadoo la yaraynaayo sonkorta lagu daro suusaca iyo badarka, iyo inaan la xisaabin macmacaanka, doorshaha iyo waxyaabaha kale ee badarkalaga sameeyay ee buuxiya baahida badarka ilmuhu cunaayo, cuntooyinka lagu baxsho CACFP ayaa siinaaya carruurta fursad ay isku dayaan— ayna ku jeclaystaan—cuntooyin caafimaad leh, oo cusub.</a:t>
            </a:r>
          </a:p>
          <a:p>
            <a:endParaRPr lang="en-US" sz="800" dirty="0">
              <a:solidFill>
                <a:srgbClr val="2D3293"/>
              </a:solidFill>
              <a:latin typeface="Avenir Next LT Pro Light" panose="020B0304020202020204" pitchFamily="34" charset="0"/>
            </a:endParaRPr>
          </a:p>
          <a:p>
            <a:endParaRPr lang="en-US" sz="800" dirty="0">
              <a:solidFill>
                <a:srgbClr val="2D3293"/>
              </a:solidFill>
              <a:latin typeface="Avenir Next LT Pro Light" panose="020B0304020202020204" pitchFamily="34" charset="0"/>
            </a:endParaRPr>
          </a:p>
          <a:p>
            <a:endParaRPr lang="en-US" sz="800" dirty="0">
              <a:solidFill>
                <a:srgbClr val="2D3293"/>
              </a:solidFill>
              <a:latin typeface="Avenir Next LT Pro Light" panose="020B0304020202020204" pitchFamily="34" charset="0"/>
            </a:endParaRPr>
          </a:p>
          <a:p>
            <a:pPr marL="0" marR="0" indent="0"/>
            <a:endParaRPr lang="en-US" sz="800" dirty="0">
              <a:solidFill>
                <a:srgbClr val="2D3293"/>
              </a:solidFill>
              <a:latin typeface="Avenir Next LT Pro Light" panose="020B0304020202020204" pitchFamily="34" charset="0"/>
            </a:endParaRPr>
          </a:p>
        </p:txBody>
      </p:sp>
      <p:sp>
        <p:nvSpPr>
          <p:cNvPr id="29" name="Rectangle 28"/>
          <p:cNvSpPr/>
          <p:nvPr/>
        </p:nvSpPr>
        <p:spPr>
          <a:xfrm>
            <a:off x="5443728" y="8939784"/>
            <a:ext cx="1706880" cy="795528"/>
          </a:xfrm>
          <a:prstGeom prst="rect">
            <a:avLst/>
          </a:prstGeom>
          <a:solidFill>
            <a:srgbClr val="824B9E"/>
          </a:solidFill>
        </p:spPr>
        <p:txBody>
          <a:bodyPr lIns="0" tIns="0" rIns="0" bIns="0">
            <a:noAutofit/>
          </a:bodyPr>
          <a:lstStyle/>
          <a:p>
            <a:pPr marL="0" marR="0" indent="0"/>
            <a:r>
              <a:rPr lang="so-SO" sz="800" b="1">
                <a:solidFill>
                  <a:srgbClr val="FFFFFF"/>
                </a:solidFill>
                <a:latin typeface="Avenir Next LT Pro Light" panose="020B0304020202020204" pitchFamily="34" charset="0"/>
              </a:rPr>
              <a:t>Adeegga Cuntada iyo Nafaqada FNS-651</a:t>
            </a:r>
          </a:p>
          <a:p>
            <a:pPr marL="0" marR="0" indent="0"/>
            <a:r>
              <a:rPr lang="so-SO" sz="800" b="1">
                <a:solidFill>
                  <a:srgbClr val="FFFFFF"/>
                </a:solidFill>
                <a:latin typeface="Avenir Next LT Pro Light" panose="020B0304020202020204" pitchFamily="34" charset="0"/>
              </a:rPr>
              <a:t>Abriil 2017</a:t>
            </a:r>
          </a:p>
          <a:p>
            <a:pPr marL="0" marR="0" indent="0"/>
            <a:r>
              <a:rPr lang="so-SO" sz="800" b="1">
                <a:solidFill>
                  <a:srgbClr val="FFFFFF"/>
                </a:solidFill>
                <a:latin typeface="Avenir Next LT Pro Light" panose="020B0304020202020204" pitchFamily="34" charset="0"/>
              </a:rPr>
              <a:t>https://teamnutrition.usda.gov</a:t>
            </a:r>
          </a:p>
          <a:p>
            <a:pPr marL="0" marR="0" indent="0"/>
            <a:r>
              <a:rPr lang="so-SO" sz="800">
                <a:solidFill>
                  <a:srgbClr val="FFFFFF"/>
                </a:solidFill>
                <a:latin typeface="Avenir Next LT Pro Light" panose="020B0304020202020204" pitchFamily="34" charset="0"/>
              </a:rPr>
              <a:t>USDA waa adeeg bixiye, loo shaqeeye, iyo dayn bixiye loo siman yahay.</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515</Words>
  <Application>Microsoft Office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Next LT Pro</vt:lpstr>
      <vt:lpstr>Avenir Next LT Pro Light</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Irene Reyna</dc:creator>
  <cp:lastModifiedBy>Irene Reyna</cp:lastModifiedBy>
  <cp:revision>5</cp:revision>
  <dcterms:modified xsi:type="dcterms:W3CDTF">2021-03-29T20:01:44Z</dcterms:modified>
</cp:coreProperties>
</file>