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7772400" cy="100584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68" userDrawn="1">
          <p15:clr>
            <a:srgbClr val="A4A3A4"/>
          </p15:clr>
        </p15:guide>
        <p15:guide id="2" pos="244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76" d="100"/>
          <a:sy n="76" d="100"/>
        </p:scale>
        <p:origin x="2856" y="96"/>
      </p:cViewPr>
      <p:guideLst>
        <p:guide orient="horz" pos="3168"/>
        <p:guide pos="244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health.gov/dietaryguidelines/2015/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teamnutrition.usda.gov" TargetMode="External"/><Relationship Id="rId5" Type="http://schemas.openxmlformats.org/officeDocument/2006/relationships/hyperlink" Target="https://epi.grants.cancer.gov/diet/usualintakes/pop/2007-10/table_a40.html" TargetMode="External"/><Relationship Id="rId4" Type="http://schemas.openxmlformats.org/officeDocument/2006/relationships/hyperlink" Target="https://epi.grants.cancer.gov/diet/usualintakes/pop/2007-10/table_a06.htm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4588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" y="6096"/>
            <a:ext cx="7766304" cy="10052304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710184" y="963168"/>
            <a:ext cx="6132576" cy="323088"/>
          </a:xfrm>
          <a:prstGeom prst="rect">
            <a:avLst/>
          </a:prstGeom>
          <a:noFill/>
        </p:spPr>
        <p:txBody>
          <a:bodyPr wrap="none" lIns="0" tIns="0" rIns="0" bIns="0">
            <a:noAutofit/>
          </a:bodyPr>
          <a:lstStyle/>
          <a:p>
            <a:pPr marL="0" marR="0" indent="0" algn="ctr"/>
            <a:r>
              <a:rPr lang="en-US" sz="2300" b="1" dirty="0">
                <a:solidFill>
                  <a:srgbClr val="834B9D"/>
                </a:solidFill>
                <a:latin typeface="Arial"/>
              </a:rPr>
              <a:t>Vamos criar um futuro mais saudável com o CACFP</a:t>
            </a:r>
          </a:p>
        </p:txBody>
      </p:sp>
      <p:sp>
        <p:nvSpPr>
          <p:cNvPr id="5" name="Rectangle 4"/>
          <p:cNvSpPr/>
          <p:nvPr/>
        </p:nvSpPr>
        <p:spPr>
          <a:xfrm>
            <a:off x="1447800" y="1487424"/>
            <a:ext cx="4907280" cy="670560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/>
          <a:p>
            <a:pPr marL="0" marR="0" indent="0" algn="ctr">
              <a:lnSpc>
                <a:spcPct val="119000"/>
              </a:lnSpc>
            </a:pPr>
            <a:r>
              <a:rPr lang="en-US" sz="900" dirty="0">
                <a:latin typeface="Avenir Next LT Pro Light" panose="020B0304020202020204" pitchFamily="34" charset="0"/>
                <a:cs typeface="Calibri" panose="020F0502020204030204" pitchFamily="34" charset="0"/>
              </a:rPr>
              <a:t>Todos os dias, mais de 4 milhões de crianças recebem refeições e lanches por meio do Programa Alimentação em Assistência a Crianças e Adultos (</a:t>
            </a:r>
            <a:r>
              <a:rPr lang="en-US" sz="900" dirty="0" err="1">
                <a:latin typeface="Avenir Next LT Pro Light" panose="020B0304020202020204" pitchFamily="34" charset="0"/>
                <a:cs typeface="Calibri" panose="020F0502020204030204" pitchFamily="34" charset="0"/>
              </a:rPr>
              <a:t>CACFP</a:t>
            </a:r>
            <a:r>
              <a:rPr lang="en-US" sz="900" dirty="0">
                <a:latin typeface="Avenir Next LT Pro Light" panose="020B0304020202020204" pitchFamily="34" charset="0"/>
                <a:cs typeface="Calibri" panose="020F0502020204030204" pitchFamily="34" charset="0"/>
              </a:rPr>
              <a:t>) do USDA. Graças a atualizações recentes aos padrões de refeição do </a:t>
            </a:r>
            <a:r>
              <a:rPr lang="en-US" sz="900" dirty="0" err="1">
                <a:latin typeface="Avenir Next LT Pro Light" panose="020B0304020202020204" pitchFamily="34" charset="0"/>
                <a:cs typeface="Calibri" panose="020F0502020204030204" pitchFamily="34" charset="0"/>
              </a:rPr>
              <a:t>CACFP</a:t>
            </a:r>
            <a:r>
              <a:rPr lang="en-US" sz="900" dirty="0">
                <a:latin typeface="Avenir Next LT Pro Light" panose="020B0304020202020204" pitchFamily="34" charset="0"/>
                <a:cs typeface="Calibri" panose="020F0502020204030204" pitchFamily="34" charset="0"/>
              </a:rPr>
              <a:t>, você agora tem ainda mais oportunidades de ajudar essas crianças a receberam a nutrição de que precisam para poderem </a:t>
            </a:r>
            <a:r>
              <a:rPr lang="en-US" sz="900" b="1" dirty="0">
                <a:latin typeface="Avenir Next LT Pro Light" panose="020B0304020202020204" pitchFamily="34" charset="0"/>
                <a:cs typeface="Calibri" panose="020F0502020204030204" pitchFamily="34" charset="0"/>
              </a:rPr>
              <a:t>aprender</a:t>
            </a:r>
            <a:r>
              <a:rPr lang="en-US" sz="900" dirty="0">
                <a:latin typeface="Avenir Next LT Pro Light" panose="020B0304020202020204" pitchFamily="34" charset="0"/>
                <a:cs typeface="Calibri" panose="020F0502020204030204" pitchFamily="34" charset="0"/>
              </a:rPr>
              <a:t>, </a:t>
            </a:r>
            <a:r>
              <a:rPr lang="en-US" sz="900" b="1" dirty="0">
                <a:latin typeface="Avenir Next LT Pro Light" panose="020B0304020202020204" pitchFamily="34" charset="0"/>
                <a:cs typeface="Calibri" panose="020F0502020204030204" pitchFamily="34" charset="0"/>
              </a:rPr>
              <a:t>crescer</a:t>
            </a:r>
            <a:r>
              <a:rPr lang="en-US" sz="900" dirty="0">
                <a:latin typeface="Avenir Next LT Pro Light" panose="020B0304020202020204" pitchFamily="34" charset="0"/>
                <a:cs typeface="Calibri" panose="020F0502020204030204" pitchFamily="34" charset="0"/>
              </a:rPr>
              <a:t> e </a:t>
            </a:r>
            <a:r>
              <a:rPr lang="en-US" sz="900" b="1" dirty="0">
                <a:latin typeface="Avenir Next LT Pro Light" panose="020B0304020202020204" pitchFamily="34" charset="0"/>
                <a:cs typeface="Calibri" panose="020F0502020204030204" pitchFamily="34" charset="0"/>
              </a:rPr>
              <a:t>brincar</a:t>
            </a:r>
            <a:r>
              <a:rPr lang="en-US" sz="900" dirty="0">
                <a:latin typeface="Avenir Next LT Pro Light" panose="020B0304020202020204" pitchFamily="34" charset="0"/>
                <a:cs typeface="Calibri" panose="020F0502020204030204" pitchFamily="34" charset="0"/>
              </a:rPr>
              <a:t>.</a:t>
            </a:r>
          </a:p>
        </p:txBody>
      </p:sp>
      <p:sp>
        <p:nvSpPr>
          <p:cNvPr id="6" name="Rectangle 5"/>
          <p:cNvSpPr/>
          <p:nvPr/>
        </p:nvSpPr>
        <p:spPr>
          <a:xfrm>
            <a:off x="2883408" y="2584704"/>
            <a:ext cx="1959864" cy="201168"/>
          </a:xfrm>
          <a:prstGeom prst="rect">
            <a:avLst/>
          </a:prstGeom>
          <a:noFill/>
        </p:spPr>
        <p:txBody>
          <a:bodyPr wrap="none" lIns="0" tIns="0" rIns="0" bIns="0">
            <a:noAutofit/>
          </a:bodyPr>
          <a:lstStyle/>
          <a:p>
            <a:pPr marL="0" marR="0" indent="0"/>
            <a:r>
              <a:rPr lang="en-US" sz="900" b="1" dirty="0">
                <a:solidFill>
                  <a:srgbClr val="056735"/>
                </a:solidFill>
                <a:latin typeface="Avenir Next LT Pro" panose="020B0504020202020204" pitchFamily="34" charset="0"/>
              </a:rPr>
              <a:t>Legumes e verduras que dão energia</a:t>
            </a:r>
          </a:p>
        </p:txBody>
      </p:sp>
      <p:sp>
        <p:nvSpPr>
          <p:cNvPr id="7" name="Rectangle 6"/>
          <p:cNvSpPr/>
          <p:nvPr/>
        </p:nvSpPr>
        <p:spPr>
          <a:xfrm>
            <a:off x="883920" y="6440424"/>
            <a:ext cx="798576" cy="134112"/>
          </a:xfrm>
          <a:prstGeom prst="rect">
            <a:avLst/>
          </a:prstGeom>
          <a:noFill/>
        </p:spPr>
        <p:txBody>
          <a:bodyPr wrap="none" lIns="0" tIns="0" rIns="0" bIns="0">
            <a:noAutofit/>
          </a:bodyPr>
          <a:lstStyle/>
          <a:p>
            <a:pPr marL="0" marR="0" indent="0" algn="ctr"/>
            <a:r>
              <a:rPr lang="en-US" sz="1000" dirty="0">
                <a:solidFill>
                  <a:srgbClr val="97321F"/>
                </a:solidFill>
                <a:latin typeface="Avenir Next LT Pro Light" panose="020B0304020202020204" pitchFamily="34" charset="0"/>
              </a:rPr>
              <a:t>Grãos integrais</a:t>
            </a:r>
          </a:p>
        </p:txBody>
      </p:sp>
      <p:sp>
        <p:nvSpPr>
          <p:cNvPr id="8" name="Rectangle 7"/>
          <p:cNvSpPr/>
          <p:nvPr/>
        </p:nvSpPr>
        <p:spPr>
          <a:xfrm>
            <a:off x="2883408" y="6440424"/>
            <a:ext cx="850392" cy="134112"/>
          </a:xfrm>
          <a:prstGeom prst="rect">
            <a:avLst/>
          </a:prstGeom>
          <a:noFill/>
        </p:spPr>
        <p:txBody>
          <a:bodyPr wrap="none" lIns="0" tIns="0" rIns="0" bIns="0">
            <a:noAutofit/>
          </a:bodyPr>
          <a:lstStyle/>
          <a:p>
            <a:pPr marL="0" marR="0" indent="0" algn="ctr"/>
            <a:r>
              <a:rPr lang="en-US" sz="1000">
                <a:solidFill>
                  <a:srgbClr val="97321F"/>
                </a:solidFill>
                <a:latin typeface="Avenir Next LT Pro Light" panose="020B0304020202020204" pitchFamily="34" charset="0"/>
              </a:rPr>
              <a:t>Grãos refinados</a:t>
            </a:r>
          </a:p>
        </p:txBody>
      </p:sp>
      <p:sp>
        <p:nvSpPr>
          <p:cNvPr id="9" name="Rectangle 8"/>
          <p:cNvSpPr/>
          <p:nvPr/>
        </p:nvSpPr>
        <p:spPr>
          <a:xfrm>
            <a:off x="3392424" y="5803392"/>
            <a:ext cx="384048" cy="210312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/>
          <a:p>
            <a:pPr marL="0" marR="0" indent="0" algn="ctr">
              <a:lnSpc>
                <a:spcPct val="89000"/>
              </a:lnSpc>
            </a:pPr>
            <a:r>
              <a:rPr lang="en-US" sz="750" b="1">
                <a:solidFill>
                  <a:srgbClr val="BE202E"/>
                </a:solidFill>
                <a:latin typeface="+mj-lt"/>
              </a:rPr>
              <a:t>FARINHA DE TRIGO</a:t>
            </a:r>
          </a:p>
        </p:txBody>
      </p:sp>
      <p:sp>
        <p:nvSpPr>
          <p:cNvPr id="10" name="Rectangle 9"/>
          <p:cNvSpPr/>
          <p:nvPr/>
        </p:nvSpPr>
        <p:spPr>
          <a:xfrm>
            <a:off x="783336" y="5821680"/>
            <a:ext cx="469392" cy="158496"/>
          </a:xfrm>
          <a:prstGeom prst="rect">
            <a:avLst/>
          </a:prstGeom>
          <a:solidFill>
            <a:srgbClr val="603A16"/>
          </a:solidFill>
        </p:spPr>
        <p:txBody>
          <a:bodyPr lIns="0" tIns="0" rIns="0" bIns="0">
            <a:noAutofit/>
          </a:bodyPr>
          <a:lstStyle/>
          <a:p>
            <a:pPr marL="0" marR="0" indent="0" algn="ctr">
              <a:lnSpc>
                <a:spcPct val="92000"/>
              </a:lnSpc>
            </a:pPr>
            <a:r>
              <a:rPr lang="en-US" sz="500" b="1" dirty="0">
                <a:solidFill>
                  <a:srgbClr val="FFFFFF"/>
                </a:solidFill>
                <a:latin typeface="+mj-lt"/>
              </a:rPr>
              <a:t>Farinha de trigo </a:t>
            </a:r>
            <a:r>
              <a:rPr lang="en-US" sz="550" b="1" dirty="0">
                <a:solidFill>
                  <a:srgbClr val="FFFFFF"/>
                </a:solidFill>
                <a:latin typeface="+mj-lt"/>
              </a:rPr>
              <a:t>integral</a:t>
            </a:r>
          </a:p>
        </p:txBody>
      </p:sp>
      <p:sp>
        <p:nvSpPr>
          <p:cNvPr id="11" name="Rectangle 10"/>
          <p:cNvSpPr/>
          <p:nvPr/>
        </p:nvSpPr>
        <p:spPr>
          <a:xfrm>
            <a:off x="5977128" y="6217920"/>
            <a:ext cx="1496568" cy="582168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/>
          <a:p>
            <a:pPr marL="0" marR="0" indent="0">
              <a:lnSpc>
                <a:spcPct val="95000"/>
              </a:lnSpc>
            </a:pPr>
            <a:r>
              <a:rPr lang="en-US" sz="900" dirty="0">
                <a:solidFill>
                  <a:srgbClr val="2D3293"/>
                </a:solidFill>
                <a:latin typeface="Avenir Next LT Pro Light" panose="020B0304020202020204" pitchFamily="34" charset="0"/>
              </a:rPr>
              <a:t>Todos os dias, </a:t>
            </a:r>
            <a:r>
              <a:rPr lang="en-US" sz="900" b="1" dirty="0">
                <a:solidFill>
                  <a:srgbClr val="2D3293"/>
                </a:solidFill>
                <a:latin typeface="Avenir Next LT Pro Light" panose="020B0304020202020204" pitchFamily="34" charset="0"/>
              </a:rPr>
              <a:t>crianças de 9 a 13 anos de idade </a:t>
            </a:r>
            <a:r>
              <a:rPr lang="en-US" sz="900" dirty="0">
                <a:solidFill>
                  <a:srgbClr val="2D3293"/>
                </a:solidFill>
                <a:latin typeface="Avenir Next LT Pro Light" panose="020B0304020202020204" pitchFamily="34" charset="0"/>
              </a:rPr>
              <a:t>consomem, em média, 17 a 22 colheres de chá de açúcar aditivo todos os dias.</a:t>
            </a:r>
          </a:p>
        </p:txBody>
      </p:sp>
      <p:sp>
        <p:nvSpPr>
          <p:cNvPr id="12" name="Rectangle 11"/>
          <p:cNvSpPr/>
          <p:nvPr/>
        </p:nvSpPr>
        <p:spPr>
          <a:xfrm>
            <a:off x="438912" y="6653784"/>
            <a:ext cx="3648456" cy="426720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/>
          <a:p>
            <a:pPr marL="0" marR="0" indent="0" algn="ctr">
              <a:lnSpc>
                <a:spcPct val="91000"/>
              </a:lnSpc>
            </a:pPr>
            <a:r>
              <a:rPr lang="en-US" sz="850" dirty="0">
                <a:solidFill>
                  <a:srgbClr val="97321F"/>
                </a:solidFill>
                <a:latin typeface="Avenir Next LT Pro Light" panose="020B0304020202020204" pitchFamily="34" charset="0"/>
              </a:rPr>
              <a:t>Agora, as crianças têm mais chances de consumir alimentos ricos em grãos integrais pelo menos </a:t>
            </a:r>
            <a:r>
              <a:rPr lang="en-US" sz="850" b="1" dirty="0">
                <a:solidFill>
                  <a:srgbClr val="97321F"/>
                </a:solidFill>
                <a:latin typeface="Avenir Next LT Pro Light" panose="020B0304020202020204" pitchFamily="34" charset="0"/>
              </a:rPr>
              <a:t>uma vez ao dia</a:t>
            </a:r>
            <a:r>
              <a:rPr lang="en-US" sz="850" dirty="0">
                <a:solidFill>
                  <a:srgbClr val="97321F"/>
                </a:solidFill>
                <a:latin typeface="Avenir Next LT Pro Light" panose="020B0304020202020204" pitchFamily="34" charset="0"/>
              </a:rPr>
              <a:t>. Os grãos integrais proporcionam vitaminas, minerais e fibra às crianças, ajudando-as a ficarem fortes e saudáveis.</a:t>
            </a:r>
          </a:p>
        </p:txBody>
      </p:sp>
      <p:sp>
        <p:nvSpPr>
          <p:cNvPr id="14" name="Rectangle 13"/>
          <p:cNvSpPr/>
          <p:nvPr/>
        </p:nvSpPr>
        <p:spPr>
          <a:xfrm>
            <a:off x="428966" y="3507867"/>
            <a:ext cx="1018834" cy="789432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/>
          <a:p>
            <a:pPr>
              <a:lnSpc>
                <a:spcPct val="107000"/>
              </a:lnSpc>
            </a:pPr>
            <a:r>
              <a:rPr lang="en-US" sz="800" b="1" dirty="0">
                <a:solidFill>
                  <a:srgbClr val="056735"/>
                </a:solidFill>
                <a:latin typeface="Avenir Next LT Pro" panose="020B0504020202020204" pitchFamily="34" charset="0"/>
              </a:rPr>
              <a:t>Menos de 10% das crianças de 4 a 8 anos consomem a quantidade suficiente de legumes e verduras.</a:t>
            </a:r>
          </a:p>
          <a:p>
            <a:pPr marL="0" marR="0" indent="0">
              <a:lnSpc>
                <a:spcPct val="107000"/>
              </a:lnSpc>
            </a:pPr>
            <a:endParaRPr lang="en-US" sz="800" b="1" dirty="0">
              <a:solidFill>
                <a:srgbClr val="056735"/>
              </a:solidFill>
              <a:latin typeface="Avenir Next LT Pro" panose="020B0504020202020204" pitchFamily="34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5650992" y="3005328"/>
            <a:ext cx="1831848" cy="935736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/>
          <a:p>
            <a:pPr marL="0" marR="0" indent="0">
              <a:lnSpc>
                <a:spcPct val="96000"/>
              </a:lnSpc>
            </a:pPr>
            <a:r>
              <a:rPr lang="en-US" sz="900" dirty="0">
                <a:solidFill>
                  <a:srgbClr val="056735"/>
                </a:solidFill>
                <a:latin typeface="Avenir Next LT Pro Light" panose="020B0304020202020204" pitchFamily="34" charset="0"/>
              </a:rPr>
              <a:t>Agora, frutas e legumes/verduras são dois componentes separados no almoço, no jantar e nos lanches. Isso significa que você pode servir legumes/verduras e frutas mais frequentemente e ajudar as crianças a gostar de alimentos saudáveis desde pequenas.</a:t>
            </a:r>
          </a:p>
        </p:txBody>
      </p:sp>
      <p:sp>
        <p:nvSpPr>
          <p:cNvPr id="18" name="Rectangle 17"/>
          <p:cNvSpPr/>
          <p:nvPr/>
        </p:nvSpPr>
        <p:spPr>
          <a:xfrm>
            <a:off x="757428" y="4770120"/>
            <a:ext cx="3002280" cy="201168"/>
          </a:xfrm>
          <a:prstGeom prst="rect">
            <a:avLst/>
          </a:prstGeom>
          <a:noFill/>
        </p:spPr>
        <p:txBody>
          <a:bodyPr wrap="none" lIns="0" tIns="0" rIns="0" bIns="0">
            <a:noAutofit/>
          </a:bodyPr>
          <a:lstStyle/>
          <a:p>
            <a:pPr marL="0" marR="0" indent="0"/>
            <a:r>
              <a:rPr lang="en-US" sz="750" b="1" dirty="0">
                <a:solidFill>
                  <a:srgbClr val="97321F"/>
                </a:solidFill>
                <a:latin typeface="Avenir Next LT Pro" panose="020B0504020202020204" pitchFamily="34" charset="0"/>
              </a:rPr>
              <a:t>Como iniciar as crianças mais cedo no consumo de grãos integrais</a:t>
            </a:r>
          </a:p>
        </p:txBody>
      </p:sp>
      <p:sp>
        <p:nvSpPr>
          <p:cNvPr id="19" name="Rectangle 18"/>
          <p:cNvSpPr/>
          <p:nvPr/>
        </p:nvSpPr>
        <p:spPr>
          <a:xfrm>
            <a:off x="5242560" y="4764024"/>
            <a:ext cx="2048256" cy="213360"/>
          </a:xfrm>
          <a:prstGeom prst="rect">
            <a:avLst/>
          </a:prstGeom>
          <a:noFill/>
        </p:spPr>
        <p:txBody>
          <a:bodyPr wrap="none" lIns="0" tIns="0" rIns="0" bIns="0">
            <a:noAutofit/>
          </a:bodyPr>
          <a:lstStyle/>
          <a:p>
            <a:pPr marL="0" marR="0" indent="0" algn="ctr"/>
            <a:r>
              <a:rPr lang="en-US" sz="1050" b="1" dirty="0">
                <a:solidFill>
                  <a:srgbClr val="2B368E"/>
                </a:solidFill>
                <a:latin typeface="Avenir Next LT Pro" panose="020B0504020202020204" pitchFamily="34" charset="0"/>
              </a:rPr>
              <a:t>Como diminuir os açúcares aditivos</a:t>
            </a:r>
          </a:p>
        </p:txBody>
      </p:sp>
      <p:sp>
        <p:nvSpPr>
          <p:cNvPr id="20" name="Rectangle 19"/>
          <p:cNvSpPr/>
          <p:nvPr/>
        </p:nvSpPr>
        <p:spPr>
          <a:xfrm>
            <a:off x="606552" y="5095875"/>
            <a:ext cx="3480816" cy="295656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/>
          <a:p>
            <a:pPr marL="0" marR="0" indent="0" algn="ctr">
              <a:lnSpc>
                <a:spcPct val="88000"/>
              </a:lnSpc>
            </a:pPr>
            <a:r>
              <a:rPr lang="en-US" sz="900" dirty="0">
                <a:solidFill>
                  <a:srgbClr val="97321F"/>
                </a:solidFill>
                <a:latin typeface="Avenir Next LT Pro Light" panose="020B0304020202020204" pitchFamily="34" charset="0"/>
              </a:rPr>
              <a:t>Crianças de 1 a 13 anos de idade consomem até </a:t>
            </a:r>
            <a:r>
              <a:rPr lang="en-US" sz="900" b="1" dirty="0">
                <a:solidFill>
                  <a:srgbClr val="97321F"/>
                </a:solidFill>
                <a:latin typeface="Avenir Next LT Pro Light" panose="020B0304020202020204" pitchFamily="34" charset="0"/>
              </a:rPr>
              <a:t>duas vezes a quantidade</a:t>
            </a:r>
            <a:r>
              <a:rPr lang="en-US" sz="900" dirty="0">
                <a:solidFill>
                  <a:srgbClr val="97321F"/>
                </a:solidFill>
                <a:latin typeface="Avenir Next LT Pro Light" panose="020B0304020202020204" pitchFamily="34" charset="0"/>
              </a:rPr>
              <a:t> recomendada de grãos refinados, mas não consomem a quantidade suficiente de grãos integrais.</a:t>
            </a:r>
          </a:p>
        </p:txBody>
      </p:sp>
      <p:sp>
        <p:nvSpPr>
          <p:cNvPr id="21" name="Rectangle 20"/>
          <p:cNvSpPr/>
          <p:nvPr/>
        </p:nvSpPr>
        <p:spPr>
          <a:xfrm>
            <a:off x="1283208" y="7192137"/>
            <a:ext cx="2673096" cy="1289304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/>
          <a:p>
            <a:pPr marL="0" marR="0" indent="0">
              <a:spcAft>
                <a:spcPts val="140"/>
              </a:spcAft>
            </a:pPr>
            <a:r>
              <a:rPr lang="en-US" sz="1200" b="1" dirty="0">
                <a:solidFill>
                  <a:srgbClr val="834B9D"/>
                </a:solidFill>
                <a:latin typeface="Avenir Next LT Pro" panose="020B0504020202020204" pitchFamily="34" charset="0"/>
              </a:rPr>
              <a:t>Para o bebê: atualizações sobre os padrões de alimentação dos bebês</a:t>
            </a:r>
          </a:p>
          <a:p>
            <a:pPr marL="0" marR="0" indent="0">
              <a:spcAft>
                <a:spcPts val="300"/>
              </a:spcAft>
            </a:pPr>
            <a:r>
              <a:rPr lang="en-US" sz="900" dirty="0">
                <a:solidFill>
                  <a:srgbClr val="6D6E71"/>
                </a:solidFill>
                <a:latin typeface="Avenir Next LT Pro Light" panose="020B0304020202020204" pitchFamily="34" charset="0"/>
              </a:rPr>
              <a:t>Os padrões atualizados de refeições para bebês apoiam a saúde dos participantes mais jovens do CACFP da seguinte maneira:</a:t>
            </a:r>
          </a:p>
          <a:p>
            <a:pPr marL="129100" marR="0" indent="-165100">
              <a:spcAft>
                <a:spcPts val="300"/>
              </a:spcAft>
            </a:pPr>
            <a:r>
              <a:rPr lang="en-US" sz="900" dirty="0">
                <a:solidFill>
                  <a:srgbClr val="6D6E71"/>
                </a:solidFill>
                <a:latin typeface="Avenir Next LT Pro Light" panose="020B0304020202020204" pitchFamily="34" charset="0"/>
              </a:rPr>
              <a:t>• Reembolso de refeições quando as mães amamentam no local</a:t>
            </a:r>
          </a:p>
          <a:p>
            <a:pPr marL="129100" marR="0" indent="-165100">
              <a:spcAft>
                <a:spcPts val="300"/>
              </a:spcAft>
            </a:pPr>
            <a:r>
              <a:rPr lang="en-US" sz="900" dirty="0">
                <a:solidFill>
                  <a:srgbClr val="6D6E71"/>
                </a:solidFill>
                <a:latin typeface="Avenir Next LT Pro Light" panose="020B0304020202020204" pitchFamily="34" charset="0"/>
              </a:rPr>
              <a:t>• Inclusão de uma variedade de alimentos para os bebês experimentarem durante o primeiro ano de vida</a:t>
            </a:r>
          </a:p>
        </p:txBody>
      </p:sp>
      <p:sp>
        <p:nvSpPr>
          <p:cNvPr id="22" name="Rectangle 21"/>
          <p:cNvSpPr/>
          <p:nvPr/>
        </p:nvSpPr>
        <p:spPr>
          <a:xfrm>
            <a:off x="192024" y="9022080"/>
            <a:ext cx="3806952" cy="780288"/>
          </a:xfrm>
          <a:prstGeom prst="rect">
            <a:avLst/>
          </a:prstGeom>
          <a:solidFill>
            <a:srgbClr val="824B9E"/>
          </a:solidFill>
        </p:spPr>
        <p:txBody>
          <a:bodyPr lIns="0" tIns="0" rIns="0" bIns="0">
            <a:noAutofit/>
          </a:bodyPr>
          <a:lstStyle/>
          <a:p>
            <a:pPr marL="0" marR="0" indent="0"/>
            <a:r>
              <a:rPr lang="en-US" sz="800" b="1" dirty="0">
                <a:solidFill>
                  <a:srgbClr val="FFFFFF"/>
                </a:solidFill>
                <a:latin typeface="Avenir Next LT Pro Light" panose="020B0304020202020204" pitchFamily="34" charset="0"/>
              </a:rPr>
              <a:t>*Alimentos ricos em grãos integrais contém 100% de grãos integrais ou </a:t>
            </a:r>
            <a:r>
              <a:rPr lang="es" sz="800" b="1" dirty="0">
                <a:solidFill>
                  <a:srgbClr val="FFFFFF"/>
                </a:solidFill>
                <a:latin typeface="Avenir Next LT Pro Light" panose="020B0304020202020204" pitchFamily="34" charset="0"/>
              </a:rPr>
              <a:t>pelo menos</a:t>
            </a:r>
            <a:r>
              <a:rPr lang="en-US" sz="800" b="1" dirty="0">
                <a:solidFill>
                  <a:srgbClr val="FFFFFF"/>
                </a:solidFill>
                <a:latin typeface="Avenir Next LT Pro Light" panose="020B0304020202020204" pitchFamily="34" charset="0"/>
              </a:rPr>
              <a:t> 50% de grãos integrais e 50% de grãos fortificados.</a:t>
            </a:r>
          </a:p>
          <a:p>
            <a:pPr marL="0" marR="0" indent="0">
              <a:spcBef>
                <a:spcPts val="600"/>
              </a:spcBef>
            </a:pPr>
            <a:r>
              <a:rPr lang="en-US" sz="800" b="1" dirty="0">
                <a:solidFill>
                  <a:srgbClr val="FFFFFF"/>
                </a:solidFill>
                <a:latin typeface="Avenir Next LT Pro Light" panose="020B0304020202020204" pitchFamily="34" charset="0"/>
              </a:rPr>
              <a:t>Fontes:</a:t>
            </a:r>
          </a:p>
          <a:p>
            <a:pPr marL="0" marR="0" indent="0"/>
            <a:r>
              <a:rPr lang="en-US" sz="800" b="1" dirty="0">
                <a:solidFill>
                  <a:srgbClr val="FFFFFF"/>
                </a:solidFill>
                <a:latin typeface="Avenir Next LT Pro Light" panose="020B0304020202020204" pitchFamily="34" charset="0"/>
              </a:rPr>
              <a:t>https://health.gov/dietaryguidelines/2015/</a:t>
            </a:r>
            <a:endParaRPr lang="en-US" sz="800" b="1" dirty="0">
              <a:solidFill>
                <a:srgbClr val="FFFFFF"/>
              </a:solidFill>
              <a:latin typeface="Avenir Next LT Pro Light" panose="020B0304020202020204" pitchFamily="34" charset="0"/>
              <a:hlinkClick r:id="rId3"/>
            </a:endParaRPr>
          </a:p>
          <a:p>
            <a:pPr marL="0" marR="0" indent="0"/>
            <a:r>
              <a:rPr lang="en-US" sz="800" b="1" dirty="0">
                <a:solidFill>
                  <a:srgbClr val="FFFFFF"/>
                </a:solidFill>
                <a:latin typeface="Avenir Next LT Pro Light" panose="020B0304020202020204" pitchFamily="34" charset="0"/>
              </a:rPr>
              <a:t>https://epi.grants.cancer.gov/diet/usualintakes/pop/2007-10/table_a06.html</a:t>
            </a:r>
            <a:endParaRPr lang="en-US" sz="800" b="1" dirty="0">
              <a:solidFill>
                <a:srgbClr val="FFFFFF"/>
              </a:solidFill>
              <a:latin typeface="Avenir Next LT Pro Light" panose="020B0304020202020204" pitchFamily="34" charset="0"/>
              <a:hlinkClick r:id="rId4"/>
            </a:endParaRPr>
          </a:p>
          <a:p>
            <a:pPr marL="0" marR="0" indent="0"/>
            <a:r>
              <a:rPr lang="en-US" sz="800" b="1" dirty="0">
                <a:solidFill>
                  <a:srgbClr val="FFFFFF"/>
                </a:solidFill>
                <a:latin typeface="Avenir Next LT Pro Light" panose="020B0304020202020204" pitchFamily="34" charset="0"/>
              </a:rPr>
              <a:t>https://epi.grants.cancer.gov/diet/usualintakes/pop/2007-10/table_a40.html</a:t>
            </a:r>
            <a:endParaRPr lang="en-US" sz="800" b="1" dirty="0">
              <a:solidFill>
                <a:srgbClr val="FFFFFF"/>
              </a:solidFill>
              <a:latin typeface="Avenir Next LT Pro Light" panose="020B0304020202020204" pitchFamily="34" charset="0"/>
              <a:hlinkClick r:id="rId5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4773168" y="7080504"/>
            <a:ext cx="1524000" cy="670560"/>
          </a:xfrm>
          <a:prstGeom prst="rect">
            <a:avLst/>
          </a:prstGeom>
          <a:noFill/>
        </p:spPr>
        <p:txBody>
          <a:bodyPr wrap="square" lIns="0" tIns="0" rIns="0" bIns="0">
            <a:noAutofit/>
          </a:bodyPr>
          <a:lstStyle/>
          <a:p>
            <a:r>
              <a:rPr lang="en-US" sz="800" dirty="0">
                <a:solidFill>
                  <a:srgbClr val="2D3293"/>
                </a:solidFill>
                <a:latin typeface="Avenir Next LT Pro Light" panose="020B0304020202020204" pitchFamily="34" charset="0"/>
              </a:rPr>
              <a:t>Ao limitar o teor de açúcar em iogurtes e cereais matinais e não contar bolachas, bolos e outras sobremesas à base de grãos no cálculo dos requisitos de consumo de grãos, as refeições servidas pelo CACFP darão uma oportunidade para as crianças experimentarem e gostarem de alimentos novos e saudáveis.</a:t>
            </a:r>
          </a:p>
          <a:p>
            <a:endParaRPr lang="en-US" sz="800" dirty="0">
              <a:solidFill>
                <a:srgbClr val="2D3293"/>
              </a:solidFill>
              <a:latin typeface="Avenir Next LT Pro Light" panose="020B0304020202020204" pitchFamily="34" charset="0"/>
            </a:endParaRPr>
          </a:p>
          <a:p>
            <a:endParaRPr lang="en-US" sz="800" dirty="0">
              <a:solidFill>
                <a:srgbClr val="2D3293"/>
              </a:solidFill>
              <a:latin typeface="Avenir Next LT Pro Light" panose="020B0304020202020204" pitchFamily="34" charset="0"/>
            </a:endParaRPr>
          </a:p>
          <a:p>
            <a:endParaRPr lang="en-US" sz="800" dirty="0">
              <a:solidFill>
                <a:srgbClr val="2D3293"/>
              </a:solidFill>
              <a:latin typeface="Avenir Next LT Pro Light" panose="020B0304020202020204" pitchFamily="34" charset="0"/>
            </a:endParaRPr>
          </a:p>
          <a:p>
            <a:pPr marL="0" marR="0" indent="0"/>
            <a:endParaRPr lang="en-US" sz="800" dirty="0">
              <a:solidFill>
                <a:srgbClr val="2D3293"/>
              </a:solidFill>
              <a:latin typeface="Avenir Next LT Pro Light" panose="020B0304020202020204" pitchFamily="34" charset="0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5443728" y="8939784"/>
            <a:ext cx="1706880" cy="795528"/>
          </a:xfrm>
          <a:prstGeom prst="rect">
            <a:avLst/>
          </a:prstGeom>
          <a:solidFill>
            <a:srgbClr val="824B9E"/>
          </a:solidFill>
        </p:spPr>
        <p:txBody>
          <a:bodyPr lIns="0" tIns="0" rIns="0" bIns="0">
            <a:noAutofit/>
          </a:bodyPr>
          <a:lstStyle/>
          <a:p>
            <a:pPr marL="0" marR="0" indent="0"/>
            <a:r>
              <a:rPr lang="en-US" sz="800" b="1" dirty="0">
                <a:solidFill>
                  <a:srgbClr val="FFFFFF"/>
                </a:solidFill>
                <a:latin typeface="Avenir Next LT Pro Light" panose="020B0304020202020204" pitchFamily="34" charset="0"/>
              </a:rPr>
              <a:t>Serviço de Alimentação e Nutrição FNS-651</a:t>
            </a:r>
          </a:p>
          <a:p>
            <a:pPr marL="0" marR="0" indent="0"/>
            <a:r>
              <a:rPr lang="en-US" sz="800" b="1" dirty="0">
                <a:solidFill>
                  <a:srgbClr val="FFFFFF"/>
                </a:solidFill>
                <a:latin typeface="Avenir Next LT Pro Light" panose="020B0304020202020204" pitchFamily="34" charset="0"/>
              </a:rPr>
              <a:t>Abril de 2017</a:t>
            </a:r>
          </a:p>
          <a:p>
            <a:pPr marL="0" marR="0" indent="0"/>
            <a:r>
              <a:rPr lang="en-US" sz="800" b="1" dirty="0">
                <a:solidFill>
                  <a:srgbClr val="FFFFFF"/>
                </a:solidFill>
                <a:latin typeface="Avenir Next LT Pro Light" panose="020B0304020202020204" pitchFamily="34" charset="0"/>
              </a:rPr>
              <a:t>https://teamnutrition.usda.gov</a:t>
            </a:r>
            <a:endParaRPr lang="en-US" sz="800" b="1" dirty="0">
              <a:solidFill>
                <a:srgbClr val="FFFFFF"/>
              </a:solidFill>
              <a:latin typeface="Avenir Next LT Pro Light" panose="020B0304020202020204" pitchFamily="34" charset="0"/>
              <a:hlinkClick r:id="rId6"/>
            </a:endParaRPr>
          </a:p>
          <a:p>
            <a:pPr marL="0" marR="0" indent="0"/>
            <a:r>
              <a:rPr lang="en-US" sz="800" dirty="0">
                <a:solidFill>
                  <a:srgbClr val="FFFFFF"/>
                </a:solidFill>
                <a:latin typeface="Avenir Next LT Pro Light" panose="020B0304020202020204" pitchFamily="34" charset="0"/>
              </a:rPr>
              <a:t>O USDA não faz discriminações quanto à oferta de oportunidades, emprego e empréstimos.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501</Words>
  <Application>Microsoft Office PowerPoint</Application>
  <PresentationFormat>Custom</PresentationFormat>
  <Paragraphs>30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Avenir Next LT Pro</vt:lpstr>
      <vt:lpstr>Avenir Next LT Pro Light</vt:lpstr>
      <vt:lpstr>Calibri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Irene Reyna</dc:creator>
  <cp:lastModifiedBy>Irene Reyna</cp:lastModifiedBy>
  <cp:revision>8</cp:revision>
  <dcterms:modified xsi:type="dcterms:W3CDTF">2021-03-29T19:40:08Z</dcterms:modified>
</cp:coreProperties>
</file>