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x="18288000" cy="10287000"/>
  <p:notesSz cx="6858000" cy="9144000"/>
  <p:embeddedFontLst>
    <p:embeddedFont>
      <p:font typeface="Calibri" panose="020F0502020204030204" pitchFamily="34" charset="0"/>
      <p:regular r:id="rId51"/>
      <p:bold r:id="rId52"/>
      <p:italic r:id="rId53"/>
      <p:boldItalic r:id="rId54"/>
    </p:embeddedFont>
    <p:embeddedFont>
      <p:font typeface="Glacial Indifference" panose="020B0604020202020204" charset="0"/>
      <p:regular r:id="rId55"/>
    </p:embeddedFont>
    <p:embeddedFont>
      <p:font typeface="Glacial Indifference Bold" panose="020B0604020202020204" charset="0"/>
      <p:regular r:id="rId56"/>
      <p:bold r:id="rId57"/>
    </p:embeddedFont>
    <p:embeddedFont>
      <p:font typeface="Glacial Indifference Italics" panose="020B0604020202020204" charset="0"/>
      <p:regular r:id="rId58"/>
      <p:italic r:id="rId59"/>
    </p:embeddedFont>
    <p:embeddedFont>
      <p:font typeface="Open Sans" panose="020B0604020202020204" charset="0"/>
      <p:regular r:id="rId60"/>
    </p:embeddedFont>
    <p:embeddedFont>
      <p:font typeface="Open Sans Light" panose="020B0604020202020204" charset="0"/>
      <p:regular r:id="rId61"/>
    </p:embeddedFont>
    <p:embeddedFont>
      <p:font typeface="Quicksand" panose="020B0604020202020204" charset="0"/>
      <p:regular r:id="rId62"/>
    </p:embeddedFont>
    <p:embeddedFont>
      <p:font typeface="Quicksand Italics" panose="020B0604020202020204" charset="0"/>
      <p:regular r:id="rId63"/>
      <p:italic r:id="rId64"/>
    </p:embeddedFont>
    <p:embeddedFont>
      <p:font typeface="Sifonn" panose="020B0604020202020204" charset="0"/>
      <p:regular r:id="rId65"/>
      <p:bold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643" autoAdjust="0"/>
  </p:normalViewPr>
  <p:slideViewPr>
    <p:cSldViewPr>
      <p:cViewPr varScale="1">
        <p:scale>
          <a:sx n="39" d="100"/>
          <a:sy n="39" d="100"/>
        </p:scale>
        <p:origin x="9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1772257" cy="9583621"/>
            <a:chOff x="0" y="0"/>
            <a:chExt cx="27954481" cy="22757330"/>
          </a:xfrm>
        </p:grpSpPr>
        <p:sp>
          <p:nvSpPr>
            <p:cNvPr id="3" name="Freeform 3"/>
            <p:cNvSpPr/>
            <p:nvPr/>
          </p:nvSpPr>
          <p:spPr>
            <a:xfrm>
              <a:off x="72390" y="72390"/>
              <a:ext cx="27809700" cy="22612551"/>
            </a:xfrm>
            <a:custGeom>
              <a:avLst/>
              <a:gdLst/>
              <a:ahLst/>
              <a:cxnLst/>
              <a:rect l="l" t="t" r="r" b="b"/>
              <a:pathLst>
                <a:path w="27809700" h="22612551">
                  <a:moveTo>
                    <a:pt x="0" y="0"/>
                  </a:moveTo>
                  <a:lnTo>
                    <a:pt x="27809700" y="0"/>
                  </a:lnTo>
                  <a:lnTo>
                    <a:pt x="27809700" y="22612551"/>
                  </a:lnTo>
                  <a:lnTo>
                    <a:pt x="0" y="22612551"/>
                  </a:lnTo>
                  <a:lnTo>
                    <a:pt x="0" y="0"/>
                  </a:lnTo>
                  <a:close/>
                </a:path>
              </a:pathLst>
            </a:custGeom>
            <a:solidFill>
              <a:srgbClr val="C3EBE2"/>
            </a:solidFill>
          </p:spPr>
        </p:sp>
        <p:sp>
          <p:nvSpPr>
            <p:cNvPr id="4" name="Freeform 4"/>
            <p:cNvSpPr/>
            <p:nvPr/>
          </p:nvSpPr>
          <p:spPr>
            <a:xfrm>
              <a:off x="0" y="0"/>
              <a:ext cx="27954480" cy="22757330"/>
            </a:xfrm>
            <a:custGeom>
              <a:avLst/>
              <a:gdLst/>
              <a:ahLst/>
              <a:cxnLst/>
              <a:rect l="l" t="t" r="r" b="b"/>
              <a:pathLst>
                <a:path w="27954480" h="22757330">
                  <a:moveTo>
                    <a:pt x="27809701" y="22612550"/>
                  </a:moveTo>
                  <a:lnTo>
                    <a:pt x="27954480" y="22612550"/>
                  </a:lnTo>
                  <a:lnTo>
                    <a:pt x="27954480" y="22757330"/>
                  </a:lnTo>
                  <a:lnTo>
                    <a:pt x="27809701" y="22757330"/>
                  </a:lnTo>
                  <a:lnTo>
                    <a:pt x="27809701" y="22612550"/>
                  </a:lnTo>
                  <a:close/>
                  <a:moveTo>
                    <a:pt x="0" y="144780"/>
                  </a:moveTo>
                  <a:lnTo>
                    <a:pt x="144780" y="144780"/>
                  </a:lnTo>
                  <a:lnTo>
                    <a:pt x="144780" y="22612550"/>
                  </a:lnTo>
                  <a:lnTo>
                    <a:pt x="0" y="22612550"/>
                  </a:lnTo>
                  <a:lnTo>
                    <a:pt x="0" y="144780"/>
                  </a:lnTo>
                  <a:close/>
                  <a:moveTo>
                    <a:pt x="0" y="22612550"/>
                  </a:moveTo>
                  <a:lnTo>
                    <a:pt x="144780" y="22612550"/>
                  </a:lnTo>
                  <a:lnTo>
                    <a:pt x="144780" y="22757330"/>
                  </a:lnTo>
                  <a:lnTo>
                    <a:pt x="0" y="22757330"/>
                  </a:lnTo>
                  <a:lnTo>
                    <a:pt x="0" y="22612550"/>
                  </a:lnTo>
                  <a:close/>
                  <a:moveTo>
                    <a:pt x="27809701" y="144780"/>
                  </a:moveTo>
                  <a:lnTo>
                    <a:pt x="27954480" y="144780"/>
                  </a:lnTo>
                  <a:lnTo>
                    <a:pt x="27954480" y="22612550"/>
                  </a:lnTo>
                  <a:lnTo>
                    <a:pt x="27809701" y="22612550"/>
                  </a:lnTo>
                  <a:lnTo>
                    <a:pt x="27809701" y="144780"/>
                  </a:lnTo>
                  <a:close/>
                  <a:moveTo>
                    <a:pt x="144780" y="22612550"/>
                  </a:moveTo>
                  <a:lnTo>
                    <a:pt x="27809701" y="22612550"/>
                  </a:lnTo>
                  <a:lnTo>
                    <a:pt x="27809701" y="22757330"/>
                  </a:lnTo>
                  <a:lnTo>
                    <a:pt x="144780" y="22757330"/>
                  </a:lnTo>
                  <a:lnTo>
                    <a:pt x="144780" y="22612550"/>
                  </a:lnTo>
                  <a:close/>
                  <a:moveTo>
                    <a:pt x="27809701" y="0"/>
                  </a:moveTo>
                  <a:lnTo>
                    <a:pt x="27954480" y="0"/>
                  </a:lnTo>
                  <a:lnTo>
                    <a:pt x="27954480" y="144780"/>
                  </a:lnTo>
                  <a:lnTo>
                    <a:pt x="27809701" y="144780"/>
                  </a:lnTo>
                  <a:lnTo>
                    <a:pt x="27809701" y="0"/>
                  </a:lnTo>
                  <a:close/>
                  <a:moveTo>
                    <a:pt x="0" y="0"/>
                  </a:moveTo>
                  <a:lnTo>
                    <a:pt x="144780" y="0"/>
                  </a:lnTo>
                  <a:lnTo>
                    <a:pt x="144780" y="144780"/>
                  </a:lnTo>
                  <a:lnTo>
                    <a:pt x="0" y="144780"/>
                  </a:lnTo>
                  <a:lnTo>
                    <a:pt x="0" y="0"/>
                  </a:lnTo>
                  <a:close/>
                  <a:moveTo>
                    <a:pt x="144780" y="0"/>
                  </a:moveTo>
                  <a:lnTo>
                    <a:pt x="27809701" y="0"/>
                  </a:lnTo>
                  <a:lnTo>
                    <a:pt x="27809701" y="144780"/>
                  </a:lnTo>
                  <a:lnTo>
                    <a:pt x="144780" y="144780"/>
                  </a:lnTo>
                  <a:lnTo>
                    <a:pt x="144780" y="0"/>
                  </a:lnTo>
                  <a:close/>
                </a:path>
              </a:pathLst>
            </a:custGeom>
            <a:solidFill>
              <a:srgbClr val="2E414D"/>
            </a:solidFill>
          </p:spPr>
        </p:sp>
      </p:grpSp>
      <p:grpSp>
        <p:nvGrpSpPr>
          <p:cNvPr id="5" name="Group 5"/>
          <p:cNvGrpSpPr/>
          <p:nvPr/>
        </p:nvGrpSpPr>
        <p:grpSpPr>
          <a:xfrm>
            <a:off x="2092086" y="2202676"/>
            <a:ext cx="9593097" cy="6711563"/>
            <a:chOff x="0" y="0"/>
            <a:chExt cx="12790796" cy="8948750"/>
          </a:xfrm>
        </p:grpSpPr>
        <p:sp>
          <p:nvSpPr>
            <p:cNvPr id="6" name="TextBox 6"/>
            <p:cNvSpPr txBox="1"/>
            <p:nvPr/>
          </p:nvSpPr>
          <p:spPr>
            <a:xfrm>
              <a:off x="0" y="8326027"/>
              <a:ext cx="12334397" cy="622723"/>
            </a:xfrm>
            <a:prstGeom prst="rect">
              <a:avLst/>
            </a:prstGeom>
          </p:spPr>
          <p:txBody>
            <a:bodyPr lIns="0" tIns="0" rIns="0" bIns="0" rtlCol="0" anchor="t">
              <a:spAutoFit/>
            </a:bodyPr>
            <a:lstStyle/>
            <a:p>
              <a:pPr>
                <a:lnSpc>
                  <a:spcPts val="3919"/>
                </a:lnSpc>
              </a:pPr>
              <a:r>
                <a:rPr lang="en-US" sz="2800" spc="84">
                  <a:solidFill>
                    <a:srgbClr val="2E414D"/>
                  </a:solidFill>
                  <a:latin typeface="Glacial Indifference"/>
                </a:rPr>
                <a:t>By Joe Feldman</a:t>
              </a:r>
            </a:p>
          </p:txBody>
        </p:sp>
        <p:sp>
          <p:nvSpPr>
            <p:cNvPr id="7" name="TextBox 7"/>
            <p:cNvSpPr txBox="1"/>
            <p:nvPr/>
          </p:nvSpPr>
          <p:spPr>
            <a:xfrm>
              <a:off x="0" y="295275"/>
              <a:ext cx="12790796" cy="7406692"/>
            </a:xfrm>
            <a:prstGeom prst="rect">
              <a:avLst/>
            </a:prstGeom>
          </p:spPr>
          <p:txBody>
            <a:bodyPr lIns="0" tIns="0" rIns="0" bIns="0" rtlCol="0" anchor="t">
              <a:spAutoFit/>
            </a:bodyPr>
            <a:lstStyle/>
            <a:p>
              <a:pPr>
                <a:lnSpc>
                  <a:spcPts val="14112"/>
                </a:lnSpc>
              </a:pPr>
              <a:r>
                <a:rPr lang="en-US" sz="14400" spc="172">
                  <a:solidFill>
                    <a:srgbClr val="2E414D"/>
                  </a:solidFill>
                  <a:latin typeface="Sifonn"/>
                </a:rPr>
                <a:t>GRADING FOR EQUITY</a:t>
              </a:r>
            </a:p>
          </p:txBody>
        </p:sp>
      </p:grpSp>
      <p:pic>
        <p:nvPicPr>
          <p:cNvPr id="8" name="Picture 8"/>
          <p:cNvPicPr>
            <a:picLocks noChangeAspect="1"/>
          </p:cNvPicPr>
          <p:nvPr/>
        </p:nvPicPr>
        <p:blipFill>
          <a:blip r:embed="rId2"/>
          <a:srcRect/>
          <a:stretch>
            <a:fillRect/>
          </a:stretch>
        </p:blipFill>
        <p:spPr>
          <a:xfrm>
            <a:off x="14316744" y="6227914"/>
            <a:ext cx="5136684" cy="4819144"/>
          </a:xfrm>
          <a:prstGeom prst="rect">
            <a:avLst/>
          </a:prstGeom>
        </p:spPr>
      </p:pic>
      <p:pic>
        <p:nvPicPr>
          <p:cNvPr id="9" name="Picture 9"/>
          <p:cNvPicPr>
            <a:picLocks noChangeAspect="1"/>
          </p:cNvPicPr>
          <p:nvPr/>
        </p:nvPicPr>
        <p:blipFill>
          <a:blip r:embed="rId3"/>
          <a:srcRect/>
          <a:stretch>
            <a:fillRect/>
          </a:stretch>
        </p:blipFill>
        <p:spPr>
          <a:xfrm>
            <a:off x="13924744" y="2113114"/>
            <a:ext cx="3445343" cy="3445343"/>
          </a:xfrm>
          <a:prstGeom prst="rect">
            <a:avLst/>
          </a:prstGeom>
        </p:spPr>
      </p:pic>
      <p:sp>
        <p:nvSpPr>
          <p:cNvPr id="10" name="TextBox 10"/>
          <p:cNvSpPr txBox="1"/>
          <p:nvPr/>
        </p:nvSpPr>
        <p:spPr>
          <a:xfrm>
            <a:off x="13924744" y="1308415"/>
            <a:ext cx="3724678" cy="1384995"/>
          </a:xfrm>
          <a:prstGeom prst="rect">
            <a:avLst/>
          </a:prstGeom>
        </p:spPr>
        <p:txBody>
          <a:bodyPr lIns="0" tIns="0" rIns="0" bIns="0" rtlCol="0" anchor="t">
            <a:spAutoFit/>
          </a:bodyPr>
          <a:lstStyle/>
          <a:p>
            <a:pPr algn="ctr">
              <a:lnSpc>
                <a:spcPts val="3584"/>
              </a:lnSpc>
            </a:pPr>
            <a:r>
              <a:rPr lang="en-US" sz="3200" spc="320" dirty="0">
                <a:solidFill>
                  <a:srgbClr val="2E414D"/>
                </a:solidFill>
                <a:latin typeface="Glacial Indifference Bold"/>
              </a:rPr>
              <a:t>MAINE DOE BOOK STUDY</a:t>
            </a:r>
          </a:p>
          <a:p>
            <a:pPr algn="ctr">
              <a:lnSpc>
                <a:spcPts val="3584"/>
              </a:lnSpc>
            </a:pPr>
            <a:r>
              <a:rPr lang="en-US" sz="3200" spc="320" dirty="0">
                <a:solidFill>
                  <a:srgbClr val="2E414D"/>
                </a:solidFill>
                <a:latin typeface="Glacial Indifference Bold"/>
              </a:rPr>
              <a:t>SESSION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grpSp>
        <p:nvGrpSpPr>
          <p:cNvPr id="5" name="Group 5"/>
          <p:cNvGrpSpPr/>
          <p:nvPr/>
        </p:nvGrpSpPr>
        <p:grpSpPr>
          <a:xfrm>
            <a:off x="9111498" y="2090664"/>
            <a:ext cx="8147802" cy="6105672"/>
            <a:chOff x="0" y="0"/>
            <a:chExt cx="10863736" cy="8140895"/>
          </a:xfrm>
        </p:grpSpPr>
        <p:sp>
          <p:nvSpPr>
            <p:cNvPr id="6" name="TextBox 6"/>
            <p:cNvSpPr txBox="1"/>
            <p:nvPr/>
          </p:nvSpPr>
          <p:spPr>
            <a:xfrm>
              <a:off x="0" y="47625"/>
              <a:ext cx="10863736" cy="1472992"/>
            </a:xfrm>
            <a:prstGeom prst="rect">
              <a:avLst/>
            </a:prstGeom>
          </p:spPr>
          <p:txBody>
            <a:bodyPr lIns="0" tIns="0" rIns="0" bIns="0" rtlCol="0" anchor="t">
              <a:spAutoFit/>
            </a:bodyPr>
            <a:lstStyle/>
            <a:p>
              <a:pPr algn="r">
                <a:lnSpc>
                  <a:spcPts val="8325"/>
                </a:lnSpc>
              </a:pPr>
              <a:r>
                <a:rPr lang="en-US" sz="7500" spc="165">
                  <a:solidFill>
                    <a:srgbClr val="2E414D"/>
                  </a:solidFill>
                  <a:latin typeface="Sifonn"/>
                </a:rPr>
                <a:t>Web of Belief</a:t>
              </a:r>
            </a:p>
          </p:txBody>
        </p:sp>
        <p:sp>
          <p:nvSpPr>
            <p:cNvPr id="7" name="TextBox 7"/>
            <p:cNvSpPr txBox="1"/>
            <p:nvPr/>
          </p:nvSpPr>
          <p:spPr>
            <a:xfrm>
              <a:off x="2970" y="2239956"/>
              <a:ext cx="10860766" cy="1524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BASED ON EXPERIENCES &amp;</a:t>
              </a:r>
            </a:p>
            <a:p>
              <a:pPr algn="r">
                <a:lnSpc>
                  <a:spcPts val="4560"/>
                </a:lnSpc>
              </a:pPr>
              <a:r>
                <a:rPr lang="en-US" sz="3800" spc="380">
                  <a:solidFill>
                    <a:srgbClr val="2E414D"/>
                  </a:solidFill>
                  <a:latin typeface="Glacial Indifference Bold"/>
                </a:rPr>
                <a:t>PRIOR UNDERSTANDING</a:t>
              </a:r>
            </a:p>
          </p:txBody>
        </p:sp>
        <p:sp>
          <p:nvSpPr>
            <p:cNvPr id="8" name="TextBox 8"/>
            <p:cNvSpPr txBox="1"/>
            <p:nvPr/>
          </p:nvSpPr>
          <p:spPr>
            <a:xfrm>
              <a:off x="2970" y="4388045"/>
              <a:ext cx="10860766" cy="3752850"/>
            </a:xfrm>
            <a:prstGeom prst="rect">
              <a:avLst/>
            </a:prstGeom>
          </p:spPr>
          <p:txBody>
            <a:bodyPr lIns="0" tIns="0" rIns="0" bIns="0" rtlCol="0" anchor="t">
              <a:spAutoFit/>
            </a:bodyPr>
            <a:lstStyle/>
            <a:p>
              <a:pPr algn="r">
                <a:lnSpc>
                  <a:spcPts val="4500"/>
                </a:lnSpc>
              </a:pPr>
              <a:r>
                <a:rPr lang="en-US" sz="3000" spc="30">
                  <a:solidFill>
                    <a:srgbClr val="2E414D"/>
                  </a:solidFill>
                  <a:latin typeface="Glacial Indifference Italics"/>
                </a:rPr>
                <a:t>Philosopher W.V. Quine (1978)</a:t>
              </a:r>
            </a:p>
            <a:p>
              <a:pPr algn="r">
                <a:lnSpc>
                  <a:spcPts val="4500"/>
                </a:lnSpc>
              </a:pPr>
              <a:endParaRPr lang="en-US" sz="3000" spc="30">
                <a:solidFill>
                  <a:srgbClr val="2E414D"/>
                </a:solidFill>
                <a:latin typeface="Glacial Indifference Italics"/>
              </a:endParaRPr>
            </a:p>
            <a:p>
              <a:pPr algn="r">
                <a:lnSpc>
                  <a:spcPts val="4500"/>
                </a:lnSpc>
              </a:pPr>
              <a:r>
                <a:rPr lang="en-US" sz="3000" spc="30">
                  <a:solidFill>
                    <a:srgbClr val="2E414D"/>
                  </a:solidFill>
                  <a:latin typeface="Glacial Indifference Italics"/>
                </a:rPr>
                <a:t>"A complex system of what we hold to be true </a:t>
              </a:r>
            </a:p>
            <a:p>
              <a:pPr algn="r">
                <a:lnSpc>
                  <a:spcPts val="4500"/>
                </a:lnSpc>
              </a:pPr>
              <a:r>
                <a:rPr lang="en-US" sz="3000" spc="30">
                  <a:solidFill>
                    <a:srgbClr val="2E414D"/>
                  </a:solidFill>
                  <a:latin typeface="Glacial Indifference Italics"/>
                </a:rPr>
                <a:t>in the world based on our experiences </a:t>
              </a:r>
            </a:p>
            <a:p>
              <a:pPr algn="r">
                <a:lnSpc>
                  <a:spcPts val="4500"/>
                </a:lnSpc>
              </a:pPr>
              <a:r>
                <a:rPr lang="en-US" sz="3000" spc="30">
                  <a:solidFill>
                    <a:srgbClr val="2E414D"/>
                  </a:solidFill>
                  <a:latin typeface="Glacial Indifference Italics"/>
                </a:rPr>
                <a:t>and prior understanding."</a:t>
              </a:r>
            </a:p>
          </p:txBody>
        </p:sp>
      </p:grpSp>
      <p:pic>
        <p:nvPicPr>
          <p:cNvPr id="9" name="Picture 9"/>
          <p:cNvPicPr>
            <a:picLocks noChangeAspect="1"/>
          </p:cNvPicPr>
          <p:nvPr/>
        </p:nvPicPr>
        <p:blipFill>
          <a:blip r:embed="rId2"/>
          <a:srcRect/>
          <a:stretch>
            <a:fillRect/>
          </a:stretch>
        </p:blipFill>
        <p:spPr>
          <a:xfrm>
            <a:off x="2692212" y="1403814"/>
            <a:ext cx="4987806" cy="7479371"/>
          </a:xfrm>
          <a:prstGeom prst="rect">
            <a:avLst/>
          </a:prstGeom>
        </p:spPr>
      </p:pic>
      <p:sp>
        <p:nvSpPr>
          <p:cNvPr id="10" name="TextBox 10"/>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1 | Grading as Identity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365686" y="-611839"/>
            <a:ext cx="4885863" cy="11510678"/>
            <a:chOff x="0" y="0"/>
            <a:chExt cx="11602003" cy="27333332"/>
          </a:xfrm>
        </p:grpSpPr>
        <p:sp>
          <p:nvSpPr>
            <p:cNvPr id="3" name="Freeform 3"/>
            <p:cNvSpPr/>
            <p:nvPr/>
          </p:nvSpPr>
          <p:spPr>
            <a:xfrm>
              <a:off x="72390" y="72390"/>
              <a:ext cx="11457223" cy="27188554"/>
            </a:xfrm>
            <a:custGeom>
              <a:avLst/>
              <a:gdLst/>
              <a:ahLst/>
              <a:cxnLst/>
              <a:rect l="l" t="t" r="r" b="b"/>
              <a:pathLst>
                <a:path w="11457223" h="27188554">
                  <a:moveTo>
                    <a:pt x="0" y="0"/>
                  </a:moveTo>
                  <a:lnTo>
                    <a:pt x="11457223" y="0"/>
                  </a:lnTo>
                  <a:lnTo>
                    <a:pt x="11457223" y="27188554"/>
                  </a:lnTo>
                  <a:lnTo>
                    <a:pt x="0" y="27188554"/>
                  </a:lnTo>
                  <a:lnTo>
                    <a:pt x="0" y="0"/>
                  </a:lnTo>
                  <a:close/>
                </a:path>
              </a:pathLst>
            </a:custGeom>
            <a:solidFill>
              <a:srgbClr val="C3EBE2"/>
            </a:solidFill>
          </p:spPr>
        </p:sp>
        <p:sp>
          <p:nvSpPr>
            <p:cNvPr id="4" name="Freeform 4"/>
            <p:cNvSpPr/>
            <p:nvPr/>
          </p:nvSpPr>
          <p:spPr>
            <a:xfrm>
              <a:off x="0" y="0"/>
              <a:ext cx="11602003" cy="27333333"/>
            </a:xfrm>
            <a:custGeom>
              <a:avLst/>
              <a:gdLst/>
              <a:ahLst/>
              <a:cxnLst/>
              <a:rect l="l" t="t" r="r" b="b"/>
              <a:pathLst>
                <a:path w="11602003" h="27333333">
                  <a:moveTo>
                    <a:pt x="11457223" y="27188551"/>
                  </a:moveTo>
                  <a:lnTo>
                    <a:pt x="11602003" y="27188551"/>
                  </a:lnTo>
                  <a:lnTo>
                    <a:pt x="11602003" y="27333333"/>
                  </a:lnTo>
                  <a:lnTo>
                    <a:pt x="11457223" y="27333333"/>
                  </a:lnTo>
                  <a:lnTo>
                    <a:pt x="11457223" y="27188551"/>
                  </a:lnTo>
                  <a:close/>
                  <a:moveTo>
                    <a:pt x="0" y="144780"/>
                  </a:moveTo>
                  <a:lnTo>
                    <a:pt x="144780" y="144780"/>
                  </a:lnTo>
                  <a:lnTo>
                    <a:pt x="144780" y="27188551"/>
                  </a:lnTo>
                  <a:lnTo>
                    <a:pt x="0" y="27188551"/>
                  </a:lnTo>
                  <a:lnTo>
                    <a:pt x="0" y="144780"/>
                  </a:lnTo>
                  <a:close/>
                  <a:moveTo>
                    <a:pt x="0" y="27188551"/>
                  </a:moveTo>
                  <a:lnTo>
                    <a:pt x="144780" y="27188551"/>
                  </a:lnTo>
                  <a:lnTo>
                    <a:pt x="144780" y="27333333"/>
                  </a:lnTo>
                  <a:lnTo>
                    <a:pt x="0" y="27333333"/>
                  </a:lnTo>
                  <a:lnTo>
                    <a:pt x="0" y="27188551"/>
                  </a:lnTo>
                  <a:close/>
                  <a:moveTo>
                    <a:pt x="11457223" y="144780"/>
                  </a:moveTo>
                  <a:lnTo>
                    <a:pt x="11602003" y="144780"/>
                  </a:lnTo>
                  <a:lnTo>
                    <a:pt x="11602003" y="27188551"/>
                  </a:lnTo>
                  <a:lnTo>
                    <a:pt x="11457223" y="27188551"/>
                  </a:lnTo>
                  <a:lnTo>
                    <a:pt x="11457223" y="144780"/>
                  </a:lnTo>
                  <a:close/>
                  <a:moveTo>
                    <a:pt x="144780" y="27188551"/>
                  </a:moveTo>
                  <a:lnTo>
                    <a:pt x="11457223" y="27188551"/>
                  </a:lnTo>
                  <a:lnTo>
                    <a:pt x="11457223" y="27333333"/>
                  </a:lnTo>
                  <a:lnTo>
                    <a:pt x="144780" y="27333333"/>
                  </a:lnTo>
                  <a:lnTo>
                    <a:pt x="144780" y="27188551"/>
                  </a:lnTo>
                  <a:close/>
                  <a:moveTo>
                    <a:pt x="11457223" y="0"/>
                  </a:moveTo>
                  <a:lnTo>
                    <a:pt x="11602003" y="0"/>
                  </a:lnTo>
                  <a:lnTo>
                    <a:pt x="11602003" y="144780"/>
                  </a:lnTo>
                  <a:lnTo>
                    <a:pt x="11457223" y="144780"/>
                  </a:lnTo>
                  <a:lnTo>
                    <a:pt x="11457223" y="0"/>
                  </a:lnTo>
                  <a:close/>
                  <a:moveTo>
                    <a:pt x="0" y="0"/>
                  </a:moveTo>
                  <a:lnTo>
                    <a:pt x="144780" y="0"/>
                  </a:lnTo>
                  <a:lnTo>
                    <a:pt x="144780" y="144780"/>
                  </a:lnTo>
                  <a:lnTo>
                    <a:pt x="0" y="144780"/>
                  </a:lnTo>
                  <a:lnTo>
                    <a:pt x="0" y="0"/>
                  </a:lnTo>
                  <a:close/>
                  <a:moveTo>
                    <a:pt x="144780" y="0"/>
                  </a:moveTo>
                  <a:lnTo>
                    <a:pt x="11457223" y="0"/>
                  </a:lnTo>
                  <a:lnTo>
                    <a:pt x="11457223"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10800000">
            <a:off x="-1539642" y="-832193"/>
            <a:ext cx="5136684" cy="4819144"/>
          </a:xfrm>
          <a:prstGeom prst="rect">
            <a:avLst/>
          </a:prstGeom>
        </p:spPr>
      </p:pic>
      <p:pic>
        <p:nvPicPr>
          <p:cNvPr id="6" name="Picture 6"/>
          <p:cNvPicPr>
            <a:picLocks noChangeAspect="1"/>
          </p:cNvPicPr>
          <p:nvPr/>
        </p:nvPicPr>
        <p:blipFill>
          <a:blip r:embed="rId3"/>
          <a:srcRect/>
          <a:stretch>
            <a:fillRect/>
          </a:stretch>
        </p:blipFill>
        <p:spPr>
          <a:xfrm>
            <a:off x="5220718" y="1028700"/>
            <a:ext cx="12340544" cy="8229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2915002" y="6848728"/>
            <a:ext cx="5136684" cy="4819144"/>
          </a:xfrm>
          <a:prstGeom prst="rect">
            <a:avLst/>
          </a:prstGeom>
        </p:spPr>
      </p:pic>
      <p:grpSp>
        <p:nvGrpSpPr>
          <p:cNvPr id="3" name="Group 3"/>
          <p:cNvGrpSpPr/>
          <p:nvPr/>
        </p:nvGrpSpPr>
        <p:grpSpPr>
          <a:xfrm>
            <a:off x="-134419" y="-170034"/>
            <a:ext cx="4432438" cy="10575489"/>
            <a:chOff x="0" y="0"/>
            <a:chExt cx="10525296" cy="25112625"/>
          </a:xfrm>
        </p:grpSpPr>
        <p:sp>
          <p:nvSpPr>
            <p:cNvPr id="4" name="Freeform 4"/>
            <p:cNvSpPr/>
            <p:nvPr/>
          </p:nvSpPr>
          <p:spPr>
            <a:xfrm>
              <a:off x="72390" y="72390"/>
              <a:ext cx="10380516" cy="24967846"/>
            </a:xfrm>
            <a:custGeom>
              <a:avLst/>
              <a:gdLst/>
              <a:ahLst/>
              <a:cxnLst/>
              <a:rect l="l" t="t" r="r" b="b"/>
              <a:pathLst>
                <a:path w="10380516" h="24967846">
                  <a:moveTo>
                    <a:pt x="0" y="0"/>
                  </a:moveTo>
                  <a:lnTo>
                    <a:pt x="10380516" y="0"/>
                  </a:lnTo>
                  <a:lnTo>
                    <a:pt x="10380516" y="24967846"/>
                  </a:lnTo>
                  <a:lnTo>
                    <a:pt x="0" y="24967846"/>
                  </a:lnTo>
                  <a:lnTo>
                    <a:pt x="0" y="0"/>
                  </a:lnTo>
                  <a:close/>
                </a:path>
              </a:pathLst>
            </a:custGeom>
            <a:solidFill>
              <a:srgbClr val="FAFEFF"/>
            </a:solidFill>
          </p:spPr>
        </p:sp>
        <p:sp>
          <p:nvSpPr>
            <p:cNvPr id="5" name="Freeform 5"/>
            <p:cNvSpPr/>
            <p:nvPr/>
          </p:nvSpPr>
          <p:spPr>
            <a:xfrm>
              <a:off x="0" y="0"/>
              <a:ext cx="10525296" cy="25112625"/>
            </a:xfrm>
            <a:custGeom>
              <a:avLst/>
              <a:gdLst/>
              <a:ahLst/>
              <a:cxnLst/>
              <a:rect l="l" t="t" r="r" b="b"/>
              <a:pathLst>
                <a:path w="10525296" h="25112625">
                  <a:moveTo>
                    <a:pt x="10380517" y="24967845"/>
                  </a:moveTo>
                  <a:lnTo>
                    <a:pt x="10525296" y="24967845"/>
                  </a:lnTo>
                  <a:lnTo>
                    <a:pt x="10525296" y="25112625"/>
                  </a:lnTo>
                  <a:lnTo>
                    <a:pt x="10380517" y="25112625"/>
                  </a:lnTo>
                  <a:lnTo>
                    <a:pt x="10380517" y="24967845"/>
                  </a:lnTo>
                  <a:close/>
                  <a:moveTo>
                    <a:pt x="0" y="144780"/>
                  </a:moveTo>
                  <a:lnTo>
                    <a:pt x="144780" y="144780"/>
                  </a:lnTo>
                  <a:lnTo>
                    <a:pt x="144780" y="24967845"/>
                  </a:lnTo>
                  <a:lnTo>
                    <a:pt x="0" y="24967845"/>
                  </a:lnTo>
                  <a:lnTo>
                    <a:pt x="0" y="144780"/>
                  </a:lnTo>
                  <a:close/>
                  <a:moveTo>
                    <a:pt x="0" y="24967845"/>
                  </a:moveTo>
                  <a:lnTo>
                    <a:pt x="144780" y="24967845"/>
                  </a:lnTo>
                  <a:lnTo>
                    <a:pt x="144780" y="25112625"/>
                  </a:lnTo>
                  <a:lnTo>
                    <a:pt x="0" y="25112625"/>
                  </a:lnTo>
                  <a:lnTo>
                    <a:pt x="0" y="24967845"/>
                  </a:lnTo>
                  <a:close/>
                  <a:moveTo>
                    <a:pt x="10380517" y="144780"/>
                  </a:moveTo>
                  <a:lnTo>
                    <a:pt x="10525296" y="144780"/>
                  </a:lnTo>
                  <a:lnTo>
                    <a:pt x="10525296" y="24967845"/>
                  </a:lnTo>
                  <a:lnTo>
                    <a:pt x="10380517" y="24967845"/>
                  </a:lnTo>
                  <a:lnTo>
                    <a:pt x="10380517" y="144780"/>
                  </a:lnTo>
                  <a:close/>
                  <a:moveTo>
                    <a:pt x="144780" y="24967845"/>
                  </a:moveTo>
                  <a:lnTo>
                    <a:pt x="10380517" y="24967845"/>
                  </a:lnTo>
                  <a:lnTo>
                    <a:pt x="10380517" y="25112625"/>
                  </a:lnTo>
                  <a:lnTo>
                    <a:pt x="144780" y="25112625"/>
                  </a:lnTo>
                  <a:lnTo>
                    <a:pt x="144780" y="24967845"/>
                  </a:lnTo>
                  <a:close/>
                  <a:moveTo>
                    <a:pt x="10380517" y="0"/>
                  </a:moveTo>
                  <a:lnTo>
                    <a:pt x="10525296" y="0"/>
                  </a:lnTo>
                  <a:lnTo>
                    <a:pt x="10525296" y="144780"/>
                  </a:lnTo>
                  <a:lnTo>
                    <a:pt x="10380517" y="144780"/>
                  </a:lnTo>
                  <a:lnTo>
                    <a:pt x="10380517" y="0"/>
                  </a:lnTo>
                  <a:close/>
                  <a:moveTo>
                    <a:pt x="0" y="0"/>
                  </a:moveTo>
                  <a:lnTo>
                    <a:pt x="144780" y="0"/>
                  </a:lnTo>
                  <a:lnTo>
                    <a:pt x="144780" y="144780"/>
                  </a:lnTo>
                  <a:lnTo>
                    <a:pt x="0" y="144780"/>
                  </a:lnTo>
                  <a:lnTo>
                    <a:pt x="0" y="0"/>
                  </a:lnTo>
                  <a:close/>
                  <a:moveTo>
                    <a:pt x="144780" y="0"/>
                  </a:moveTo>
                  <a:lnTo>
                    <a:pt x="10380517" y="0"/>
                  </a:lnTo>
                  <a:lnTo>
                    <a:pt x="10380517" y="144780"/>
                  </a:lnTo>
                  <a:lnTo>
                    <a:pt x="144780" y="144780"/>
                  </a:lnTo>
                  <a:lnTo>
                    <a:pt x="144780" y="0"/>
                  </a:lnTo>
                  <a:close/>
                </a:path>
              </a:pathLst>
            </a:custGeom>
            <a:solidFill>
              <a:srgbClr val="2E414D"/>
            </a:solidFill>
          </p:spPr>
        </p:sp>
      </p:grpSp>
      <p:pic>
        <p:nvPicPr>
          <p:cNvPr id="6" name="Picture 6"/>
          <p:cNvPicPr>
            <a:picLocks noChangeAspect="1"/>
          </p:cNvPicPr>
          <p:nvPr/>
        </p:nvPicPr>
        <p:blipFill>
          <a:blip r:embed="rId3"/>
          <a:srcRect/>
          <a:stretch>
            <a:fillRect/>
          </a:stretch>
        </p:blipFill>
        <p:spPr>
          <a:xfrm>
            <a:off x="8403166" y="1210073"/>
            <a:ext cx="8856134" cy="6642101"/>
          </a:xfrm>
          <a:prstGeom prst="rect">
            <a:avLst/>
          </a:prstGeom>
        </p:spPr>
      </p:pic>
      <p:sp>
        <p:nvSpPr>
          <p:cNvPr id="7" name="TextBox 7"/>
          <p:cNvSpPr txBox="1"/>
          <p:nvPr/>
        </p:nvSpPr>
        <p:spPr>
          <a:xfrm>
            <a:off x="9397116" y="8113395"/>
            <a:ext cx="7862184" cy="1144905"/>
          </a:xfrm>
          <a:prstGeom prst="rect">
            <a:avLst/>
          </a:prstGeom>
        </p:spPr>
        <p:txBody>
          <a:bodyPr lIns="0" tIns="0" rIns="0" bIns="0" rtlCol="0" anchor="t">
            <a:spAutoFit/>
          </a:bodyPr>
          <a:lstStyle/>
          <a:p>
            <a:pPr algn="r">
              <a:lnSpc>
                <a:spcPts val="4620"/>
              </a:lnSpc>
            </a:pPr>
            <a:r>
              <a:rPr lang="en-US" sz="3300" spc="429">
                <a:solidFill>
                  <a:srgbClr val="2E414D"/>
                </a:solidFill>
                <a:latin typeface="Glacial Indifference"/>
              </a:rPr>
              <a:t>BLENDING THE </a:t>
            </a:r>
          </a:p>
          <a:p>
            <a:pPr algn="r">
              <a:lnSpc>
                <a:spcPts val="4620"/>
              </a:lnSpc>
            </a:pPr>
            <a:r>
              <a:rPr lang="en-US" sz="3300" spc="429">
                <a:solidFill>
                  <a:srgbClr val="2E414D"/>
                </a:solidFill>
                <a:latin typeface="Glacial Indifference"/>
              </a:rPr>
              <a:t>TECHNICAL &amp; THEORETICAL</a:t>
            </a:r>
          </a:p>
        </p:txBody>
      </p:sp>
      <p:sp>
        <p:nvSpPr>
          <p:cNvPr id="8" name="TextBox 8"/>
          <p:cNvSpPr txBox="1"/>
          <p:nvPr/>
        </p:nvSpPr>
        <p:spPr>
          <a:xfrm rot="-5400000">
            <a:off x="-1934309" y="4831960"/>
            <a:ext cx="8173913" cy="571500"/>
          </a:xfrm>
          <a:prstGeom prst="rect">
            <a:avLst/>
          </a:prstGeom>
        </p:spPr>
        <p:txBody>
          <a:bodyPr lIns="0" tIns="0" rIns="0" bIns="0" rtlCol="0" anchor="t">
            <a:spAutoFit/>
          </a:bodyPr>
          <a:lstStyle/>
          <a:p>
            <a:pPr algn="ctr">
              <a:lnSpc>
                <a:spcPts val="4560"/>
              </a:lnSpc>
            </a:pPr>
            <a:r>
              <a:rPr lang="en-US" sz="3800" spc="380">
                <a:solidFill>
                  <a:srgbClr val="2E414D"/>
                </a:solidFill>
                <a:latin typeface="Glacial Indifference Bold"/>
              </a:rPr>
              <a:t>CHAPTER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2692212" y="3155052"/>
            <a:ext cx="5965344" cy="3976896"/>
          </a:xfrm>
          <a:prstGeom prst="rect">
            <a:avLst/>
          </a:prstGeom>
        </p:spPr>
      </p:pic>
      <p:grpSp>
        <p:nvGrpSpPr>
          <p:cNvPr id="6" name="Group 6"/>
          <p:cNvGrpSpPr/>
          <p:nvPr/>
        </p:nvGrpSpPr>
        <p:grpSpPr>
          <a:xfrm>
            <a:off x="9111498" y="2938162"/>
            <a:ext cx="8147802" cy="5534172"/>
            <a:chOff x="0" y="0"/>
            <a:chExt cx="10863736" cy="7378895"/>
          </a:xfrm>
        </p:grpSpPr>
        <p:sp>
          <p:nvSpPr>
            <p:cNvPr id="7" name="TextBox 7"/>
            <p:cNvSpPr txBox="1"/>
            <p:nvPr/>
          </p:nvSpPr>
          <p:spPr>
            <a:xfrm>
              <a:off x="0" y="47625"/>
              <a:ext cx="10863736" cy="1472992"/>
            </a:xfrm>
            <a:prstGeom prst="rect">
              <a:avLst/>
            </a:prstGeom>
          </p:spPr>
          <p:txBody>
            <a:bodyPr lIns="0" tIns="0" rIns="0" bIns="0" rtlCol="0" anchor="t">
              <a:spAutoFit/>
            </a:bodyPr>
            <a:lstStyle/>
            <a:p>
              <a:pPr algn="r">
                <a:lnSpc>
                  <a:spcPts val="8325"/>
                </a:lnSpc>
              </a:pPr>
              <a:r>
                <a:rPr lang="en-US" sz="7500" spc="165">
                  <a:solidFill>
                    <a:srgbClr val="2E414D"/>
                  </a:solidFill>
                  <a:latin typeface="Sifonn"/>
                </a:rPr>
                <a:t>How and Why</a:t>
              </a:r>
            </a:p>
          </p:txBody>
        </p:sp>
        <p:sp>
          <p:nvSpPr>
            <p:cNvPr id="8" name="TextBox 8"/>
            <p:cNvSpPr txBox="1"/>
            <p:nvPr/>
          </p:nvSpPr>
          <p:spPr>
            <a:xfrm>
              <a:off x="2970" y="2239956"/>
              <a:ext cx="10860766" cy="3810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TECHNICAL=THE HOW </a:t>
              </a:r>
            </a:p>
            <a:p>
              <a:pPr algn="r">
                <a:lnSpc>
                  <a:spcPts val="4560"/>
                </a:lnSpc>
              </a:pPr>
              <a:r>
                <a:rPr lang="en-US" sz="3800" spc="380">
                  <a:solidFill>
                    <a:srgbClr val="2E414D"/>
                  </a:solidFill>
                  <a:latin typeface="Glacial Indifference Bold"/>
                </a:rPr>
                <a:t>OF GRADING PRACTICES</a:t>
              </a:r>
            </a:p>
            <a:p>
              <a:pPr algn="r">
                <a:lnSpc>
                  <a:spcPts val="4560"/>
                </a:lnSpc>
              </a:pPr>
              <a:r>
                <a:rPr lang="en-US" sz="3800" spc="380">
                  <a:solidFill>
                    <a:srgbClr val="2E414D"/>
                  </a:solidFill>
                  <a:latin typeface="Glacial Indifference Bold"/>
                </a:rPr>
                <a:t>&amp;</a:t>
              </a:r>
            </a:p>
            <a:p>
              <a:pPr algn="r">
                <a:lnSpc>
                  <a:spcPts val="4560"/>
                </a:lnSpc>
              </a:pPr>
              <a:r>
                <a:rPr lang="en-US" sz="3800" spc="380">
                  <a:solidFill>
                    <a:srgbClr val="2E414D"/>
                  </a:solidFill>
                  <a:latin typeface="Glacial Indifference Bold"/>
                </a:rPr>
                <a:t>THEORETICAL=THE WHY BEHIND THESE PRACTICES</a:t>
              </a:r>
            </a:p>
          </p:txBody>
        </p:sp>
        <p:sp>
          <p:nvSpPr>
            <p:cNvPr id="9" name="TextBox 9"/>
            <p:cNvSpPr txBox="1"/>
            <p:nvPr/>
          </p:nvSpPr>
          <p:spPr>
            <a:xfrm>
              <a:off x="2970" y="6674045"/>
              <a:ext cx="10860766" cy="704850"/>
            </a:xfrm>
            <a:prstGeom prst="rect">
              <a:avLst/>
            </a:prstGeom>
          </p:spPr>
          <p:txBody>
            <a:bodyPr lIns="0" tIns="0" rIns="0" bIns="0" rtlCol="0" anchor="t">
              <a:spAutoFit/>
            </a:bodyPr>
            <a:lstStyle/>
            <a:p>
              <a:pPr algn="r">
                <a:lnSpc>
                  <a:spcPts val="4500"/>
                </a:lnSpc>
              </a:pPr>
              <a:endParaRPr/>
            </a:p>
          </p:txBody>
        </p:sp>
      </p:grpSp>
      <p:sp>
        <p:nvSpPr>
          <p:cNvPr id="10" name="TextBox 10"/>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1 | Grading as Identity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grpSp>
        <p:nvGrpSpPr>
          <p:cNvPr id="5" name="Group 5"/>
          <p:cNvGrpSpPr/>
          <p:nvPr/>
        </p:nvGrpSpPr>
        <p:grpSpPr>
          <a:xfrm>
            <a:off x="9111498" y="1549722"/>
            <a:ext cx="8147802" cy="6105672"/>
            <a:chOff x="0" y="0"/>
            <a:chExt cx="10863736" cy="8140895"/>
          </a:xfrm>
        </p:grpSpPr>
        <p:sp>
          <p:nvSpPr>
            <p:cNvPr id="6" name="TextBox 6"/>
            <p:cNvSpPr txBox="1"/>
            <p:nvPr/>
          </p:nvSpPr>
          <p:spPr>
            <a:xfrm>
              <a:off x="0" y="47625"/>
              <a:ext cx="10863736" cy="1472992"/>
            </a:xfrm>
            <a:prstGeom prst="rect">
              <a:avLst/>
            </a:prstGeom>
          </p:spPr>
          <p:txBody>
            <a:bodyPr lIns="0" tIns="0" rIns="0" bIns="0" rtlCol="0" anchor="t">
              <a:spAutoFit/>
            </a:bodyPr>
            <a:lstStyle/>
            <a:p>
              <a:pPr algn="r">
                <a:lnSpc>
                  <a:spcPts val="8325"/>
                </a:lnSpc>
              </a:pPr>
              <a:r>
                <a:rPr lang="en-US" sz="7500" spc="165">
                  <a:solidFill>
                    <a:srgbClr val="2E414D"/>
                  </a:solidFill>
                  <a:latin typeface="Sifonn"/>
                </a:rPr>
                <a:t>Technical</a:t>
              </a:r>
            </a:p>
          </p:txBody>
        </p:sp>
        <p:sp>
          <p:nvSpPr>
            <p:cNvPr id="7" name="TextBox 7"/>
            <p:cNvSpPr txBox="1"/>
            <p:nvPr/>
          </p:nvSpPr>
          <p:spPr>
            <a:xfrm>
              <a:off x="2970" y="2239956"/>
              <a:ext cx="10860766" cy="762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MORE EQUITABLE PRACTICES</a:t>
              </a:r>
            </a:p>
          </p:txBody>
        </p:sp>
        <p:sp>
          <p:nvSpPr>
            <p:cNvPr id="8" name="TextBox 8"/>
            <p:cNvSpPr txBox="1"/>
            <p:nvPr/>
          </p:nvSpPr>
          <p:spPr>
            <a:xfrm>
              <a:off x="2970" y="3626045"/>
              <a:ext cx="10860766" cy="4514850"/>
            </a:xfrm>
            <a:prstGeom prst="rect">
              <a:avLst/>
            </a:prstGeom>
          </p:spPr>
          <p:txBody>
            <a:bodyPr lIns="0" tIns="0" rIns="0" bIns="0" rtlCol="0" anchor="t">
              <a:spAutoFit/>
            </a:bodyPr>
            <a:lstStyle/>
            <a:p>
              <a:pPr algn="just">
                <a:lnSpc>
                  <a:spcPts val="4500"/>
                </a:lnSpc>
              </a:pPr>
              <a:r>
                <a:rPr lang="en-US" sz="3000" spc="30">
                  <a:solidFill>
                    <a:srgbClr val="2E414D"/>
                  </a:solidFill>
                  <a:latin typeface="Glacial Indifference Italics"/>
                </a:rPr>
                <a:t>How to implement:</a:t>
              </a:r>
            </a:p>
            <a:p>
              <a:pPr marL="495300" lvl="1" indent="-247650">
                <a:lnSpc>
                  <a:spcPts val="4500"/>
                </a:lnSpc>
                <a:buFont typeface="Arial"/>
                <a:buChar char="•"/>
              </a:pPr>
              <a:r>
                <a:rPr lang="en-US" sz="3000" spc="30">
                  <a:solidFill>
                    <a:srgbClr val="2E414D"/>
                  </a:solidFill>
                  <a:latin typeface="Glacial Indifference Italics"/>
                </a:rPr>
                <a:t>Changes required for time, messaging, assessment design, and gradebook software</a:t>
              </a:r>
            </a:p>
            <a:p>
              <a:pPr marL="495300" lvl="1" indent="-247650">
                <a:lnSpc>
                  <a:spcPts val="4500"/>
                </a:lnSpc>
                <a:buFont typeface="Arial"/>
                <a:buChar char="•"/>
              </a:pPr>
              <a:r>
                <a:rPr lang="en-US" sz="3000" spc="30">
                  <a:solidFill>
                    <a:srgbClr val="2E414D"/>
                  </a:solidFill>
                  <a:latin typeface="Glacial Indifference Italics"/>
                </a:rPr>
                <a:t>Successful, concrete examples</a:t>
              </a:r>
            </a:p>
            <a:p>
              <a:pPr marL="495300" lvl="1" indent="-247650">
                <a:lnSpc>
                  <a:spcPts val="4500"/>
                </a:lnSpc>
                <a:buFont typeface="Arial"/>
                <a:buChar char="•"/>
              </a:pPr>
              <a:r>
                <a:rPr lang="en-US" sz="3000" spc="30">
                  <a:solidFill>
                    <a:srgbClr val="2E414D"/>
                  </a:solidFill>
                  <a:latin typeface="Glacial Indifference Italics"/>
                </a:rPr>
                <a:t>Struggles and successes</a:t>
              </a:r>
              <a:r>
                <a:rPr lang="en-US" sz="3000" spc="30">
                  <a:solidFill>
                    <a:srgbClr val="2E414D"/>
                  </a:solidFill>
                  <a:latin typeface="Glacial Indifference"/>
                </a:rPr>
                <a:t> </a:t>
              </a:r>
            </a:p>
            <a:p>
              <a:pPr algn="r">
                <a:lnSpc>
                  <a:spcPts val="4500"/>
                </a:lnSpc>
              </a:pPr>
              <a:endParaRPr lang="en-US" sz="3000" spc="30">
                <a:solidFill>
                  <a:srgbClr val="2E414D"/>
                </a:solidFill>
                <a:latin typeface="Glacial Indifference"/>
              </a:endParaRPr>
            </a:p>
          </p:txBody>
        </p:sp>
      </p:grpSp>
      <p:pic>
        <p:nvPicPr>
          <p:cNvPr id="9" name="Picture 9"/>
          <p:cNvPicPr>
            <a:picLocks noChangeAspect="1"/>
          </p:cNvPicPr>
          <p:nvPr/>
        </p:nvPicPr>
        <p:blipFill>
          <a:blip r:embed="rId2"/>
          <a:srcRect/>
          <a:stretch>
            <a:fillRect/>
          </a:stretch>
        </p:blipFill>
        <p:spPr>
          <a:xfrm>
            <a:off x="2692212" y="1403814"/>
            <a:ext cx="4987806" cy="7479371"/>
          </a:xfrm>
          <a:prstGeom prst="rect">
            <a:avLst/>
          </a:prstGeom>
        </p:spPr>
      </p:pic>
      <p:sp>
        <p:nvSpPr>
          <p:cNvPr id="10" name="TextBox 10"/>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1 | Grading as Identity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grpSp>
        <p:nvGrpSpPr>
          <p:cNvPr id="5" name="Group 5"/>
          <p:cNvGrpSpPr/>
          <p:nvPr/>
        </p:nvGrpSpPr>
        <p:grpSpPr>
          <a:xfrm>
            <a:off x="9111498" y="978222"/>
            <a:ext cx="8147802" cy="7248672"/>
            <a:chOff x="0" y="0"/>
            <a:chExt cx="10863736" cy="9664895"/>
          </a:xfrm>
        </p:grpSpPr>
        <p:sp>
          <p:nvSpPr>
            <p:cNvPr id="6" name="TextBox 6"/>
            <p:cNvSpPr txBox="1"/>
            <p:nvPr/>
          </p:nvSpPr>
          <p:spPr>
            <a:xfrm>
              <a:off x="0" y="47625"/>
              <a:ext cx="10863736" cy="1472992"/>
            </a:xfrm>
            <a:prstGeom prst="rect">
              <a:avLst/>
            </a:prstGeom>
          </p:spPr>
          <p:txBody>
            <a:bodyPr lIns="0" tIns="0" rIns="0" bIns="0" rtlCol="0" anchor="t">
              <a:spAutoFit/>
            </a:bodyPr>
            <a:lstStyle/>
            <a:p>
              <a:pPr algn="r">
                <a:lnSpc>
                  <a:spcPts val="8325"/>
                </a:lnSpc>
              </a:pPr>
              <a:r>
                <a:rPr lang="en-US" sz="7500" spc="165">
                  <a:solidFill>
                    <a:srgbClr val="2E414D"/>
                  </a:solidFill>
                  <a:latin typeface="Sifonn"/>
                </a:rPr>
                <a:t>Theoretical</a:t>
              </a:r>
            </a:p>
          </p:txBody>
        </p:sp>
        <p:sp>
          <p:nvSpPr>
            <p:cNvPr id="7" name="TextBox 7"/>
            <p:cNvSpPr txBox="1"/>
            <p:nvPr/>
          </p:nvSpPr>
          <p:spPr>
            <a:xfrm>
              <a:off x="2970" y="2239956"/>
              <a:ext cx="10860766" cy="762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EVOLUTION OF GRADING</a:t>
              </a:r>
            </a:p>
          </p:txBody>
        </p:sp>
        <p:sp>
          <p:nvSpPr>
            <p:cNvPr id="8" name="TextBox 8"/>
            <p:cNvSpPr txBox="1"/>
            <p:nvPr/>
          </p:nvSpPr>
          <p:spPr>
            <a:xfrm>
              <a:off x="2970" y="3626045"/>
              <a:ext cx="10860766" cy="6038850"/>
            </a:xfrm>
            <a:prstGeom prst="rect">
              <a:avLst/>
            </a:prstGeom>
          </p:spPr>
          <p:txBody>
            <a:bodyPr lIns="0" tIns="0" rIns="0" bIns="0" rtlCol="0" anchor="t">
              <a:spAutoFit/>
            </a:bodyPr>
            <a:lstStyle/>
            <a:p>
              <a:pPr algn="just">
                <a:lnSpc>
                  <a:spcPts val="4500"/>
                </a:lnSpc>
              </a:pPr>
              <a:r>
                <a:rPr lang="en-US" sz="3000" spc="30">
                  <a:solidFill>
                    <a:srgbClr val="2E414D"/>
                  </a:solidFill>
                  <a:latin typeface="Glacial Indifference Italics"/>
                </a:rPr>
                <a:t>Grading purpose &amp; inequities:</a:t>
              </a:r>
            </a:p>
            <a:p>
              <a:pPr marL="495300" lvl="1" indent="-247650">
                <a:lnSpc>
                  <a:spcPts val="4500"/>
                </a:lnSpc>
                <a:buFont typeface="Arial"/>
                <a:buChar char="•"/>
              </a:pPr>
              <a:r>
                <a:rPr lang="en-US" sz="3000" spc="30">
                  <a:solidFill>
                    <a:srgbClr val="2E414D"/>
                  </a:solidFill>
                  <a:latin typeface="Glacial Indifference Italics"/>
                </a:rPr>
                <a:t>Current, research-based knowledge</a:t>
              </a:r>
            </a:p>
            <a:p>
              <a:pPr marL="495300" lvl="1" indent="-247650">
                <a:lnSpc>
                  <a:spcPts val="4500"/>
                </a:lnSpc>
                <a:buFont typeface="Arial"/>
                <a:buChar char="•"/>
              </a:pPr>
              <a:r>
                <a:rPr lang="en-US" sz="3000" spc="30">
                  <a:solidFill>
                    <a:srgbClr val="2E414D"/>
                  </a:solidFill>
                  <a:latin typeface="Glacial Indifference Italics"/>
                </a:rPr>
                <a:t>Messages of current grading practices to students &amp; stakeholders</a:t>
              </a:r>
            </a:p>
            <a:p>
              <a:pPr marL="495300" lvl="1" indent="-247650">
                <a:lnSpc>
                  <a:spcPts val="4500"/>
                </a:lnSpc>
                <a:buFont typeface="Arial"/>
                <a:buChar char="•"/>
              </a:pPr>
              <a:r>
                <a:rPr lang="en-US" sz="3000" spc="30">
                  <a:solidFill>
                    <a:srgbClr val="2E414D"/>
                  </a:solidFill>
                  <a:latin typeface="Glacial Indifference Italics"/>
                </a:rPr>
                <a:t>More equitable practices and how they can improve assessments, curriculum designs, and instructional decisions.</a:t>
              </a:r>
            </a:p>
            <a:p>
              <a:pPr algn="r">
                <a:lnSpc>
                  <a:spcPts val="4500"/>
                </a:lnSpc>
              </a:pPr>
              <a:endParaRPr lang="en-US" sz="3000" spc="30">
                <a:solidFill>
                  <a:srgbClr val="2E414D"/>
                </a:solidFill>
                <a:latin typeface="Glacial Indifference Italics"/>
              </a:endParaRPr>
            </a:p>
          </p:txBody>
        </p:sp>
      </p:grpSp>
      <p:pic>
        <p:nvPicPr>
          <p:cNvPr id="9" name="Picture 9"/>
          <p:cNvPicPr>
            <a:picLocks noChangeAspect="1"/>
          </p:cNvPicPr>
          <p:nvPr/>
        </p:nvPicPr>
        <p:blipFill>
          <a:blip r:embed="rId2"/>
          <a:srcRect/>
          <a:stretch>
            <a:fillRect/>
          </a:stretch>
        </p:blipFill>
        <p:spPr>
          <a:xfrm>
            <a:off x="2692212" y="1403814"/>
            <a:ext cx="4987806" cy="7479371"/>
          </a:xfrm>
          <a:prstGeom prst="rect">
            <a:avLst/>
          </a:prstGeom>
        </p:spPr>
      </p:pic>
      <p:sp>
        <p:nvSpPr>
          <p:cNvPr id="10" name="TextBox 10"/>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1 | Grading as Identity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rot="-5400000">
            <a:off x="-898992" y="2425368"/>
            <a:ext cx="6098209" cy="2147575"/>
          </a:xfrm>
          <a:prstGeom prst="rect">
            <a:avLst/>
          </a:prstGeom>
        </p:spPr>
        <p:txBody>
          <a:bodyPr lIns="0" tIns="0" rIns="0" bIns="0" rtlCol="0" anchor="t">
            <a:spAutoFit/>
          </a:bodyPr>
          <a:lstStyle/>
          <a:p>
            <a:pPr algn="r">
              <a:lnSpc>
                <a:spcPts val="8325"/>
              </a:lnSpc>
            </a:pPr>
            <a:r>
              <a:rPr lang="en-US" sz="7500" spc="165">
                <a:solidFill>
                  <a:srgbClr val="2E414D"/>
                </a:solidFill>
                <a:latin typeface="Sifonn"/>
              </a:rPr>
              <a:t> Book Organization</a:t>
            </a:r>
          </a:p>
        </p:txBody>
      </p:sp>
      <p:pic>
        <p:nvPicPr>
          <p:cNvPr id="3" name="Picture 3"/>
          <p:cNvPicPr>
            <a:picLocks noChangeAspect="1"/>
          </p:cNvPicPr>
          <p:nvPr/>
        </p:nvPicPr>
        <p:blipFill>
          <a:blip r:embed="rId2"/>
          <a:srcRect/>
          <a:stretch>
            <a:fillRect/>
          </a:stretch>
        </p:blipFill>
        <p:spPr>
          <a:xfrm rot="5400000">
            <a:off x="-916182" y="6707031"/>
            <a:ext cx="5136684" cy="4819144"/>
          </a:xfrm>
          <a:prstGeom prst="rect">
            <a:avLst/>
          </a:prstGeom>
        </p:spPr>
      </p:pic>
      <p:grpSp>
        <p:nvGrpSpPr>
          <p:cNvPr id="4" name="Group 4"/>
          <p:cNvGrpSpPr/>
          <p:nvPr/>
        </p:nvGrpSpPr>
        <p:grpSpPr>
          <a:xfrm>
            <a:off x="5127128" y="-300109"/>
            <a:ext cx="13330906" cy="10887218"/>
            <a:chOff x="0" y="0"/>
            <a:chExt cx="31655659" cy="25852861"/>
          </a:xfrm>
        </p:grpSpPr>
        <p:sp>
          <p:nvSpPr>
            <p:cNvPr id="5" name="Freeform 5"/>
            <p:cNvSpPr/>
            <p:nvPr/>
          </p:nvSpPr>
          <p:spPr>
            <a:xfrm>
              <a:off x="72390" y="72390"/>
              <a:ext cx="31510879" cy="25708081"/>
            </a:xfrm>
            <a:custGeom>
              <a:avLst/>
              <a:gdLst/>
              <a:ahLst/>
              <a:cxnLst/>
              <a:rect l="l" t="t" r="r" b="b"/>
              <a:pathLst>
                <a:path w="31510879" h="25708081">
                  <a:moveTo>
                    <a:pt x="0" y="0"/>
                  </a:moveTo>
                  <a:lnTo>
                    <a:pt x="31510879" y="0"/>
                  </a:lnTo>
                  <a:lnTo>
                    <a:pt x="31510879" y="25708081"/>
                  </a:lnTo>
                  <a:lnTo>
                    <a:pt x="0" y="25708081"/>
                  </a:lnTo>
                  <a:lnTo>
                    <a:pt x="0" y="0"/>
                  </a:lnTo>
                  <a:close/>
                </a:path>
              </a:pathLst>
            </a:custGeom>
            <a:solidFill>
              <a:srgbClr val="FAFEFF"/>
            </a:solidFill>
          </p:spPr>
        </p:sp>
        <p:sp>
          <p:nvSpPr>
            <p:cNvPr id="6" name="Freeform 6"/>
            <p:cNvSpPr/>
            <p:nvPr/>
          </p:nvSpPr>
          <p:spPr>
            <a:xfrm>
              <a:off x="0" y="0"/>
              <a:ext cx="31655658" cy="25852861"/>
            </a:xfrm>
            <a:custGeom>
              <a:avLst/>
              <a:gdLst/>
              <a:ahLst/>
              <a:cxnLst/>
              <a:rect l="l" t="t" r="r" b="b"/>
              <a:pathLst>
                <a:path w="31655658" h="25852861">
                  <a:moveTo>
                    <a:pt x="31510880" y="25708080"/>
                  </a:moveTo>
                  <a:lnTo>
                    <a:pt x="31655658" y="25708080"/>
                  </a:lnTo>
                  <a:lnTo>
                    <a:pt x="31655658" y="25852861"/>
                  </a:lnTo>
                  <a:lnTo>
                    <a:pt x="31510880" y="25852861"/>
                  </a:lnTo>
                  <a:lnTo>
                    <a:pt x="31510880"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31510880" y="144780"/>
                  </a:moveTo>
                  <a:lnTo>
                    <a:pt x="31655658" y="144780"/>
                  </a:lnTo>
                  <a:lnTo>
                    <a:pt x="31655658" y="25708080"/>
                  </a:lnTo>
                  <a:lnTo>
                    <a:pt x="31510880" y="25708080"/>
                  </a:lnTo>
                  <a:lnTo>
                    <a:pt x="31510880" y="144780"/>
                  </a:lnTo>
                  <a:close/>
                  <a:moveTo>
                    <a:pt x="144780" y="25708080"/>
                  </a:moveTo>
                  <a:lnTo>
                    <a:pt x="31510880" y="25708080"/>
                  </a:lnTo>
                  <a:lnTo>
                    <a:pt x="31510880" y="25852861"/>
                  </a:lnTo>
                  <a:lnTo>
                    <a:pt x="144780" y="25852861"/>
                  </a:lnTo>
                  <a:lnTo>
                    <a:pt x="144780" y="25708080"/>
                  </a:lnTo>
                  <a:close/>
                  <a:moveTo>
                    <a:pt x="31510880" y="0"/>
                  </a:moveTo>
                  <a:lnTo>
                    <a:pt x="31655658" y="0"/>
                  </a:lnTo>
                  <a:lnTo>
                    <a:pt x="31655658" y="144780"/>
                  </a:lnTo>
                  <a:lnTo>
                    <a:pt x="31510880" y="144780"/>
                  </a:lnTo>
                  <a:lnTo>
                    <a:pt x="31510880" y="0"/>
                  </a:lnTo>
                  <a:close/>
                  <a:moveTo>
                    <a:pt x="0" y="0"/>
                  </a:moveTo>
                  <a:lnTo>
                    <a:pt x="144780" y="0"/>
                  </a:lnTo>
                  <a:lnTo>
                    <a:pt x="144780" y="144780"/>
                  </a:lnTo>
                  <a:lnTo>
                    <a:pt x="0" y="144780"/>
                  </a:lnTo>
                  <a:lnTo>
                    <a:pt x="0" y="0"/>
                  </a:lnTo>
                  <a:close/>
                  <a:moveTo>
                    <a:pt x="144780" y="0"/>
                  </a:moveTo>
                  <a:lnTo>
                    <a:pt x="31510880" y="0"/>
                  </a:lnTo>
                  <a:lnTo>
                    <a:pt x="31510880" y="144780"/>
                  </a:lnTo>
                  <a:lnTo>
                    <a:pt x="144780" y="144780"/>
                  </a:lnTo>
                  <a:lnTo>
                    <a:pt x="144780" y="0"/>
                  </a:lnTo>
                  <a:close/>
                </a:path>
              </a:pathLst>
            </a:custGeom>
            <a:solidFill>
              <a:srgbClr val="2E414D"/>
            </a:solidFill>
          </p:spPr>
        </p:sp>
      </p:grpSp>
      <p:pic>
        <p:nvPicPr>
          <p:cNvPr id="7" name="Picture 7"/>
          <p:cNvPicPr>
            <a:picLocks noChangeAspect="1"/>
          </p:cNvPicPr>
          <p:nvPr/>
        </p:nvPicPr>
        <p:blipFill>
          <a:blip r:embed="rId3"/>
          <a:srcRect/>
          <a:stretch>
            <a:fillRect/>
          </a:stretch>
        </p:blipFill>
        <p:spPr>
          <a:xfrm>
            <a:off x="6480063" y="1028700"/>
            <a:ext cx="3604064" cy="2464279"/>
          </a:xfrm>
          <a:prstGeom prst="rect">
            <a:avLst/>
          </a:prstGeom>
        </p:spPr>
      </p:pic>
      <p:pic>
        <p:nvPicPr>
          <p:cNvPr id="8" name="Picture 8"/>
          <p:cNvPicPr>
            <a:picLocks noChangeAspect="1"/>
          </p:cNvPicPr>
          <p:nvPr/>
        </p:nvPicPr>
        <p:blipFill>
          <a:blip r:embed="rId4"/>
          <a:srcRect/>
          <a:stretch>
            <a:fillRect/>
          </a:stretch>
        </p:blipFill>
        <p:spPr>
          <a:xfrm>
            <a:off x="6480063" y="3911361"/>
            <a:ext cx="3696418" cy="2464279"/>
          </a:xfrm>
          <a:prstGeom prst="rect">
            <a:avLst/>
          </a:prstGeom>
        </p:spPr>
      </p:pic>
      <p:pic>
        <p:nvPicPr>
          <p:cNvPr id="9" name="Picture 9"/>
          <p:cNvPicPr>
            <a:picLocks noChangeAspect="1"/>
          </p:cNvPicPr>
          <p:nvPr/>
        </p:nvPicPr>
        <p:blipFill>
          <a:blip r:embed="rId5"/>
          <a:srcRect/>
          <a:stretch>
            <a:fillRect/>
          </a:stretch>
        </p:blipFill>
        <p:spPr>
          <a:xfrm>
            <a:off x="6480063" y="6794021"/>
            <a:ext cx="3696418" cy="2465049"/>
          </a:xfrm>
          <a:prstGeom prst="rect">
            <a:avLst/>
          </a:prstGeom>
        </p:spPr>
      </p:pic>
      <p:grpSp>
        <p:nvGrpSpPr>
          <p:cNvPr id="10" name="Group 10"/>
          <p:cNvGrpSpPr/>
          <p:nvPr/>
        </p:nvGrpSpPr>
        <p:grpSpPr>
          <a:xfrm>
            <a:off x="10956856" y="1770175"/>
            <a:ext cx="5595058" cy="981329"/>
            <a:chOff x="0" y="0"/>
            <a:chExt cx="7460077" cy="1308439"/>
          </a:xfrm>
        </p:grpSpPr>
        <p:sp>
          <p:nvSpPr>
            <p:cNvPr id="11" name="TextBox 11"/>
            <p:cNvSpPr txBox="1"/>
            <p:nvPr/>
          </p:nvSpPr>
          <p:spPr>
            <a:xfrm>
              <a:off x="0" y="-66675"/>
              <a:ext cx="7460077" cy="729615"/>
            </a:xfrm>
            <a:prstGeom prst="rect">
              <a:avLst/>
            </a:prstGeom>
          </p:spPr>
          <p:txBody>
            <a:bodyPr lIns="0" tIns="0" rIns="0" bIns="0" rtlCol="0" anchor="t">
              <a:spAutoFit/>
            </a:bodyPr>
            <a:lstStyle/>
            <a:p>
              <a:pPr>
                <a:lnSpc>
                  <a:spcPts val="4620"/>
                </a:lnSpc>
              </a:pPr>
              <a:r>
                <a:rPr lang="en-US" sz="3300" spc="429">
                  <a:solidFill>
                    <a:srgbClr val="2E414D"/>
                  </a:solidFill>
                  <a:latin typeface="Glacial Indifference Bold"/>
                </a:rPr>
                <a:t>PART I–FOUNDATIONS</a:t>
              </a:r>
            </a:p>
          </p:txBody>
        </p:sp>
        <p:sp>
          <p:nvSpPr>
            <p:cNvPr id="12" name="TextBox 12"/>
            <p:cNvSpPr txBox="1"/>
            <p:nvPr/>
          </p:nvSpPr>
          <p:spPr>
            <a:xfrm>
              <a:off x="0" y="736939"/>
              <a:ext cx="7460077" cy="571500"/>
            </a:xfrm>
            <a:prstGeom prst="rect">
              <a:avLst/>
            </a:prstGeom>
          </p:spPr>
          <p:txBody>
            <a:bodyPr lIns="0" tIns="0" rIns="0" bIns="0" rtlCol="0" anchor="t">
              <a:spAutoFit/>
            </a:bodyPr>
            <a:lstStyle/>
            <a:p>
              <a:pPr>
                <a:lnSpc>
                  <a:spcPts val="3750"/>
                </a:lnSpc>
              </a:pPr>
              <a:r>
                <a:rPr lang="en-US" sz="2500" spc="25">
                  <a:solidFill>
                    <a:srgbClr val="2E414D"/>
                  </a:solidFill>
                  <a:latin typeface="Glacial Indifference"/>
                </a:rPr>
                <a:t>Grading identity &amp; history</a:t>
              </a:r>
            </a:p>
          </p:txBody>
        </p:sp>
      </p:grpSp>
      <p:grpSp>
        <p:nvGrpSpPr>
          <p:cNvPr id="13" name="Group 13"/>
          <p:cNvGrpSpPr/>
          <p:nvPr/>
        </p:nvGrpSpPr>
        <p:grpSpPr>
          <a:xfrm>
            <a:off x="10956856" y="4419473"/>
            <a:ext cx="6792304" cy="1448054"/>
            <a:chOff x="0" y="0"/>
            <a:chExt cx="9056405" cy="1930739"/>
          </a:xfrm>
        </p:grpSpPr>
        <p:sp>
          <p:nvSpPr>
            <p:cNvPr id="14" name="TextBox 14"/>
            <p:cNvSpPr txBox="1"/>
            <p:nvPr/>
          </p:nvSpPr>
          <p:spPr>
            <a:xfrm>
              <a:off x="0" y="-66675"/>
              <a:ext cx="9056405" cy="729615"/>
            </a:xfrm>
            <a:prstGeom prst="rect">
              <a:avLst/>
            </a:prstGeom>
          </p:spPr>
          <p:txBody>
            <a:bodyPr lIns="0" tIns="0" rIns="0" bIns="0" rtlCol="0" anchor="t">
              <a:spAutoFit/>
            </a:bodyPr>
            <a:lstStyle/>
            <a:p>
              <a:pPr>
                <a:lnSpc>
                  <a:spcPts val="4620"/>
                </a:lnSpc>
              </a:pPr>
              <a:r>
                <a:rPr lang="en-US" sz="3300" spc="429">
                  <a:solidFill>
                    <a:srgbClr val="2E414D"/>
                  </a:solidFill>
                  <a:latin typeface="Glacial Indifference Bold"/>
                </a:rPr>
                <a:t>PART II–CASE FOR CHANGE</a:t>
              </a:r>
            </a:p>
          </p:txBody>
        </p:sp>
        <p:sp>
          <p:nvSpPr>
            <p:cNvPr id="15" name="TextBox 15"/>
            <p:cNvSpPr txBox="1"/>
            <p:nvPr/>
          </p:nvSpPr>
          <p:spPr>
            <a:xfrm>
              <a:off x="0" y="736939"/>
              <a:ext cx="9056405" cy="1193800"/>
            </a:xfrm>
            <a:prstGeom prst="rect">
              <a:avLst/>
            </a:prstGeom>
          </p:spPr>
          <p:txBody>
            <a:bodyPr lIns="0" tIns="0" rIns="0" bIns="0" rtlCol="0" anchor="t">
              <a:spAutoFit/>
            </a:bodyPr>
            <a:lstStyle/>
            <a:p>
              <a:pPr>
                <a:lnSpc>
                  <a:spcPts val="3749"/>
                </a:lnSpc>
              </a:pPr>
              <a:r>
                <a:rPr lang="en-US" sz="2500" spc="25">
                  <a:solidFill>
                    <a:srgbClr val="2E414D"/>
                  </a:solidFill>
                  <a:latin typeface="Glacial Indifference"/>
                </a:rPr>
                <a:t>Current practices &amp; inequity</a:t>
              </a:r>
            </a:p>
            <a:p>
              <a:pPr>
                <a:lnSpc>
                  <a:spcPts val="3750"/>
                </a:lnSpc>
              </a:pPr>
              <a:r>
                <a:rPr lang="en-US" sz="2499" spc="24">
                  <a:solidFill>
                    <a:srgbClr val="2E414D"/>
                  </a:solidFill>
                  <a:latin typeface="Glacial Indifference"/>
                </a:rPr>
                <a:t>+ Proposal for more equitable grading</a:t>
              </a:r>
            </a:p>
          </p:txBody>
        </p:sp>
      </p:grpSp>
      <p:grpSp>
        <p:nvGrpSpPr>
          <p:cNvPr id="16" name="Group 16"/>
          <p:cNvGrpSpPr/>
          <p:nvPr/>
        </p:nvGrpSpPr>
        <p:grpSpPr>
          <a:xfrm>
            <a:off x="10956856" y="7535496"/>
            <a:ext cx="5595058" cy="981329"/>
            <a:chOff x="0" y="0"/>
            <a:chExt cx="7460077" cy="1308439"/>
          </a:xfrm>
        </p:grpSpPr>
        <p:sp>
          <p:nvSpPr>
            <p:cNvPr id="17" name="TextBox 17"/>
            <p:cNvSpPr txBox="1"/>
            <p:nvPr/>
          </p:nvSpPr>
          <p:spPr>
            <a:xfrm>
              <a:off x="0" y="-66675"/>
              <a:ext cx="7460077" cy="729615"/>
            </a:xfrm>
            <a:prstGeom prst="rect">
              <a:avLst/>
            </a:prstGeom>
          </p:spPr>
          <p:txBody>
            <a:bodyPr lIns="0" tIns="0" rIns="0" bIns="0" rtlCol="0" anchor="t">
              <a:spAutoFit/>
            </a:bodyPr>
            <a:lstStyle/>
            <a:p>
              <a:pPr>
                <a:lnSpc>
                  <a:spcPts val="4620"/>
                </a:lnSpc>
              </a:pPr>
              <a:r>
                <a:rPr lang="en-US" sz="3300" spc="429">
                  <a:solidFill>
                    <a:srgbClr val="2E414D"/>
                  </a:solidFill>
                  <a:latin typeface="Glacial Indifference Bold"/>
                </a:rPr>
                <a:t>PART III–PRACTICES</a:t>
              </a:r>
            </a:p>
          </p:txBody>
        </p:sp>
        <p:sp>
          <p:nvSpPr>
            <p:cNvPr id="18" name="TextBox 18"/>
            <p:cNvSpPr txBox="1"/>
            <p:nvPr/>
          </p:nvSpPr>
          <p:spPr>
            <a:xfrm>
              <a:off x="0" y="736939"/>
              <a:ext cx="7460077" cy="571500"/>
            </a:xfrm>
            <a:prstGeom prst="rect">
              <a:avLst/>
            </a:prstGeom>
          </p:spPr>
          <p:txBody>
            <a:bodyPr lIns="0" tIns="0" rIns="0" bIns="0" rtlCol="0" anchor="t">
              <a:spAutoFit/>
            </a:bodyPr>
            <a:lstStyle/>
            <a:p>
              <a:pPr>
                <a:lnSpc>
                  <a:spcPts val="3749"/>
                </a:lnSpc>
              </a:pPr>
              <a:r>
                <a:rPr lang="en-US" sz="2500" spc="25">
                  <a:solidFill>
                    <a:srgbClr val="2E414D"/>
                  </a:solidFill>
                  <a:latin typeface="Glacial Indifference"/>
                </a:rPr>
                <a:t>Equitable grading practices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rot="-5400000">
            <a:off x="-898992" y="2425368"/>
            <a:ext cx="6098209" cy="2147575"/>
          </a:xfrm>
          <a:prstGeom prst="rect">
            <a:avLst/>
          </a:prstGeom>
        </p:spPr>
        <p:txBody>
          <a:bodyPr lIns="0" tIns="0" rIns="0" bIns="0" rtlCol="0" anchor="t">
            <a:spAutoFit/>
          </a:bodyPr>
          <a:lstStyle/>
          <a:p>
            <a:pPr algn="r">
              <a:lnSpc>
                <a:spcPts val="8325"/>
              </a:lnSpc>
            </a:pPr>
            <a:r>
              <a:rPr lang="en-US" sz="7500" spc="165">
                <a:solidFill>
                  <a:srgbClr val="2E414D"/>
                </a:solidFill>
                <a:latin typeface="Sifonn"/>
              </a:rPr>
              <a:t> Book Study Organization</a:t>
            </a:r>
          </a:p>
        </p:txBody>
      </p:sp>
      <p:pic>
        <p:nvPicPr>
          <p:cNvPr id="3" name="Picture 3"/>
          <p:cNvPicPr>
            <a:picLocks noChangeAspect="1"/>
          </p:cNvPicPr>
          <p:nvPr/>
        </p:nvPicPr>
        <p:blipFill>
          <a:blip r:embed="rId2"/>
          <a:srcRect/>
          <a:stretch>
            <a:fillRect/>
          </a:stretch>
        </p:blipFill>
        <p:spPr>
          <a:xfrm rot="5400000">
            <a:off x="-916182" y="6707031"/>
            <a:ext cx="5136684" cy="4819144"/>
          </a:xfrm>
          <a:prstGeom prst="rect">
            <a:avLst/>
          </a:prstGeom>
        </p:spPr>
      </p:pic>
      <p:grpSp>
        <p:nvGrpSpPr>
          <p:cNvPr id="4" name="Group 4"/>
          <p:cNvGrpSpPr/>
          <p:nvPr/>
        </p:nvGrpSpPr>
        <p:grpSpPr>
          <a:xfrm>
            <a:off x="5127128" y="-300109"/>
            <a:ext cx="13330906" cy="10887218"/>
            <a:chOff x="0" y="0"/>
            <a:chExt cx="31655659" cy="25852861"/>
          </a:xfrm>
        </p:grpSpPr>
        <p:sp>
          <p:nvSpPr>
            <p:cNvPr id="5" name="Freeform 5"/>
            <p:cNvSpPr/>
            <p:nvPr/>
          </p:nvSpPr>
          <p:spPr>
            <a:xfrm>
              <a:off x="72390" y="72390"/>
              <a:ext cx="31510879" cy="25708081"/>
            </a:xfrm>
            <a:custGeom>
              <a:avLst/>
              <a:gdLst/>
              <a:ahLst/>
              <a:cxnLst/>
              <a:rect l="l" t="t" r="r" b="b"/>
              <a:pathLst>
                <a:path w="31510879" h="25708081">
                  <a:moveTo>
                    <a:pt x="0" y="0"/>
                  </a:moveTo>
                  <a:lnTo>
                    <a:pt x="31510879" y="0"/>
                  </a:lnTo>
                  <a:lnTo>
                    <a:pt x="31510879" y="25708081"/>
                  </a:lnTo>
                  <a:lnTo>
                    <a:pt x="0" y="25708081"/>
                  </a:lnTo>
                  <a:lnTo>
                    <a:pt x="0" y="0"/>
                  </a:lnTo>
                  <a:close/>
                </a:path>
              </a:pathLst>
            </a:custGeom>
            <a:solidFill>
              <a:srgbClr val="FAFEFF"/>
            </a:solidFill>
          </p:spPr>
        </p:sp>
        <p:sp>
          <p:nvSpPr>
            <p:cNvPr id="6" name="Freeform 6"/>
            <p:cNvSpPr/>
            <p:nvPr/>
          </p:nvSpPr>
          <p:spPr>
            <a:xfrm>
              <a:off x="0" y="0"/>
              <a:ext cx="31655658" cy="25852861"/>
            </a:xfrm>
            <a:custGeom>
              <a:avLst/>
              <a:gdLst/>
              <a:ahLst/>
              <a:cxnLst/>
              <a:rect l="l" t="t" r="r" b="b"/>
              <a:pathLst>
                <a:path w="31655658" h="25852861">
                  <a:moveTo>
                    <a:pt x="31510880" y="25708080"/>
                  </a:moveTo>
                  <a:lnTo>
                    <a:pt x="31655658" y="25708080"/>
                  </a:lnTo>
                  <a:lnTo>
                    <a:pt x="31655658" y="25852861"/>
                  </a:lnTo>
                  <a:lnTo>
                    <a:pt x="31510880" y="25852861"/>
                  </a:lnTo>
                  <a:lnTo>
                    <a:pt x="31510880"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31510880" y="144780"/>
                  </a:moveTo>
                  <a:lnTo>
                    <a:pt x="31655658" y="144780"/>
                  </a:lnTo>
                  <a:lnTo>
                    <a:pt x="31655658" y="25708080"/>
                  </a:lnTo>
                  <a:lnTo>
                    <a:pt x="31510880" y="25708080"/>
                  </a:lnTo>
                  <a:lnTo>
                    <a:pt x="31510880" y="144780"/>
                  </a:lnTo>
                  <a:close/>
                  <a:moveTo>
                    <a:pt x="144780" y="25708080"/>
                  </a:moveTo>
                  <a:lnTo>
                    <a:pt x="31510880" y="25708080"/>
                  </a:lnTo>
                  <a:lnTo>
                    <a:pt x="31510880" y="25852861"/>
                  </a:lnTo>
                  <a:lnTo>
                    <a:pt x="144780" y="25852861"/>
                  </a:lnTo>
                  <a:lnTo>
                    <a:pt x="144780" y="25708080"/>
                  </a:lnTo>
                  <a:close/>
                  <a:moveTo>
                    <a:pt x="31510880" y="0"/>
                  </a:moveTo>
                  <a:lnTo>
                    <a:pt x="31655658" y="0"/>
                  </a:lnTo>
                  <a:lnTo>
                    <a:pt x="31655658" y="144780"/>
                  </a:lnTo>
                  <a:lnTo>
                    <a:pt x="31510880" y="144780"/>
                  </a:lnTo>
                  <a:lnTo>
                    <a:pt x="31510880" y="0"/>
                  </a:lnTo>
                  <a:close/>
                  <a:moveTo>
                    <a:pt x="0" y="0"/>
                  </a:moveTo>
                  <a:lnTo>
                    <a:pt x="144780" y="0"/>
                  </a:lnTo>
                  <a:lnTo>
                    <a:pt x="144780" y="144780"/>
                  </a:lnTo>
                  <a:lnTo>
                    <a:pt x="0" y="144780"/>
                  </a:lnTo>
                  <a:lnTo>
                    <a:pt x="0" y="0"/>
                  </a:lnTo>
                  <a:close/>
                  <a:moveTo>
                    <a:pt x="144780" y="0"/>
                  </a:moveTo>
                  <a:lnTo>
                    <a:pt x="31510880" y="0"/>
                  </a:lnTo>
                  <a:lnTo>
                    <a:pt x="31510880" y="144780"/>
                  </a:lnTo>
                  <a:lnTo>
                    <a:pt x="144780" y="144780"/>
                  </a:lnTo>
                  <a:lnTo>
                    <a:pt x="144780" y="0"/>
                  </a:lnTo>
                  <a:close/>
                </a:path>
              </a:pathLst>
            </a:custGeom>
            <a:solidFill>
              <a:srgbClr val="2E414D"/>
            </a:solidFill>
          </p:spPr>
        </p:sp>
      </p:grpSp>
      <p:pic>
        <p:nvPicPr>
          <p:cNvPr id="7" name="Picture 7"/>
          <p:cNvPicPr>
            <a:picLocks noChangeAspect="1"/>
          </p:cNvPicPr>
          <p:nvPr/>
        </p:nvPicPr>
        <p:blipFill>
          <a:blip r:embed="rId3"/>
          <a:srcRect/>
          <a:stretch>
            <a:fillRect/>
          </a:stretch>
        </p:blipFill>
        <p:spPr>
          <a:xfrm>
            <a:off x="6480063" y="1028700"/>
            <a:ext cx="3604064" cy="2464279"/>
          </a:xfrm>
          <a:prstGeom prst="rect">
            <a:avLst/>
          </a:prstGeom>
        </p:spPr>
      </p:pic>
      <p:pic>
        <p:nvPicPr>
          <p:cNvPr id="8" name="Picture 8"/>
          <p:cNvPicPr>
            <a:picLocks noChangeAspect="1"/>
          </p:cNvPicPr>
          <p:nvPr/>
        </p:nvPicPr>
        <p:blipFill>
          <a:blip r:embed="rId4"/>
          <a:srcRect/>
          <a:stretch>
            <a:fillRect/>
          </a:stretch>
        </p:blipFill>
        <p:spPr>
          <a:xfrm>
            <a:off x="6480063" y="3911361"/>
            <a:ext cx="3696418" cy="2464279"/>
          </a:xfrm>
          <a:prstGeom prst="rect">
            <a:avLst/>
          </a:prstGeom>
        </p:spPr>
      </p:pic>
      <p:pic>
        <p:nvPicPr>
          <p:cNvPr id="9" name="Picture 9"/>
          <p:cNvPicPr>
            <a:picLocks noChangeAspect="1"/>
          </p:cNvPicPr>
          <p:nvPr/>
        </p:nvPicPr>
        <p:blipFill>
          <a:blip r:embed="rId5"/>
          <a:srcRect/>
          <a:stretch>
            <a:fillRect/>
          </a:stretch>
        </p:blipFill>
        <p:spPr>
          <a:xfrm>
            <a:off x="6480063" y="6794021"/>
            <a:ext cx="3696418" cy="2465049"/>
          </a:xfrm>
          <a:prstGeom prst="rect">
            <a:avLst/>
          </a:prstGeom>
        </p:spPr>
      </p:pic>
      <p:grpSp>
        <p:nvGrpSpPr>
          <p:cNvPr id="10" name="Group 10"/>
          <p:cNvGrpSpPr/>
          <p:nvPr/>
        </p:nvGrpSpPr>
        <p:grpSpPr>
          <a:xfrm>
            <a:off x="10956856" y="1770175"/>
            <a:ext cx="5595058" cy="981329"/>
            <a:chOff x="0" y="0"/>
            <a:chExt cx="7460077" cy="1308439"/>
          </a:xfrm>
        </p:grpSpPr>
        <p:sp>
          <p:nvSpPr>
            <p:cNvPr id="11" name="TextBox 11"/>
            <p:cNvSpPr txBox="1"/>
            <p:nvPr/>
          </p:nvSpPr>
          <p:spPr>
            <a:xfrm>
              <a:off x="0" y="-66675"/>
              <a:ext cx="7460077" cy="729615"/>
            </a:xfrm>
            <a:prstGeom prst="rect">
              <a:avLst/>
            </a:prstGeom>
          </p:spPr>
          <p:txBody>
            <a:bodyPr lIns="0" tIns="0" rIns="0" bIns="0" rtlCol="0" anchor="t">
              <a:spAutoFit/>
            </a:bodyPr>
            <a:lstStyle/>
            <a:p>
              <a:pPr>
                <a:lnSpc>
                  <a:spcPts val="4620"/>
                </a:lnSpc>
              </a:pPr>
              <a:r>
                <a:rPr lang="en-US" sz="3300" spc="429">
                  <a:solidFill>
                    <a:srgbClr val="2E414D"/>
                  </a:solidFill>
                  <a:latin typeface="Glacial Indifference Bold"/>
                </a:rPr>
                <a:t>PART I–FOUNDATIONS</a:t>
              </a:r>
            </a:p>
          </p:txBody>
        </p:sp>
        <p:sp>
          <p:nvSpPr>
            <p:cNvPr id="12" name="TextBox 12"/>
            <p:cNvSpPr txBox="1"/>
            <p:nvPr/>
          </p:nvSpPr>
          <p:spPr>
            <a:xfrm>
              <a:off x="0" y="736939"/>
              <a:ext cx="7460077" cy="571500"/>
            </a:xfrm>
            <a:prstGeom prst="rect">
              <a:avLst/>
            </a:prstGeom>
          </p:spPr>
          <p:txBody>
            <a:bodyPr lIns="0" tIns="0" rIns="0" bIns="0" rtlCol="0" anchor="t">
              <a:spAutoFit/>
            </a:bodyPr>
            <a:lstStyle/>
            <a:p>
              <a:pPr>
                <a:lnSpc>
                  <a:spcPts val="3750"/>
                </a:lnSpc>
              </a:pPr>
              <a:r>
                <a:rPr lang="en-US" sz="2500" spc="25">
                  <a:solidFill>
                    <a:srgbClr val="2E414D"/>
                  </a:solidFill>
                  <a:latin typeface="Glacial Indifference"/>
                </a:rPr>
                <a:t>Today Chapters 1 &amp; 2 </a:t>
              </a:r>
            </a:p>
          </p:txBody>
        </p:sp>
      </p:grpSp>
      <p:grpSp>
        <p:nvGrpSpPr>
          <p:cNvPr id="13" name="Group 13"/>
          <p:cNvGrpSpPr/>
          <p:nvPr/>
        </p:nvGrpSpPr>
        <p:grpSpPr>
          <a:xfrm>
            <a:off x="10956856" y="3952748"/>
            <a:ext cx="6792304" cy="2381504"/>
            <a:chOff x="0" y="0"/>
            <a:chExt cx="9056405" cy="3175339"/>
          </a:xfrm>
        </p:grpSpPr>
        <p:sp>
          <p:nvSpPr>
            <p:cNvPr id="14" name="TextBox 14"/>
            <p:cNvSpPr txBox="1"/>
            <p:nvPr/>
          </p:nvSpPr>
          <p:spPr>
            <a:xfrm>
              <a:off x="0" y="-66675"/>
              <a:ext cx="9056405" cy="729615"/>
            </a:xfrm>
            <a:prstGeom prst="rect">
              <a:avLst/>
            </a:prstGeom>
          </p:spPr>
          <p:txBody>
            <a:bodyPr lIns="0" tIns="0" rIns="0" bIns="0" rtlCol="0" anchor="t">
              <a:spAutoFit/>
            </a:bodyPr>
            <a:lstStyle/>
            <a:p>
              <a:pPr>
                <a:lnSpc>
                  <a:spcPts val="4620"/>
                </a:lnSpc>
              </a:pPr>
              <a:r>
                <a:rPr lang="en-US" sz="3300" spc="429">
                  <a:solidFill>
                    <a:srgbClr val="2E414D"/>
                  </a:solidFill>
                  <a:latin typeface="Glacial Indifference Bold"/>
                </a:rPr>
                <a:t>PART II–CASE FOR CHANGE</a:t>
              </a:r>
            </a:p>
          </p:txBody>
        </p:sp>
        <p:sp>
          <p:nvSpPr>
            <p:cNvPr id="15" name="TextBox 15"/>
            <p:cNvSpPr txBox="1"/>
            <p:nvPr/>
          </p:nvSpPr>
          <p:spPr>
            <a:xfrm>
              <a:off x="0" y="736939"/>
              <a:ext cx="9056405" cy="2438400"/>
            </a:xfrm>
            <a:prstGeom prst="rect">
              <a:avLst/>
            </a:prstGeom>
          </p:spPr>
          <p:txBody>
            <a:bodyPr lIns="0" tIns="0" rIns="0" bIns="0" rtlCol="0" anchor="t">
              <a:spAutoFit/>
            </a:bodyPr>
            <a:lstStyle/>
            <a:p>
              <a:pPr>
                <a:lnSpc>
                  <a:spcPts val="3749"/>
                </a:lnSpc>
              </a:pPr>
              <a:r>
                <a:rPr lang="en-US" sz="2500" spc="25">
                  <a:solidFill>
                    <a:srgbClr val="2E414D"/>
                  </a:solidFill>
                  <a:latin typeface="Glacial Indifference"/>
                </a:rPr>
                <a:t>6/9 Webinar Chapter 3</a:t>
              </a:r>
            </a:p>
            <a:p>
              <a:pPr>
                <a:lnSpc>
                  <a:spcPts val="3749"/>
                </a:lnSpc>
              </a:pPr>
              <a:r>
                <a:rPr lang="en-US" sz="2499" spc="24">
                  <a:solidFill>
                    <a:srgbClr val="2E414D"/>
                  </a:solidFill>
                  <a:latin typeface="Glacial Indifference"/>
                </a:rPr>
                <a:t>6/16 Webinar Chapter 4</a:t>
              </a:r>
            </a:p>
            <a:p>
              <a:pPr>
                <a:lnSpc>
                  <a:spcPts val="3749"/>
                </a:lnSpc>
              </a:pPr>
              <a:r>
                <a:rPr lang="en-US" sz="2499" spc="24">
                  <a:solidFill>
                    <a:srgbClr val="2E414D"/>
                  </a:solidFill>
                  <a:latin typeface="Glacial Indifference"/>
                </a:rPr>
                <a:t>6/23 Webinar Chapters 5 &amp; 6</a:t>
              </a:r>
            </a:p>
            <a:p>
              <a:pPr>
                <a:lnSpc>
                  <a:spcPts val="3750"/>
                </a:lnSpc>
              </a:pPr>
              <a:endParaRPr lang="en-US" sz="2499" spc="24">
                <a:solidFill>
                  <a:srgbClr val="2E414D"/>
                </a:solidFill>
                <a:latin typeface="Glacial Indifference"/>
              </a:endParaRPr>
            </a:p>
          </p:txBody>
        </p:sp>
      </p:grpSp>
      <p:grpSp>
        <p:nvGrpSpPr>
          <p:cNvPr id="16" name="Group 16"/>
          <p:cNvGrpSpPr/>
          <p:nvPr/>
        </p:nvGrpSpPr>
        <p:grpSpPr>
          <a:xfrm>
            <a:off x="10956856" y="7068771"/>
            <a:ext cx="5595058" cy="1914779"/>
            <a:chOff x="0" y="0"/>
            <a:chExt cx="7460077" cy="2553039"/>
          </a:xfrm>
        </p:grpSpPr>
        <p:sp>
          <p:nvSpPr>
            <p:cNvPr id="17" name="TextBox 17"/>
            <p:cNvSpPr txBox="1"/>
            <p:nvPr/>
          </p:nvSpPr>
          <p:spPr>
            <a:xfrm>
              <a:off x="0" y="-66675"/>
              <a:ext cx="7460077" cy="729615"/>
            </a:xfrm>
            <a:prstGeom prst="rect">
              <a:avLst/>
            </a:prstGeom>
          </p:spPr>
          <p:txBody>
            <a:bodyPr lIns="0" tIns="0" rIns="0" bIns="0" rtlCol="0" anchor="t">
              <a:spAutoFit/>
            </a:bodyPr>
            <a:lstStyle/>
            <a:p>
              <a:pPr>
                <a:lnSpc>
                  <a:spcPts val="4620"/>
                </a:lnSpc>
              </a:pPr>
              <a:r>
                <a:rPr lang="en-US" sz="3300" spc="429">
                  <a:solidFill>
                    <a:srgbClr val="2E414D"/>
                  </a:solidFill>
                  <a:latin typeface="Glacial Indifference Bold"/>
                </a:rPr>
                <a:t>PART III–PRACTICES</a:t>
              </a:r>
            </a:p>
          </p:txBody>
        </p:sp>
        <p:sp>
          <p:nvSpPr>
            <p:cNvPr id="18" name="TextBox 18"/>
            <p:cNvSpPr txBox="1"/>
            <p:nvPr/>
          </p:nvSpPr>
          <p:spPr>
            <a:xfrm>
              <a:off x="0" y="736939"/>
              <a:ext cx="7460077" cy="1816100"/>
            </a:xfrm>
            <a:prstGeom prst="rect">
              <a:avLst/>
            </a:prstGeom>
          </p:spPr>
          <p:txBody>
            <a:bodyPr lIns="0" tIns="0" rIns="0" bIns="0" rtlCol="0" anchor="t">
              <a:spAutoFit/>
            </a:bodyPr>
            <a:lstStyle/>
            <a:p>
              <a:pPr>
                <a:lnSpc>
                  <a:spcPts val="3749"/>
                </a:lnSpc>
              </a:pPr>
              <a:r>
                <a:rPr lang="en-US" sz="2499" spc="24">
                  <a:solidFill>
                    <a:srgbClr val="2E414D"/>
                  </a:solidFill>
                  <a:latin typeface="Glacial Indifference"/>
                </a:rPr>
                <a:t>July--Choice work groups. </a:t>
              </a:r>
            </a:p>
            <a:p>
              <a:pPr>
                <a:lnSpc>
                  <a:spcPts val="3749"/>
                </a:lnSpc>
              </a:pPr>
              <a:r>
                <a:rPr lang="en-US" sz="2499" spc="24">
                  <a:solidFill>
                    <a:srgbClr val="2E414D"/>
                  </a:solidFill>
                  <a:latin typeface="Glacial Indifference"/>
                </a:rPr>
                <a:t>Groups determine meeting/study.</a:t>
              </a:r>
            </a:p>
            <a:p>
              <a:pPr>
                <a:lnSpc>
                  <a:spcPts val="3749"/>
                </a:lnSpc>
              </a:pPr>
              <a:r>
                <a:rPr lang="en-US" sz="2499" spc="24">
                  <a:solidFill>
                    <a:srgbClr val="2E414D"/>
                  </a:solidFill>
                  <a:latin typeface="Glacial Indifference"/>
                </a:rPr>
                <a:t>August–Whole group report out</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104504" y="-611839"/>
            <a:ext cx="6189460" cy="11510678"/>
            <a:chOff x="0" y="0"/>
            <a:chExt cx="14697534" cy="27333332"/>
          </a:xfrm>
        </p:grpSpPr>
        <p:sp>
          <p:nvSpPr>
            <p:cNvPr id="3" name="Freeform 3"/>
            <p:cNvSpPr/>
            <p:nvPr/>
          </p:nvSpPr>
          <p:spPr>
            <a:xfrm>
              <a:off x="72390" y="72390"/>
              <a:ext cx="14552753" cy="27188554"/>
            </a:xfrm>
            <a:custGeom>
              <a:avLst/>
              <a:gdLst/>
              <a:ahLst/>
              <a:cxnLst/>
              <a:rect l="l" t="t" r="r" b="b"/>
              <a:pathLst>
                <a:path w="14552753" h="27188554">
                  <a:moveTo>
                    <a:pt x="0" y="0"/>
                  </a:moveTo>
                  <a:lnTo>
                    <a:pt x="14552753" y="0"/>
                  </a:lnTo>
                  <a:lnTo>
                    <a:pt x="14552753" y="27188554"/>
                  </a:lnTo>
                  <a:lnTo>
                    <a:pt x="0" y="27188554"/>
                  </a:lnTo>
                  <a:lnTo>
                    <a:pt x="0" y="0"/>
                  </a:lnTo>
                  <a:close/>
                </a:path>
              </a:pathLst>
            </a:custGeom>
            <a:solidFill>
              <a:srgbClr val="C3EBE2"/>
            </a:solidFill>
          </p:spPr>
        </p:sp>
        <p:sp>
          <p:nvSpPr>
            <p:cNvPr id="4" name="Freeform 4"/>
            <p:cNvSpPr/>
            <p:nvPr/>
          </p:nvSpPr>
          <p:spPr>
            <a:xfrm>
              <a:off x="0" y="0"/>
              <a:ext cx="14697534" cy="27333333"/>
            </a:xfrm>
            <a:custGeom>
              <a:avLst/>
              <a:gdLst/>
              <a:ahLst/>
              <a:cxnLst/>
              <a:rect l="l" t="t" r="r" b="b"/>
              <a:pathLst>
                <a:path w="14697534" h="27333333">
                  <a:moveTo>
                    <a:pt x="14552754" y="27188551"/>
                  </a:moveTo>
                  <a:lnTo>
                    <a:pt x="14697534" y="27188551"/>
                  </a:lnTo>
                  <a:lnTo>
                    <a:pt x="14697534" y="27333333"/>
                  </a:lnTo>
                  <a:lnTo>
                    <a:pt x="14552754" y="27333333"/>
                  </a:lnTo>
                  <a:lnTo>
                    <a:pt x="14552754" y="27188551"/>
                  </a:lnTo>
                  <a:close/>
                  <a:moveTo>
                    <a:pt x="0" y="144780"/>
                  </a:moveTo>
                  <a:lnTo>
                    <a:pt x="144780" y="144780"/>
                  </a:lnTo>
                  <a:lnTo>
                    <a:pt x="144780" y="27188551"/>
                  </a:lnTo>
                  <a:lnTo>
                    <a:pt x="0" y="27188551"/>
                  </a:lnTo>
                  <a:lnTo>
                    <a:pt x="0" y="144780"/>
                  </a:lnTo>
                  <a:close/>
                  <a:moveTo>
                    <a:pt x="0" y="27188551"/>
                  </a:moveTo>
                  <a:lnTo>
                    <a:pt x="144780" y="27188551"/>
                  </a:lnTo>
                  <a:lnTo>
                    <a:pt x="144780" y="27333333"/>
                  </a:lnTo>
                  <a:lnTo>
                    <a:pt x="0" y="27333333"/>
                  </a:lnTo>
                  <a:lnTo>
                    <a:pt x="0" y="27188551"/>
                  </a:lnTo>
                  <a:close/>
                  <a:moveTo>
                    <a:pt x="14552754" y="144780"/>
                  </a:moveTo>
                  <a:lnTo>
                    <a:pt x="14697534" y="144780"/>
                  </a:lnTo>
                  <a:lnTo>
                    <a:pt x="14697534" y="27188551"/>
                  </a:lnTo>
                  <a:lnTo>
                    <a:pt x="14552754" y="27188551"/>
                  </a:lnTo>
                  <a:lnTo>
                    <a:pt x="14552754" y="144780"/>
                  </a:lnTo>
                  <a:close/>
                  <a:moveTo>
                    <a:pt x="144780" y="27188551"/>
                  </a:moveTo>
                  <a:lnTo>
                    <a:pt x="14552754" y="27188551"/>
                  </a:lnTo>
                  <a:lnTo>
                    <a:pt x="14552754" y="27333333"/>
                  </a:lnTo>
                  <a:lnTo>
                    <a:pt x="144780" y="27333333"/>
                  </a:lnTo>
                  <a:lnTo>
                    <a:pt x="144780" y="27188551"/>
                  </a:lnTo>
                  <a:close/>
                  <a:moveTo>
                    <a:pt x="14552754" y="0"/>
                  </a:moveTo>
                  <a:lnTo>
                    <a:pt x="14697534" y="0"/>
                  </a:lnTo>
                  <a:lnTo>
                    <a:pt x="14697534" y="144780"/>
                  </a:lnTo>
                  <a:lnTo>
                    <a:pt x="14552754" y="144780"/>
                  </a:lnTo>
                  <a:lnTo>
                    <a:pt x="14552754" y="0"/>
                  </a:lnTo>
                  <a:close/>
                  <a:moveTo>
                    <a:pt x="0" y="0"/>
                  </a:moveTo>
                  <a:lnTo>
                    <a:pt x="144780" y="0"/>
                  </a:lnTo>
                  <a:lnTo>
                    <a:pt x="144780" y="144780"/>
                  </a:lnTo>
                  <a:lnTo>
                    <a:pt x="0" y="144780"/>
                  </a:lnTo>
                  <a:lnTo>
                    <a:pt x="0" y="0"/>
                  </a:lnTo>
                  <a:close/>
                  <a:moveTo>
                    <a:pt x="144780" y="0"/>
                  </a:moveTo>
                  <a:lnTo>
                    <a:pt x="14552754" y="0"/>
                  </a:lnTo>
                  <a:lnTo>
                    <a:pt x="14552754" y="144780"/>
                  </a:lnTo>
                  <a:lnTo>
                    <a:pt x="144780" y="144780"/>
                  </a:lnTo>
                  <a:lnTo>
                    <a:pt x="144780" y="0"/>
                  </a:lnTo>
                  <a:close/>
                </a:path>
              </a:pathLst>
            </a:custGeom>
            <a:solidFill>
              <a:srgbClr val="2E414D"/>
            </a:solidFill>
          </p:spPr>
        </p:sp>
      </p:grpSp>
      <p:grpSp>
        <p:nvGrpSpPr>
          <p:cNvPr id="5" name="Group 5"/>
          <p:cNvGrpSpPr/>
          <p:nvPr/>
        </p:nvGrpSpPr>
        <p:grpSpPr>
          <a:xfrm>
            <a:off x="12240235" y="-611839"/>
            <a:ext cx="6217799" cy="11510678"/>
            <a:chOff x="0" y="0"/>
            <a:chExt cx="14764828" cy="27333332"/>
          </a:xfrm>
        </p:grpSpPr>
        <p:sp>
          <p:nvSpPr>
            <p:cNvPr id="6" name="Freeform 6"/>
            <p:cNvSpPr/>
            <p:nvPr/>
          </p:nvSpPr>
          <p:spPr>
            <a:xfrm>
              <a:off x="72390" y="72390"/>
              <a:ext cx="14620048" cy="27188554"/>
            </a:xfrm>
            <a:custGeom>
              <a:avLst/>
              <a:gdLst/>
              <a:ahLst/>
              <a:cxnLst/>
              <a:rect l="l" t="t" r="r" b="b"/>
              <a:pathLst>
                <a:path w="14620048" h="27188554">
                  <a:moveTo>
                    <a:pt x="0" y="0"/>
                  </a:moveTo>
                  <a:lnTo>
                    <a:pt x="14620048" y="0"/>
                  </a:lnTo>
                  <a:lnTo>
                    <a:pt x="14620048" y="27188554"/>
                  </a:lnTo>
                  <a:lnTo>
                    <a:pt x="0" y="27188554"/>
                  </a:lnTo>
                  <a:lnTo>
                    <a:pt x="0" y="0"/>
                  </a:lnTo>
                  <a:close/>
                </a:path>
              </a:pathLst>
            </a:custGeom>
            <a:solidFill>
              <a:srgbClr val="C3EBE2"/>
            </a:solidFill>
          </p:spPr>
        </p:sp>
        <p:sp>
          <p:nvSpPr>
            <p:cNvPr id="7" name="Freeform 7"/>
            <p:cNvSpPr/>
            <p:nvPr/>
          </p:nvSpPr>
          <p:spPr>
            <a:xfrm>
              <a:off x="0" y="0"/>
              <a:ext cx="14764827" cy="27333333"/>
            </a:xfrm>
            <a:custGeom>
              <a:avLst/>
              <a:gdLst/>
              <a:ahLst/>
              <a:cxnLst/>
              <a:rect l="l" t="t" r="r" b="b"/>
              <a:pathLst>
                <a:path w="14764827" h="27333333">
                  <a:moveTo>
                    <a:pt x="14620047" y="27188551"/>
                  </a:moveTo>
                  <a:lnTo>
                    <a:pt x="14764827" y="27188551"/>
                  </a:lnTo>
                  <a:lnTo>
                    <a:pt x="14764827" y="27333333"/>
                  </a:lnTo>
                  <a:lnTo>
                    <a:pt x="14620047" y="27333333"/>
                  </a:lnTo>
                  <a:lnTo>
                    <a:pt x="14620047" y="27188551"/>
                  </a:lnTo>
                  <a:close/>
                  <a:moveTo>
                    <a:pt x="0" y="144780"/>
                  </a:moveTo>
                  <a:lnTo>
                    <a:pt x="144780" y="144780"/>
                  </a:lnTo>
                  <a:lnTo>
                    <a:pt x="144780" y="27188551"/>
                  </a:lnTo>
                  <a:lnTo>
                    <a:pt x="0" y="27188551"/>
                  </a:lnTo>
                  <a:lnTo>
                    <a:pt x="0" y="144780"/>
                  </a:lnTo>
                  <a:close/>
                  <a:moveTo>
                    <a:pt x="0" y="27188551"/>
                  </a:moveTo>
                  <a:lnTo>
                    <a:pt x="144780" y="27188551"/>
                  </a:lnTo>
                  <a:lnTo>
                    <a:pt x="144780" y="27333333"/>
                  </a:lnTo>
                  <a:lnTo>
                    <a:pt x="0" y="27333333"/>
                  </a:lnTo>
                  <a:lnTo>
                    <a:pt x="0" y="27188551"/>
                  </a:lnTo>
                  <a:close/>
                  <a:moveTo>
                    <a:pt x="14620047" y="144780"/>
                  </a:moveTo>
                  <a:lnTo>
                    <a:pt x="14764827" y="144780"/>
                  </a:lnTo>
                  <a:lnTo>
                    <a:pt x="14764827" y="27188551"/>
                  </a:lnTo>
                  <a:lnTo>
                    <a:pt x="14620047" y="27188551"/>
                  </a:lnTo>
                  <a:lnTo>
                    <a:pt x="14620047" y="144780"/>
                  </a:lnTo>
                  <a:close/>
                  <a:moveTo>
                    <a:pt x="144780" y="27188551"/>
                  </a:moveTo>
                  <a:lnTo>
                    <a:pt x="14620049" y="27188551"/>
                  </a:lnTo>
                  <a:lnTo>
                    <a:pt x="14620049" y="27333333"/>
                  </a:lnTo>
                  <a:lnTo>
                    <a:pt x="144780" y="27333333"/>
                  </a:lnTo>
                  <a:lnTo>
                    <a:pt x="144780" y="27188551"/>
                  </a:lnTo>
                  <a:close/>
                  <a:moveTo>
                    <a:pt x="14620047" y="0"/>
                  </a:moveTo>
                  <a:lnTo>
                    <a:pt x="14764827" y="0"/>
                  </a:lnTo>
                  <a:lnTo>
                    <a:pt x="14764827" y="144780"/>
                  </a:lnTo>
                  <a:lnTo>
                    <a:pt x="14620047" y="144780"/>
                  </a:lnTo>
                  <a:lnTo>
                    <a:pt x="14620047" y="0"/>
                  </a:lnTo>
                  <a:close/>
                  <a:moveTo>
                    <a:pt x="0" y="0"/>
                  </a:moveTo>
                  <a:lnTo>
                    <a:pt x="144780" y="0"/>
                  </a:lnTo>
                  <a:lnTo>
                    <a:pt x="144780" y="144780"/>
                  </a:lnTo>
                  <a:lnTo>
                    <a:pt x="0" y="144780"/>
                  </a:lnTo>
                  <a:lnTo>
                    <a:pt x="0" y="0"/>
                  </a:lnTo>
                  <a:close/>
                  <a:moveTo>
                    <a:pt x="144780" y="0"/>
                  </a:moveTo>
                  <a:lnTo>
                    <a:pt x="14620049" y="0"/>
                  </a:lnTo>
                  <a:lnTo>
                    <a:pt x="14620049" y="144780"/>
                  </a:lnTo>
                  <a:lnTo>
                    <a:pt x="144780" y="144780"/>
                  </a:lnTo>
                  <a:lnTo>
                    <a:pt x="144780" y="0"/>
                  </a:lnTo>
                  <a:close/>
                </a:path>
              </a:pathLst>
            </a:custGeom>
            <a:solidFill>
              <a:srgbClr val="2E414D"/>
            </a:solidFill>
          </p:spPr>
        </p:sp>
      </p:grpSp>
      <p:pic>
        <p:nvPicPr>
          <p:cNvPr id="8" name="Picture 8"/>
          <p:cNvPicPr>
            <a:picLocks noChangeAspect="1"/>
          </p:cNvPicPr>
          <p:nvPr/>
        </p:nvPicPr>
        <p:blipFill>
          <a:blip r:embed="rId2"/>
          <a:srcRect/>
          <a:stretch>
            <a:fillRect/>
          </a:stretch>
        </p:blipFill>
        <p:spPr>
          <a:xfrm>
            <a:off x="1761597" y="1136407"/>
            <a:ext cx="2598954" cy="1732636"/>
          </a:xfrm>
          <a:prstGeom prst="rect">
            <a:avLst/>
          </a:prstGeom>
        </p:spPr>
      </p:pic>
      <p:pic>
        <p:nvPicPr>
          <p:cNvPr id="9" name="Picture 9"/>
          <p:cNvPicPr>
            <a:picLocks noChangeAspect="1"/>
          </p:cNvPicPr>
          <p:nvPr/>
        </p:nvPicPr>
        <p:blipFill>
          <a:blip r:embed="rId3"/>
          <a:srcRect/>
          <a:stretch>
            <a:fillRect/>
          </a:stretch>
        </p:blipFill>
        <p:spPr>
          <a:xfrm>
            <a:off x="1676512" y="4853875"/>
            <a:ext cx="2598954" cy="1732636"/>
          </a:xfrm>
          <a:prstGeom prst="rect">
            <a:avLst/>
          </a:prstGeom>
        </p:spPr>
      </p:pic>
      <p:pic>
        <p:nvPicPr>
          <p:cNvPr id="10" name="Picture 10"/>
          <p:cNvPicPr>
            <a:picLocks noChangeAspect="1"/>
          </p:cNvPicPr>
          <p:nvPr/>
        </p:nvPicPr>
        <p:blipFill>
          <a:blip r:embed="rId4"/>
          <a:srcRect/>
          <a:stretch>
            <a:fillRect/>
          </a:stretch>
        </p:blipFill>
        <p:spPr>
          <a:xfrm>
            <a:off x="7984076" y="4853875"/>
            <a:ext cx="2319847" cy="1732636"/>
          </a:xfrm>
          <a:prstGeom prst="rect">
            <a:avLst/>
          </a:prstGeom>
        </p:spPr>
      </p:pic>
      <p:pic>
        <p:nvPicPr>
          <p:cNvPr id="11" name="Picture 11"/>
          <p:cNvPicPr>
            <a:picLocks noChangeAspect="1"/>
          </p:cNvPicPr>
          <p:nvPr/>
        </p:nvPicPr>
        <p:blipFill>
          <a:blip r:embed="rId5"/>
          <a:srcRect/>
          <a:stretch>
            <a:fillRect/>
          </a:stretch>
        </p:blipFill>
        <p:spPr>
          <a:xfrm>
            <a:off x="14061528" y="1028700"/>
            <a:ext cx="2405179" cy="1831945"/>
          </a:xfrm>
          <a:prstGeom prst="rect">
            <a:avLst/>
          </a:prstGeom>
        </p:spPr>
      </p:pic>
      <p:pic>
        <p:nvPicPr>
          <p:cNvPr id="12" name="Picture 12"/>
          <p:cNvPicPr>
            <a:picLocks noChangeAspect="1"/>
          </p:cNvPicPr>
          <p:nvPr/>
        </p:nvPicPr>
        <p:blipFill>
          <a:blip r:embed="rId6"/>
          <a:srcRect/>
          <a:stretch>
            <a:fillRect/>
          </a:stretch>
        </p:blipFill>
        <p:spPr>
          <a:xfrm>
            <a:off x="13950403" y="4853875"/>
            <a:ext cx="2627429" cy="1751619"/>
          </a:xfrm>
          <a:prstGeom prst="rect">
            <a:avLst/>
          </a:prstGeom>
        </p:spPr>
      </p:pic>
      <p:grpSp>
        <p:nvGrpSpPr>
          <p:cNvPr id="13" name="Group 13"/>
          <p:cNvGrpSpPr/>
          <p:nvPr/>
        </p:nvGrpSpPr>
        <p:grpSpPr>
          <a:xfrm>
            <a:off x="1028700" y="2244613"/>
            <a:ext cx="4064748" cy="1694492"/>
            <a:chOff x="0" y="0"/>
            <a:chExt cx="5419664" cy="2259322"/>
          </a:xfrm>
        </p:grpSpPr>
        <p:sp>
          <p:nvSpPr>
            <p:cNvPr id="14" name="TextBox 14"/>
            <p:cNvSpPr txBox="1"/>
            <p:nvPr/>
          </p:nvSpPr>
          <p:spPr>
            <a:xfrm>
              <a:off x="0" y="-66675"/>
              <a:ext cx="5419664" cy="729615"/>
            </a:xfrm>
            <a:prstGeom prst="rect">
              <a:avLst/>
            </a:prstGeom>
          </p:spPr>
          <p:txBody>
            <a:bodyPr lIns="0" tIns="0" rIns="0" bIns="0" rtlCol="0" anchor="t">
              <a:spAutoFit/>
            </a:bodyPr>
            <a:lstStyle/>
            <a:p>
              <a:pPr algn="ctr">
                <a:lnSpc>
                  <a:spcPts val="4620"/>
                </a:lnSpc>
              </a:pPr>
              <a:endParaRPr/>
            </a:p>
          </p:txBody>
        </p:sp>
        <p:sp>
          <p:nvSpPr>
            <p:cNvPr id="15" name="TextBox 15"/>
            <p:cNvSpPr txBox="1"/>
            <p:nvPr/>
          </p:nvSpPr>
          <p:spPr>
            <a:xfrm>
              <a:off x="0" y="918837"/>
              <a:ext cx="5419664" cy="1340485"/>
            </a:xfrm>
            <a:prstGeom prst="rect">
              <a:avLst/>
            </a:prstGeom>
          </p:spPr>
          <p:txBody>
            <a:bodyPr lIns="0" tIns="0" rIns="0" bIns="0" rtlCol="0" anchor="t">
              <a:spAutoFit/>
            </a:bodyPr>
            <a:lstStyle/>
            <a:p>
              <a:pPr algn="ctr">
                <a:lnSpc>
                  <a:spcPts val="4200"/>
                </a:lnSpc>
              </a:pPr>
              <a:r>
                <a:rPr lang="en-US" sz="2800" spc="28">
                  <a:solidFill>
                    <a:srgbClr val="2E414D"/>
                  </a:solidFill>
                  <a:latin typeface="Glacial Indifference Bold"/>
                </a:rPr>
                <a:t>Are accurate &amp; mathematically sound</a:t>
              </a:r>
            </a:p>
          </p:txBody>
        </p:sp>
      </p:grpSp>
      <p:grpSp>
        <p:nvGrpSpPr>
          <p:cNvPr id="16" name="Group 16"/>
          <p:cNvGrpSpPr/>
          <p:nvPr/>
        </p:nvGrpSpPr>
        <p:grpSpPr>
          <a:xfrm>
            <a:off x="7111626" y="859252"/>
            <a:ext cx="4064748" cy="2286947"/>
            <a:chOff x="0" y="0"/>
            <a:chExt cx="5419664" cy="3049262"/>
          </a:xfrm>
        </p:grpSpPr>
        <p:sp>
          <p:nvSpPr>
            <p:cNvPr id="17" name="TextBox 17"/>
            <p:cNvSpPr txBox="1"/>
            <p:nvPr/>
          </p:nvSpPr>
          <p:spPr>
            <a:xfrm>
              <a:off x="0" y="-66675"/>
              <a:ext cx="5419664" cy="22790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MORE EQUITABLE GRADING PRACTICES</a:t>
              </a:r>
            </a:p>
          </p:txBody>
        </p:sp>
        <p:sp>
          <p:nvSpPr>
            <p:cNvPr id="18" name="TextBox 18"/>
            <p:cNvSpPr txBox="1"/>
            <p:nvPr/>
          </p:nvSpPr>
          <p:spPr>
            <a:xfrm>
              <a:off x="0" y="2477762"/>
              <a:ext cx="5419664" cy="571500"/>
            </a:xfrm>
            <a:prstGeom prst="rect">
              <a:avLst/>
            </a:prstGeom>
          </p:spPr>
          <p:txBody>
            <a:bodyPr lIns="0" tIns="0" rIns="0" bIns="0" rtlCol="0" anchor="t">
              <a:spAutoFit/>
            </a:bodyPr>
            <a:lstStyle/>
            <a:p>
              <a:pPr algn="ctr">
                <a:lnSpc>
                  <a:spcPts val="3750"/>
                </a:lnSpc>
              </a:pPr>
              <a:endParaRPr/>
            </a:p>
          </p:txBody>
        </p:sp>
      </p:grpSp>
      <p:grpSp>
        <p:nvGrpSpPr>
          <p:cNvPr id="19" name="Group 19"/>
          <p:cNvGrpSpPr/>
          <p:nvPr/>
        </p:nvGrpSpPr>
        <p:grpSpPr>
          <a:xfrm>
            <a:off x="12961273" y="2244613"/>
            <a:ext cx="4605690" cy="1694492"/>
            <a:chOff x="0" y="0"/>
            <a:chExt cx="6140920" cy="2259322"/>
          </a:xfrm>
        </p:grpSpPr>
        <p:sp>
          <p:nvSpPr>
            <p:cNvPr id="20" name="TextBox 20"/>
            <p:cNvSpPr txBox="1"/>
            <p:nvPr/>
          </p:nvSpPr>
          <p:spPr>
            <a:xfrm>
              <a:off x="0" y="-66675"/>
              <a:ext cx="6140920" cy="729615"/>
            </a:xfrm>
            <a:prstGeom prst="rect">
              <a:avLst/>
            </a:prstGeom>
          </p:spPr>
          <p:txBody>
            <a:bodyPr lIns="0" tIns="0" rIns="0" bIns="0" rtlCol="0" anchor="t">
              <a:spAutoFit/>
            </a:bodyPr>
            <a:lstStyle/>
            <a:p>
              <a:pPr algn="ctr">
                <a:lnSpc>
                  <a:spcPts val="4620"/>
                </a:lnSpc>
              </a:pPr>
              <a:endParaRPr/>
            </a:p>
          </p:txBody>
        </p:sp>
        <p:sp>
          <p:nvSpPr>
            <p:cNvPr id="21" name="TextBox 21"/>
            <p:cNvSpPr txBox="1"/>
            <p:nvPr/>
          </p:nvSpPr>
          <p:spPr>
            <a:xfrm>
              <a:off x="0" y="918837"/>
              <a:ext cx="6140920" cy="1340485"/>
            </a:xfrm>
            <a:prstGeom prst="rect">
              <a:avLst/>
            </a:prstGeom>
          </p:spPr>
          <p:txBody>
            <a:bodyPr lIns="0" tIns="0" rIns="0" bIns="0" rtlCol="0" anchor="t">
              <a:spAutoFit/>
            </a:bodyPr>
            <a:lstStyle/>
            <a:p>
              <a:pPr algn="ctr">
                <a:lnSpc>
                  <a:spcPts val="4200"/>
                </a:lnSpc>
              </a:pPr>
              <a:r>
                <a:rPr lang="en-US" sz="2800" spc="28">
                  <a:solidFill>
                    <a:srgbClr val="2E414D"/>
                  </a:solidFill>
                  <a:latin typeface="Glacial Indifference Bold"/>
                </a:rPr>
                <a:t>Value knowledge, not environment or behavior</a:t>
              </a:r>
            </a:p>
          </p:txBody>
        </p:sp>
      </p:grpSp>
      <p:grpSp>
        <p:nvGrpSpPr>
          <p:cNvPr id="22" name="Group 22"/>
          <p:cNvGrpSpPr/>
          <p:nvPr/>
        </p:nvGrpSpPr>
        <p:grpSpPr>
          <a:xfrm>
            <a:off x="1028700" y="5995470"/>
            <a:ext cx="4064748" cy="1694492"/>
            <a:chOff x="0" y="0"/>
            <a:chExt cx="5419664" cy="2259322"/>
          </a:xfrm>
        </p:grpSpPr>
        <p:sp>
          <p:nvSpPr>
            <p:cNvPr id="23" name="TextBox 23"/>
            <p:cNvSpPr txBox="1"/>
            <p:nvPr/>
          </p:nvSpPr>
          <p:spPr>
            <a:xfrm>
              <a:off x="0" y="-66675"/>
              <a:ext cx="5419664" cy="729615"/>
            </a:xfrm>
            <a:prstGeom prst="rect">
              <a:avLst/>
            </a:prstGeom>
          </p:spPr>
          <p:txBody>
            <a:bodyPr lIns="0" tIns="0" rIns="0" bIns="0" rtlCol="0" anchor="t">
              <a:spAutoFit/>
            </a:bodyPr>
            <a:lstStyle/>
            <a:p>
              <a:pPr algn="ctr">
                <a:lnSpc>
                  <a:spcPts val="4620"/>
                </a:lnSpc>
              </a:pPr>
              <a:endParaRPr/>
            </a:p>
          </p:txBody>
        </p:sp>
        <p:sp>
          <p:nvSpPr>
            <p:cNvPr id="24" name="TextBox 24"/>
            <p:cNvSpPr txBox="1"/>
            <p:nvPr/>
          </p:nvSpPr>
          <p:spPr>
            <a:xfrm>
              <a:off x="0" y="918837"/>
              <a:ext cx="5419664" cy="1340485"/>
            </a:xfrm>
            <a:prstGeom prst="rect">
              <a:avLst/>
            </a:prstGeom>
          </p:spPr>
          <p:txBody>
            <a:bodyPr lIns="0" tIns="0" rIns="0" bIns="0" rtlCol="0" anchor="t">
              <a:spAutoFit/>
            </a:bodyPr>
            <a:lstStyle/>
            <a:p>
              <a:pPr algn="ctr">
                <a:lnSpc>
                  <a:spcPts val="4200"/>
                </a:lnSpc>
              </a:pPr>
              <a:r>
                <a:rPr lang="en-US" sz="2800" spc="28">
                  <a:solidFill>
                    <a:srgbClr val="2E414D"/>
                  </a:solidFill>
                  <a:latin typeface="Glacial Indifference Bold"/>
                </a:rPr>
                <a:t>Support hope </a:t>
              </a:r>
            </a:p>
            <a:p>
              <a:pPr algn="ctr">
                <a:lnSpc>
                  <a:spcPts val="4200"/>
                </a:lnSpc>
              </a:pPr>
              <a:r>
                <a:rPr lang="en-US" sz="2800" spc="28">
                  <a:solidFill>
                    <a:srgbClr val="2E414D"/>
                  </a:solidFill>
                  <a:latin typeface="Glacial Indifference Bold"/>
                </a:rPr>
                <a:t>&amp; a growth mindset</a:t>
              </a:r>
            </a:p>
          </p:txBody>
        </p:sp>
      </p:grpSp>
      <p:grpSp>
        <p:nvGrpSpPr>
          <p:cNvPr id="25" name="Group 25"/>
          <p:cNvGrpSpPr/>
          <p:nvPr/>
        </p:nvGrpSpPr>
        <p:grpSpPr>
          <a:xfrm>
            <a:off x="7111626" y="5995470"/>
            <a:ext cx="4064748" cy="1694492"/>
            <a:chOff x="0" y="0"/>
            <a:chExt cx="5419664" cy="2259322"/>
          </a:xfrm>
        </p:grpSpPr>
        <p:sp>
          <p:nvSpPr>
            <p:cNvPr id="26" name="TextBox 26"/>
            <p:cNvSpPr txBox="1"/>
            <p:nvPr/>
          </p:nvSpPr>
          <p:spPr>
            <a:xfrm>
              <a:off x="0" y="-66675"/>
              <a:ext cx="5419664" cy="729615"/>
            </a:xfrm>
            <a:prstGeom prst="rect">
              <a:avLst/>
            </a:prstGeom>
          </p:spPr>
          <p:txBody>
            <a:bodyPr lIns="0" tIns="0" rIns="0" bIns="0" rtlCol="0" anchor="t">
              <a:spAutoFit/>
            </a:bodyPr>
            <a:lstStyle/>
            <a:p>
              <a:pPr algn="ctr">
                <a:lnSpc>
                  <a:spcPts val="4620"/>
                </a:lnSpc>
              </a:pPr>
              <a:endParaRPr/>
            </a:p>
          </p:txBody>
        </p:sp>
        <p:sp>
          <p:nvSpPr>
            <p:cNvPr id="27" name="TextBox 27"/>
            <p:cNvSpPr txBox="1"/>
            <p:nvPr/>
          </p:nvSpPr>
          <p:spPr>
            <a:xfrm>
              <a:off x="0" y="918837"/>
              <a:ext cx="5419664" cy="1340485"/>
            </a:xfrm>
            <a:prstGeom prst="rect">
              <a:avLst/>
            </a:prstGeom>
          </p:spPr>
          <p:txBody>
            <a:bodyPr lIns="0" tIns="0" rIns="0" bIns="0" rtlCol="0" anchor="t">
              <a:spAutoFit/>
            </a:bodyPr>
            <a:lstStyle/>
            <a:p>
              <a:pPr algn="ctr">
                <a:lnSpc>
                  <a:spcPts val="4200"/>
                </a:lnSpc>
              </a:pPr>
              <a:r>
                <a:rPr lang="en-US" sz="2800" spc="28">
                  <a:solidFill>
                    <a:srgbClr val="2E414D"/>
                  </a:solidFill>
                  <a:latin typeface="Glacial Indifference Bold"/>
                </a:rPr>
                <a:t>Lift the veil </a:t>
              </a:r>
            </a:p>
            <a:p>
              <a:pPr algn="ctr">
                <a:lnSpc>
                  <a:spcPts val="4200"/>
                </a:lnSpc>
              </a:pPr>
              <a:r>
                <a:rPr lang="en-US" sz="2800" spc="28">
                  <a:solidFill>
                    <a:srgbClr val="2E414D"/>
                  </a:solidFill>
                  <a:latin typeface="Glacial Indifference Bold"/>
                </a:rPr>
                <a:t>on how to succeed</a:t>
              </a:r>
            </a:p>
          </p:txBody>
        </p:sp>
      </p:grpSp>
      <p:grpSp>
        <p:nvGrpSpPr>
          <p:cNvPr id="28" name="Group 28"/>
          <p:cNvGrpSpPr/>
          <p:nvPr/>
        </p:nvGrpSpPr>
        <p:grpSpPr>
          <a:xfrm>
            <a:off x="13231744" y="5995470"/>
            <a:ext cx="4064748" cy="1591622"/>
            <a:chOff x="0" y="0"/>
            <a:chExt cx="5419664" cy="2122163"/>
          </a:xfrm>
        </p:grpSpPr>
        <p:sp>
          <p:nvSpPr>
            <p:cNvPr id="29" name="TextBox 29"/>
            <p:cNvSpPr txBox="1"/>
            <p:nvPr/>
          </p:nvSpPr>
          <p:spPr>
            <a:xfrm>
              <a:off x="0" y="-66675"/>
              <a:ext cx="5419664" cy="729615"/>
            </a:xfrm>
            <a:prstGeom prst="rect">
              <a:avLst/>
            </a:prstGeom>
          </p:spPr>
          <p:txBody>
            <a:bodyPr lIns="0" tIns="0" rIns="0" bIns="0" rtlCol="0" anchor="t">
              <a:spAutoFit/>
            </a:bodyPr>
            <a:lstStyle/>
            <a:p>
              <a:pPr algn="ctr">
                <a:lnSpc>
                  <a:spcPts val="4620"/>
                </a:lnSpc>
              </a:pPr>
              <a:endParaRPr/>
            </a:p>
          </p:txBody>
        </p:sp>
        <p:sp>
          <p:nvSpPr>
            <p:cNvPr id="30" name="TextBox 30"/>
            <p:cNvSpPr txBox="1"/>
            <p:nvPr/>
          </p:nvSpPr>
          <p:spPr>
            <a:xfrm>
              <a:off x="0" y="928362"/>
              <a:ext cx="5419664" cy="1193800"/>
            </a:xfrm>
            <a:prstGeom prst="rect">
              <a:avLst/>
            </a:prstGeom>
          </p:spPr>
          <p:txBody>
            <a:bodyPr lIns="0" tIns="0" rIns="0" bIns="0" rtlCol="0" anchor="t">
              <a:spAutoFit/>
            </a:bodyPr>
            <a:lstStyle/>
            <a:p>
              <a:pPr algn="ctr">
                <a:lnSpc>
                  <a:spcPts val="3749"/>
                </a:lnSpc>
              </a:pPr>
              <a:r>
                <a:rPr lang="en-US" sz="2500" spc="25">
                  <a:solidFill>
                    <a:srgbClr val="2E414D"/>
                  </a:solidFill>
                  <a:latin typeface="Glacial Indifference Bold"/>
                </a:rPr>
                <a:t>Build "soft skills" </a:t>
              </a:r>
            </a:p>
            <a:p>
              <a:pPr algn="ctr">
                <a:lnSpc>
                  <a:spcPts val="3750"/>
                </a:lnSpc>
              </a:pPr>
              <a:r>
                <a:rPr lang="en-US" sz="2500" spc="25">
                  <a:solidFill>
                    <a:srgbClr val="2E414D"/>
                  </a:solidFill>
                  <a:latin typeface="Glacial Indifference Bold"/>
                </a:rPr>
                <a:t>&amp; motivate students</a:t>
              </a:r>
              <a:r>
                <a:rPr lang="en-US" sz="2500" spc="25">
                  <a:solidFill>
                    <a:srgbClr val="2E414D"/>
                  </a:solidFill>
                  <a:latin typeface="Glacial Indifference"/>
                </a:rPr>
                <a:t> </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2692212" y="3352800"/>
            <a:ext cx="5372100" cy="3581400"/>
          </a:xfrm>
          <a:prstGeom prst="rect">
            <a:avLst/>
          </a:prstGeom>
        </p:spPr>
      </p:pic>
      <p:pic>
        <p:nvPicPr>
          <p:cNvPr id="6" name="Picture 6"/>
          <p:cNvPicPr>
            <a:picLocks noChangeAspect="1"/>
          </p:cNvPicPr>
          <p:nvPr/>
        </p:nvPicPr>
        <p:blipFill>
          <a:blip r:embed="rId3"/>
          <a:srcRect/>
          <a:stretch>
            <a:fillRect/>
          </a:stretch>
        </p:blipFill>
        <p:spPr>
          <a:xfrm>
            <a:off x="2485529" y="2354109"/>
            <a:ext cx="5578783" cy="5578783"/>
          </a:xfrm>
          <a:prstGeom prst="rect">
            <a:avLst/>
          </a:prstGeom>
        </p:spPr>
      </p:pic>
      <p:grpSp>
        <p:nvGrpSpPr>
          <p:cNvPr id="7" name="Group 7"/>
          <p:cNvGrpSpPr/>
          <p:nvPr/>
        </p:nvGrpSpPr>
        <p:grpSpPr>
          <a:xfrm>
            <a:off x="9144000" y="2354109"/>
            <a:ext cx="8147802" cy="6105672"/>
            <a:chOff x="0" y="0"/>
            <a:chExt cx="10863736" cy="8140895"/>
          </a:xfrm>
        </p:grpSpPr>
        <p:sp>
          <p:nvSpPr>
            <p:cNvPr id="8" name="TextBox 8"/>
            <p:cNvSpPr txBox="1"/>
            <p:nvPr/>
          </p:nvSpPr>
          <p:spPr>
            <a:xfrm>
              <a:off x="0" y="47625"/>
              <a:ext cx="10863736" cy="1472992"/>
            </a:xfrm>
            <a:prstGeom prst="rect">
              <a:avLst/>
            </a:prstGeom>
          </p:spPr>
          <p:txBody>
            <a:bodyPr lIns="0" tIns="0" rIns="0" bIns="0" rtlCol="0" anchor="t">
              <a:spAutoFit/>
            </a:bodyPr>
            <a:lstStyle/>
            <a:p>
              <a:pPr algn="r">
                <a:lnSpc>
                  <a:spcPts val="8325"/>
                </a:lnSpc>
              </a:pPr>
              <a:r>
                <a:rPr lang="en-US" sz="7500" spc="165">
                  <a:solidFill>
                    <a:srgbClr val="2E414D"/>
                  </a:solidFill>
                  <a:latin typeface="Sifonn"/>
                </a:rPr>
                <a:t>A Final Word</a:t>
              </a:r>
            </a:p>
          </p:txBody>
        </p:sp>
        <p:sp>
          <p:nvSpPr>
            <p:cNvPr id="9" name="TextBox 9"/>
            <p:cNvSpPr txBox="1"/>
            <p:nvPr/>
          </p:nvSpPr>
          <p:spPr>
            <a:xfrm>
              <a:off x="2970" y="2239956"/>
              <a:ext cx="10860766" cy="762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ENVISION THE POSSIBIILITIES</a:t>
              </a:r>
            </a:p>
          </p:txBody>
        </p:sp>
        <p:sp>
          <p:nvSpPr>
            <p:cNvPr id="10" name="TextBox 10"/>
            <p:cNvSpPr txBox="1"/>
            <p:nvPr/>
          </p:nvSpPr>
          <p:spPr>
            <a:xfrm>
              <a:off x="2970" y="3626045"/>
              <a:ext cx="10860766" cy="4514850"/>
            </a:xfrm>
            <a:prstGeom prst="rect">
              <a:avLst/>
            </a:prstGeom>
          </p:spPr>
          <p:txBody>
            <a:bodyPr lIns="0" tIns="0" rIns="0" bIns="0" rtlCol="0" anchor="t">
              <a:spAutoFit/>
            </a:bodyPr>
            <a:lstStyle/>
            <a:p>
              <a:pPr algn="just">
                <a:lnSpc>
                  <a:spcPts val="4500"/>
                </a:lnSpc>
              </a:pPr>
              <a:r>
                <a:rPr lang="en-US" sz="3000" spc="30">
                  <a:solidFill>
                    <a:srgbClr val="2E414D"/>
                  </a:solidFill>
                  <a:latin typeface="Glacial Indifference Italics"/>
                </a:rPr>
                <a:t>A message from Joe Feldman:</a:t>
              </a:r>
            </a:p>
            <a:p>
              <a:pPr algn="just">
                <a:lnSpc>
                  <a:spcPts val="4500"/>
                </a:lnSpc>
              </a:pPr>
              <a:endParaRPr lang="en-US" sz="3000" spc="30">
                <a:solidFill>
                  <a:srgbClr val="2E414D"/>
                </a:solidFill>
                <a:latin typeface="Glacial Indifference Italics"/>
              </a:endParaRPr>
            </a:p>
            <a:p>
              <a:pPr algn="just">
                <a:lnSpc>
                  <a:spcPts val="4500"/>
                </a:lnSpc>
              </a:pPr>
              <a:r>
                <a:rPr lang="en-US" sz="3000" spc="30">
                  <a:solidFill>
                    <a:srgbClr val="2E414D"/>
                  </a:solidFill>
                  <a:latin typeface="Glacial Indifference Italics"/>
                </a:rPr>
                <a:t>"As we learn new ideas, let us be open, humble, honest, and forgive ourselves if we weren't aware that things could be different" (13).</a:t>
              </a:r>
            </a:p>
            <a:p>
              <a:pPr algn="r">
                <a:lnSpc>
                  <a:spcPts val="4500"/>
                </a:lnSpc>
              </a:pPr>
              <a:endParaRPr lang="en-US" sz="3000" spc="30">
                <a:solidFill>
                  <a:srgbClr val="2E414D"/>
                </a:solidFill>
                <a:latin typeface="Glacial Indifference Italics"/>
              </a:endParaRPr>
            </a:p>
          </p:txBody>
        </p:sp>
      </p:grpSp>
      <p:sp>
        <p:nvSpPr>
          <p:cNvPr id="11" name="TextBox 11"/>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1 | Grading as Identity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756662" y="1028700"/>
            <a:ext cx="13670975" cy="2442175"/>
            <a:chOff x="0" y="0"/>
            <a:chExt cx="18227967" cy="3256233"/>
          </a:xfrm>
        </p:grpSpPr>
        <p:grpSp>
          <p:nvGrpSpPr>
            <p:cNvPr id="3" name="Group 3"/>
            <p:cNvGrpSpPr/>
            <p:nvPr/>
          </p:nvGrpSpPr>
          <p:grpSpPr>
            <a:xfrm>
              <a:off x="0" y="0"/>
              <a:ext cx="18227967" cy="3256233"/>
              <a:chOff x="0" y="0"/>
              <a:chExt cx="32463188" cy="5799205"/>
            </a:xfrm>
          </p:grpSpPr>
          <p:sp>
            <p:nvSpPr>
              <p:cNvPr id="4" name="Freeform 4"/>
              <p:cNvSpPr/>
              <p:nvPr/>
            </p:nvSpPr>
            <p:spPr>
              <a:xfrm>
                <a:off x="72390" y="72390"/>
                <a:ext cx="32318408" cy="5654425"/>
              </a:xfrm>
              <a:custGeom>
                <a:avLst/>
                <a:gdLst/>
                <a:ahLst/>
                <a:cxnLst/>
                <a:rect l="l" t="t" r="r" b="b"/>
                <a:pathLst>
                  <a:path w="32318408" h="5654425">
                    <a:moveTo>
                      <a:pt x="0" y="0"/>
                    </a:moveTo>
                    <a:lnTo>
                      <a:pt x="32318408" y="0"/>
                    </a:lnTo>
                    <a:lnTo>
                      <a:pt x="32318408" y="5654425"/>
                    </a:lnTo>
                    <a:lnTo>
                      <a:pt x="0" y="5654425"/>
                    </a:lnTo>
                    <a:lnTo>
                      <a:pt x="0" y="0"/>
                    </a:lnTo>
                    <a:close/>
                  </a:path>
                </a:pathLst>
              </a:custGeom>
              <a:solidFill>
                <a:srgbClr val="FAFEFF"/>
              </a:solidFill>
            </p:spPr>
          </p:sp>
          <p:sp>
            <p:nvSpPr>
              <p:cNvPr id="5" name="Freeform 5"/>
              <p:cNvSpPr/>
              <p:nvPr/>
            </p:nvSpPr>
            <p:spPr>
              <a:xfrm>
                <a:off x="0" y="0"/>
                <a:ext cx="32463187" cy="5799205"/>
              </a:xfrm>
              <a:custGeom>
                <a:avLst/>
                <a:gdLst/>
                <a:ahLst/>
                <a:cxnLst/>
                <a:rect l="l" t="t" r="r" b="b"/>
                <a:pathLst>
                  <a:path w="32463187" h="5799205">
                    <a:moveTo>
                      <a:pt x="32318409" y="5654425"/>
                    </a:moveTo>
                    <a:lnTo>
                      <a:pt x="32463187" y="5654425"/>
                    </a:lnTo>
                    <a:lnTo>
                      <a:pt x="32463187" y="5799205"/>
                    </a:lnTo>
                    <a:lnTo>
                      <a:pt x="32318409" y="5799205"/>
                    </a:lnTo>
                    <a:lnTo>
                      <a:pt x="32318409" y="5654425"/>
                    </a:lnTo>
                    <a:close/>
                    <a:moveTo>
                      <a:pt x="0" y="144780"/>
                    </a:moveTo>
                    <a:lnTo>
                      <a:pt x="144780" y="144780"/>
                    </a:lnTo>
                    <a:lnTo>
                      <a:pt x="144780" y="5654425"/>
                    </a:lnTo>
                    <a:lnTo>
                      <a:pt x="0" y="5654425"/>
                    </a:lnTo>
                    <a:lnTo>
                      <a:pt x="0" y="144780"/>
                    </a:lnTo>
                    <a:close/>
                    <a:moveTo>
                      <a:pt x="0" y="5654425"/>
                    </a:moveTo>
                    <a:lnTo>
                      <a:pt x="144780" y="5654425"/>
                    </a:lnTo>
                    <a:lnTo>
                      <a:pt x="144780" y="5799205"/>
                    </a:lnTo>
                    <a:lnTo>
                      <a:pt x="0" y="5799205"/>
                    </a:lnTo>
                    <a:lnTo>
                      <a:pt x="0" y="5654425"/>
                    </a:lnTo>
                    <a:close/>
                    <a:moveTo>
                      <a:pt x="32318409" y="144780"/>
                    </a:moveTo>
                    <a:lnTo>
                      <a:pt x="32463187" y="144780"/>
                    </a:lnTo>
                    <a:lnTo>
                      <a:pt x="32463187" y="5654425"/>
                    </a:lnTo>
                    <a:lnTo>
                      <a:pt x="32318409" y="5654425"/>
                    </a:lnTo>
                    <a:lnTo>
                      <a:pt x="32318409" y="144780"/>
                    </a:lnTo>
                    <a:close/>
                    <a:moveTo>
                      <a:pt x="144780" y="5654425"/>
                    </a:moveTo>
                    <a:lnTo>
                      <a:pt x="32318409" y="5654425"/>
                    </a:lnTo>
                    <a:lnTo>
                      <a:pt x="32318409" y="5799205"/>
                    </a:lnTo>
                    <a:lnTo>
                      <a:pt x="144780" y="5799205"/>
                    </a:lnTo>
                    <a:lnTo>
                      <a:pt x="144780" y="5654425"/>
                    </a:lnTo>
                    <a:close/>
                    <a:moveTo>
                      <a:pt x="32318409" y="0"/>
                    </a:moveTo>
                    <a:lnTo>
                      <a:pt x="32463187" y="0"/>
                    </a:lnTo>
                    <a:lnTo>
                      <a:pt x="32463187" y="144780"/>
                    </a:lnTo>
                    <a:lnTo>
                      <a:pt x="32318409" y="144780"/>
                    </a:lnTo>
                    <a:lnTo>
                      <a:pt x="32318409" y="0"/>
                    </a:lnTo>
                    <a:close/>
                    <a:moveTo>
                      <a:pt x="0" y="0"/>
                    </a:moveTo>
                    <a:lnTo>
                      <a:pt x="144780" y="0"/>
                    </a:lnTo>
                    <a:lnTo>
                      <a:pt x="144780" y="144780"/>
                    </a:lnTo>
                    <a:lnTo>
                      <a:pt x="0" y="144780"/>
                    </a:lnTo>
                    <a:lnTo>
                      <a:pt x="0" y="0"/>
                    </a:lnTo>
                    <a:close/>
                    <a:moveTo>
                      <a:pt x="144780" y="0"/>
                    </a:moveTo>
                    <a:lnTo>
                      <a:pt x="32318409" y="0"/>
                    </a:lnTo>
                    <a:lnTo>
                      <a:pt x="32318409" y="144780"/>
                    </a:lnTo>
                    <a:lnTo>
                      <a:pt x="144780" y="144780"/>
                    </a:lnTo>
                    <a:lnTo>
                      <a:pt x="144780" y="0"/>
                    </a:lnTo>
                    <a:close/>
                  </a:path>
                </a:pathLst>
              </a:custGeom>
              <a:solidFill>
                <a:srgbClr val="2E414D"/>
              </a:solidFill>
            </p:spPr>
          </p:sp>
        </p:grpSp>
        <p:sp>
          <p:nvSpPr>
            <p:cNvPr id="6" name="TextBox 6"/>
            <p:cNvSpPr txBox="1"/>
            <p:nvPr/>
          </p:nvSpPr>
          <p:spPr>
            <a:xfrm>
              <a:off x="2380482" y="915433"/>
              <a:ext cx="14982348" cy="1472992"/>
            </a:xfrm>
            <a:prstGeom prst="rect">
              <a:avLst/>
            </a:prstGeom>
          </p:spPr>
          <p:txBody>
            <a:bodyPr lIns="0" tIns="0" rIns="0" bIns="0" rtlCol="0" anchor="t">
              <a:spAutoFit/>
            </a:bodyPr>
            <a:lstStyle/>
            <a:p>
              <a:pPr>
                <a:lnSpc>
                  <a:spcPts val="8325"/>
                </a:lnSpc>
              </a:pPr>
              <a:r>
                <a:rPr lang="en-US" sz="7500" spc="165">
                  <a:solidFill>
                    <a:srgbClr val="2E414D"/>
                  </a:solidFill>
                  <a:latin typeface="Sifonn"/>
                </a:rPr>
                <a:t>Today's Webinar</a:t>
              </a:r>
            </a:p>
          </p:txBody>
        </p:sp>
      </p:grpSp>
      <p:grpSp>
        <p:nvGrpSpPr>
          <p:cNvPr id="7" name="Group 7"/>
          <p:cNvGrpSpPr/>
          <p:nvPr/>
        </p:nvGrpSpPr>
        <p:grpSpPr>
          <a:xfrm>
            <a:off x="1028700" y="4905478"/>
            <a:ext cx="10184157" cy="3229328"/>
            <a:chOff x="0" y="0"/>
            <a:chExt cx="13578876" cy="4305770"/>
          </a:xfrm>
        </p:grpSpPr>
        <p:sp>
          <p:nvSpPr>
            <p:cNvPr id="8" name="TextBox 8"/>
            <p:cNvSpPr txBox="1"/>
            <p:nvPr/>
          </p:nvSpPr>
          <p:spPr>
            <a:xfrm>
              <a:off x="0" y="0"/>
              <a:ext cx="13578876" cy="762000"/>
            </a:xfrm>
            <a:prstGeom prst="rect">
              <a:avLst/>
            </a:prstGeom>
          </p:spPr>
          <p:txBody>
            <a:bodyPr lIns="0" tIns="0" rIns="0" bIns="0" rtlCol="0" anchor="t">
              <a:spAutoFit/>
            </a:bodyPr>
            <a:lstStyle/>
            <a:p>
              <a:pPr>
                <a:lnSpc>
                  <a:spcPts val="4560"/>
                </a:lnSpc>
              </a:pPr>
              <a:r>
                <a:rPr lang="en-US" sz="3800" spc="380">
                  <a:solidFill>
                    <a:srgbClr val="2E414D"/>
                  </a:solidFill>
                  <a:latin typeface="Glacial Indifference Bold"/>
                </a:rPr>
                <a:t>CHAPTER PREVIEWS &amp; DISCUSSION</a:t>
              </a:r>
            </a:p>
          </p:txBody>
        </p:sp>
        <p:sp>
          <p:nvSpPr>
            <p:cNvPr id="9" name="TextBox 9"/>
            <p:cNvSpPr txBox="1"/>
            <p:nvPr/>
          </p:nvSpPr>
          <p:spPr>
            <a:xfrm>
              <a:off x="0" y="1314920"/>
              <a:ext cx="13578876" cy="2990850"/>
            </a:xfrm>
            <a:prstGeom prst="rect">
              <a:avLst/>
            </a:prstGeom>
          </p:spPr>
          <p:txBody>
            <a:bodyPr lIns="0" tIns="0" rIns="0" bIns="0" rtlCol="0" anchor="t">
              <a:spAutoFit/>
            </a:bodyPr>
            <a:lstStyle/>
            <a:p>
              <a:pPr>
                <a:lnSpc>
                  <a:spcPts val="4500"/>
                </a:lnSpc>
              </a:pPr>
              <a:r>
                <a:rPr lang="en-US" sz="3000" spc="30">
                  <a:solidFill>
                    <a:srgbClr val="2E414D"/>
                  </a:solidFill>
                  <a:latin typeface="Glacial Indifference"/>
                </a:rPr>
                <a:t>Chapter 1: What Makes Grading so Difficult to Talk About (and Even Harder to Change)?</a:t>
              </a:r>
            </a:p>
            <a:p>
              <a:pPr>
                <a:lnSpc>
                  <a:spcPts val="4500"/>
                </a:lnSpc>
              </a:pPr>
              <a:endParaRPr lang="en-US" sz="3000" spc="30">
                <a:solidFill>
                  <a:srgbClr val="2E414D"/>
                </a:solidFill>
                <a:latin typeface="Glacial Indifference"/>
              </a:endParaRPr>
            </a:p>
            <a:p>
              <a:pPr>
                <a:lnSpc>
                  <a:spcPts val="4500"/>
                </a:lnSpc>
              </a:pPr>
              <a:r>
                <a:rPr lang="en-US" sz="3000" spc="30">
                  <a:solidFill>
                    <a:srgbClr val="2E414D"/>
                  </a:solidFill>
                  <a:latin typeface="Glacial Indifference"/>
                </a:rPr>
                <a:t>Chapter 2: A Brief History of Grading</a:t>
              </a:r>
            </a:p>
          </p:txBody>
        </p:sp>
      </p:grpSp>
      <p:pic>
        <p:nvPicPr>
          <p:cNvPr id="10" name="Picture 10"/>
          <p:cNvPicPr>
            <a:picLocks noChangeAspect="1"/>
          </p:cNvPicPr>
          <p:nvPr/>
        </p:nvPicPr>
        <p:blipFill>
          <a:blip r:embed="rId2"/>
          <a:srcRect/>
          <a:stretch>
            <a:fillRect/>
          </a:stretch>
        </p:blipFill>
        <p:spPr>
          <a:xfrm rot="-5400000">
            <a:off x="14316744" y="-159784"/>
            <a:ext cx="5136684" cy="4819144"/>
          </a:xfrm>
          <a:prstGeom prst="rect">
            <a:avLst/>
          </a:prstGeom>
        </p:spPr>
      </p:pic>
      <p:sp>
        <p:nvSpPr>
          <p:cNvPr id="11" name="TextBox 11"/>
          <p:cNvSpPr txBox="1"/>
          <p:nvPr/>
        </p:nvSpPr>
        <p:spPr>
          <a:xfrm rot="5400000">
            <a:off x="15377220" y="7304665"/>
            <a:ext cx="3072880" cy="834390"/>
          </a:xfrm>
          <a:prstGeom prst="rect">
            <a:avLst/>
          </a:prstGeom>
        </p:spPr>
        <p:txBody>
          <a:bodyPr lIns="0" tIns="0" rIns="0" bIns="0" rtlCol="0" anchor="t">
            <a:spAutoFit/>
          </a:bodyPr>
          <a:lstStyle/>
          <a:p>
            <a:pPr algn="r">
              <a:lnSpc>
                <a:spcPts val="3359"/>
              </a:lnSpc>
            </a:pPr>
            <a:r>
              <a:rPr lang="en-US" sz="2400" spc="144">
                <a:solidFill>
                  <a:srgbClr val="2E414D"/>
                </a:solidFill>
                <a:latin typeface="Glacial Indifference"/>
              </a:rPr>
              <a:t>Grading for Equity</a:t>
            </a:r>
          </a:p>
          <a:p>
            <a:pPr algn="r">
              <a:lnSpc>
                <a:spcPts val="3359"/>
              </a:lnSpc>
            </a:pPr>
            <a:r>
              <a:rPr lang="en-US" sz="2400" spc="144">
                <a:solidFill>
                  <a:srgbClr val="2E414D"/>
                </a:solidFill>
                <a:latin typeface="Glacial Indifference"/>
              </a:rPr>
              <a:t>by Joe Feldman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a:off x="1344984" y="994907"/>
            <a:ext cx="12568697" cy="2138050"/>
          </a:xfrm>
          <a:prstGeom prst="rect">
            <a:avLst/>
          </a:prstGeom>
        </p:spPr>
        <p:txBody>
          <a:bodyPr lIns="0" tIns="0" rIns="0" bIns="0" rtlCol="0" anchor="t">
            <a:spAutoFit/>
          </a:bodyPr>
          <a:lstStyle/>
          <a:p>
            <a:pPr>
              <a:lnSpc>
                <a:spcPts val="8325"/>
              </a:lnSpc>
            </a:pPr>
            <a:r>
              <a:rPr lang="en-US" sz="7500" spc="165">
                <a:solidFill>
                  <a:srgbClr val="2E414D"/>
                </a:solidFill>
                <a:latin typeface="Sifonn"/>
              </a:rPr>
              <a:t>Break out Groups</a:t>
            </a:r>
          </a:p>
          <a:p>
            <a:pPr>
              <a:lnSpc>
                <a:spcPts val="8325"/>
              </a:lnSpc>
            </a:pPr>
            <a:r>
              <a:rPr lang="en-US" sz="7500" spc="165">
                <a:solidFill>
                  <a:srgbClr val="2E414D"/>
                </a:solidFill>
                <a:latin typeface="Sifonn"/>
              </a:rPr>
              <a:t>Factors for Success</a:t>
            </a:r>
          </a:p>
        </p:txBody>
      </p:sp>
      <p:grpSp>
        <p:nvGrpSpPr>
          <p:cNvPr id="3" name="Group 3"/>
          <p:cNvGrpSpPr/>
          <p:nvPr/>
        </p:nvGrpSpPr>
        <p:grpSpPr>
          <a:xfrm>
            <a:off x="1344984" y="4095574"/>
            <a:ext cx="15598032" cy="5162726"/>
            <a:chOff x="0" y="0"/>
            <a:chExt cx="37039190" cy="12259443"/>
          </a:xfrm>
        </p:grpSpPr>
        <p:sp>
          <p:nvSpPr>
            <p:cNvPr id="4" name="Freeform 4"/>
            <p:cNvSpPr/>
            <p:nvPr/>
          </p:nvSpPr>
          <p:spPr>
            <a:xfrm>
              <a:off x="72390" y="72390"/>
              <a:ext cx="36894411" cy="12114663"/>
            </a:xfrm>
            <a:custGeom>
              <a:avLst/>
              <a:gdLst/>
              <a:ahLst/>
              <a:cxnLst/>
              <a:rect l="l" t="t" r="r" b="b"/>
              <a:pathLst>
                <a:path w="36894411" h="12114663">
                  <a:moveTo>
                    <a:pt x="0" y="0"/>
                  </a:moveTo>
                  <a:lnTo>
                    <a:pt x="36894411" y="0"/>
                  </a:lnTo>
                  <a:lnTo>
                    <a:pt x="36894411" y="12114663"/>
                  </a:lnTo>
                  <a:lnTo>
                    <a:pt x="0" y="12114663"/>
                  </a:lnTo>
                  <a:lnTo>
                    <a:pt x="0" y="0"/>
                  </a:lnTo>
                  <a:close/>
                </a:path>
              </a:pathLst>
            </a:custGeom>
            <a:solidFill>
              <a:srgbClr val="FAFEFF"/>
            </a:solidFill>
          </p:spPr>
        </p:sp>
        <p:sp>
          <p:nvSpPr>
            <p:cNvPr id="5" name="Freeform 5"/>
            <p:cNvSpPr/>
            <p:nvPr/>
          </p:nvSpPr>
          <p:spPr>
            <a:xfrm>
              <a:off x="0" y="0"/>
              <a:ext cx="37039190" cy="12259443"/>
            </a:xfrm>
            <a:custGeom>
              <a:avLst/>
              <a:gdLst/>
              <a:ahLst/>
              <a:cxnLst/>
              <a:rect l="l" t="t" r="r" b="b"/>
              <a:pathLst>
                <a:path w="37039190" h="12259443">
                  <a:moveTo>
                    <a:pt x="36894412" y="12114663"/>
                  </a:moveTo>
                  <a:lnTo>
                    <a:pt x="37039190" y="12114663"/>
                  </a:lnTo>
                  <a:lnTo>
                    <a:pt x="37039190" y="12259443"/>
                  </a:lnTo>
                  <a:lnTo>
                    <a:pt x="36894412" y="12259443"/>
                  </a:lnTo>
                  <a:lnTo>
                    <a:pt x="36894412" y="12114663"/>
                  </a:lnTo>
                  <a:close/>
                  <a:moveTo>
                    <a:pt x="0" y="144780"/>
                  </a:moveTo>
                  <a:lnTo>
                    <a:pt x="144780" y="144780"/>
                  </a:lnTo>
                  <a:lnTo>
                    <a:pt x="144780" y="12114664"/>
                  </a:lnTo>
                  <a:lnTo>
                    <a:pt x="0" y="12114664"/>
                  </a:lnTo>
                  <a:lnTo>
                    <a:pt x="0" y="144780"/>
                  </a:lnTo>
                  <a:close/>
                  <a:moveTo>
                    <a:pt x="0" y="12114664"/>
                  </a:moveTo>
                  <a:lnTo>
                    <a:pt x="144780" y="12114664"/>
                  </a:lnTo>
                  <a:lnTo>
                    <a:pt x="144780" y="12259443"/>
                  </a:lnTo>
                  <a:lnTo>
                    <a:pt x="0" y="12259443"/>
                  </a:lnTo>
                  <a:lnTo>
                    <a:pt x="0" y="12114663"/>
                  </a:lnTo>
                  <a:close/>
                  <a:moveTo>
                    <a:pt x="36894412" y="144780"/>
                  </a:moveTo>
                  <a:lnTo>
                    <a:pt x="37039190" y="144780"/>
                  </a:lnTo>
                  <a:lnTo>
                    <a:pt x="37039190" y="12114664"/>
                  </a:lnTo>
                  <a:lnTo>
                    <a:pt x="36894412" y="12114664"/>
                  </a:lnTo>
                  <a:lnTo>
                    <a:pt x="36894412" y="144780"/>
                  </a:lnTo>
                  <a:close/>
                  <a:moveTo>
                    <a:pt x="144780" y="12114663"/>
                  </a:moveTo>
                  <a:lnTo>
                    <a:pt x="36894412" y="12114663"/>
                  </a:lnTo>
                  <a:lnTo>
                    <a:pt x="36894412" y="12259443"/>
                  </a:lnTo>
                  <a:lnTo>
                    <a:pt x="144780" y="12259443"/>
                  </a:lnTo>
                  <a:lnTo>
                    <a:pt x="144780" y="12114663"/>
                  </a:lnTo>
                  <a:close/>
                  <a:moveTo>
                    <a:pt x="36894412" y="0"/>
                  </a:moveTo>
                  <a:lnTo>
                    <a:pt x="37039190" y="0"/>
                  </a:lnTo>
                  <a:lnTo>
                    <a:pt x="37039190" y="144780"/>
                  </a:lnTo>
                  <a:lnTo>
                    <a:pt x="36894412" y="144780"/>
                  </a:lnTo>
                  <a:lnTo>
                    <a:pt x="36894412" y="0"/>
                  </a:lnTo>
                  <a:close/>
                  <a:moveTo>
                    <a:pt x="0" y="0"/>
                  </a:moveTo>
                  <a:lnTo>
                    <a:pt x="144780" y="0"/>
                  </a:lnTo>
                  <a:lnTo>
                    <a:pt x="144780" y="144780"/>
                  </a:lnTo>
                  <a:lnTo>
                    <a:pt x="0" y="144780"/>
                  </a:lnTo>
                  <a:lnTo>
                    <a:pt x="0" y="0"/>
                  </a:lnTo>
                  <a:close/>
                  <a:moveTo>
                    <a:pt x="144780" y="0"/>
                  </a:moveTo>
                  <a:lnTo>
                    <a:pt x="36894412" y="0"/>
                  </a:lnTo>
                  <a:lnTo>
                    <a:pt x="36894412" y="144780"/>
                  </a:lnTo>
                  <a:lnTo>
                    <a:pt x="144780" y="144780"/>
                  </a:lnTo>
                  <a:lnTo>
                    <a:pt x="144780" y="0"/>
                  </a:lnTo>
                  <a:close/>
                </a:path>
              </a:pathLst>
            </a:custGeom>
            <a:solidFill>
              <a:srgbClr val="2E414D"/>
            </a:solidFill>
          </p:spPr>
        </p:sp>
      </p:grpSp>
      <p:pic>
        <p:nvPicPr>
          <p:cNvPr id="6" name="Picture 6"/>
          <p:cNvPicPr>
            <a:picLocks noChangeAspect="1"/>
          </p:cNvPicPr>
          <p:nvPr/>
        </p:nvPicPr>
        <p:blipFill>
          <a:blip r:embed="rId2"/>
          <a:srcRect/>
          <a:stretch>
            <a:fillRect/>
          </a:stretch>
        </p:blipFill>
        <p:spPr>
          <a:xfrm>
            <a:off x="8343396" y="5592737"/>
            <a:ext cx="1601208" cy="1601208"/>
          </a:xfrm>
          <a:prstGeom prst="rect">
            <a:avLst/>
          </a:prstGeom>
        </p:spPr>
      </p:pic>
      <p:pic>
        <p:nvPicPr>
          <p:cNvPr id="7" name="Picture 7"/>
          <p:cNvPicPr>
            <a:picLocks noChangeAspect="1"/>
          </p:cNvPicPr>
          <p:nvPr/>
        </p:nvPicPr>
        <p:blipFill>
          <a:blip r:embed="rId3"/>
          <a:srcRect/>
          <a:stretch>
            <a:fillRect/>
          </a:stretch>
        </p:blipFill>
        <p:spPr>
          <a:xfrm>
            <a:off x="12661801" y="5305782"/>
            <a:ext cx="2057400" cy="2057400"/>
          </a:xfrm>
          <a:prstGeom prst="rect">
            <a:avLst/>
          </a:prstGeom>
        </p:spPr>
      </p:pic>
      <p:pic>
        <p:nvPicPr>
          <p:cNvPr id="8" name="Picture 8"/>
          <p:cNvPicPr>
            <a:picLocks noChangeAspect="1"/>
          </p:cNvPicPr>
          <p:nvPr/>
        </p:nvPicPr>
        <p:blipFill>
          <a:blip r:embed="rId4"/>
          <a:srcRect/>
          <a:stretch>
            <a:fillRect/>
          </a:stretch>
        </p:blipFill>
        <p:spPr>
          <a:xfrm rot="-5400000">
            <a:off x="15096510" y="-1380872"/>
            <a:ext cx="5136684" cy="4819144"/>
          </a:xfrm>
          <a:prstGeom prst="rect">
            <a:avLst/>
          </a:prstGeom>
        </p:spPr>
      </p:pic>
      <p:pic>
        <p:nvPicPr>
          <p:cNvPr id="9" name="Picture 9"/>
          <p:cNvPicPr>
            <a:picLocks noChangeAspect="1"/>
          </p:cNvPicPr>
          <p:nvPr/>
        </p:nvPicPr>
        <p:blipFill>
          <a:blip r:embed="rId5"/>
          <a:srcRect/>
          <a:stretch>
            <a:fillRect/>
          </a:stretch>
        </p:blipFill>
        <p:spPr>
          <a:xfrm>
            <a:off x="3613805" y="5305782"/>
            <a:ext cx="1967389" cy="2057400"/>
          </a:xfrm>
          <a:prstGeom prst="rect">
            <a:avLst/>
          </a:prstGeom>
        </p:spPr>
      </p:pic>
      <p:sp>
        <p:nvSpPr>
          <p:cNvPr id="10" name="TextBox 10"/>
          <p:cNvSpPr txBox="1"/>
          <p:nvPr/>
        </p:nvSpPr>
        <p:spPr>
          <a:xfrm>
            <a:off x="12125721" y="7580261"/>
            <a:ext cx="3129559" cy="552450"/>
          </a:xfrm>
          <a:prstGeom prst="rect">
            <a:avLst/>
          </a:prstGeom>
        </p:spPr>
        <p:txBody>
          <a:bodyPr lIns="0" tIns="0" rIns="0" bIns="0" rtlCol="0" anchor="t">
            <a:spAutoFit/>
          </a:bodyPr>
          <a:lstStyle/>
          <a:p>
            <a:pPr algn="ctr">
              <a:lnSpc>
                <a:spcPts val="4500"/>
              </a:lnSpc>
            </a:pPr>
            <a:r>
              <a:rPr lang="en-US" sz="3000" spc="30">
                <a:solidFill>
                  <a:srgbClr val="2E414D"/>
                </a:solidFill>
                <a:latin typeface="Glacial Indifference"/>
              </a:rPr>
              <a:t>Engagement</a:t>
            </a:r>
          </a:p>
        </p:txBody>
      </p:sp>
      <p:sp>
        <p:nvSpPr>
          <p:cNvPr id="11" name="TextBox 11"/>
          <p:cNvSpPr txBox="1"/>
          <p:nvPr/>
        </p:nvSpPr>
        <p:spPr>
          <a:xfrm>
            <a:off x="7579221" y="7580261"/>
            <a:ext cx="3129559" cy="552450"/>
          </a:xfrm>
          <a:prstGeom prst="rect">
            <a:avLst/>
          </a:prstGeom>
        </p:spPr>
        <p:txBody>
          <a:bodyPr lIns="0" tIns="0" rIns="0" bIns="0" rtlCol="0" anchor="t">
            <a:spAutoFit/>
          </a:bodyPr>
          <a:lstStyle/>
          <a:p>
            <a:pPr algn="ctr">
              <a:lnSpc>
                <a:spcPts val="4500"/>
              </a:lnSpc>
            </a:pPr>
            <a:r>
              <a:rPr lang="en-US" sz="3000" spc="30">
                <a:solidFill>
                  <a:srgbClr val="2E414D"/>
                </a:solidFill>
                <a:latin typeface="Glacial Indifference"/>
              </a:rPr>
              <a:t>Timekeeper</a:t>
            </a:r>
          </a:p>
        </p:txBody>
      </p:sp>
      <p:sp>
        <p:nvSpPr>
          <p:cNvPr id="12" name="TextBox 12"/>
          <p:cNvSpPr txBox="1"/>
          <p:nvPr/>
        </p:nvSpPr>
        <p:spPr>
          <a:xfrm>
            <a:off x="3032720" y="7580261"/>
            <a:ext cx="3129559" cy="552450"/>
          </a:xfrm>
          <a:prstGeom prst="rect">
            <a:avLst/>
          </a:prstGeom>
        </p:spPr>
        <p:txBody>
          <a:bodyPr lIns="0" tIns="0" rIns="0" bIns="0" rtlCol="0" anchor="t">
            <a:spAutoFit/>
          </a:bodyPr>
          <a:lstStyle/>
          <a:p>
            <a:pPr algn="ctr">
              <a:lnSpc>
                <a:spcPts val="4500"/>
              </a:lnSpc>
            </a:pPr>
            <a:r>
              <a:rPr lang="en-US" sz="3000" spc="30">
                <a:solidFill>
                  <a:srgbClr val="2E414D"/>
                </a:solidFill>
                <a:latin typeface="Glacial Indifference"/>
              </a:rPr>
              <a:t>Facilitator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a:off x="1344984" y="1512750"/>
            <a:ext cx="12568697"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Discussion Question</a:t>
            </a:r>
          </a:p>
        </p:txBody>
      </p:sp>
      <p:grpSp>
        <p:nvGrpSpPr>
          <p:cNvPr id="3" name="Group 3"/>
          <p:cNvGrpSpPr/>
          <p:nvPr/>
        </p:nvGrpSpPr>
        <p:grpSpPr>
          <a:xfrm>
            <a:off x="1344984" y="4095574"/>
            <a:ext cx="15598032" cy="5162726"/>
            <a:chOff x="0" y="0"/>
            <a:chExt cx="37039190" cy="12259443"/>
          </a:xfrm>
        </p:grpSpPr>
        <p:sp>
          <p:nvSpPr>
            <p:cNvPr id="4" name="Freeform 4"/>
            <p:cNvSpPr/>
            <p:nvPr/>
          </p:nvSpPr>
          <p:spPr>
            <a:xfrm>
              <a:off x="72390" y="72390"/>
              <a:ext cx="36894411" cy="12114663"/>
            </a:xfrm>
            <a:custGeom>
              <a:avLst/>
              <a:gdLst/>
              <a:ahLst/>
              <a:cxnLst/>
              <a:rect l="l" t="t" r="r" b="b"/>
              <a:pathLst>
                <a:path w="36894411" h="12114663">
                  <a:moveTo>
                    <a:pt x="0" y="0"/>
                  </a:moveTo>
                  <a:lnTo>
                    <a:pt x="36894411" y="0"/>
                  </a:lnTo>
                  <a:lnTo>
                    <a:pt x="36894411" y="12114663"/>
                  </a:lnTo>
                  <a:lnTo>
                    <a:pt x="0" y="12114663"/>
                  </a:lnTo>
                  <a:lnTo>
                    <a:pt x="0" y="0"/>
                  </a:lnTo>
                  <a:close/>
                </a:path>
              </a:pathLst>
            </a:custGeom>
            <a:solidFill>
              <a:srgbClr val="FAFEFF"/>
            </a:solidFill>
          </p:spPr>
        </p:sp>
        <p:sp>
          <p:nvSpPr>
            <p:cNvPr id="5" name="Freeform 5"/>
            <p:cNvSpPr/>
            <p:nvPr/>
          </p:nvSpPr>
          <p:spPr>
            <a:xfrm>
              <a:off x="0" y="0"/>
              <a:ext cx="37039190" cy="12259443"/>
            </a:xfrm>
            <a:custGeom>
              <a:avLst/>
              <a:gdLst/>
              <a:ahLst/>
              <a:cxnLst/>
              <a:rect l="l" t="t" r="r" b="b"/>
              <a:pathLst>
                <a:path w="37039190" h="12259443">
                  <a:moveTo>
                    <a:pt x="36894412" y="12114663"/>
                  </a:moveTo>
                  <a:lnTo>
                    <a:pt x="37039190" y="12114663"/>
                  </a:lnTo>
                  <a:lnTo>
                    <a:pt x="37039190" y="12259443"/>
                  </a:lnTo>
                  <a:lnTo>
                    <a:pt x="36894412" y="12259443"/>
                  </a:lnTo>
                  <a:lnTo>
                    <a:pt x="36894412" y="12114663"/>
                  </a:lnTo>
                  <a:close/>
                  <a:moveTo>
                    <a:pt x="0" y="144780"/>
                  </a:moveTo>
                  <a:lnTo>
                    <a:pt x="144780" y="144780"/>
                  </a:lnTo>
                  <a:lnTo>
                    <a:pt x="144780" y="12114664"/>
                  </a:lnTo>
                  <a:lnTo>
                    <a:pt x="0" y="12114664"/>
                  </a:lnTo>
                  <a:lnTo>
                    <a:pt x="0" y="144780"/>
                  </a:lnTo>
                  <a:close/>
                  <a:moveTo>
                    <a:pt x="0" y="12114664"/>
                  </a:moveTo>
                  <a:lnTo>
                    <a:pt x="144780" y="12114664"/>
                  </a:lnTo>
                  <a:lnTo>
                    <a:pt x="144780" y="12259443"/>
                  </a:lnTo>
                  <a:lnTo>
                    <a:pt x="0" y="12259443"/>
                  </a:lnTo>
                  <a:lnTo>
                    <a:pt x="0" y="12114663"/>
                  </a:lnTo>
                  <a:close/>
                  <a:moveTo>
                    <a:pt x="36894412" y="144780"/>
                  </a:moveTo>
                  <a:lnTo>
                    <a:pt x="37039190" y="144780"/>
                  </a:lnTo>
                  <a:lnTo>
                    <a:pt x="37039190" y="12114664"/>
                  </a:lnTo>
                  <a:lnTo>
                    <a:pt x="36894412" y="12114664"/>
                  </a:lnTo>
                  <a:lnTo>
                    <a:pt x="36894412" y="144780"/>
                  </a:lnTo>
                  <a:close/>
                  <a:moveTo>
                    <a:pt x="144780" y="12114663"/>
                  </a:moveTo>
                  <a:lnTo>
                    <a:pt x="36894412" y="12114663"/>
                  </a:lnTo>
                  <a:lnTo>
                    <a:pt x="36894412" y="12259443"/>
                  </a:lnTo>
                  <a:lnTo>
                    <a:pt x="144780" y="12259443"/>
                  </a:lnTo>
                  <a:lnTo>
                    <a:pt x="144780" y="12114663"/>
                  </a:lnTo>
                  <a:close/>
                  <a:moveTo>
                    <a:pt x="36894412" y="0"/>
                  </a:moveTo>
                  <a:lnTo>
                    <a:pt x="37039190" y="0"/>
                  </a:lnTo>
                  <a:lnTo>
                    <a:pt x="37039190" y="144780"/>
                  </a:lnTo>
                  <a:lnTo>
                    <a:pt x="36894412" y="144780"/>
                  </a:lnTo>
                  <a:lnTo>
                    <a:pt x="36894412" y="0"/>
                  </a:lnTo>
                  <a:close/>
                  <a:moveTo>
                    <a:pt x="0" y="0"/>
                  </a:moveTo>
                  <a:lnTo>
                    <a:pt x="144780" y="0"/>
                  </a:lnTo>
                  <a:lnTo>
                    <a:pt x="144780" y="144780"/>
                  </a:lnTo>
                  <a:lnTo>
                    <a:pt x="0" y="144780"/>
                  </a:lnTo>
                  <a:lnTo>
                    <a:pt x="0" y="0"/>
                  </a:lnTo>
                  <a:close/>
                  <a:moveTo>
                    <a:pt x="144780" y="0"/>
                  </a:moveTo>
                  <a:lnTo>
                    <a:pt x="36894412" y="0"/>
                  </a:lnTo>
                  <a:lnTo>
                    <a:pt x="36894412" y="144780"/>
                  </a:lnTo>
                  <a:lnTo>
                    <a:pt x="144780" y="144780"/>
                  </a:lnTo>
                  <a:lnTo>
                    <a:pt x="144780" y="0"/>
                  </a:lnTo>
                  <a:close/>
                </a:path>
              </a:pathLst>
            </a:custGeom>
            <a:solidFill>
              <a:srgbClr val="2E414D"/>
            </a:solidFill>
          </p:spPr>
        </p:sp>
      </p:grpSp>
      <p:sp>
        <p:nvSpPr>
          <p:cNvPr id="6" name="TextBox 6"/>
          <p:cNvSpPr txBox="1"/>
          <p:nvPr/>
        </p:nvSpPr>
        <p:spPr>
          <a:xfrm>
            <a:off x="2575520" y="4772025"/>
            <a:ext cx="13627904" cy="3610001"/>
          </a:xfrm>
          <a:prstGeom prst="rect">
            <a:avLst/>
          </a:prstGeom>
        </p:spPr>
        <p:txBody>
          <a:bodyPr lIns="0" tIns="0" rIns="0" bIns="0" rtlCol="0" anchor="t">
            <a:spAutoFit/>
          </a:bodyPr>
          <a:lstStyle/>
          <a:p>
            <a:pPr algn="ctr">
              <a:lnSpc>
                <a:spcPts val="7200"/>
              </a:lnSpc>
            </a:pPr>
            <a:r>
              <a:rPr lang="en-US" sz="4800" spc="48">
                <a:solidFill>
                  <a:srgbClr val="2E414D"/>
                </a:solidFill>
                <a:latin typeface="Glacial Indifference"/>
              </a:rPr>
              <a:t>What brings you to this book/book study? </a:t>
            </a:r>
          </a:p>
          <a:p>
            <a:pPr algn="ctr">
              <a:lnSpc>
                <a:spcPts val="7200"/>
              </a:lnSpc>
            </a:pPr>
            <a:r>
              <a:rPr lang="en-US" sz="4800" spc="48">
                <a:solidFill>
                  <a:srgbClr val="2E414D"/>
                </a:solidFill>
                <a:latin typeface="Glacial Indifference"/>
              </a:rPr>
              <a:t>What are your goals for reading/studying it? </a:t>
            </a:r>
          </a:p>
          <a:p>
            <a:pPr algn="ctr">
              <a:lnSpc>
                <a:spcPts val="7200"/>
              </a:lnSpc>
            </a:pPr>
            <a:r>
              <a:rPr lang="en-US" sz="4800" spc="48">
                <a:solidFill>
                  <a:srgbClr val="2E414D"/>
                </a:solidFill>
                <a:latin typeface="Glacial Indifference"/>
              </a:rPr>
              <a:t>How will the way you read it help or hinder you from realizing those goals?</a:t>
            </a:r>
          </a:p>
        </p:txBody>
      </p:sp>
      <p:pic>
        <p:nvPicPr>
          <p:cNvPr id="7" name="Picture 7"/>
          <p:cNvPicPr>
            <a:picLocks noChangeAspect="1"/>
          </p:cNvPicPr>
          <p:nvPr/>
        </p:nvPicPr>
        <p:blipFill>
          <a:blip r:embed="rId2"/>
          <a:srcRect/>
          <a:stretch>
            <a:fillRect/>
          </a:stretch>
        </p:blipFill>
        <p:spPr>
          <a:xfrm rot="-5400000">
            <a:off x="15096510" y="-1380872"/>
            <a:ext cx="5136684" cy="481914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2915002" y="6848728"/>
            <a:ext cx="5136684" cy="4819144"/>
          </a:xfrm>
          <a:prstGeom prst="rect">
            <a:avLst/>
          </a:prstGeom>
        </p:spPr>
      </p:pic>
      <p:grpSp>
        <p:nvGrpSpPr>
          <p:cNvPr id="3" name="Group 3"/>
          <p:cNvGrpSpPr/>
          <p:nvPr/>
        </p:nvGrpSpPr>
        <p:grpSpPr>
          <a:xfrm>
            <a:off x="-134419" y="-170034"/>
            <a:ext cx="4432438" cy="10575489"/>
            <a:chOff x="0" y="0"/>
            <a:chExt cx="10525296" cy="25112625"/>
          </a:xfrm>
        </p:grpSpPr>
        <p:sp>
          <p:nvSpPr>
            <p:cNvPr id="4" name="Freeform 4"/>
            <p:cNvSpPr/>
            <p:nvPr/>
          </p:nvSpPr>
          <p:spPr>
            <a:xfrm>
              <a:off x="72390" y="72390"/>
              <a:ext cx="10380516" cy="24967846"/>
            </a:xfrm>
            <a:custGeom>
              <a:avLst/>
              <a:gdLst/>
              <a:ahLst/>
              <a:cxnLst/>
              <a:rect l="l" t="t" r="r" b="b"/>
              <a:pathLst>
                <a:path w="10380516" h="24967846">
                  <a:moveTo>
                    <a:pt x="0" y="0"/>
                  </a:moveTo>
                  <a:lnTo>
                    <a:pt x="10380516" y="0"/>
                  </a:lnTo>
                  <a:lnTo>
                    <a:pt x="10380516" y="24967846"/>
                  </a:lnTo>
                  <a:lnTo>
                    <a:pt x="0" y="24967846"/>
                  </a:lnTo>
                  <a:lnTo>
                    <a:pt x="0" y="0"/>
                  </a:lnTo>
                  <a:close/>
                </a:path>
              </a:pathLst>
            </a:custGeom>
            <a:solidFill>
              <a:srgbClr val="FAFEFF"/>
            </a:solidFill>
          </p:spPr>
        </p:sp>
        <p:sp>
          <p:nvSpPr>
            <p:cNvPr id="5" name="Freeform 5"/>
            <p:cNvSpPr/>
            <p:nvPr/>
          </p:nvSpPr>
          <p:spPr>
            <a:xfrm>
              <a:off x="0" y="0"/>
              <a:ext cx="10525296" cy="25112625"/>
            </a:xfrm>
            <a:custGeom>
              <a:avLst/>
              <a:gdLst/>
              <a:ahLst/>
              <a:cxnLst/>
              <a:rect l="l" t="t" r="r" b="b"/>
              <a:pathLst>
                <a:path w="10525296" h="25112625">
                  <a:moveTo>
                    <a:pt x="10380517" y="24967845"/>
                  </a:moveTo>
                  <a:lnTo>
                    <a:pt x="10525296" y="24967845"/>
                  </a:lnTo>
                  <a:lnTo>
                    <a:pt x="10525296" y="25112625"/>
                  </a:lnTo>
                  <a:lnTo>
                    <a:pt x="10380517" y="25112625"/>
                  </a:lnTo>
                  <a:lnTo>
                    <a:pt x="10380517" y="24967845"/>
                  </a:lnTo>
                  <a:close/>
                  <a:moveTo>
                    <a:pt x="0" y="144780"/>
                  </a:moveTo>
                  <a:lnTo>
                    <a:pt x="144780" y="144780"/>
                  </a:lnTo>
                  <a:lnTo>
                    <a:pt x="144780" y="24967845"/>
                  </a:lnTo>
                  <a:lnTo>
                    <a:pt x="0" y="24967845"/>
                  </a:lnTo>
                  <a:lnTo>
                    <a:pt x="0" y="144780"/>
                  </a:lnTo>
                  <a:close/>
                  <a:moveTo>
                    <a:pt x="0" y="24967845"/>
                  </a:moveTo>
                  <a:lnTo>
                    <a:pt x="144780" y="24967845"/>
                  </a:lnTo>
                  <a:lnTo>
                    <a:pt x="144780" y="25112625"/>
                  </a:lnTo>
                  <a:lnTo>
                    <a:pt x="0" y="25112625"/>
                  </a:lnTo>
                  <a:lnTo>
                    <a:pt x="0" y="24967845"/>
                  </a:lnTo>
                  <a:close/>
                  <a:moveTo>
                    <a:pt x="10380517" y="144780"/>
                  </a:moveTo>
                  <a:lnTo>
                    <a:pt x="10525296" y="144780"/>
                  </a:lnTo>
                  <a:lnTo>
                    <a:pt x="10525296" y="24967845"/>
                  </a:lnTo>
                  <a:lnTo>
                    <a:pt x="10380517" y="24967845"/>
                  </a:lnTo>
                  <a:lnTo>
                    <a:pt x="10380517" y="144780"/>
                  </a:lnTo>
                  <a:close/>
                  <a:moveTo>
                    <a:pt x="144780" y="24967845"/>
                  </a:moveTo>
                  <a:lnTo>
                    <a:pt x="10380517" y="24967845"/>
                  </a:lnTo>
                  <a:lnTo>
                    <a:pt x="10380517" y="25112625"/>
                  </a:lnTo>
                  <a:lnTo>
                    <a:pt x="144780" y="25112625"/>
                  </a:lnTo>
                  <a:lnTo>
                    <a:pt x="144780" y="24967845"/>
                  </a:lnTo>
                  <a:close/>
                  <a:moveTo>
                    <a:pt x="10380517" y="0"/>
                  </a:moveTo>
                  <a:lnTo>
                    <a:pt x="10525296" y="0"/>
                  </a:lnTo>
                  <a:lnTo>
                    <a:pt x="10525296" y="144780"/>
                  </a:lnTo>
                  <a:lnTo>
                    <a:pt x="10380517" y="144780"/>
                  </a:lnTo>
                  <a:lnTo>
                    <a:pt x="10380517" y="0"/>
                  </a:lnTo>
                  <a:close/>
                  <a:moveTo>
                    <a:pt x="0" y="0"/>
                  </a:moveTo>
                  <a:lnTo>
                    <a:pt x="144780" y="0"/>
                  </a:lnTo>
                  <a:lnTo>
                    <a:pt x="144780" y="144780"/>
                  </a:lnTo>
                  <a:lnTo>
                    <a:pt x="0" y="144780"/>
                  </a:lnTo>
                  <a:lnTo>
                    <a:pt x="0" y="0"/>
                  </a:lnTo>
                  <a:close/>
                  <a:moveTo>
                    <a:pt x="144780" y="0"/>
                  </a:moveTo>
                  <a:lnTo>
                    <a:pt x="10380517" y="0"/>
                  </a:lnTo>
                  <a:lnTo>
                    <a:pt x="10380517" y="144780"/>
                  </a:lnTo>
                  <a:lnTo>
                    <a:pt x="144780" y="144780"/>
                  </a:lnTo>
                  <a:lnTo>
                    <a:pt x="144780" y="0"/>
                  </a:lnTo>
                  <a:close/>
                </a:path>
              </a:pathLst>
            </a:custGeom>
            <a:solidFill>
              <a:srgbClr val="2E414D"/>
            </a:solidFill>
          </p:spPr>
        </p:sp>
      </p:grpSp>
      <p:pic>
        <p:nvPicPr>
          <p:cNvPr id="6" name="Picture 6"/>
          <p:cNvPicPr>
            <a:picLocks noChangeAspect="1"/>
          </p:cNvPicPr>
          <p:nvPr/>
        </p:nvPicPr>
        <p:blipFill>
          <a:blip r:embed="rId3"/>
          <a:srcRect/>
          <a:stretch>
            <a:fillRect/>
          </a:stretch>
        </p:blipFill>
        <p:spPr>
          <a:xfrm>
            <a:off x="10314627" y="182578"/>
            <a:ext cx="5318379" cy="8229600"/>
          </a:xfrm>
          <a:prstGeom prst="rect">
            <a:avLst/>
          </a:prstGeom>
        </p:spPr>
      </p:pic>
      <p:sp>
        <p:nvSpPr>
          <p:cNvPr id="7" name="TextBox 7"/>
          <p:cNvSpPr txBox="1"/>
          <p:nvPr/>
        </p:nvSpPr>
        <p:spPr>
          <a:xfrm>
            <a:off x="9397116" y="8694420"/>
            <a:ext cx="7862184" cy="563880"/>
          </a:xfrm>
          <a:prstGeom prst="rect">
            <a:avLst/>
          </a:prstGeom>
        </p:spPr>
        <p:txBody>
          <a:bodyPr lIns="0" tIns="0" rIns="0" bIns="0" rtlCol="0" anchor="t">
            <a:spAutoFit/>
          </a:bodyPr>
          <a:lstStyle/>
          <a:p>
            <a:pPr algn="r">
              <a:lnSpc>
                <a:spcPts val="4620"/>
              </a:lnSpc>
            </a:pPr>
            <a:r>
              <a:rPr lang="en-US" sz="3300" spc="429">
                <a:solidFill>
                  <a:srgbClr val="2E414D"/>
                </a:solidFill>
                <a:latin typeface="Glacial Indifference"/>
              </a:rPr>
              <a:t>A BRIEF HISTORY OF GRADING</a:t>
            </a:r>
          </a:p>
        </p:txBody>
      </p:sp>
      <p:sp>
        <p:nvSpPr>
          <p:cNvPr id="8" name="TextBox 8"/>
          <p:cNvSpPr txBox="1"/>
          <p:nvPr/>
        </p:nvSpPr>
        <p:spPr>
          <a:xfrm rot="-5400000">
            <a:off x="-1934309" y="4831960"/>
            <a:ext cx="8173913" cy="571500"/>
          </a:xfrm>
          <a:prstGeom prst="rect">
            <a:avLst/>
          </a:prstGeom>
        </p:spPr>
        <p:txBody>
          <a:bodyPr lIns="0" tIns="0" rIns="0" bIns="0" rtlCol="0" anchor="t">
            <a:spAutoFit/>
          </a:bodyPr>
          <a:lstStyle/>
          <a:p>
            <a:pPr algn="ctr">
              <a:lnSpc>
                <a:spcPts val="4560"/>
              </a:lnSpc>
            </a:pPr>
            <a:r>
              <a:rPr lang="en-US" sz="3800" spc="380">
                <a:solidFill>
                  <a:srgbClr val="2E414D"/>
                </a:solidFill>
                <a:latin typeface="Glacial Indifference Bold"/>
              </a:rPr>
              <a:t>CHAPTER 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104504" y="-611839"/>
            <a:ext cx="6189460" cy="11510678"/>
            <a:chOff x="0" y="0"/>
            <a:chExt cx="14697534" cy="27333332"/>
          </a:xfrm>
        </p:grpSpPr>
        <p:sp>
          <p:nvSpPr>
            <p:cNvPr id="3" name="Freeform 3"/>
            <p:cNvSpPr/>
            <p:nvPr/>
          </p:nvSpPr>
          <p:spPr>
            <a:xfrm>
              <a:off x="72390" y="72390"/>
              <a:ext cx="14552753" cy="27188554"/>
            </a:xfrm>
            <a:custGeom>
              <a:avLst/>
              <a:gdLst/>
              <a:ahLst/>
              <a:cxnLst/>
              <a:rect l="l" t="t" r="r" b="b"/>
              <a:pathLst>
                <a:path w="14552753" h="27188554">
                  <a:moveTo>
                    <a:pt x="0" y="0"/>
                  </a:moveTo>
                  <a:lnTo>
                    <a:pt x="14552753" y="0"/>
                  </a:lnTo>
                  <a:lnTo>
                    <a:pt x="14552753" y="27188554"/>
                  </a:lnTo>
                  <a:lnTo>
                    <a:pt x="0" y="27188554"/>
                  </a:lnTo>
                  <a:lnTo>
                    <a:pt x="0" y="0"/>
                  </a:lnTo>
                  <a:close/>
                </a:path>
              </a:pathLst>
            </a:custGeom>
            <a:solidFill>
              <a:srgbClr val="C3EBE2"/>
            </a:solidFill>
          </p:spPr>
        </p:sp>
        <p:sp>
          <p:nvSpPr>
            <p:cNvPr id="4" name="Freeform 4"/>
            <p:cNvSpPr/>
            <p:nvPr/>
          </p:nvSpPr>
          <p:spPr>
            <a:xfrm>
              <a:off x="0" y="0"/>
              <a:ext cx="14697534" cy="27333333"/>
            </a:xfrm>
            <a:custGeom>
              <a:avLst/>
              <a:gdLst/>
              <a:ahLst/>
              <a:cxnLst/>
              <a:rect l="l" t="t" r="r" b="b"/>
              <a:pathLst>
                <a:path w="14697534" h="27333333">
                  <a:moveTo>
                    <a:pt x="14552754" y="27188551"/>
                  </a:moveTo>
                  <a:lnTo>
                    <a:pt x="14697534" y="27188551"/>
                  </a:lnTo>
                  <a:lnTo>
                    <a:pt x="14697534" y="27333333"/>
                  </a:lnTo>
                  <a:lnTo>
                    <a:pt x="14552754" y="27333333"/>
                  </a:lnTo>
                  <a:lnTo>
                    <a:pt x="14552754" y="27188551"/>
                  </a:lnTo>
                  <a:close/>
                  <a:moveTo>
                    <a:pt x="0" y="144780"/>
                  </a:moveTo>
                  <a:lnTo>
                    <a:pt x="144780" y="144780"/>
                  </a:lnTo>
                  <a:lnTo>
                    <a:pt x="144780" y="27188551"/>
                  </a:lnTo>
                  <a:lnTo>
                    <a:pt x="0" y="27188551"/>
                  </a:lnTo>
                  <a:lnTo>
                    <a:pt x="0" y="144780"/>
                  </a:lnTo>
                  <a:close/>
                  <a:moveTo>
                    <a:pt x="0" y="27188551"/>
                  </a:moveTo>
                  <a:lnTo>
                    <a:pt x="144780" y="27188551"/>
                  </a:lnTo>
                  <a:lnTo>
                    <a:pt x="144780" y="27333333"/>
                  </a:lnTo>
                  <a:lnTo>
                    <a:pt x="0" y="27333333"/>
                  </a:lnTo>
                  <a:lnTo>
                    <a:pt x="0" y="27188551"/>
                  </a:lnTo>
                  <a:close/>
                  <a:moveTo>
                    <a:pt x="14552754" y="144780"/>
                  </a:moveTo>
                  <a:lnTo>
                    <a:pt x="14697534" y="144780"/>
                  </a:lnTo>
                  <a:lnTo>
                    <a:pt x="14697534" y="27188551"/>
                  </a:lnTo>
                  <a:lnTo>
                    <a:pt x="14552754" y="27188551"/>
                  </a:lnTo>
                  <a:lnTo>
                    <a:pt x="14552754" y="144780"/>
                  </a:lnTo>
                  <a:close/>
                  <a:moveTo>
                    <a:pt x="144780" y="27188551"/>
                  </a:moveTo>
                  <a:lnTo>
                    <a:pt x="14552754" y="27188551"/>
                  </a:lnTo>
                  <a:lnTo>
                    <a:pt x="14552754" y="27333333"/>
                  </a:lnTo>
                  <a:lnTo>
                    <a:pt x="144780" y="27333333"/>
                  </a:lnTo>
                  <a:lnTo>
                    <a:pt x="144780" y="27188551"/>
                  </a:lnTo>
                  <a:close/>
                  <a:moveTo>
                    <a:pt x="14552754" y="0"/>
                  </a:moveTo>
                  <a:lnTo>
                    <a:pt x="14697534" y="0"/>
                  </a:lnTo>
                  <a:lnTo>
                    <a:pt x="14697534" y="144780"/>
                  </a:lnTo>
                  <a:lnTo>
                    <a:pt x="14552754" y="144780"/>
                  </a:lnTo>
                  <a:lnTo>
                    <a:pt x="14552754" y="0"/>
                  </a:lnTo>
                  <a:close/>
                  <a:moveTo>
                    <a:pt x="0" y="0"/>
                  </a:moveTo>
                  <a:lnTo>
                    <a:pt x="144780" y="0"/>
                  </a:lnTo>
                  <a:lnTo>
                    <a:pt x="144780" y="144780"/>
                  </a:lnTo>
                  <a:lnTo>
                    <a:pt x="0" y="144780"/>
                  </a:lnTo>
                  <a:lnTo>
                    <a:pt x="0" y="0"/>
                  </a:lnTo>
                  <a:close/>
                  <a:moveTo>
                    <a:pt x="144780" y="0"/>
                  </a:moveTo>
                  <a:lnTo>
                    <a:pt x="14552754" y="0"/>
                  </a:lnTo>
                  <a:lnTo>
                    <a:pt x="14552754" y="144780"/>
                  </a:lnTo>
                  <a:lnTo>
                    <a:pt x="144780" y="144780"/>
                  </a:lnTo>
                  <a:lnTo>
                    <a:pt x="144780" y="0"/>
                  </a:lnTo>
                  <a:close/>
                </a:path>
              </a:pathLst>
            </a:custGeom>
            <a:solidFill>
              <a:srgbClr val="2E414D"/>
            </a:solidFill>
          </p:spPr>
        </p:sp>
      </p:grpSp>
      <p:grpSp>
        <p:nvGrpSpPr>
          <p:cNvPr id="5" name="Group 5"/>
          <p:cNvGrpSpPr/>
          <p:nvPr/>
        </p:nvGrpSpPr>
        <p:grpSpPr>
          <a:xfrm>
            <a:off x="12240235" y="-611839"/>
            <a:ext cx="6217799" cy="11510678"/>
            <a:chOff x="0" y="0"/>
            <a:chExt cx="14764828" cy="27333332"/>
          </a:xfrm>
        </p:grpSpPr>
        <p:sp>
          <p:nvSpPr>
            <p:cNvPr id="6" name="Freeform 6"/>
            <p:cNvSpPr/>
            <p:nvPr/>
          </p:nvSpPr>
          <p:spPr>
            <a:xfrm>
              <a:off x="72390" y="72390"/>
              <a:ext cx="14620048" cy="27188554"/>
            </a:xfrm>
            <a:custGeom>
              <a:avLst/>
              <a:gdLst/>
              <a:ahLst/>
              <a:cxnLst/>
              <a:rect l="l" t="t" r="r" b="b"/>
              <a:pathLst>
                <a:path w="14620048" h="27188554">
                  <a:moveTo>
                    <a:pt x="0" y="0"/>
                  </a:moveTo>
                  <a:lnTo>
                    <a:pt x="14620048" y="0"/>
                  </a:lnTo>
                  <a:lnTo>
                    <a:pt x="14620048" y="27188554"/>
                  </a:lnTo>
                  <a:lnTo>
                    <a:pt x="0" y="27188554"/>
                  </a:lnTo>
                  <a:lnTo>
                    <a:pt x="0" y="0"/>
                  </a:lnTo>
                  <a:close/>
                </a:path>
              </a:pathLst>
            </a:custGeom>
            <a:solidFill>
              <a:srgbClr val="C3EBE2"/>
            </a:solidFill>
          </p:spPr>
        </p:sp>
        <p:sp>
          <p:nvSpPr>
            <p:cNvPr id="7" name="Freeform 7"/>
            <p:cNvSpPr/>
            <p:nvPr/>
          </p:nvSpPr>
          <p:spPr>
            <a:xfrm>
              <a:off x="0" y="0"/>
              <a:ext cx="14764827" cy="27333333"/>
            </a:xfrm>
            <a:custGeom>
              <a:avLst/>
              <a:gdLst/>
              <a:ahLst/>
              <a:cxnLst/>
              <a:rect l="l" t="t" r="r" b="b"/>
              <a:pathLst>
                <a:path w="14764827" h="27333333">
                  <a:moveTo>
                    <a:pt x="14620047" y="27188551"/>
                  </a:moveTo>
                  <a:lnTo>
                    <a:pt x="14764827" y="27188551"/>
                  </a:lnTo>
                  <a:lnTo>
                    <a:pt x="14764827" y="27333333"/>
                  </a:lnTo>
                  <a:lnTo>
                    <a:pt x="14620047" y="27333333"/>
                  </a:lnTo>
                  <a:lnTo>
                    <a:pt x="14620047" y="27188551"/>
                  </a:lnTo>
                  <a:close/>
                  <a:moveTo>
                    <a:pt x="0" y="144780"/>
                  </a:moveTo>
                  <a:lnTo>
                    <a:pt x="144780" y="144780"/>
                  </a:lnTo>
                  <a:lnTo>
                    <a:pt x="144780" y="27188551"/>
                  </a:lnTo>
                  <a:lnTo>
                    <a:pt x="0" y="27188551"/>
                  </a:lnTo>
                  <a:lnTo>
                    <a:pt x="0" y="144780"/>
                  </a:lnTo>
                  <a:close/>
                  <a:moveTo>
                    <a:pt x="0" y="27188551"/>
                  </a:moveTo>
                  <a:lnTo>
                    <a:pt x="144780" y="27188551"/>
                  </a:lnTo>
                  <a:lnTo>
                    <a:pt x="144780" y="27333333"/>
                  </a:lnTo>
                  <a:lnTo>
                    <a:pt x="0" y="27333333"/>
                  </a:lnTo>
                  <a:lnTo>
                    <a:pt x="0" y="27188551"/>
                  </a:lnTo>
                  <a:close/>
                  <a:moveTo>
                    <a:pt x="14620047" y="144780"/>
                  </a:moveTo>
                  <a:lnTo>
                    <a:pt x="14764827" y="144780"/>
                  </a:lnTo>
                  <a:lnTo>
                    <a:pt x="14764827" y="27188551"/>
                  </a:lnTo>
                  <a:lnTo>
                    <a:pt x="14620047" y="27188551"/>
                  </a:lnTo>
                  <a:lnTo>
                    <a:pt x="14620047" y="144780"/>
                  </a:lnTo>
                  <a:close/>
                  <a:moveTo>
                    <a:pt x="144780" y="27188551"/>
                  </a:moveTo>
                  <a:lnTo>
                    <a:pt x="14620049" y="27188551"/>
                  </a:lnTo>
                  <a:lnTo>
                    <a:pt x="14620049" y="27333333"/>
                  </a:lnTo>
                  <a:lnTo>
                    <a:pt x="144780" y="27333333"/>
                  </a:lnTo>
                  <a:lnTo>
                    <a:pt x="144780" y="27188551"/>
                  </a:lnTo>
                  <a:close/>
                  <a:moveTo>
                    <a:pt x="14620047" y="0"/>
                  </a:moveTo>
                  <a:lnTo>
                    <a:pt x="14764827" y="0"/>
                  </a:lnTo>
                  <a:lnTo>
                    <a:pt x="14764827" y="144780"/>
                  </a:lnTo>
                  <a:lnTo>
                    <a:pt x="14620047" y="144780"/>
                  </a:lnTo>
                  <a:lnTo>
                    <a:pt x="14620047" y="0"/>
                  </a:lnTo>
                  <a:close/>
                  <a:moveTo>
                    <a:pt x="0" y="0"/>
                  </a:moveTo>
                  <a:lnTo>
                    <a:pt x="144780" y="0"/>
                  </a:lnTo>
                  <a:lnTo>
                    <a:pt x="144780" y="144780"/>
                  </a:lnTo>
                  <a:lnTo>
                    <a:pt x="0" y="144780"/>
                  </a:lnTo>
                  <a:lnTo>
                    <a:pt x="0" y="0"/>
                  </a:lnTo>
                  <a:close/>
                  <a:moveTo>
                    <a:pt x="144780" y="0"/>
                  </a:moveTo>
                  <a:lnTo>
                    <a:pt x="14620049" y="0"/>
                  </a:lnTo>
                  <a:lnTo>
                    <a:pt x="14620049" y="144780"/>
                  </a:lnTo>
                  <a:lnTo>
                    <a:pt x="144780" y="144780"/>
                  </a:lnTo>
                  <a:lnTo>
                    <a:pt x="144780" y="0"/>
                  </a:lnTo>
                  <a:close/>
                </a:path>
              </a:pathLst>
            </a:custGeom>
            <a:solidFill>
              <a:srgbClr val="2E414D"/>
            </a:solidFill>
          </p:spPr>
        </p:sp>
      </p:grpSp>
      <p:grpSp>
        <p:nvGrpSpPr>
          <p:cNvPr id="8" name="Group 8"/>
          <p:cNvGrpSpPr/>
          <p:nvPr/>
        </p:nvGrpSpPr>
        <p:grpSpPr>
          <a:xfrm>
            <a:off x="1028700" y="2859117"/>
            <a:ext cx="4064748" cy="1694492"/>
            <a:chOff x="0" y="0"/>
            <a:chExt cx="5419664" cy="2259322"/>
          </a:xfrm>
        </p:grpSpPr>
        <p:sp>
          <p:nvSpPr>
            <p:cNvPr id="9" name="TextBox 9"/>
            <p:cNvSpPr txBox="1"/>
            <p:nvPr/>
          </p:nvSpPr>
          <p:spPr>
            <a:xfrm>
              <a:off x="0" y="-66675"/>
              <a:ext cx="5419664" cy="729615"/>
            </a:xfrm>
            <a:prstGeom prst="rect">
              <a:avLst/>
            </a:prstGeom>
          </p:spPr>
          <p:txBody>
            <a:bodyPr lIns="0" tIns="0" rIns="0" bIns="0" rtlCol="0" anchor="t">
              <a:spAutoFit/>
            </a:bodyPr>
            <a:lstStyle/>
            <a:p>
              <a:pPr algn="ctr">
                <a:lnSpc>
                  <a:spcPts val="4620"/>
                </a:lnSpc>
              </a:pPr>
              <a:endParaRPr/>
            </a:p>
          </p:txBody>
        </p:sp>
        <p:sp>
          <p:nvSpPr>
            <p:cNvPr id="10" name="TextBox 10"/>
            <p:cNvSpPr txBox="1"/>
            <p:nvPr/>
          </p:nvSpPr>
          <p:spPr>
            <a:xfrm>
              <a:off x="0" y="918837"/>
              <a:ext cx="5419664" cy="1340485"/>
            </a:xfrm>
            <a:prstGeom prst="rect">
              <a:avLst/>
            </a:prstGeom>
          </p:spPr>
          <p:txBody>
            <a:bodyPr lIns="0" tIns="0" rIns="0" bIns="0" rtlCol="0" anchor="t">
              <a:spAutoFit/>
            </a:bodyPr>
            <a:lstStyle/>
            <a:p>
              <a:pPr algn="ctr">
                <a:lnSpc>
                  <a:spcPts val="4200"/>
                </a:lnSpc>
              </a:pPr>
              <a:r>
                <a:rPr lang="en-US" sz="2800" spc="28">
                  <a:solidFill>
                    <a:srgbClr val="2E414D"/>
                  </a:solidFill>
                  <a:latin typeface="Glacial Indifference Bold"/>
                </a:rPr>
                <a:t>The rise of manufacturing</a:t>
              </a:r>
            </a:p>
          </p:txBody>
        </p:sp>
      </p:grpSp>
      <p:grpSp>
        <p:nvGrpSpPr>
          <p:cNvPr id="11" name="Group 11"/>
          <p:cNvGrpSpPr/>
          <p:nvPr/>
        </p:nvGrpSpPr>
        <p:grpSpPr>
          <a:xfrm>
            <a:off x="7111626" y="1533716"/>
            <a:ext cx="4064748" cy="1705922"/>
            <a:chOff x="0" y="0"/>
            <a:chExt cx="5419664" cy="2274562"/>
          </a:xfrm>
        </p:grpSpPr>
        <p:sp>
          <p:nvSpPr>
            <p:cNvPr id="12" name="TextBox 12"/>
            <p:cNvSpPr txBox="1"/>
            <p:nvPr/>
          </p:nvSpPr>
          <p:spPr>
            <a:xfrm>
              <a:off x="0" y="-66675"/>
              <a:ext cx="5419664" cy="15043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OVER THE PAST 100 YEARS</a:t>
              </a:r>
            </a:p>
          </p:txBody>
        </p:sp>
        <p:sp>
          <p:nvSpPr>
            <p:cNvPr id="13" name="TextBox 13"/>
            <p:cNvSpPr txBox="1"/>
            <p:nvPr/>
          </p:nvSpPr>
          <p:spPr>
            <a:xfrm>
              <a:off x="0" y="1703062"/>
              <a:ext cx="5419664" cy="571500"/>
            </a:xfrm>
            <a:prstGeom prst="rect">
              <a:avLst/>
            </a:prstGeom>
          </p:spPr>
          <p:txBody>
            <a:bodyPr lIns="0" tIns="0" rIns="0" bIns="0" rtlCol="0" anchor="t">
              <a:spAutoFit/>
            </a:bodyPr>
            <a:lstStyle/>
            <a:p>
              <a:pPr algn="ctr">
                <a:lnSpc>
                  <a:spcPts val="3750"/>
                </a:lnSpc>
              </a:pPr>
              <a:r>
                <a:rPr lang="en-US" sz="2500" spc="25">
                  <a:solidFill>
                    <a:srgbClr val="2E414D"/>
                  </a:solidFill>
                  <a:latin typeface="Glacial Indifference"/>
                </a:rPr>
                <a:t>Changes in American society</a:t>
              </a:r>
            </a:p>
          </p:txBody>
        </p:sp>
      </p:grpSp>
      <p:grpSp>
        <p:nvGrpSpPr>
          <p:cNvPr id="14" name="Group 14"/>
          <p:cNvGrpSpPr/>
          <p:nvPr/>
        </p:nvGrpSpPr>
        <p:grpSpPr>
          <a:xfrm>
            <a:off x="13046290" y="2859117"/>
            <a:ext cx="4605690" cy="1694492"/>
            <a:chOff x="0" y="0"/>
            <a:chExt cx="6140920" cy="2259322"/>
          </a:xfrm>
        </p:grpSpPr>
        <p:sp>
          <p:nvSpPr>
            <p:cNvPr id="15" name="TextBox 15"/>
            <p:cNvSpPr txBox="1"/>
            <p:nvPr/>
          </p:nvSpPr>
          <p:spPr>
            <a:xfrm>
              <a:off x="0" y="-66675"/>
              <a:ext cx="6140920" cy="729615"/>
            </a:xfrm>
            <a:prstGeom prst="rect">
              <a:avLst/>
            </a:prstGeom>
          </p:spPr>
          <p:txBody>
            <a:bodyPr lIns="0" tIns="0" rIns="0" bIns="0" rtlCol="0" anchor="t">
              <a:spAutoFit/>
            </a:bodyPr>
            <a:lstStyle/>
            <a:p>
              <a:pPr algn="ctr">
                <a:lnSpc>
                  <a:spcPts val="4620"/>
                </a:lnSpc>
              </a:pPr>
              <a:endParaRPr/>
            </a:p>
          </p:txBody>
        </p:sp>
        <p:sp>
          <p:nvSpPr>
            <p:cNvPr id="16" name="TextBox 16"/>
            <p:cNvSpPr txBox="1"/>
            <p:nvPr/>
          </p:nvSpPr>
          <p:spPr>
            <a:xfrm>
              <a:off x="0" y="918837"/>
              <a:ext cx="6140920" cy="1340485"/>
            </a:xfrm>
            <a:prstGeom prst="rect">
              <a:avLst/>
            </a:prstGeom>
          </p:spPr>
          <p:txBody>
            <a:bodyPr lIns="0" tIns="0" rIns="0" bIns="0" rtlCol="0" anchor="t">
              <a:spAutoFit/>
            </a:bodyPr>
            <a:lstStyle/>
            <a:p>
              <a:pPr algn="ctr">
                <a:lnSpc>
                  <a:spcPts val="4199"/>
                </a:lnSpc>
              </a:pPr>
              <a:r>
                <a:rPr lang="en-US" sz="2800" spc="28">
                  <a:solidFill>
                    <a:srgbClr val="2E414D"/>
                  </a:solidFill>
                  <a:latin typeface="Glacial Indifference Bold"/>
                </a:rPr>
                <a:t>Intelligence testing </a:t>
              </a:r>
            </a:p>
            <a:p>
              <a:pPr algn="ctr">
                <a:lnSpc>
                  <a:spcPts val="4200"/>
                </a:lnSpc>
              </a:pPr>
              <a:r>
                <a:rPr lang="en-US" sz="2800" spc="28">
                  <a:solidFill>
                    <a:srgbClr val="2E414D"/>
                  </a:solidFill>
                  <a:latin typeface="Glacial Indifference Bold"/>
                </a:rPr>
                <a:t>&amp; categorization</a:t>
              </a:r>
            </a:p>
          </p:txBody>
        </p:sp>
      </p:grpSp>
      <p:grpSp>
        <p:nvGrpSpPr>
          <p:cNvPr id="17" name="Group 17"/>
          <p:cNvGrpSpPr/>
          <p:nvPr/>
        </p:nvGrpSpPr>
        <p:grpSpPr>
          <a:xfrm>
            <a:off x="1028700" y="7370226"/>
            <a:ext cx="4064748" cy="1170617"/>
            <a:chOff x="0" y="0"/>
            <a:chExt cx="5419664" cy="1560822"/>
          </a:xfrm>
        </p:grpSpPr>
        <p:sp>
          <p:nvSpPr>
            <p:cNvPr id="18" name="TextBox 18"/>
            <p:cNvSpPr txBox="1"/>
            <p:nvPr/>
          </p:nvSpPr>
          <p:spPr>
            <a:xfrm>
              <a:off x="0" y="-66675"/>
              <a:ext cx="5419664" cy="729615"/>
            </a:xfrm>
            <a:prstGeom prst="rect">
              <a:avLst/>
            </a:prstGeom>
          </p:spPr>
          <p:txBody>
            <a:bodyPr lIns="0" tIns="0" rIns="0" bIns="0" rtlCol="0" anchor="t">
              <a:spAutoFit/>
            </a:bodyPr>
            <a:lstStyle/>
            <a:p>
              <a:pPr algn="ctr">
                <a:lnSpc>
                  <a:spcPts val="4620"/>
                </a:lnSpc>
              </a:pPr>
              <a:endParaRPr/>
            </a:p>
          </p:txBody>
        </p:sp>
        <p:sp>
          <p:nvSpPr>
            <p:cNvPr id="19" name="TextBox 19"/>
            <p:cNvSpPr txBox="1"/>
            <p:nvPr/>
          </p:nvSpPr>
          <p:spPr>
            <a:xfrm>
              <a:off x="0" y="918837"/>
              <a:ext cx="5419664" cy="641985"/>
            </a:xfrm>
            <a:prstGeom prst="rect">
              <a:avLst/>
            </a:prstGeom>
          </p:spPr>
          <p:txBody>
            <a:bodyPr lIns="0" tIns="0" rIns="0" bIns="0" rtlCol="0" anchor="t">
              <a:spAutoFit/>
            </a:bodyPr>
            <a:lstStyle/>
            <a:p>
              <a:pPr algn="ctr">
                <a:lnSpc>
                  <a:spcPts val="4200"/>
                </a:lnSpc>
              </a:pPr>
              <a:r>
                <a:rPr lang="en-US" sz="2800" spc="28">
                  <a:solidFill>
                    <a:srgbClr val="2E414D"/>
                  </a:solidFill>
                  <a:latin typeface="Glacial Indifference Bold"/>
                </a:rPr>
                <a:t>Progressive Educators</a:t>
              </a:r>
            </a:p>
          </p:txBody>
        </p:sp>
      </p:grpSp>
      <p:grpSp>
        <p:nvGrpSpPr>
          <p:cNvPr id="20" name="Group 20"/>
          <p:cNvGrpSpPr/>
          <p:nvPr/>
        </p:nvGrpSpPr>
        <p:grpSpPr>
          <a:xfrm>
            <a:off x="7111626" y="7233586"/>
            <a:ext cx="4064748" cy="1694492"/>
            <a:chOff x="0" y="0"/>
            <a:chExt cx="5419664" cy="2259322"/>
          </a:xfrm>
        </p:grpSpPr>
        <p:sp>
          <p:nvSpPr>
            <p:cNvPr id="21" name="TextBox 21"/>
            <p:cNvSpPr txBox="1"/>
            <p:nvPr/>
          </p:nvSpPr>
          <p:spPr>
            <a:xfrm>
              <a:off x="0" y="-66675"/>
              <a:ext cx="5419664" cy="729615"/>
            </a:xfrm>
            <a:prstGeom prst="rect">
              <a:avLst/>
            </a:prstGeom>
          </p:spPr>
          <p:txBody>
            <a:bodyPr lIns="0" tIns="0" rIns="0" bIns="0" rtlCol="0" anchor="t">
              <a:spAutoFit/>
            </a:bodyPr>
            <a:lstStyle/>
            <a:p>
              <a:pPr algn="ctr">
                <a:lnSpc>
                  <a:spcPts val="4620"/>
                </a:lnSpc>
              </a:pPr>
              <a:endParaRPr/>
            </a:p>
          </p:txBody>
        </p:sp>
        <p:sp>
          <p:nvSpPr>
            <p:cNvPr id="22" name="TextBox 22"/>
            <p:cNvSpPr txBox="1"/>
            <p:nvPr/>
          </p:nvSpPr>
          <p:spPr>
            <a:xfrm>
              <a:off x="0" y="918837"/>
              <a:ext cx="5419664" cy="1340485"/>
            </a:xfrm>
            <a:prstGeom prst="rect">
              <a:avLst/>
            </a:prstGeom>
          </p:spPr>
          <p:txBody>
            <a:bodyPr lIns="0" tIns="0" rIns="0" bIns="0" rtlCol="0" anchor="t">
              <a:spAutoFit/>
            </a:bodyPr>
            <a:lstStyle/>
            <a:p>
              <a:pPr algn="ctr">
                <a:lnSpc>
                  <a:spcPts val="4200"/>
                </a:lnSpc>
              </a:pPr>
              <a:r>
                <a:rPr lang="en-US" sz="2800" spc="28">
                  <a:solidFill>
                    <a:srgbClr val="2E414D"/>
                  </a:solidFill>
                  <a:latin typeface="Glacial Indifference Bold"/>
                </a:rPr>
                <a:t>Migration &amp; Immigration</a:t>
              </a:r>
            </a:p>
          </p:txBody>
        </p:sp>
      </p:grpSp>
      <p:grpSp>
        <p:nvGrpSpPr>
          <p:cNvPr id="23" name="Group 23"/>
          <p:cNvGrpSpPr/>
          <p:nvPr/>
        </p:nvGrpSpPr>
        <p:grpSpPr>
          <a:xfrm>
            <a:off x="13316761" y="7415946"/>
            <a:ext cx="4064748" cy="1124897"/>
            <a:chOff x="0" y="0"/>
            <a:chExt cx="5419664" cy="1499862"/>
          </a:xfrm>
        </p:grpSpPr>
        <p:sp>
          <p:nvSpPr>
            <p:cNvPr id="24" name="TextBox 24"/>
            <p:cNvSpPr txBox="1"/>
            <p:nvPr/>
          </p:nvSpPr>
          <p:spPr>
            <a:xfrm>
              <a:off x="0" y="-66675"/>
              <a:ext cx="5419664" cy="729615"/>
            </a:xfrm>
            <a:prstGeom prst="rect">
              <a:avLst/>
            </a:prstGeom>
          </p:spPr>
          <p:txBody>
            <a:bodyPr lIns="0" tIns="0" rIns="0" bIns="0" rtlCol="0" anchor="t">
              <a:spAutoFit/>
            </a:bodyPr>
            <a:lstStyle/>
            <a:p>
              <a:pPr algn="ctr">
                <a:lnSpc>
                  <a:spcPts val="4620"/>
                </a:lnSpc>
              </a:pPr>
              <a:endParaRPr/>
            </a:p>
          </p:txBody>
        </p:sp>
        <p:sp>
          <p:nvSpPr>
            <p:cNvPr id="25" name="TextBox 25"/>
            <p:cNvSpPr txBox="1"/>
            <p:nvPr/>
          </p:nvSpPr>
          <p:spPr>
            <a:xfrm>
              <a:off x="0" y="928362"/>
              <a:ext cx="5419664" cy="571500"/>
            </a:xfrm>
            <a:prstGeom prst="rect">
              <a:avLst/>
            </a:prstGeom>
          </p:spPr>
          <p:txBody>
            <a:bodyPr lIns="0" tIns="0" rIns="0" bIns="0" rtlCol="0" anchor="t">
              <a:spAutoFit/>
            </a:bodyPr>
            <a:lstStyle/>
            <a:p>
              <a:pPr algn="ctr">
                <a:lnSpc>
                  <a:spcPts val="3750"/>
                </a:lnSpc>
              </a:pPr>
              <a:r>
                <a:rPr lang="en-US" sz="2500" spc="25">
                  <a:solidFill>
                    <a:srgbClr val="2E414D"/>
                  </a:solidFill>
                  <a:latin typeface="Glacial Indifference Bold"/>
                </a:rPr>
                <a:t>Behaviorism</a:t>
              </a:r>
            </a:p>
          </p:txBody>
        </p:sp>
      </p:grpSp>
      <p:pic>
        <p:nvPicPr>
          <p:cNvPr id="26" name="Picture 26"/>
          <p:cNvPicPr>
            <a:picLocks noChangeAspect="1"/>
          </p:cNvPicPr>
          <p:nvPr/>
        </p:nvPicPr>
        <p:blipFill>
          <a:blip r:embed="rId2"/>
          <a:srcRect/>
          <a:stretch>
            <a:fillRect/>
          </a:stretch>
        </p:blipFill>
        <p:spPr>
          <a:xfrm>
            <a:off x="2240693" y="1028700"/>
            <a:ext cx="1640762" cy="2460374"/>
          </a:xfrm>
          <a:prstGeom prst="rect">
            <a:avLst/>
          </a:prstGeom>
        </p:spPr>
      </p:pic>
      <p:pic>
        <p:nvPicPr>
          <p:cNvPr id="27" name="Picture 27"/>
          <p:cNvPicPr>
            <a:picLocks noChangeAspect="1"/>
          </p:cNvPicPr>
          <p:nvPr/>
        </p:nvPicPr>
        <p:blipFill>
          <a:blip r:embed="rId3"/>
          <a:srcRect/>
          <a:stretch>
            <a:fillRect/>
          </a:stretch>
        </p:blipFill>
        <p:spPr>
          <a:xfrm>
            <a:off x="2158816" y="5699891"/>
            <a:ext cx="1804515" cy="2255644"/>
          </a:xfrm>
          <a:prstGeom prst="rect">
            <a:avLst/>
          </a:prstGeom>
        </p:spPr>
      </p:pic>
      <p:pic>
        <p:nvPicPr>
          <p:cNvPr id="28" name="Picture 28"/>
          <p:cNvPicPr>
            <a:picLocks noChangeAspect="1"/>
          </p:cNvPicPr>
          <p:nvPr/>
        </p:nvPicPr>
        <p:blipFill>
          <a:blip r:embed="rId4"/>
          <a:srcRect/>
          <a:stretch>
            <a:fillRect/>
          </a:stretch>
        </p:blipFill>
        <p:spPr>
          <a:xfrm>
            <a:off x="13887669" y="5974084"/>
            <a:ext cx="2922932" cy="1949230"/>
          </a:xfrm>
          <a:prstGeom prst="rect">
            <a:avLst/>
          </a:prstGeom>
        </p:spPr>
      </p:pic>
      <p:pic>
        <p:nvPicPr>
          <p:cNvPr id="29" name="Picture 29"/>
          <p:cNvPicPr>
            <a:picLocks noChangeAspect="1"/>
          </p:cNvPicPr>
          <p:nvPr/>
        </p:nvPicPr>
        <p:blipFill>
          <a:blip r:embed="rId5"/>
          <a:srcRect/>
          <a:stretch>
            <a:fillRect/>
          </a:stretch>
        </p:blipFill>
        <p:spPr>
          <a:xfrm>
            <a:off x="7698117" y="5974084"/>
            <a:ext cx="2891767" cy="1927845"/>
          </a:xfrm>
          <a:prstGeom prst="rect">
            <a:avLst/>
          </a:prstGeom>
        </p:spPr>
      </p:pic>
      <p:pic>
        <p:nvPicPr>
          <p:cNvPr id="30" name="Picture 30"/>
          <p:cNvPicPr>
            <a:picLocks noChangeAspect="1"/>
          </p:cNvPicPr>
          <p:nvPr/>
        </p:nvPicPr>
        <p:blipFill>
          <a:blip r:embed="rId6"/>
          <a:srcRect/>
          <a:stretch>
            <a:fillRect/>
          </a:stretch>
        </p:blipFill>
        <p:spPr>
          <a:xfrm>
            <a:off x="13887669" y="1498814"/>
            <a:ext cx="2922932" cy="19748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0"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2987916" y="1983225"/>
            <a:ext cx="4396397" cy="6592535"/>
          </a:xfrm>
          <a:prstGeom prst="rect">
            <a:avLst/>
          </a:prstGeom>
        </p:spPr>
      </p:pic>
      <p:sp>
        <p:nvSpPr>
          <p:cNvPr id="6" name="TextBox 6"/>
          <p:cNvSpPr txBox="1"/>
          <p:nvPr/>
        </p:nvSpPr>
        <p:spPr>
          <a:xfrm>
            <a:off x="9111498" y="818442"/>
            <a:ext cx="8147802" cy="1092838"/>
          </a:xfrm>
          <a:prstGeom prst="rect">
            <a:avLst/>
          </a:prstGeom>
        </p:spPr>
        <p:txBody>
          <a:bodyPr lIns="0" tIns="0" rIns="0" bIns="0" rtlCol="0" anchor="t">
            <a:spAutoFit/>
          </a:bodyPr>
          <a:lstStyle/>
          <a:p>
            <a:pPr algn="r">
              <a:lnSpc>
                <a:spcPts val="8325"/>
              </a:lnSpc>
            </a:pPr>
            <a:endParaRPr/>
          </a:p>
        </p:txBody>
      </p:sp>
      <p:sp>
        <p:nvSpPr>
          <p:cNvPr id="7" name="TextBox 7"/>
          <p:cNvSpPr txBox="1"/>
          <p:nvPr/>
        </p:nvSpPr>
        <p:spPr>
          <a:xfrm>
            <a:off x="9113726" y="2450784"/>
            <a:ext cx="8145574" cy="5715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THE RISE IN MANUFACTURING</a:t>
            </a:r>
          </a:p>
        </p:txBody>
      </p:sp>
      <p:sp>
        <p:nvSpPr>
          <p:cNvPr id="8" name="TextBox 8"/>
          <p:cNvSpPr txBox="1"/>
          <p:nvPr/>
        </p:nvSpPr>
        <p:spPr>
          <a:xfrm>
            <a:off x="9113726" y="3428438"/>
            <a:ext cx="8145574" cy="5295900"/>
          </a:xfrm>
          <a:prstGeom prst="rect">
            <a:avLst/>
          </a:prstGeom>
        </p:spPr>
        <p:txBody>
          <a:bodyPr lIns="0" tIns="0" rIns="0" bIns="0" rtlCol="0" anchor="t">
            <a:spAutoFit/>
          </a:bodyPr>
          <a:lstStyle/>
          <a:p>
            <a:pPr algn="r">
              <a:lnSpc>
                <a:spcPts val="6000"/>
              </a:lnSpc>
            </a:pPr>
            <a:r>
              <a:rPr lang="en-US" sz="4000" spc="40">
                <a:solidFill>
                  <a:srgbClr val="2E414D"/>
                </a:solidFill>
                <a:latin typeface="Glacial Indifference"/>
              </a:rPr>
              <a:t>Efficiency &amp; Productivity</a:t>
            </a:r>
          </a:p>
          <a:p>
            <a:pPr algn="r">
              <a:lnSpc>
                <a:spcPts val="5999"/>
              </a:lnSpc>
            </a:pPr>
            <a:endParaRPr lang="en-US" sz="4000" spc="40">
              <a:solidFill>
                <a:srgbClr val="2E414D"/>
              </a:solidFill>
              <a:latin typeface="Glacial Indifference"/>
            </a:endParaRPr>
          </a:p>
          <a:p>
            <a:pPr algn="r">
              <a:lnSpc>
                <a:spcPts val="6000"/>
              </a:lnSpc>
            </a:pPr>
            <a:r>
              <a:rPr lang="en-US" sz="4000" spc="40">
                <a:solidFill>
                  <a:srgbClr val="2E414D"/>
                </a:solidFill>
                <a:latin typeface="Glacial Indifference"/>
              </a:rPr>
              <a:t>Pressure to create future employees</a:t>
            </a:r>
          </a:p>
          <a:p>
            <a:pPr algn="r">
              <a:lnSpc>
                <a:spcPts val="5999"/>
              </a:lnSpc>
            </a:pPr>
            <a:endParaRPr lang="en-US" sz="4000" spc="40">
              <a:solidFill>
                <a:srgbClr val="2E414D"/>
              </a:solidFill>
              <a:latin typeface="Glacial Indifference"/>
            </a:endParaRPr>
          </a:p>
          <a:p>
            <a:pPr algn="r">
              <a:lnSpc>
                <a:spcPts val="5999"/>
              </a:lnSpc>
            </a:pPr>
            <a:r>
              <a:rPr lang="en-US" sz="4000" spc="40">
                <a:solidFill>
                  <a:srgbClr val="2E414D"/>
                </a:solidFill>
                <a:latin typeface="Glacial Indifference"/>
              </a:rPr>
              <a:t>Industry characteristics </a:t>
            </a:r>
          </a:p>
          <a:p>
            <a:pPr algn="r">
              <a:lnSpc>
                <a:spcPts val="6000"/>
              </a:lnSpc>
            </a:pPr>
            <a:r>
              <a:rPr lang="en-US" sz="4000" spc="40">
                <a:solidFill>
                  <a:srgbClr val="2E414D"/>
                </a:solidFill>
                <a:latin typeface="Glacial Indifference"/>
              </a:rPr>
              <a:t>as models for schools</a:t>
            </a:r>
          </a:p>
          <a:p>
            <a:pPr algn="r">
              <a:lnSpc>
                <a:spcPts val="6300"/>
              </a:lnSpc>
            </a:pPr>
            <a:endParaRPr lang="en-US" sz="4000" spc="40">
              <a:solidFill>
                <a:srgbClr val="2E414D"/>
              </a:solidFill>
              <a:latin typeface="Glacial Indifference"/>
            </a:endParaRPr>
          </a:p>
        </p:txBody>
      </p:sp>
      <p:sp>
        <p:nvSpPr>
          <p:cNvPr id="9" name="TextBox 9"/>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2 | A Brief History of Grading</a:t>
            </a:r>
          </a:p>
        </p:txBody>
      </p:sp>
      <p:sp>
        <p:nvSpPr>
          <p:cNvPr id="10" name="TextBox 10"/>
          <p:cNvSpPr txBox="1"/>
          <p:nvPr/>
        </p:nvSpPr>
        <p:spPr>
          <a:xfrm>
            <a:off x="9139238" y="4652328"/>
            <a:ext cx="9525" cy="887095"/>
          </a:xfrm>
          <a:prstGeom prst="rect">
            <a:avLst/>
          </a:prstGeom>
        </p:spPr>
        <p:txBody>
          <a:bodyPr lIns="0" tIns="0" rIns="0" bIns="0" rtlCol="0" anchor="t">
            <a:spAutoFit/>
          </a:bodyPr>
          <a:lstStyle/>
          <a:p>
            <a:pPr algn="ctr">
              <a:lnSpc>
                <a:spcPts val="7280"/>
              </a:lnSpc>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grpSp>
        <p:nvGrpSpPr>
          <p:cNvPr id="5" name="Group 5"/>
          <p:cNvGrpSpPr/>
          <p:nvPr/>
        </p:nvGrpSpPr>
        <p:grpSpPr>
          <a:xfrm>
            <a:off x="8398073" y="-752475"/>
            <a:ext cx="8861227" cy="9458472"/>
            <a:chOff x="0" y="0"/>
            <a:chExt cx="11814970" cy="12611295"/>
          </a:xfrm>
        </p:grpSpPr>
        <p:sp>
          <p:nvSpPr>
            <p:cNvPr id="6" name="TextBox 6"/>
            <p:cNvSpPr txBox="1"/>
            <p:nvPr/>
          </p:nvSpPr>
          <p:spPr>
            <a:xfrm>
              <a:off x="0" y="47625"/>
              <a:ext cx="11814970" cy="1472992"/>
            </a:xfrm>
            <a:prstGeom prst="rect">
              <a:avLst/>
            </a:prstGeom>
          </p:spPr>
          <p:txBody>
            <a:bodyPr lIns="0" tIns="0" rIns="0" bIns="0" rtlCol="0" anchor="t">
              <a:spAutoFit/>
            </a:bodyPr>
            <a:lstStyle/>
            <a:p>
              <a:pPr algn="r">
                <a:lnSpc>
                  <a:spcPts val="8325"/>
                </a:lnSpc>
              </a:pPr>
              <a:endParaRPr/>
            </a:p>
          </p:txBody>
        </p:sp>
        <p:sp>
          <p:nvSpPr>
            <p:cNvPr id="7" name="TextBox 7"/>
            <p:cNvSpPr txBox="1"/>
            <p:nvPr/>
          </p:nvSpPr>
          <p:spPr>
            <a:xfrm>
              <a:off x="3230" y="3587945"/>
              <a:ext cx="11811740" cy="9023350"/>
            </a:xfrm>
            <a:prstGeom prst="rect">
              <a:avLst/>
            </a:prstGeom>
          </p:spPr>
          <p:txBody>
            <a:bodyPr lIns="0" tIns="0" rIns="0" bIns="0" rtlCol="0" anchor="t">
              <a:spAutoFit/>
            </a:bodyPr>
            <a:lstStyle/>
            <a:p>
              <a:pPr>
                <a:lnSpc>
                  <a:spcPts val="6000"/>
                </a:lnSpc>
              </a:pPr>
              <a:r>
                <a:rPr lang="en-US" sz="4000" spc="40">
                  <a:solidFill>
                    <a:srgbClr val="2E414D"/>
                  </a:solidFill>
                  <a:latin typeface="Glacial Indifference"/>
                </a:rPr>
                <a:t>"There was also a cultural veneration for the power and productivity of factories, which persuaded policy makers to incorporate characteristics of industry–specialization, chain of command, timed routines, and efficiencies–into public institutions, including schools" (Feldman, 19).</a:t>
              </a:r>
            </a:p>
            <a:p>
              <a:pPr>
                <a:lnSpc>
                  <a:spcPts val="6300"/>
                </a:lnSpc>
              </a:pPr>
              <a:endParaRPr lang="en-US" sz="4000" spc="40">
                <a:solidFill>
                  <a:srgbClr val="2E414D"/>
                </a:solidFill>
                <a:latin typeface="Glacial Indifference"/>
              </a:endParaRPr>
            </a:p>
          </p:txBody>
        </p:sp>
      </p:grpSp>
      <p:sp>
        <p:nvSpPr>
          <p:cNvPr id="8" name="TextBox 8"/>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2 | A Brief History of Grading</a:t>
            </a:r>
          </a:p>
        </p:txBody>
      </p:sp>
      <p:sp>
        <p:nvSpPr>
          <p:cNvPr id="9" name="TextBox 9"/>
          <p:cNvSpPr txBox="1"/>
          <p:nvPr/>
        </p:nvSpPr>
        <p:spPr>
          <a:xfrm>
            <a:off x="9139238" y="4652328"/>
            <a:ext cx="9525" cy="887095"/>
          </a:xfrm>
          <a:prstGeom prst="rect">
            <a:avLst/>
          </a:prstGeom>
        </p:spPr>
        <p:txBody>
          <a:bodyPr lIns="0" tIns="0" rIns="0" bIns="0" rtlCol="0" anchor="t">
            <a:spAutoFit/>
          </a:bodyPr>
          <a:lstStyle/>
          <a:p>
            <a:pPr algn="ctr">
              <a:lnSpc>
                <a:spcPts val="7280"/>
              </a:lnSpc>
            </a:pPr>
            <a:endParaRPr/>
          </a:p>
        </p:txBody>
      </p:sp>
      <p:pic>
        <p:nvPicPr>
          <p:cNvPr id="10" name="Picture 10"/>
          <p:cNvPicPr>
            <a:picLocks noChangeAspect="1"/>
          </p:cNvPicPr>
          <p:nvPr/>
        </p:nvPicPr>
        <p:blipFill>
          <a:blip r:embed="rId2"/>
          <a:srcRect/>
          <a:stretch>
            <a:fillRect/>
          </a:stretch>
        </p:blipFill>
        <p:spPr>
          <a:xfrm>
            <a:off x="2987916" y="1983225"/>
            <a:ext cx="4396397" cy="659253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grpSp>
        <p:nvGrpSpPr>
          <p:cNvPr id="5" name="Group 5"/>
          <p:cNvGrpSpPr/>
          <p:nvPr/>
        </p:nvGrpSpPr>
        <p:grpSpPr>
          <a:xfrm>
            <a:off x="8955633" y="416220"/>
            <a:ext cx="8303667" cy="8658372"/>
            <a:chOff x="0" y="0"/>
            <a:chExt cx="11071556" cy="11544495"/>
          </a:xfrm>
        </p:grpSpPr>
        <p:sp>
          <p:nvSpPr>
            <p:cNvPr id="6" name="TextBox 6"/>
            <p:cNvSpPr txBox="1"/>
            <p:nvPr/>
          </p:nvSpPr>
          <p:spPr>
            <a:xfrm>
              <a:off x="0" y="47625"/>
              <a:ext cx="11071556" cy="1472992"/>
            </a:xfrm>
            <a:prstGeom prst="rect">
              <a:avLst/>
            </a:prstGeom>
          </p:spPr>
          <p:txBody>
            <a:bodyPr lIns="0" tIns="0" rIns="0" bIns="0" rtlCol="0" anchor="t">
              <a:spAutoFit/>
            </a:bodyPr>
            <a:lstStyle/>
            <a:p>
              <a:pPr algn="r">
                <a:lnSpc>
                  <a:spcPts val="8325"/>
                </a:lnSpc>
              </a:pPr>
              <a:endParaRPr/>
            </a:p>
          </p:txBody>
        </p:sp>
        <p:sp>
          <p:nvSpPr>
            <p:cNvPr id="7" name="TextBox 7"/>
            <p:cNvSpPr txBox="1"/>
            <p:nvPr/>
          </p:nvSpPr>
          <p:spPr>
            <a:xfrm>
              <a:off x="3027" y="2239956"/>
              <a:ext cx="11068528" cy="762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PROGRESSIVE EDUCATORS</a:t>
              </a:r>
            </a:p>
          </p:txBody>
        </p:sp>
        <p:sp>
          <p:nvSpPr>
            <p:cNvPr id="8" name="TextBox 8"/>
            <p:cNvSpPr txBox="1"/>
            <p:nvPr/>
          </p:nvSpPr>
          <p:spPr>
            <a:xfrm>
              <a:off x="3027" y="3587945"/>
              <a:ext cx="11068528" cy="7956550"/>
            </a:xfrm>
            <a:prstGeom prst="rect">
              <a:avLst/>
            </a:prstGeom>
          </p:spPr>
          <p:txBody>
            <a:bodyPr lIns="0" tIns="0" rIns="0" bIns="0" rtlCol="0" anchor="t">
              <a:spAutoFit/>
            </a:bodyPr>
            <a:lstStyle/>
            <a:p>
              <a:pPr algn="r">
                <a:lnSpc>
                  <a:spcPts val="6000"/>
                </a:lnSpc>
              </a:pPr>
              <a:r>
                <a:rPr lang="en-US" sz="4000" spc="40">
                  <a:solidFill>
                    <a:srgbClr val="2E414D"/>
                  </a:solidFill>
                  <a:latin typeface="Glacial Indifference"/>
                </a:rPr>
                <a:t>Universal--open to all</a:t>
              </a:r>
            </a:p>
            <a:p>
              <a:pPr algn="r">
                <a:lnSpc>
                  <a:spcPts val="6000"/>
                </a:lnSpc>
              </a:pPr>
              <a:endParaRPr lang="en-US" sz="4000" spc="40">
                <a:solidFill>
                  <a:srgbClr val="2E414D"/>
                </a:solidFill>
                <a:latin typeface="Glacial Indifference"/>
              </a:endParaRPr>
            </a:p>
            <a:p>
              <a:pPr algn="r">
                <a:lnSpc>
                  <a:spcPts val="5999"/>
                </a:lnSpc>
              </a:pPr>
              <a:r>
                <a:rPr lang="en-US" sz="4000" spc="40">
                  <a:solidFill>
                    <a:srgbClr val="2E414D"/>
                  </a:solidFill>
                  <a:latin typeface="Glacial Indifference"/>
                </a:rPr>
                <a:t>Common Curriculum</a:t>
              </a:r>
            </a:p>
            <a:p>
              <a:pPr algn="r">
                <a:lnSpc>
                  <a:spcPts val="6000"/>
                </a:lnSpc>
              </a:pPr>
              <a:endParaRPr lang="en-US" sz="4000" spc="40">
                <a:solidFill>
                  <a:srgbClr val="2E414D"/>
                </a:solidFill>
                <a:latin typeface="Glacial Indifference"/>
              </a:endParaRPr>
            </a:p>
            <a:p>
              <a:pPr algn="r">
                <a:lnSpc>
                  <a:spcPts val="5999"/>
                </a:lnSpc>
              </a:pPr>
              <a:r>
                <a:rPr lang="en-US" sz="4000" spc="40">
                  <a:solidFill>
                    <a:srgbClr val="2E414D"/>
                  </a:solidFill>
                  <a:latin typeface="Glacial Indifference"/>
                </a:rPr>
                <a:t>Elevate social &amp; economic position</a:t>
              </a:r>
            </a:p>
            <a:p>
              <a:pPr algn="r">
                <a:lnSpc>
                  <a:spcPts val="6000"/>
                </a:lnSpc>
              </a:pPr>
              <a:endParaRPr lang="en-US" sz="4000" spc="40">
                <a:solidFill>
                  <a:srgbClr val="2E414D"/>
                </a:solidFill>
                <a:latin typeface="Glacial Indifference"/>
              </a:endParaRPr>
            </a:p>
            <a:p>
              <a:pPr algn="r">
                <a:lnSpc>
                  <a:spcPts val="6000"/>
                </a:lnSpc>
              </a:pPr>
              <a:r>
                <a:rPr lang="en-US" sz="4000" spc="40">
                  <a:solidFill>
                    <a:srgbClr val="2E414D"/>
                  </a:solidFill>
                  <a:latin typeface="Glacial Indifference"/>
                </a:rPr>
                <a:t>Support moral development</a:t>
              </a:r>
            </a:p>
            <a:p>
              <a:pPr algn="r">
                <a:lnSpc>
                  <a:spcPts val="6000"/>
                </a:lnSpc>
              </a:pPr>
              <a:endParaRPr lang="en-US" sz="4000" spc="40">
                <a:solidFill>
                  <a:srgbClr val="2E414D"/>
                </a:solidFill>
                <a:latin typeface="Glacial Indifference"/>
              </a:endParaRPr>
            </a:p>
          </p:txBody>
        </p:sp>
      </p:grpSp>
      <p:pic>
        <p:nvPicPr>
          <p:cNvPr id="9" name="Picture 9"/>
          <p:cNvPicPr>
            <a:picLocks noChangeAspect="1"/>
          </p:cNvPicPr>
          <p:nvPr/>
        </p:nvPicPr>
        <p:blipFill>
          <a:blip r:embed="rId2"/>
          <a:srcRect/>
          <a:stretch>
            <a:fillRect/>
          </a:stretch>
        </p:blipFill>
        <p:spPr>
          <a:xfrm>
            <a:off x="2826926" y="2194515"/>
            <a:ext cx="4718377" cy="5897971"/>
          </a:xfrm>
          <a:prstGeom prst="rect">
            <a:avLst/>
          </a:prstGeom>
        </p:spPr>
      </p:pic>
      <p:sp>
        <p:nvSpPr>
          <p:cNvPr id="10" name="TextBox 10"/>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2 | A Brief History of Grading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sp>
        <p:nvSpPr>
          <p:cNvPr id="5" name="TextBox 5"/>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2 | A Brief History of Grading</a:t>
            </a:r>
          </a:p>
        </p:txBody>
      </p:sp>
      <p:grpSp>
        <p:nvGrpSpPr>
          <p:cNvPr id="6" name="Group 6"/>
          <p:cNvGrpSpPr/>
          <p:nvPr/>
        </p:nvGrpSpPr>
        <p:grpSpPr>
          <a:xfrm>
            <a:off x="8398073" y="0"/>
            <a:ext cx="8861227" cy="7953522"/>
            <a:chOff x="0" y="0"/>
            <a:chExt cx="11814970" cy="10604695"/>
          </a:xfrm>
        </p:grpSpPr>
        <p:sp>
          <p:nvSpPr>
            <p:cNvPr id="7" name="TextBox 7"/>
            <p:cNvSpPr txBox="1"/>
            <p:nvPr/>
          </p:nvSpPr>
          <p:spPr>
            <a:xfrm>
              <a:off x="0" y="47625"/>
              <a:ext cx="11814970" cy="1472992"/>
            </a:xfrm>
            <a:prstGeom prst="rect">
              <a:avLst/>
            </a:prstGeom>
          </p:spPr>
          <p:txBody>
            <a:bodyPr lIns="0" tIns="0" rIns="0" bIns="0" rtlCol="0" anchor="t">
              <a:spAutoFit/>
            </a:bodyPr>
            <a:lstStyle/>
            <a:p>
              <a:pPr algn="r">
                <a:lnSpc>
                  <a:spcPts val="8325"/>
                </a:lnSpc>
              </a:pPr>
              <a:endParaRPr/>
            </a:p>
          </p:txBody>
        </p:sp>
        <p:sp>
          <p:nvSpPr>
            <p:cNvPr id="8" name="TextBox 8"/>
            <p:cNvSpPr txBox="1"/>
            <p:nvPr/>
          </p:nvSpPr>
          <p:spPr>
            <a:xfrm>
              <a:off x="3230" y="3587945"/>
              <a:ext cx="11811740" cy="7016750"/>
            </a:xfrm>
            <a:prstGeom prst="rect">
              <a:avLst/>
            </a:prstGeom>
          </p:spPr>
          <p:txBody>
            <a:bodyPr lIns="0" tIns="0" rIns="0" bIns="0" rtlCol="0" anchor="t">
              <a:spAutoFit/>
            </a:bodyPr>
            <a:lstStyle/>
            <a:p>
              <a:pPr>
                <a:lnSpc>
                  <a:spcPts val="6000"/>
                </a:lnSpc>
              </a:pPr>
              <a:r>
                <a:rPr lang="en-US" sz="4000" spc="40">
                  <a:solidFill>
                    <a:srgbClr val="2E414D"/>
                  </a:solidFill>
                  <a:latin typeface="Glacial Indifference"/>
                </a:rPr>
                <a:t>"In the end, although Dewey's vision of schools-as-democratic-engine provided overarching rhetoric about schools, it was often eclipsed by the vision of schools-as-training-ground." (Feldman, 19).</a:t>
              </a:r>
            </a:p>
            <a:p>
              <a:pPr>
                <a:lnSpc>
                  <a:spcPts val="6300"/>
                </a:lnSpc>
              </a:pPr>
              <a:endParaRPr lang="en-US" sz="4000" spc="40">
                <a:solidFill>
                  <a:srgbClr val="2E414D"/>
                </a:solidFill>
                <a:latin typeface="Glacial Indifference"/>
              </a:endParaRPr>
            </a:p>
          </p:txBody>
        </p:sp>
      </p:grpSp>
      <p:pic>
        <p:nvPicPr>
          <p:cNvPr id="9" name="Picture 9"/>
          <p:cNvPicPr>
            <a:picLocks noChangeAspect="1"/>
          </p:cNvPicPr>
          <p:nvPr/>
        </p:nvPicPr>
        <p:blipFill>
          <a:blip r:embed="rId2"/>
          <a:srcRect/>
          <a:stretch>
            <a:fillRect/>
          </a:stretch>
        </p:blipFill>
        <p:spPr>
          <a:xfrm>
            <a:off x="2826926" y="2194515"/>
            <a:ext cx="4718377" cy="589797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grpSp>
        <p:nvGrpSpPr>
          <p:cNvPr id="5" name="Group 5"/>
          <p:cNvGrpSpPr/>
          <p:nvPr/>
        </p:nvGrpSpPr>
        <p:grpSpPr>
          <a:xfrm>
            <a:off x="9111498" y="601985"/>
            <a:ext cx="8303667" cy="8001147"/>
            <a:chOff x="0" y="0"/>
            <a:chExt cx="11071556" cy="10668195"/>
          </a:xfrm>
        </p:grpSpPr>
        <p:sp>
          <p:nvSpPr>
            <p:cNvPr id="6" name="TextBox 6"/>
            <p:cNvSpPr txBox="1"/>
            <p:nvPr/>
          </p:nvSpPr>
          <p:spPr>
            <a:xfrm>
              <a:off x="0" y="47625"/>
              <a:ext cx="11071556" cy="1472992"/>
            </a:xfrm>
            <a:prstGeom prst="rect">
              <a:avLst/>
            </a:prstGeom>
          </p:spPr>
          <p:txBody>
            <a:bodyPr lIns="0" tIns="0" rIns="0" bIns="0" rtlCol="0" anchor="t">
              <a:spAutoFit/>
            </a:bodyPr>
            <a:lstStyle/>
            <a:p>
              <a:pPr algn="r">
                <a:lnSpc>
                  <a:spcPts val="8325"/>
                </a:lnSpc>
              </a:pPr>
              <a:endParaRPr/>
            </a:p>
          </p:txBody>
        </p:sp>
        <p:sp>
          <p:nvSpPr>
            <p:cNvPr id="7" name="TextBox 7"/>
            <p:cNvSpPr txBox="1"/>
            <p:nvPr/>
          </p:nvSpPr>
          <p:spPr>
            <a:xfrm>
              <a:off x="3027" y="2239956"/>
              <a:ext cx="11068528" cy="762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MIGRATION &amp; IMMIGRATION</a:t>
              </a:r>
            </a:p>
          </p:txBody>
        </p:sp>
        <p:sp>
          <p:nvSpPr>
            <p:cNvPr id="8" name="TextBox 8"/>
            <p:cNvSpPr txBox="1"/>
            <p:nvPr/>
          </p:nvSpPr>
          <p:spPr>
            <a:xfrm>
              <a:off x="3027" y="3587945"/>
              <a:ext cx="11068528" cy="7080250"/>
            </a:xfrm>
            <a:prstGeom prst="rect">
              <a:avLst/>
            </a:prstGeom>
          </p:spPr>
          <p:txBody>
            <a:bodyPr lIns="0" tIns="0" rIns="0" bIns="0" rtlCol="0" anchor="t">
              <a:spAutoFit/>
            </a:bodyPr>
            <a:lstStyle/>
            <a:p>
              <a:pPr algn="r">
                <a:lnSpc>
                  <a:spcPts val="6000"/>
                </a:lnSpc>
              </a:pPr>
              <a:r>
                <a:rPr lang="en-US" sz="4000" spc="40">
                  <a:solidFill>
                    <a:srgbClr val="2E414D"/>
                  </a:solidFill>
                  <a:latin typeface="Glacial Indifference"/>
                </a:rPr>
                <a:t>Moves from rural living to cities </a:t>
              </a:r>
            </a:p>
            <a:p>
              <a:pPr algn="r">
                <a:lnSpc>
                  <a:spcPts val="6000"/>
                </a:lnSpc>
              </a:pPr>
              <a:r>
                <a:rPr lang="en-US" sz="4000" spc="40">
                  <a:solidFill>
                    <a:srgbClr val="2E414D"/>
                  </a:solidFill>
                  <a:latin typeface="Glacial Indifference"/>
                </a:rPr>
                <a:t>w/ factory jobs &amp; transportation</a:t>
              </a:r>
            </a:p>
            <a:p>
              <a:pPr algn="r">
                <a:lnSpc>
                  <a:spcPts val="6000"/>
                </a:lnSpc>
              </a:pPr>
              <a:endParaRPr lang="en-US" sz="4000" spc="40">
                <a:solidFill>
                  <a:srgbClr val="2E414D"/>
                </a:solidFill>
                <a:latin typeface="Glacial Indifference"/>
              </a:endParaRPr>
            </a:p>
            <a:p>
              <a:pPr algn="r">
                <a:lnSpc>
                  <a:spcPts val="6000"/>
                </a:lnSpc>
              </a:pPr>
              <a:r>
                <a:rPr lang="en-US" sz="4000" spc="40">
                  <a:solidFill>
                    <a:srgbClr val="2E414D"/>
                  </a:solidFill>
                  <a:latin typeface="Glacial Indifference"/>
                </a:rPr>
                <a:t>Massive wave of immigrants</a:t>
              </a:r>
            </a:p>
            <a:p>
              <a:pPr algn="r">
                <a:lnSpc>
                  <a:spcPts val="6000"/>
                </a:lnSpc>
              </a:pPr>
              <a:r>
                <a:rPr lang="en-US" sz="4000" spc="40">
                  <a:solidFill>
                    <a:srgbClr val="2E414D"/>
                  </a:solidFill>
                  <a:latin typeface="Glacial Indifference"/>
                </a:rPr>
                <a:t>from Western &amp; then Eastern Europe </a:t>
              </a:r>
            </a:p>
            <a:p>
              <a:pPr algn="r">
                <a:lnSpc>
                  <a:spcPts val="6300"/>
                </a:lnSpc>
              </a:pPr>
              <a:endParaRPr lang="en-US" sz="4000" spc="40">
                <a:solidFill>
                  <a:srgbClr val="2E414D"/>
                </a:solidFill>
                <a:latin typeface="Glacial Indifference"/>
              </a:endParaRPr>
            </a:p>
            <a:p>
              <a:pPr algn="r">
                <a:lnSpc>
                  <a:spcPts val="6300"/>
                </a:lnSpc>
              </a:pPr>
              <a:endParaRPr lang="en-US" sz="4000" spc="40">
                <a:solidFill>
                  <a:srgbClr val="2E414D"/>
                </a:solidFill>
                <a:latin typeface="Glacial Indifference"/>
              </a:endParaRPr>
            </a:p>
          </p:txBody>
        </p:sp>
      </p:grpSp>
      <p:pic>
        <p:nvPicPr>
          <p:cNvPr id="9" name="Picture 9"/>
          <p:cNvPicPr>
            <a:picLocks noChangeAspect="1"/>
          </p:cNvPicPr>
          <p:nvPr/>
        </p:nvPicPr>
        <p:blipFill>
          <a:blip r:embed="rId2"/>
          <a:srcRect/>
          <a:stretch>
            <a:fillRect/>
          </a:stretch>
        </p:blipFill>
        <p:spPr>
          <a:xfrm>
            <a:off x="2647679" y="3147431"/>
            <a:ext cx="5988206" cy="3992138"/>
          </a:xfrm>
          <a:prstGeom prst="rect">
            <a:avLst/>
          </a:prstGeom>
        </p:spPr>
      </p:pic>
      <p:sp>
        <p:nvSpPr>
          <p:cNvPr id="10" name="TextBox 10"/>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2 | A Brief History of Grading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2647679" y="3147431"/>
            <a:ext cx="5988206" cy="3992138"/>
          </a:xfrm>
          <a:prstGeom prst="rect">
            <a:avLst/>
          </a:prstGeom>
        </p:spPr>
      </p:pic>
      <p:sp>
        <p:nvSpPr>
          <p:cNvPr id="6" name="TextBox 6"/>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2 | A Brief History of Grading</a:t>
            </a:r>
          </a:p>
        </p:txBody>
      </p:sp>
      <p:grpSp>
        <p:nvGrpSpPr>
          <p:cNvPr id="7" name="Group 7"/>
          <p:cNvGrpSpPr/>
          <p:nvPr/>
        </p:nvGrpSpPr>
        <p:grpSpPr>
          <a:xfrm>
            <a:off x="9443178" y="-1128713"/>
            <a:ext cx="8161327" cy="10210947"/>
            <a:chOff x="0" y="0"/>
            <a:chExt cx="10881770" cy="13614596"/>
          </a:xfrm>
        </p:grpSpPr>
        <p:sp>
          <p:nvSpPr>
            <p:cNvPr id="8" name="TextBox 8"/>
            <p:cNvSpPr txBox="1"/>
            <p:nvPr/>
          </p:nvSpPr>
          <p:spPr>
            <a:xfrm>
              <a:off x="0" y="47625"/>
              <a:ext cx="10881770" cy="1472992"/>
            </a:xfrm>
            <a:prstGeom prst="rect">
              <a:avLst/>
            </a:prstGeom>
          </p:spPr>
          <p:txBody>
            <a:bodyPr lIns="0" tIns="0" rIns="0" bIns="0" rtlCol="0" anchor="t">
              <a:spAutoFit/>
            </a:bodyPr>
            <a:lstStyle/>
            <a:p>
              <a:pPr algn="r">
                <a:lnSpc>
                  <a:spcPts val="8325"/>
                </a:lnSpc>
              </a:pPr>
              <a:endParaRPr/>
            </a:p>
          </p:txBody>
        </p:sp>
        <p:sp>
          <p:nvSpPr>
            <p:cNvPr id="9" name="TextBox 9"/>
            <p:cNvSpPr txBox="1"/>
            <p:nvPr/>
          </p:nvSpPr>
          <p:spPr>
            <a:xfrm>
              <a:off x="2975" y="3597470"/>
              <a:ext cx="10878795" cy="10017125"/>
            </a:xfrm>
            <a:prstGeom prst="rect">
              <a:avLst/>
            </a:prstGeom>
          </p:spPr>
          <p:txBody>
            <a:bodyPr lIns="0" tIns="0" rIns="0" bIns="0" rtlCol="0" anchor="t">
              <a:spAutoFit/>
            </a:bodyPr>
            <a:lstStyle/>
            <a:p>
              <a:pPr>
                <a:lnSpc>
                  <a:spcPts val="5999"/>
                </a:lnSpc>
              </a:pPr>
              <a:r>
                <a:rPr lang="en-US" sz="4000" spc="40">
                  <a:solidFill>
                    <a:srgbClr val="2E414D"/>
                  </a:solidFill>
                  <a:latin typeface="Glacial Indifference"/>
                </a:rPr>
                <a:t>"While in 1820 there were only four U.S. cities of populations over 25,000 people, four decades later, thirty-five cities had populations of over 25,000, with nine cities of over 100,000. Clearly, the radical changes in the student population couldn't help but profoundly </a:t>
              </a:r>
            </a:p>
            <a:p>
              <a:pPr>
                <a:lnSpc>
                  <a:spcPts val="6000"/>
                </a:lnSpc>
              </a:pPr>
              <a:r>
                <a:rPr lang="en-US" sz="4000" spc="40">
                  <a:solidFill>
                    <a:srgbClr val="2E414D"/>
                  </a:solidFill>
                  <a:latin typeface="Glacial Indifference"/>
                </a:rPr>
                <a:t>affect schools" (Feldman, 19).</a:t>
              </a:r>
            </a:p>
            <a:p>
              <a:pPr>
                <a:lnSpc>
                  <a:spcPts val="6300"/>
                </a:lnSpc>
              </a:pPr>
              <a:endParaRPr lang="en-US" sz="4000" spc="40">
                <a:solidFill>
                  <a:srgbClr val="2E414D"/>
                </a:solidFill>
                <a:latin typeface="Glacial Indifference"/>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2004" y="5889429"/>
            <a:ext cx="18772008" cy="4737640"/>
            <a:chOff x="0" y="0"/>
            <a:chExt cx="44576135" cy="11250031"/>
          </a:xfrm>
        </p:grpSpPr>
        <p:sp>
          <p:nvSpPr>
            <p:cNvPr id="3" name="Freeform 3"/>
            <p:cNvSpPr/>
            <p:nvPr/>
          </p:nvSpPr>
          <p:spPr>
            <a:xfrm>
              <a:off x="72390" y="72390"/>
              <a:ext cx="44431356" cy="11105251"/>
            </a:xfrm>
            <a:custGeom>
              <a:avLst/>
              <a:gdLst/>
              <a:ahLst/>
              <a:cxnLst/>
              <a:rect l="l" t="t" r="r" b="b"/>
              <a:pathLst>
                <a:path w="44431356" h="11105251">
                  <a:moveTo>
                    <a:pt x="0" y="0"/>
                  </a:moveTo>
                  <a:lnTo>
                    <a:pt x="44431356" y="0"/>
                  </a:lnTo>
                  <a:lnTo>
                    <a:pt x="44431356" y="11105251"/>
                  </a:lnTo>
                  <a:lnTo>
                    <a:pt x="0" y="11105251"/>
                  </a:lnTo>
                  <a:lnTo>
                    <a:pt x="0" y="0"/>
                  </a:lnTo>
                  <a:close/>
                </a:path>
              </a:pathLst>
            </a:custGeom>
            <a:solidFill>
              <a:srgbClr val="FAFEFF"/>
            </a:solidFill>
          </p:spPr>
        </p:sp>
        <p:sp>
          <p:nvSpPr>
            <p:cNvPr id="4" name="Freeform 4"/>
            <p:cNvSpPr/>
            <p:nvPr/>
          </p:nvSpPr>
          <p:spPr>
            <a:xfrm>
              <a:off x="0" y="0"/>
              <a:ext cx="44576135" cy="11250031"/>
            </a:xfrm>
            <a:custGeom>
              <a:avLst/>
              <a:gdLst/>
              <a:ahLst/>
              <a:cxnLst/>
              <a:rect l="l" t="t" r="r" b="b"/>
              <a:pathLst>
                <a:path w="44576135" h="11250031">
                  <a:moveTo>
                    <a:pt x="44431356" y="11105251"/>
                  </a:moveTo>
                  <a:lnTo>
                    <a:pt x="44576135" y="11105251"/>
                  </a:lnTo>
                  <a:lnTo>
                    <a:pt x="44576135" y="11250031"/>
                  </a:lnTo>
                  <a:lnTo>
                    <a:pt x="44431356" y="11250031"/>
                  </a:lnTo>
                  <a:lnTo>
                    <a:pt x="44431356" y="11105251"/>
                  </a:lnTo>
                  <a:close/>
                  <a:moveTo>
                    <a:pt x="0" y="144780"/>
                  </a:moveTo>
                  <a:lnTo>
                    <a:pt x="144780" y="144780"/>
                  </a:lnTo>
                  <a:lnTo>
                    <a:pt x="144780" y="11105251"/>
                  </a:lnTo>
                  <a:lnTo>
                    <a:pt x="0" y="11105251"/>
                  </a:lnTo>
                  <a:lnTo>
                    <a:pt x="0" y="144780"/>
                  </a:lnTo>
                  <a:close/>
                  <a:moveTo>
                    <a:pt x="0" y="11105251"/>
                  </a:moveTo>
                  <a:lnTo>
                    <a:pt x="144780" y="11105251"/>
                  </a:lnTo>
                  <a:lnTo>
                    <a:pt x="144780" y="11250031"/>
                  </a:lnTo>
                  <a:lnTo>
                    <a:pt x="0" y="11250031"/>
                  </a:lnTo>
                  <a:lnTo>
                    <a:pt x="0" y="11105251"/>
                  </a:lnTo>
                  <a:close/>
                  <a:moveTo>
                    <a:pt x="44431356" y="144780"/>
                  </a:moveTo>
                  <a:lnTo>
                    <a:pt x="44576135" y="144780"/>
                  </a:lnTo>
                  <a:lnTo>
                    <a:pt x="44576135" y="11105251"/>
                  </a:lnTo>
                  <a:lnTo>
                    <a:pt x="44431356" y="11105251"/>
                  </a:lnTo>
                  <a:lnTo>
                    <a:pt x="44431356" y="144780"/>
                  </a:lnTo>
                  <a:close/>
                  <a:moveTo>
                    <a:pt x="144780" y="11105251"/>
                  </a:moveTo>
                  <a:lnTo>
                    <a:pt x="44431356" y="11105251"/>
                  </a:lnTo>
                  <a:lnTo>
                    <a:pt x="44431356" y="11250031"/>
                  </a:lnTo>
                  <a:lnTo>
                    <a:pt x="144780" y="11250031"/>
                  </a:lnTo>
                  <a:lnTo>
                    <a:pt x="144780" y="11105251"/>
                  </a:lnTo>
                  <a:close/>
                  <a:moveTo>
                    <a:pt x="44431356" y="0"/>
                  </a:moveTo>
                  <a:lnTo>
                    <a:pt x="44576135" y="0"/>
                  </a:lnTo>
                  <a:lnTo>
                    <a:pt x="44576135" y="144780"/>
                  </a:lnTo>
                  <a:lnTo>
                    <a:pt x="44431356" y="144780"/>
                  </a:lnTo>
                  <a:lnTo>
                    <a:pt x="44431356" y="0"/>
                  </a:lnTo>
                  <a:close/>
                  <a:moveTo>
                    <a:pt x="0" y="0"/>
                  </a:moveTo>
                  <a:lnTo>
                    <a:pt x="144780" y="0"/>
                  </a:lnTo>
                  <a:lnTo>
                    <a:pt x="144780" y="144780"/>
                  </a:lnTo>
                  <a:lnTo>
                    <a:pt x="0" y="144780"/>
                  </a:lnTo>
                  <a:lnTo>
                    <a:pt x="0" y="0"/>
                  </a:lnTo>
                  <a:close/>
                  <a:moveTo>
                    <a:pt x="144780" y="0"/>
                  </a:moveTo>
                  <a:lnTo>
                    <a:pt x="44431356" y="0"/>
                  </a:lnTo>
                  <a:lnTo>
                    <a:pt x="44431356" y="144780"/>
                  </a:lnTo>
                  <a:lnTo>
                    <a:pt x="144780" y="144780"/>
                  </a:lnTo>
                  <a:lnTo>
                    <a:pt x="144780" y="0"/>
                  </a:lnTo>
                  <a:close/>
                </a:path>
              </a:pathLst>
            </a:custGeom>
            <a:solidFill>
              <a:srgbClr val="2E414D"/>
            </a:solidFill>
          </p:spPr>
        </p:sp>
      </p:grpSp>
      <p:sp>
        <p:nvSpPr>
          <p:cNvPr id="5" name="TextBox 5"/>
          <p:cNvSpPr txBox="1"/>
          <p:nvPr/>
        </p:nvSpPr>
        <p:spPr>
          <a:xfrm>
            <a:off x="6251479" y="7482425"/>
            <a:ext cx="11007821" cy="1144905"/>
          </a:xfrm>
          <a:prstGeom prst="rect">
            <a:avLst/>
          </a:prstGeom>
        </p:spPr>
        <p:txBody>
          <a:bodyPr lIns="0" tIns="0" rIns="0" bIns="0" rtlCol="0" anchor="t">
            <a:spAutoFit/>
          </a:bodyPr>
          <a:lstStyle/>
          <a:p>
            <a:pPr algn="r">
              <a:lnSpc>
                <a:spcPts val="4620"/>
              </a:lnSpc>
            </a:pPr>
            <a:r>
              <a:rPr lang="en-US" sz="3300" spc="429">
                <a:solidFill>
                  <a:srgbClr val="2E414D"/>
                </a:solidFill>
                <a:latin typeface="Glacial Indifference"/>
              </a:rPr>
              <a:t>GRADING FOR EQUITY</a:t>
            </a:r>
          </a:p>
          <a:p>
            <a:pPr algn="r">
              <a:lnSpc>
                <a:spcPts val="4620"/>
              </a:lnSpc>
            </a:pPr>
            <a:r>
              <a:rPr lang="en-US" sz="3300" spc="429">
                <a:solidFill>
                  <a:srgbClr val="2E414D"/>
                </a:solidFill>
                <a:latin typeface="Glacial Indifference"/>
              </a:rPr>
              <a:t>BOOK STUDY</a:t>
            </a:r>
          </a:p>
        </p:txBody>
      </p:sp>
      <p:sp>
        <p:nvSpPr>
          <p:cNvPr id="6" name="TextBox 6"/>
          <p:cNvSpPr txBox="1"/>
          <p:nvPr/>
        </p:nvSpPr>
        <p:spPr>
          <a:xfrm>
            <a:off x="1028700" y="2416122"/>
            <a:ext cx="15459283"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What's best for students?</a:t>
            </a:r>
          </a:p>
        </p:txBody>
      </p:sp>
      <p:pic>
        <p:nvPicPr>
          <p:cNvPr id="7" name="Picture 7"/>
          <p:cNvPicPr>
            <a:picLocks noChangeAspect="1"/>
          </p:cNvPicPr>
          <p:nvPr/>
        </p:nvPicPr>
        <p:blipFill>
          <a:blip r:embed="rId2"/>
          <a:srcRect/>
          <a:stretch>
            <a:fillRect/>
          </a:stretch>
        </p:blipFill>
        <p:spPr>
          <a:xfrm rot="5400000">
            <a:off x="-1539642" y="6848728"/>
            <a:ext cx="5136684" cy="4819144"/>
          </a:xfrm>
          <a:prstGeom prst="rect">
            <a:avLst/>
          </a:prstGeom>
        </p:spPr>
      </p:pic>
      <p:sp>
        <p:nvSpPr>
          <p:cNvPr id="8" name="TextBox 8"/>
          <p:cNvSpPr txBox="1"/>
          <p:nvPr/>
        </p:nvSpPr>
        <p:spPr>
          <a:xfrm>
            <a:off x="1028700" y="942975"/>
            <a:ext cx="5020866" cy="811530"/>
          </a:xfrm>
          <a:prstGeom prst="rect">
            <a:avLst/>
          </a:prstGeom>
        </p:spPr>
        <p:txBody>
          <a:bodyPr lIns="0" tIns="0" rIns="0" bIns="0" rtlCol="0" anchor="t">
            <a:spAutoFit/>
          </a:bodyPr>
          <a:lstStyle/>
          <a:p>
            <a:pPr algn="ctr">
              <a:lnSpc>
                <a:spcPts val="6719"/>
              </a:lnSpc>
            </a:pPr>
            <a:r>
              <a:rPr lang="en-US" sz="4800">
                <a:solidFill>
                  <a:srgbClr val="66757F"/>
                </a:solidFill>
                <a:latin typeface="Open Sans"/>
              </a:rPr>
              <a:t>Guiding question: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2669198" y="3214536"/>
            <a:ext cx="5710163" cy="3857929"/>
          </a:xfrm>
          <a:prstGeom prst="rect">
            <a:avLst/>
          </a:prstGeom>
        </p:spPr>
      </p:pic>
      <p:grpSp>
        <p:nvGrpSpPr>
          <p:cNvPr id="6" name="Group 6"/>
          <p:cNvGrpSpPr/>
          <p:nvPr/>
        </p:nvGrpSpPr>
        <p:grpSpPr>
          <a:xfrm>
            <a:off x="9111498" y="-436240"/>
            <a:ext cx="8303667" cy="10077597"/>
            <a:chOff x="0" y="0"/>
            <a:chExt cx="11071556" cy="13436796"/>
          </a:xfrm>
        </p:grpSpPr>
        <p:sp>
          <p:nvSpPr>
            <p:cNvPr id="7" name="TextBox 7"/>
            <p:cNvSpPr txBox="1"/>
            <p:nvPr/>
          </p:nvSpPr>
          <p:spPr>
            <a:xfrm>
              <a:off x="0" y="47625"/>
              <a:ext cx="11071556" cy="1472992"/>
            </a:xfrm>
            <a:prstGeom prst="rect">
              <a:avLst/>
            </a:prstGeom>
          </p:spPr>
          <p:txBody>
            <a:bodyPr lIns="0" tIns="0" rIns="0" bIns="0" rtlCol="0" anchor="t">
              <a:spAutoFit/>
            </a:bodyPr>
            <a:lstStyle/>
            <a:p>
              <a:pPr algn="r">
                <a:lnSpc>
                  <a:spcPts val="8325"/>
                </a:lnSpc>
              </a:pPr>
              <a:endParaRPr/>
            </a:p>
          </p:txBody>
        </p:sp>
        <p:sp>
          <p:nvSpPr>
            <p:cNvPr id="8" name="TextBox 8"/>
            <p:cNvSpPr txBox="1"/>
            <p:nvPr/>
          </p:nvSpPr>
          <p:spPr>
            <a:xfrm>
              <a:off x="3027" y="2239956"/>
              <a:ext cx="11068528" cy="1524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INTELLIGENCE TESTING &amp; CATEGORIZATION</a:t>
              </a:r>
            </a:p>
          </p:txBody>
        </p:sp>
        <p:sp>
          <p:nvSpPr>
            <p:cNvPr id="9" name="TextBox 9"/>
            <p:cNvSpPr txBox="1"/>
            <p:nvPr/>
          </p:nvSpPr>
          <p:spPr>
            <a:xfrm>
              <a:off x="3027" y="4359470"/>
              <a:ext cx="11068528" cy="9077325"/>
            </a:xfrm>
            <a:prstGeom prst="rect">
              <a:avLst/>
            </a:prstGeom>
          </p:spPr>
          <p:txBody>
            <a:bodyPr lIns="0" tIns="0" rIns="0" bIns="0" rtlCol="0" anchor="t">
              <a:spAutoFit/>
            </a:bodyPr>
            <a:lstStyle/>
            <a:p>
              <a:pPr algn="r">
                <a:lnSpc>
                  <a:spcPts val="5999"/>
                </a:lnSpc>
              </a:pPr>
              <a:r>
                <a:rPr lang="en-US" sz="4000" spc="40">
                  <a:solidFill>
                    <a:srgbClr val="2E414D"/>
                  </a:solidFill>
                  <a:latin typeface="Glacial Indifference"/>
                </a:rPr>
                <a:t>"Natural intelligence" theories</a:t>
              </a:r>
            </a:p>
            <a:p>
              <a:pPr algn="r">
                <a:lnSpc>
                  <a:spcPts val="5999"/>
                </a:lnSpc>
              </a:pPr>
              <a:endParaRPr lang="en-US" sz="4000" spc="40">
                <a:solidFill>
                  <a:srgbClr val="2E414D"/>
                </a:solidFill>
                <a:latin typeface="Glacial Indifference"/>
              </a:endParaRPr>
            </a:p>
            <a:p>
              <a:pPr algn="r">
                <a:lnSpc>
                  <a:spcPts val="5999"/>
                </a:lnSpc>
              </a:pPr>
              <a:r>
                <a:rPr lang="en-US" sz="3999" spc="39">
                  <a:solidFill>
                    <a:srgbClr val="2E414D"/>
                  </a:solidFill>
                  <a:latin typeface="Glacial Indifference"/>
                </a:rPr>
                <a:t>Skull size</a:t>
              </a:r>
            </a:p>
            <a:p>
              <a:pPr algn="r">
                <a:lnSpc>
                  <a:spcPts val="5999"/>
                </a:lnSpc>
              </a:pPr>
              <a:endParaRPr lang="en-US" sz="3999" spc="39">
                <a:solidFill>
                  <a:srgbClr val="2E414D"/>
                </a:solidFill>
                <a:latin typeface="Glacial Indifference"/>
              </a:endParaRPr>
            </a:p>
            <a:p>
              <a:pPr algn="r">
                <a:lnSpc>
                  <a:spcPts val="5999"/>
                </a:lnSpc>
              </a:pPr>
              <a:r>
                <a:rPr lang="en-US" sz="3999" spc="39">
                  <a:solidFill>
                    <a:srgbClr val="2E414D"/>
                  </a:solidFill>
                  <a:latin typeface="Glacial Indifference"/>
                </a:rPr>
                <a:t>IQ tests believed to asses</a:t>
              </a:r>
            </a:p>
            <a:p>
              <a:pPr algn="r">
                <a:lnSpc>
                  <a:spcPts val="5999"/>
                </a:lnSpc>
              </a:pPr>
              <a:r>
                <a:rPr lang="en-US" sz="3999" spc="39">
                  <a:solidFill>
                    <a:srgbClr val="2E414D"/>
                  </a:solidFill>
                  <a:latin typeface="Glacial Indifference"/>
                </a:rPr>
                <a:t>intellectual character/disposition</a:t>
              </a:r>
            </a:p>
            <a:p>
              <a:pPr algn="r">
                <a:lnSpc>
                  <a:spcPts val="6000"/>
                </a:lnSpc>
              </a:pPr>
              <a:r>
                <a:rPr lang="en-US" sz="3999" spc="39">
                  <a:solidFill>
                    <a:srgbClr val="2E414D"/>
                  </a:solidFill>
                  <a:latin typeface="Glacial Indifference"/>
                </a:rPr>
                <a:t>&amp; "justify" racist beliefs. </a:t>
              </a:r>
            </a:p>
            <a:p>
              <a:pPr algn="r">
                <a:lnSpc>
                  <a:spcPts val="6300"/>
                </a:lnSpc>
              </a:pPr>
              <a:endParaRPr lang="en-US" sz="3999" spc="39">
                <a:solidFill>
                  <a:srgbClr val="2E414D"/>
                </a:solidFill>
                <a:latin typeface="Glacial Indifference"/>
              </a:endParaRPr>
            </a:p>
            <a:p>
              <a:pPr algn="r">
                <a:lnSpc>
                  <a:spcPts val="6300"/>
                </a:lnSpc>
              </a:pPr>
              <a:endParaRPr lang="en-US" sz="3999" spc="39">
                <a:solidFill>
                  <a:srgbClr val="2E414D"/>
                </a:solidFill>
                <a:latin typeface="Glacial Indifference"/>
              </a:endParaRPr>
            </a:p>
          </p:txBody>
        </p:sp>
      </p:grpSp>
      <p:sp>
        <p:nvSpPr>
          <p:cNvPr id="10" name="TextBox 10"/>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2 | A Brief History of Grading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2669198" y="3214536"/>
            <a:ext cx="5710163" cy="3857929"/>
          </a:xfrm>
          <a:prstGeom prst="rect">
            <a:avLst/>
          </a:prstGeom>
        </p:spPr>
      </p:pic>
      <p:sp>
        <p:nvSpPr>
          <p:cNvPr id="6" name="TextBox 6"/>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2 | A Brief History of Grading</a:t>
            </a:r>
          </a:p>
        </p:txBody>
      </p:sp>
      <p:grpSp>
        <p:nvGrpSpPr>
          <p:cNvPr id="7" name="Group 7"/>
          <p:cNvGrpSpPr/>
          <p:nvPr/>
        </p:nvGrpSpPr>
        <p:grpSpPr>
          <a:xfrm>
            <a:off x="9456704" y="-352425"/>
            <a:ext cx="7802596" cy="8658372"/>
            <a:chOff x="0" y="0"/>
            <a:chExt cx="10403462" cy="11544496"/>
          </a:xfrm>
        </p:grpSpPr>
        <p:sp>
          <p:nvSpPr>
            <p:cNvPr id="8" name="TextBox 8"/>
            <p:cNvSpPr txBox="1"/>
            <p:nvPr/>
          </p:nvSpPr>
          <p:spPr>
            <a:xfrm>
              <a:off x="0" y="47625"/>
              <a:ext cx="10403462" cy="1472992"/>
            </a:xfrm>
            <a:prstGeom prst="rect">
              <a:avLst/>
            </a:prstGeom>
          </p:spPr>
          <p:txBody>
            <a:bodyPr lIns="0" tIns="0" rIns="0" bIns="0" rtlCol="0" anchor="t">
              <a:spAutoFit/>
            </a:bodyPr>
            <a:lstStyle/>
            <a:p>
              <a:pPr algn="r">
                <a:lnSpc>
                  <a:spcPts val="8325"/>
                </a:lnSpc>
              </a:pPr>
              <a:endParaRPr/>
            </a:p>
          </p:txBody>
        </p:sp>
        <p:sp>
          <p:nvSpPr>
            <p:cNvPr id="9" name="TextBox 9"/>
            <p:cNvSpPr txBox="1"/>
            <p:nvPr/>
          </p:nvSpPr>
          <p:spPr>
            <a:xfrm>
              <a:off x="2844" y="3597470"/>
              <a:ext cx="10400617" cy="7947025"/>
            </a:xfrm>
            <a:prstGeom prst="rect">
              <a:avLst/>
            </a:prstGeom>
          </p:spPr>
          <p:txBody>
            <a:bodyPr lIns="0" tIns="0" rIns="0" bIns="0" rtlCol="0" anchor="t">
              <a:spAutoFit/>
            </a:bodyPr>
            <a:lstStyle/>
            <a:p>
              <a:pPr>
                <a:lnSpc>
                  <a:spcPts val="5999"/>
                </a:lnSpc>
              </a:pPr>
              <a:r>
                <a:rPr lang="en-US" sz="4000" spc="40">
                  <a:solidFill>
                    <a:srgbClr val="2E414D"/>
                  </a:solidFill>
                  <a:latin typeface="Glacial Indifference"/>
                </a:rPr>
                <a:t>"Higher scores among white, wealthy Protestants and lower scores among immigrant groups and African Americans were used both to affirm the idea of the United States as a meritocracy and to reinforce the validity of the existing hierarchy" (Feldman, 20).</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2417284" y="3134148"/>
            <a:ext cx="6026172" cy="4018704"/>
          </a:xfrm>
          <a:prstGeom prst="rect">
            <a:avLst/>
          </a:prstGeom>
        </p:spPr>
      </p:pic>
      <p:grpSp>
        <p:nvGrpSpPr>
          <p:cNvPr id="6" name="Group 6"/>
          <p:cNvGrpSpPr/>
          <p:nvPr/>
        </p:nvGrpSpPr>
        <p:grpSpPr>
          <a:xfrm>
            <a:off x="9111498" y="486732"/>
            <a:ext cx="8303667" cy="8231652"/>
            <a:chOff x="0" y="0"/>
            <a:chExt cx="11071556" cy="10975535"/>
          </a:xfrm>
        </p:grpSpPr>
        <p:sp>
          <p:nvSpPr>
            <p:cNvPr id="7" name="TextBox 7"/>
            <p:cNvSpPr txBox="1"/>
            <p:nvPr/>
          </p:nvSpPr>
          <p:spPr>
            <a:xfrm>
              <a:off x="0" y="47625"/>
              <a:ext cx="11071556" cy="1472992"/>
            </a:xfrm>
            <a:prstGeom prst="rect">
              <a:avLst/>
            </a:prstGeom>
          </p:spPr>
          <p:txBody>
            <a:bodyPr lIns="0" tIns="0" rIns="0" bIns="0" rtlCol="0" anchor="t">
              <a:spAutoFit/>
            </a:bodyPr>
            <a:lstStyle/>
            <a:p>
              <a:pPr algn="r">
                <a:lnSpc>
                  <a:spcPts val="8325"/>
                </a:lnSpc>
              </a:pPr>
              <a:endParaRPr/>
            </a:p>
          </p:txBody>
        </p:sp>
        <p:sp>
          <p:nvSpPr>
            <p:cNvPr id="8" name="TextBox 8"/>
            <p:cNvSpPr txBox="1"/>
            <p:nvPr/>
          </p:nvSpPr>
          <p:spPr>
            <a:xfrm>
              <a:off x="3027" y="2239956"/>
              <a:ext cx="11068528" cy="762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BEHAVIORISM</a:t>
              </a:r>
            </a:p>
          </p:txBody>
        </p:sp>
        <p:sp>
          <p:nvSpPr>
            <p:cNvPr id="9" name="TextBox 9"/>
            <p:cNvSpPr txBox="1"/>
            <p:nvPr/>
          </p:nvSpPr>
          <p:spPr>
            <a:xfrm>
              <a:off x="3027" y="3587945"/>
              <a:ext cx="11068528" cy="7387590"/>
            </a:xfrm>
            <a:prstGeom prst="rect">
              <a:avLst/>
            </a:prstGeom>
          </p:spPr>
          <p:txBody>
            <a:bodyPr lIns="0" tIns="0" rIns="0" bIns="0" rtlCol="0" anchor="t">
              <a:spAutoFit/>
            </a:bodyPr>
            <a:lstStyle/>
            <a:p>
              <a:pPr algn="r">
                <a:lnSpc>
                  <a:spcPts val="6300"/>
                </a:lnSpc>
              </a:pPr>
              <a:r>
                <a:rPr lang="en-US" sz="4200" spc="42">
                  <a:solidFill>
                    <a:srgbClr val="2E414D"/>
                  </a:solidFill>
                  <a:latin typeface="Glacial Indifference"/>
                </a:rPr>
                <a:t>Human behavior is the result of external stimuli</a:t>
              </a:r>
            </a:p>
            <a:p>
              <a:pPr algn="r">
                <a:lnSpc>
                  <a:spcPts val="6300"/>
                </a:lnSpc>
              </a:pPr>
              <a:endParaRPr lang="en-US" sz="4200" spc="42">
                <a:solidFill>
                  <a:srgbClr val="2E414D"/>
                </a:solidFill>
                <a:latin typeface="Glacial Indifference"/>
              </a:endParaRPr>
            </a:p>
            <a:p>
              <a:pPr algn="r">
                <a:lnSpc>
                  <a:spcPts val="6300"/>
                </a:lnSpc>
              </a:pPr>
              <a:r>
                <a:rPr lang="en-US" sz="4200" spc="42">
                  <a:solidFill>
                    <a:srgbClr val="2E414D"/>
                  </a:solidFill>
                  <a:latin typeface="Glacial Indifference"/>
                </a:rPr>
                <a:t>B.F. Skinner rat experiments</a:t>
              </a:r>
            </a:p>
            <a:p>
              <a:pPr algn="r">
                <a:lnSpc>
                  <a:spcPts val="6300"/>
                </a:lnSpc>
              </a:pPr>
              <a:r>
                <a:rPr lang="en-US" sz="4200" spc="42">
                  <a:solidFill>
                    <a:srgbClr val="2E414D"/>
                  </a:solidFill>
                  <a:latin typeface="Glacial Indifference"/>
                </a:rPr>
                <a:t>"operant conditioning"</a:t>
              </a:r>
            </a:p>
            <a:p>
              <a:pPr algn="r">
                <a:lnSpc>
                  <a:spcPts val="6300"/>
                </a:lnSpc>
              </a:pPr>
              <a:endParaRPr lang="en-US" sz="4200" spc="42">
                <a:solidFill>
                  <a:srgbClr val="2E414D"/>
                </a:solidFill>
                <a:latin typeface="Glacial Indifference"/>
              </a:endParaRPr>
            </a:p>
            <a:p>
              <a:pPr algn="r">
                <a:lnSpc>
                  <a:spcPts val="6300"/>
                </a:lnSpc>
              </a:pPr>
              <a:endParaRPr lang="en-US" sz="4200" spc="42">
                <a:solidFill>
                  <a:srgbClr val="2E414D"/>
                </a:solidFill>
                <a:latin typeface="Glacial Indifference"/>
              </a:endParaRPr>
            </a:p>
          </p:txBody>
        </p:sp>
      </p:grpSp>
      <p:sp>
        <p:nvSpPr>
          <p:cNvPr id="10" name="TextBox 10"/>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2 | A Brief History of Grading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a:off x="2417284" y="3134148"/>
            <a:ext cx="6026172" cy="4018704"/>
          </a:xfrm>
          <a:prstGeom prst="rect">
            <a:avLst/>
          </a:prstGeom>
        </p:spPr>
      </p:pic>
      <p:sp>
        <p:nvSpPr>
          <p:cNvPr id="6" name="TextBox 6"/>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2 | A Brief History of Grading</a:t>
            </a:r>
          </a:p>
        </p:txBody>
      </p:sp>
      <p:grpSp>
        <p:nvGrpSpPr>
          <p:cNvPr id="7" name="Group 7"/>
          <p:cNvGrpSpPr/>
          <p:nvPr/>
        </p:nvGrpSpPr>
        <p:grpSpPr>
          <a:xfrm>
            <a:off x="9456704" y="400050"/>
            <a:ext cx="7802596" cy="7153422"/>
            <a:chOff x="0" y="0"/>
            <a:chExt cx="10403462" cy="9537896"/>
          </a:xfrm>
        </p:grpSpPr>
        <p:sp>
          <p:nvSpPr>
            <p:cNvPr id="8" name="TextBox 8"/>
            <p:cNvSpPr txBox="1"/>
            <p:nvPr/>
          </p:nvSpPr>
          <p:spPr>
            <a:xfrm>
              <a:off x="0" y="47625"/>
              <a:ext cx="10403462" cy="1472992"/>
            </a:xfrm>
            <a:prstGeom prst="rect">
              <a:avLst/>
            </a:prstGeom>
          </p:spPr>
          <p:txBody>
            <a:bodyPr lIns="0" tIns="0" rIns="0" bIns="0" rtlCol="0" anchor="t">
              <a:spAutoFit/>
            </a:bodyPr>
            <a:lstStyle/>
            <a:p>
              <a:pPr algn="r">
                <a:lnSpc>
                  <a:spcPts val="8325"/>
                </a:lnSpc>
              </a:pPr>
              <a:endParaRPr/>
            </a:p>
          </p:txBody>
        </p:sp>
        <p:sp>
          <p:nvSpPr>
            <p:cNvPr id="9" name="TextBox 9"/>
            <p:cNvSpPr txBox="1"/>
            <p:nvPr/>
          </p:nvSpPr>
          <p:spPr>
            <a:xfrm>
              <a:off x="2844" y="3597470"/>
              <a:ext cx="10400617" cy="5940425"/>
            </a:xfrm>
            <a:prstGeom prst="rect">
              <a:avLst/>
            </a:prstGeom>
          </p:spPr>
          <p:txBody>
            <a:bodyPr lIns="0" tIns="0" rIns="0" bIns="0" rtlCol="0" anchor="t">
              <a:spAutoFit/>
            </a:bodyPr>
            <a:lstStyle/>
            <a:p>
              <a:pPr>
                <a:lnSpc>
                  <a:spcPts val="5999"/>
                </a:lnSpc>
              </a:pPr>
              <a:r>
                <a:rPr lang="en-US" sz="4000" spc="40">
                  <a:solidFill>
                    <a:srgbClr val="2E414D"/>
                  </a:solidFill>
                  <a:latin typeface="Glacial Indifference"/>
                </a:rPr>
                <a:t>"This theory of learning–that humans could be taught to act in certain ways through extrinsic reinforcement or consequences–became wildly popular in schools and factories" (Feldman, 20).</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104504" y="-611839"/>
            <a:ext cx="6189460" cy="11510678"/>
            <a:chOff x="0" y="0"/>
            <a:chExt cx="14697534" cy="27333332"/>
          </a:xfrm>
        </p:grpSpPr>
        <p:sp>
          <p:nvSpPr>
            <p:cNvPr id="3" name="Freeform 3"/>
            <p:cNvSpPr/>
            <p:nvPr/>
          </p:nvSpPr>
          <p:spPr>
            <a:xfrm>
              <a:off x="72390" y="72390"/>
              <a:ext cx="14552753" cy="27188554"/>
            </a:xfrm>
            <a:custGeom>
              <a:avLst/>
              <a:gdLst/>
              <a:ahLst/>
              <a:cxnLst/>
              <a:rect l="l" t="t" r="r" b="b"/>
              <a:pathLst>
                <a:path w="14552753" h="27188554">
                  <a:moveTo>
                    <a:pt x="0" y="0"/>
                  </a:moveTo>
                  <a:lnTo>
                    <a:pt x="14552753" y="0"/>
                  </a:lnTo>
                  <a:lnTo>
                    <a:pt x="14552753" y="27188554"/>
                  </a:lnTo>
                  <a:lnTo>
                    <a:pt x="0" y="27188554"/>
                  </a:lnTo>
                  <a:lnTo>
                    <a:pt x="0" y="0"/>
                  </a:lnTo>
                  <a:close/>
                </a:path>
              </a:pathLst>
            </a:custGeom>
            <a:solidFill>
              <a:srgbClr val="C3EBE2"/>
            </a:solidFill>
          </p:spPr>
        </p:sp>
        <p:sp>
          <p:nvSpPr>
            <p:cNvPr id="4" name="Freeform 4"/>
            <p:cNvSpPr/>
            <p:nvPr/>
          </p:nvSpPr>
          <p:spPr>
            <a:xfrm>
              <a:off x="0" y="0"/>
              <a:ext cx="14697534" cy="27333333"/>
            </a:xfrm>
            <a:custGeom>
              <a:avLst/>
              <a:gdLst/>
              <a:ahLst/>
              <a:cxnLst/>
              <a:rect l="l" t="t" r="r" b="b"/>
              <a:pathLst>
                <a:path w="14697534" h="27333333">
                  <a:moveTo>
                    <a:pt x="14552754" y="27188551"/>
                  </a:moveTo>
                  <a:lnTo>
                    <a:pt x="14697534" y="27188551"/>
                  </a:lnTo>
                  <a:lnTo>
                    <a:pt x="14697534" y="27333333"/>
                  </a:lnTo>
                  <a:lnTo>
                    <a:pt x="14552754" y="27333333"/>
                  </a:lnTo>
                  <a:lnTo>
                    <a:pt x="14552754" y="27188551"/>
                  </a:lnTo>
                  <a:close/>
                  <a:moveTo>
                    <a:pt x="0" y="144780"/>
                  </a:moveTo>
                  <a:lnTo>
                    <a:pt x="144780" y="144780"/>
                  </a:lnTo>
                  <a:lnTo>
                    <a:pt x="144780" y="27188551"/>
                  </a:lnTo>
                  <a:lnTo>
                    <a:pt x="0" y="27188551"/>
                  </a:lnTo>
                  <a:lnTo>
                    <a:pt x="0" y="144780"/>
                  </a:lnTo>
                  <a:close/>
                  <a:moveTo>
                    <a:pt x="0" y="27188551"/>
                  </a:moveTo>
                  <a:lnTo>
                    <a:pt x="144780" y="27188551"/>
                  </a:lnTo>
                  <a:lnTo>
                    <a:pt x="144780" y="27333333"/>
                  </a:lnTo>
                  <a:lnTo>
                    <a:pt x="0" y="27333333"/>
                  </a:lnTo>
                  <a:lnTo>
                    <a:pt x="0" y="27188551"/>
                  </a:lnTo>
                  <a:close/>
                  <a:moveTo>
                    <a:pt x="14552754" y="144780"/>
                  </a:moveTo>
                  <a:lnTo>
                    <a:pt x="14697534" y="144780"/>
                  </a:lnTo>
                  <a:lnTo>
                    <a:pt x="14697534" y="27188551"/>
                  </a:lnTo>
                  <a:lnTo>
                    <a:pt x="14552754" y="27188551"/>
                  </a:lnTo>
                  <a:lnTo>
                    <a:pt x="14552754" y="144780"/>
                  </a:lnTo>
                  <a:close/>
                  <a:moveTo>
                    <a:pt x="144780" y="27188551"/>
                  </a:moveTo>
                  <a:lnTo>
                    <a:pt x="14552754" y="27188551"/>
                  </a:lnTo>
                  <a:lnTo>
                    <a:pt x="14552754" y="27333333"/>
                  </a:lnTo>
                  <a:lnTo>
                    <a:pt x="144780" y="27333333"/>
                  </a:lnTo>
                  <a:lnTo>
                    <a:pt x="144780" y="27188551"/>
                  </a:lnTo>
                  <a:close/>
                  <a:moveTo>
                    <a:pt x="14552754" y="0"/>
                  </a:moveTo>
                  <a:lnTo>
                    <a:pt x="14697534" y="0"/>
                  </a:lnTo>
                  <a:lnTo>
                    <a:pt x="14697534" y="144780"/>
                  </a:lnTo>
                  <a:lnTo>
                    <a:pt x="14552754" y="144780"/>
                  </a:lnTo>
                  <a:lnTo>
                    <a:pt x="14552754" y="0"/>
                  </a:lnTo>
                  <a:close/>
                  <a:moveTo>
                    <a:pt x="0" y="0"/>
                  </a:moveTo>
                  <a:lnTo>
                    <a:pt x="144780" y="0"/>
                  </a:lnTo>
                  <a:lnTo>
                    <a:pt x="144780" y="144780"/>
                  </a:lnTo>
                  <a:lnTo>
                    <a:pt x="0" y="144780"/>
                  </a:lnTo>
                  <a:lnTo>
                    <a:pt x="0" y="0"/>
                  </a:lnTo>
                  <a:close/>
                  <a:moveTo>
                    <a:pt x="144780" y="0"/>
                  </a:moveTo>
                  <a:lnTo>
                    <a:pt x="14552754" y="0"/>
                  </a:lnTo>
                  <a:lnTo>
                    <a:pt x="14552754" y="144780"/>
                  </a:lnTo>
                  <a:lnTo>
                    <a:pt x="144780" y="144780"/>
                  </a:lnTo>
                  <a:lnTo>
                    <a:pt x="144780" y="0"/>
                  </a:lnTo>
                  <a:close/>
                </a:path>
              </a:pathLst>
            </a:custGeom>
            <a:solidFill>
              <a:srgbClr val="2E414D"/>
            </a:solidFill>
          </p:spPr>
        </p:sp>
      </p:grpSp>
      <p:grpSp>
        <p:nvGrpSpPr>
          <p:cNvPr id="5" name="Group 5"/>
          <p:cNvGrpSpPr/>
          <p:nvPr/>
        </p:nvGrpSpPr>
        <p:grpSpPr>
          <a:xfrm>
            <a:off x="12240235" y="-611839"/>
            <a:ext cx="6217799" cy="11510678"/>
            <a:chOff x="0" y="0"/>
            <a:chExt cx="14764828" cy="27333332"/>
          </a:xfrm>
        </p:grpSpPr>
        <p:sp>
          <p:nvSpPr>
            <p:cNvPr id="6" name="Freeform 6"/>
            <p:cNvSpPr/>
            <p:nvPr/>
          </p:nvSpPr>
          <p:spPr>
            <a:xfrm>
              <a:off x="72390" y="72390"/>
              <a:ext cx="14620048" cy="27188554"/>
            </a:xfrm>
            <a:custGeom>
              <a:avLst/>
              <a:gdLst/>
              <a:ahLst/>
              <a:cxnLst/>
              <a:rect l="l" t="t" r="r" b="b"/>
              <a:pathLst>
                <a:path w="14620048" h="27188554">
                  <a:moveTo>
                    <a:pt x="0" y="0"/>
                  </a:moveTo>
                  <a:lnTo>
                    <a:pt x="14620048" y="0"/>
                  </a:lnTo>
                  <a:lnTo>
                    <a:pt x="14620048" y="27188554"/>
                  </a:lnTo>
                  <a:lnTo>
                    <a:pt x="0" y="27188554"/>
                  </a:lnTo>
                  <a:lnTo>
                    <a:pt x="0" y="0"/>
                  </a:lnTo>
                  <a:close/>
                </a:path>
              </a:pathLst>
            </a:custGeom>
            <a:solidFill>
              <a:srgbClr val="C3EBE2"/>
            </a:solidFill>
          </p:spPr>
        </p:sp>
        <p:sp>
          <p:nvSpPr>
            <p:cNvPr id="7" name="Freeform 7"/>
            <p:cNvSpPr/>
            <p:nvPr/>
          </p:nvSpPr>
          <p:spPr>
            <a:xfrm>
              <a:off x="0" y="0"/>
              <a:ext cx="14764827" cy="27333333"/>
            </a:xfrm>
            <a:custGeom>
              <a:avLst/>
              <a:gdLst/>
              <a:ahLst/>
              <a:cxnLst/>
              <a:rect l="l" t="t" r="r" b="b"/>
              <a:pathLst>
                <a:path w="14764827" h="27333333">
                  <a:moveTo>
                    <a:pt x="14620047" y="27188551"/>
                  </a:moveTo>
                  <a:lnTo>
                    <a:pt x="14764827" y="27188551"/>
                  </a:lnTo>
                  <a:lnTo>
                    <a:pt x="14764827" y="27333333"/>
                  </a:lnTo>
                  <a:lnTo>
                    <a:pt x="14620047" y="27333333"/>
                  </a:lnTo>
                  <a:lnTo>
                    <a:pt x="14620047" y="27188551"/>
                  </a:lnTo>
                  <a:close/>
                  <a:moveTo>
                    <a:pt x="0" y="144780"/>
                  </a:moveTo>
                  <a:lnTo>
                    <a:pt x="144780" y="144780"/>
                  </a:lnTo>
                  <a:lnTo>
                    <a:pt x="144780" y="27188551"/>
                  </a:lnTo>
                  <a:lnTo>
                    <a:pt x="0" y="27188551"/>
                  </a:lnTo>
                  <a:lnTo>
                    <a:pt x="0" y="144780"/>
                  </a:lnTo>
                  <a:close/>
                  <a:moveTo>
                    <a:pt x="0" y="27188551"/>
                  </a:moveTo>
                  <a:lnTo>
                    <a:pt x="144780" y="27188551"/>
                  </a:lnTo>
                  <a:lnTo>
                    <a:pt x="144780" y="27333333"/>
                  </a:lnTo>
                  <a:lnTo>
                    <a:pt x="0" y="27333333"/>
                  </a:lnTo>
                  <a:lnTo>
                    <a:pt x="0" y="27188551"/>
                  </a:lnTo>
                  <a:close/>
                  <a:moveTo>
                    <a:pt x="14620047" y="144780"/>
                  </a:moveTo>
                  <a:lnTo>
                    <a:pt x="14764827" y="144780"/>
                  </a:lnTo>
                  <a:lnTo>
                    <a:pt x="14764827" y="27188551"/>
                  </a:lnTo>
                  <a:lnTo>
                    <a:pt x="14620047" y="27188551"/>
                  </a:lnTo>
                  <a:lnTo>
                    <a:pt x="14620047" y="144780"/>
                  </a:lnTo>
                  <a:close/>
                  <a:moveTo>
                    <a:pt x="144780" y="27188551"/>
                  </a:moveTo>
                  <a:lnTo>
                    <a:pt x="14620049" y="27188551"/>
                  </a:lnTo>
                  <a:lnTo>
                    <a:pt x="14620049" y="27333333"/>
                  </a:lnTo>
                  <a:lnTo>
                    <a:pt x="144780" y="27333333"/>
                  </a:lnTo>
                  <a:lnTo>
                    <a:pt x="144780" y="27188551"/>
                  </a:lnTo>
                  <a:close/>
                  <a:moveTo>
                    <a:pt x="14620047" y="0"/>
                  </a:moveTo>
                  <a:lnTo>
                    <a:pt x="14764827" y="0"/>
                  </a:lnTo>
                  <a:lnTo>
                    <a:pt x="14764827" y="144780"/>
                  </a:lnTo>
                  <a:lnTo>
                    <a:pt x="14620047" y="144780"/>
                  </a:lnTo>
                  <a:lnTo>
                    <a:pt x="14620047" y="0"/>
                  </a:lnTo>
                  <a:close/>
                  <a:moveTo>
                    <a:pt x="0" y="0"/>
                  </a:moveTo>
                  <a:lnTo>
                    <a:pt x="144780" y="0"/>
                  </a:lnTo>
                  <a:lnTo>
                    <a:pt x="144780" y="144780"/>
                  </a:lnTo>
                  <a:lnTo>
                    <a:pt x="0" y="144780"/>
                  </a:lnTo>
                  <a:lnTo>
                    <a:pt x="0" y="0"/>
                  </a:lnTo>
                  <a:close/>
                  <a:moveTo>
                    <a:pt x="144780" y="0"/>
                  </a:moveTo>
                  <a:lnTo>
                    <a:pt x="14620049" y="0"/>
                  </a:lnTo>
                  <a:lnTo>
                    <a:pt x="14620049" y="144780"/>
                  </a:lnTo>
                  <a:lnTo>
                    <a:pt x="144780" y="144780"/>
                  </a:lnTo>
                  <a:lnTo>
                    <a:pt x="144780" y="0"/>
                  </a:lnTo>
                  <a:close/>
                </a:path>
              </a:pathLst>
            </a:custGeom>
            <a:solidFill>
              <a:srgbClr val="2E414D"/>
            </a:solidFill>
          </p:spPr>
        </p:sp>
      </p:grpSp>
      <p:grpSp>
        <p:nvGrpSpPr>
          <p:cNvPr id="8" name="Group 8"/>
          <p:cNvGrpSpPr/>
          <p:nvPr/>
        </p:nvGrpSpPr>
        <p:grpSpPr>
          <a:xfrm>
            <a:off x="1028700" y="2859117"/>
            <a:ext cx="4064748" cy="1694492"/>
            <a:chOff x="0" y="0"/>
            <a:chExt cx="5419664" cy="2259322"/>
          </a:xfrm>
        </p:grpSpPr>
        <p:sp>
          <p:nvSpPr>
            <p:cNvPr id="9" name="TextBox 9"/>
            <p:cNvSpPr txBox="1"/>
            <p:nvPr/>
          </p:nvSpPr>
          <p:spPr>
            <a:xfrm>
              <a:off x="0" y="-66675"/>
              <a:ext cx="5419664" cy="729615"/>
            </a:xfrm>
            <a:prstGeom prst="rect">
              <a:avLst/>
            </a:prstGeom>
          </p:spPr>
          <p:txBody>
            <a:bodyPr lIns="0" tIns="0" rIns="0" bIns="0" rtlCol="0" anchor="t">
              <a:spAutoFit/>
            </a:bodyPr>
            <a:lstStyle/>
            <a:p>
              <a:pPr algn="ctr">
                <a:lnSpc>
                  <a:spcPts val="4620"/>
                </a:lnSpc>
              </a:pPr>
              <a:endParaRPr/>
            </a:p>
          </p:txBody>
        </p:sp>
        <p:sp>
          <p:nvSpPr>
            <p:cNvPr id="10" name="TextBox 10"/>
            <p:cNvSpPr txBox="1"/>
            <p:nvPr/>
          </p:nvSpPr>
          <p:spPr>
            <a:xfrm>
              <a:off x="0" y="918837"/>
              <a:ext cx="5419664" cy="1340485"/>
            </a:xfrm>
            <a:prstGeom prst="rect">
              <a:avLst/>
            </a:prstGeom>
          </p:spPr>
          <p:txBody>
            <a:bodyPr lIns="0" tIns="0" rIns="0" bIns="0" rtlCol="0" anchor="t">
              <a:spAutoFit/>
            </a:bodyPr>
            <a:lstStyle/>
            <a:p>
              <a:pPr algn="ctr">
                <a:lnSpc>
                  <a:spcPts val="4200"/>
                </a:lnSpc>
              </a:pPr>
              <a:r>
                <a:rPr lang="en-US" sz="2800" spc="28">
                  <a:solidFill>
                    <a:srgbClr val="2E414D"/>
                  </a:solidFill>
                  <a:latin typeface="Glacial Indifference Bold"/>
                </a:rPr>
                <a:t>The rise of manufacturing</a:t>
              </a:r>
            </a:p>
          </p:txBody>
        </p:sp>
      </p:grpSp>
      <p:sp>
        <p:nvSpPr>
          <p:cNvPr id="11" name="TextBox 11"/>
          <p:cNvSpPr txBox="1"/>
          <p:nvPr/>
        </p:nvSpPr>
        <p:spPr>
          <a:xfrm>
            <a:off x="7111626" y="981075"/>
            <a:ext cx="4064748" cy="860425"/>
          </a:xfrm>
          <a:prstGeom prst="rect">
            <a:avLst/>
          </a:prstGeom>
        </p:spPr>
        <p:txBody>
          <a:bodyPr lIns="0" tIns="0" rIns="0" bIns="0" rtlCol="0" anchor="t">
            <a:spAutoFit/>
          </a:bodyPr>
          <a:lstStyle/>
          <a:p>
            <a:pPr algn="ctr">
              <a:lnSpc>
                <a:spcPts val="3499"/>
              </a:lnSpc>
            </a:pPr>
            <a:r>
              <a:rPr lang="en-US" sz="2500" spc="325">
                <a:solidFill>
                  <a:srgbClr val="2E414D"/>
                </a:solidFill>
                <a:latin typeface="Glacial Indifference"/>
              </a:rPr>
              <a:t>Over the past </a:t>
            </a:r>
          </a:p>
          <a:p>
            <a:pPr algn="ctr">
              <a:lnSpc>
                <a:spcPts val="3500"/>
              </a:lnSpc>
            </a:pPr>
            <a:r>
              <a:rPr lang="en-US" sz="2500" spc="325">
                <a:solidFill>
                  <a:srgbClr val="2E414D"/>
                </a:solidFill>
                <a:latin typeface="Glacial Indifference"/>
              </a:rPr>
              <a:t>100 years</a:t>
            </a:r>
          </a:p>
        </p:txBody>
      </p:sp>
      <p:sp>
        <p:nvSpPr>
          <p:cNvPr id="12" name="TextBox 12"/>
          <p:cNvSpPr txBox="1"/>
          <p:nvPr/>
        </p:nvSpPr>
        <p:spPr>
          <a:xfrm>
            <a:off x="7111626" y="2163637"/>
            <a:ext cx="4064748" cy="1855470"/>
          </a:xfrm>
          <a:prstGeom prst="rect">
            <a:avLst/>
          </a:prstGeom>
        </p:spPr>
        <p:txBody>
          <a:bodyPr lIns="0" tIns="0" rIns="0" bIns="0" rtlCol="0" anchor="t">
            <a:spAutoFit/>
          </a:bodyPr>
          <a:lstStyle/>
          <a:p>
            <a:pPr algn="ctr">
              <a:lnSpc>
                <a:spcPts val="4950"/>
              </a:lnSpc>
            </a:pPr>
            <a:r>
              <a:rPr lang="en-US" sz="3300" spc="33">
                <a:solidFill>
                  <a:srgbClr val="2E414D"/>
                </a:solidFill>
                <a:latin typeface="Glacial Indifference Bold"/>
              </a:rPr>
              <a:t>HOW DID </a:t>
            </a:r>
          </a:p>
          <a:p>
            <a:pPr algn="ctr">
              <a:lnSpc>
                <a:spcPts val="4950"/>
              </a:lnSpc>
            </a:pPr>
            <a:r>
              <a:rPr lang="en-US" sz="3300" spc="33">
                <a:solidFill>
                  <a:srgbClr val="2E414D"/>
                </a:solidFill>
                <a:latin typeface="Glacial Indifference Bold"/>
              </a:rPr>
              <a:t>THESE CHANGES CHANGE SCHOOLS?</a:t>
            </a:r>
          </a:p>
        </p:txBody>
      </p:sp>
      <p:grpSp>
        <p:nvGrpSpPr>
          <p:cNvPr id="13" name="Group 13"/>
          <p:cNvGrpSpPr/>
          <p:nvPr/>
        </p:nvGrpSpPr>
        <p:grpSpPr>
          <a:xfrm>
            <a:off x="13046290" y="2859117"/>
            <a:ext cx="4605690" cy="1694492"/>
            <a:chOff x="0" y="0"/>
            <a:chExt cx="6140920" cy="2259322"/>
          </a:xfrm>
        </p:grpSpPr>
        <p:sp>
          <p:nvSpPr>
            <p:cNvPr id="14" name="TextBox 14"/>
            <p:cNvSpPr txBox="1"/>
            <p:nvPr/>
          </p:nvSpPr>
          <p:spPr>
            <a:xfrm>
              <a:off x="0" y="-66675"/>
              <a:ext cx="6140920" cy="729615"/>
            </a:xfrm>
            <a:prstGeom prst="rect">
              <a:avLst/>
            </a:prstGeom>
          </p:spPr>
          <p:txBody>
            <a:bodyPr lIns="0" tIns="0" rIns="0" bIns="0" rtlCol="0" anchor="t">
              <a:spAutoFit/>
            </a:bodyPr>
            <a:lstStyle/>
            <a:p>
              <a:pPr algn="ctr">
                <a:lnSpc>
                  <a:spcPts val="4620"/>
                </a:lnSpc>
              </a:pPr>
              <a:endParaRPr/>
            </a:p>
          </p:txBody>
        </p:sp>
        <p:sp>
          <p:nvSpPr>
            <p:cNvPr id="15" name="TextBox 15"/>
            <p:cNvSpPr txBox="1"/>
            <p:nvPr/>
          </p:nvSpPr>
          <p:spPr>
            <a:xfrm>
              <a:off x="0" y="918837"/>
              <a:ext cx="6140920" cy="1340485"/>
            </a:xfrm>
            <a:prstGeom prst="rect">
              <a:avLst/>
            </a:prstGeom>
          </p:spPr>
          <p:txBody>
            <a:bodyPr lIns="0" tIns="0" rIns="0" bIns="0" rtlCol="0" anchor="t">
              <a:spAutoFit/>
            </a:bodyPr>
            <a:lstStyle/>
            <a:p>
              <a:pPr algn="ctr">
                <a:lnSpc>
                  <a:spcPts val="4199"/>
                </a:lnSpc>
              </a:pPr>
              <a:r>
                <a:rPr lang="en-US" sz="2800" spc="28">
                  <a:solidFill>
                    <a:srgbClr val="2E414D"/>
                  </a:solidFill>
                  <a:latin typeface="Glacial Indifference Bold"/>
                </a:rPr>
                <a:t>Intelligence testing </a:t>
              </a:r>
            </a:p>
            <a:p>
              <a:pPr algn="ctr">
                <a:lnSpc>
                  <a:spcPts val="4200"/>
                </a:lnSpc>
              </a:pPr>
              <a:r>
                <a:rPr lang="en-US" sz="2800" spc="28">
                  <a:solidFill>
                    <a:srgbClr val="2E414D"/>
                  </a:solidFill>
                  <a:latin typeface="Glacial Indifference Bold"/>
                </a:rPr>
                <a:t>&amp; categorization</a:t>
              </a:r>
            </a:p>
          </p:txBody>
        </p:sp>
      </p:grpSp>
      <p:grpSp>
        <p:nvGrpSpPr>
          <p:cNvPr id="16" name="Group 16"/>
          <p:cNvGrpSpPr/>
          <p:nvPr/>
        </p:nvGrpSpPr>
        <p:grpSpPr>
          <a:xfrm>
            <a:off x="1028700" y="7370226"/>
            <a:ext cx="4064748" cy="1170617"/>
            <a:chOff x="0" y="0"/>
            <a:chExt cx="5419664" cy="1560822"/>
          </a:xfrm>
        </p:grpSpPr>
        <p:sp>
          <p:nvSpPr>
            <p:cNvPr id="17" name="TextBox 17"/>
            <p:cNvSpPr txBox="1"/>
            <p:nvPr/>
          </p:nvSpPr>
          <p:spPr>
            <a:xfrm>
              <a:off x="0" y="-66675"/>
              <a:ext cx="5419664" cy="729615"/>
            </a:xfrm>
            <a:prstGeom prst="rect">
              <a:avLst/>
            </a:prstGeom>
          </p:spPr>
          <p:txBody>
            <a:bodyPr lIns="0" tIns="0" rIns="0" bIns="0" rtlCol="0" anchor="t">
              <a:spAutoFit/>
            </a:bodyPr>
            <a:lstStyle/>
            <a:p>
              <a:pPr algn="ctr">
                <a:lnSpc>
                  <a:spcPts val="4620"/>
                </a:lnSpc>
              </a:pPr>
              <a:endParaRPr/>
            </a:p>
          </p:txBody>
        </p:sp>
        <p:sp>
          <p:nvSpPr>
            <p:cNvPr id="18" name="TextBox 18"/>
            <p:cNvSpPr txBox="1"/>
            <p:nvPr/>
          </p:nvSpPr>
          <p:spPr>
            <a:xfrm>
              <a:off x="0" y="918837"/>
              <a:ext cx="5419664" cy="641985"/>
            </a:xfrm>
            <a:prstGeom prst="rect">
              <a:avLst/>
            </a:prstGeom>
          </p:spPr>
          <p:txBody>
            <a:bodyPr lIns="0" tIns="0" rIns="0" bIns="0" rtlCol="0" anchor="t">
              <a:spAutoFit/>
            </a:bodyPr>
            <a:lstStyle/>
            <a:p>
              <a:pPr algn="ctr">
                <a:lnSpc>
                  <a:spcPts val="4200"/>
                </a:lnSpc>
              </a:pPr>
              <a:r>
                <a:rPr lang="en-US" sz="2800" spc="28">
                  <a:solidFill>
                    <a:srgbClr val="2E414D"/>
                  </a:solidFill>
                  <a:latin typeface="Glacial Indifference Bold"/>
                </a:rPr>
                <a:t>Progressive Educators</a:t>
              </a:r>
            </a:p>
          </p:txBody>
        </p:sp>
      </p:grpSp>
      <p:grpSp>
        <p:nvGrpSpPr>
          <p:cNvPr id="19" name="Group 19"/>
          <p:cNvGrpSpPr/>
          <p:nvPr/>
        </p:nvGrpSpPr>
        <p:grpSpPr>
          <a:xfrm>
            <a:off x="7111626" y="7233586"/>
            <a:ext cx="4064748" cy="1694492"/>
            <a:chOff x="0" y="0"/>
            <a:chExt cx="5419664" cy="2259322"/>
          </a:xfrm>
        </p:grpSpPr>
        <p:sp>
          <p:nvSpPr>
            <p:cNvPr id="20" name="TextBox 20"/>
            <p:cNvSpPr txBox="1"/>
            <p:nvPr/>
          </p:nvSpPr>
          <p:spPr>
            <a:xfrm>
              <a:off x="0" y="-66675"/>
              <a:ext cx="5419664" cy="729615"/>
            </a:xfrm>
            <a:prstGeom prst="rect">
              <a:avLst/>
            </a:prstGeom>
          </p:spPr>
          <p:txBody>
            <a:bodyPr lIns="0" tIns="0" rIns="0" bIns="0" rtlCol="0" anchor="t">
              <a:spAutoFit/>
            </a:bodyPr>
            <a:lstStyle/>
            <a:p>
              <a:pPr algn="ctr">
                <a:lnSpc>
                  <a:spcPts val="4620"/>
                </a:lnSpc>
              </a:pPr>
              <a:endParaRPr/>
            </a:p>
          </p:txBody>
        </p:sp>
        <p:sp>
          <p:nvSpPr>
            <p:cNvPr id="21" name="TextBox 21"/>
            <p:cNvSpPr txBox="1"/>
            <p:nvPr/>
          </p:nvSpPr>
          <p:spPr>
            <a:xfrm>
              <a:off x="0" y="918837"/>
              <a:ext cx="5419664" cy="1340485"/>
            </a:xfrm>
            <a:prstGeom prst="rect">
              <a:avLst/>
            </a:prstGeom>
          </p:spPr>
          <p:txBody>
            <a:bodyPr lIns="0" tIns="0" rIns="0" bIns="0" rtlCol="0" anchor="t">
              <a:spAutoFit/>
            </a:bodyPr>
            <a:lstStyle/>
            <a:p>
              <a:pPr algn="ctr">
                <a:lnSpc>
                  <a:spcPts val="4200"/>
                </a:lnSpc>
              </a:pPr>
              <a:r>
                <a:rPr lang="en-US" sz="2800" spc="28">
                  <a:solidFill>
                    <a:srgbClr val="2E414D"/>
                  </a:solidFill>
                  <a:latin typeface="Glacial Indifference Bold"/>
                </a:rPr>
                <a:t>Migration &amp; Immigration</a:t>
              </a:r>
            </a:p>
          </p:txBody>
        </p:sp>
      </p:grpSp>
      <p:grpSp>
        <p:nvGrpSpPr>
          <p:cNvPr id="22" name="Group 22"/>
          <p:cNvGrpSpPr/>
          <p:nvPr/>
        </p:nvGrpSpPr>
        <p:grpSpPr>
          <a:xfrm>
            <a:off x="13316761" y="7415946"/>
            <a:ext cx="4064748" cy="1124897"/>
            <a:chOff x="0" y="0"/>
            <a:chExt cx="5419664" cy="1499862"/>
          </a:xfrm>
        </p:grpSpPr>
        <p:sp>
          <p:nvSpPr>
            <p:cNvPr id="23" name="TextBox 23"/>
            <p:cNvSpPr txBox="1"/>
            <p:nvPr/>
          </p:nvSpPr>
          <p:spPr>
            <a:xfrm>
              <a:off x="0" y="-66675"/>
              <a:ext cx="5419664" cy="729615"/>
            </a:xfrm>
            <a:prstGeom prst="rect">
              <a:avLst/>
            </a:prstGeom>
          </p:spPr>
          <p:txBody>
            <a:bodyPr lIns="0" tIns="0" rIns="0" bIns="0" rtlCol="0" anchor="t">
              <a:spAutoFit/>
            </a:bodyPr>
            <a:lstStyle/>
            <a:p>
              <a:pPr algn="ctr">
                <a:lnSpc>
                  <a:spcPts val="4620"/>
                </a:lnSpc>
              </a:pPr>
              <a:endParaRPr/>
            </a:p>
          </p:txBody>
        </p:sp>
        <p:sp>
          <p:nvSpPr>
            <p:cNvPr id="24" name="TextBox 24"/>
            <p:cNvSpPr txBox="1"/>
            <p:nvPr/>
          </p:nvSpPr>
          <p:spPr>
            <a:xfrm>
              <a:off x="0" y="928362"/>
              <a:ext cx="5419664" cy="571500"/>
            </a:xfrm>
            <a:prstGeom prst="rect">
              <a:avLst/>
            </a:prstGeom>
          </p:spPr>
          <p:txBody>
            <a:bodyPr lIns="0" tIns="0" rIns="0" bIns="0" rtlCol="0" anchor="t">
              <a:spAutoFit/>
            </a:bodyPr>
            <a:lstStyle/>
            <a:p>
              <a:pPr algn="ctr">
                <a:lnSpc>
                  <a:spcPts val="3750"/>
                </a:lnSpc>
              </a:pPr>
              <a:r>
                <a:rPr lang="en-US" sz="2500" spc="25">
                  <a:solidFill>
                    <a:srgbClr val="2E414D"/>
                  </a:solidFill>
                  <a:latin typeface="Glacial Indifference Bold"/>
                </a:rPr>
                <a:t>Behaviorism</a:t>
              </a:r>
            </a:p>
          </p:txBody>
        </p:sp>
      </p:grpSp>
      <p:pic>
        <p:nvPicPr>
          <p:cNvPr id="25" name="Picture 25"/>
          <p:cNvPicPr>
            <a:picLocks noChangeAspect="1"/>
          </p:cNvPicPr>
          <p:nvPr/>
        </p:nvPicPr>
        <p:blipFill>
          <a:blip r:embed="rId2"/>
          <a:srcRect/>
          <a:stretch>
            <a:fillRect/>
          </a:stretch>
        </p:blipFill>
        <p:spPr>
          <a:xfrm>
            <a:off x="2240693" y="1028700"/>
            <a:ext cx="1640762" cy="2460374"/>
          </a:xfrm>
          <a:prstGeom prst="rect">
            <a:avLst/>
          </a:prstGeom>
        </p:spPr>
      </p:pic>
      <p:pic>
        <p:nvPicPr>
          <p:cNvPr id="26" name="Picture 26"/>
          <p:cNvPicPr>
            <a:picLocks noChangeAspect="1"/>
          </p:cNvPicPr>
          <p:nvPr/>
        </p:nvPicPr>
        <p:blipFill>
          <a:blip r:embed="rId3"/>
          <a:srcRect/>
          <a:stretch>
            <a:fillRect/>
          </a:stretch>
        </p:blipFill>
        <p:spPr>
          <a:xfrm>
            <a:off x="2158816" y="5699891"/>
            <a:ext cx="1804515" cy="2255644"/>
          </a:xfrm>
          <a:prstGeom prst="rect">
            <a:avLst/>
          </a:prstGeom>
        </p:spPr>
      </p:pic>
      <p:pic>
        <p:nvPicPr>
          <p:cNvPr id="27" name="Picture 27"/>
          <p:cNvPicPr>
            <a:picLocks noChangeAspect="1"/>
          </p:cNvPicPr>
          <p:nvPr/>
        </p:nvPicPr>
        <p:blipFill>
          <a:blip r:embed="rId4"/>
          <a:srcRect/>
          <a:stretch>
            <a:fillRect/>
          </a:stretch>
        </p:blipFill>
        <p:spPr>
          <a:xfrm>
            <a:off x="13887669" y="5974084"/>
            <a:ext cx="2922932" cy="1949230"/>
          </a:xfrm>
          <a:prstGeom prst="rect">
            <a:avLst/>
          </a:prstGeom>
        </p:spPr>
      </p:pic>
      <p:pic>
        <p:nvPicPr>
          <p:cNvPr id="28" name="Picture 28"/>
          <p:cNvPicPr>
            <a:picLocks noChangeAspect="1"/>
          </p:cNvPicPr>
          <p:nvPr/>
        </p:nvPicPr>
        <p:blipFill>
          <a:blip r:embed="rId5"/>
          <a:srcRect/>
          <a:stretch>
            <a:fillRect/>
          </a:stretch>
        </p:blipFill>
        <p:spPr>
          <a:xfrm>
            <a:off x="7698117" y="5974084"/>
            <a:ext cx="2891767" cy="1927845"/>
          </a:xfrm>
          <a:prstGeom prst="rect">
            <a:avLst/>
          </a:prstGeom>
        </p:spPr>
      </p:pic>
      <p:pic>
        <p:nvPicPr>
          <p:cNvPr id="29" name="Picture 29"/>
          <p:cNvPicPr>
            <a:picLocks noChangeAspect="1"/>
          </p:cNvPicPr>
          <p:nvPr/>
        </p:nvPicPr>
        <p:blipFill>
          <a:blip r:embed="rId6"/>
          <a:srcRect/>
          <a:stretch>
            <a:fillRect/>
          </a:stretch>
        </p:blipFill>
        <p:spPr>
          <a:xfrm>
            <a:off x="13887669" y="1498814"/>
            <a:ext cx="2922932" cy="197480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7775" y="-300109"/>
            <a:ext cx="9391775" cy="10887218"/>
            <a:chOff x="0" y="0"/>
            <a:chExt cx="22301772" cy="25852861"/>
          </a:xfrm>
        </p:grpSpPr>
        <p:sp>
          <p:nvSpPr>
            <p:cNvPr id="3" name="Freeform 3"/>
            <p:cNvSpPr/>
            <p:nvPr/>
          </p:nvSpPr>
          <p:spPr>
            <a:xfrm>
              <a:off x="72390" y="72390"/>
              <a:ext cx="22156993" cy="25708081"/>
            </a:xfrm>
            <a:custGeom>
              <a:avLst/>
              <a:gdLst/>
              <a:ahLst/>
              <a:cxnLst/>
              <a:rect l="l" t="t" r="r" b="b"/>
              <a:pathLst>
                <a:path w="22156993" h="25708081">
                  <a:moveTo>
                    <a:pt x="0" y="0"/>
                  </a:moveTo>
                  <a:lnTo>
                    <a:pt x="22156993" y="0"/>
                  </a:lnTo>
                  <a:lnTo>
                    <a:pt x="22156993" y="25708081"/>
                  </a:lnTo>
                  <a:lnTo>
                    <a:pt x="0" y="25708081"/>
                  </a:lnTo>
                  <a:lnTo>
                    <a:pt x="0" y="0"/>
                  </a:lnTo>
                  <a:close/>
                </a:path>
              </a:pathLst>
            </a:custGeom>
            <a:solidFill>
              <a:srgbClr val="FAFEFF"/>
            </a:solidFill>
          </p:spPr>
        </p:sp>
        <p:sp>
          <p:nvSpPr>
            <p:cNvPr id="4" name="Freeform 4"/>
            <p:cNvSpPr/>
            <p:nvPr/>
          </p:nvSpPr>
          <p:spPr>
            <a:xfrm>
              <a:off x="0" y="0"/>
              <a:ext cx="22301772" cy="25852861"/>
            </a:xfrm>
            <a:custGeom>
              <a:avLst/>
              <a:gdLst/>
              <a:ahLst/>
              <a:cxnLst/>
              <a:rect l="l" t="t" r="r" b="b"/>
              <a:pathLst>
                <a:path w="22301772" h="25852861">
                  <a:moveTo>
                    <a:pt x="22156992" y="25708080"/>
                  </a:moveTo>
                  <a:lnTo>
                    <a:pt x="22301772" y="25708080"/>
                  </a:lnTo>
                  <a:lnTo>
                    <a:pt x="22301772" y="25852861"/>
                  </a:lnTo>
                  <a:lnTo>
                    <a:pt x="22156992" y="25852861"/>
                  </a:lnTo>
                  <a:lnTo>
                    <a:pt x="22156992"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22156992" y="144780"/>
                  </a:moveTo>
                  <a:lnTo>
                    <a:pt x="22301772" y="144780"/>
                  </a:lnTo>
                  <a:lnTo>
                    <a:pt x="22301772" y="25708080"/>
                  </a:lnTo>
                  <a:lnTo>
                    <a:pt x="22156992" y="25708080"/>
                  </a:lnTo>
                  <a:lnTo>
                    <a:pt x="22156992" y="144780"/>
                  </a:lnTo>
                  <a:close/>
                  <a:moveTo>
                    <a:pt x="144780" y="25708080"/>
                  </a:moveTo>
                  <a:lnTo>
                    <a:pt x="22156992" y="25708080"/>
                  </a:lnTo>
                  <a:lnTo>
                    <a:pt x="22156992" y="25852861"/>
                  </a:lnTo>
                  <a:lnTo>
                    <a:pt x="144780" y="25852861"/>
                  </a:lnTo>
                  <a:lnTo>
                    <a:pt x="144780" y="25708080"/>
                  </a:lnTo>
                  <a:close/>
                  <a:moveTo>
                    <a:pt x="22156992" y="0"/>
                  </a:moveTo>
                  <a:lnTo>
                    <a:pt x="22301772" y="0"/>
                  </a:lnTo>
                  <a:lnTo>
                    <a:pt x="22301772" y="144780"/>
                  </a:lnTo>
                  <a:lnTo>
                    <a:pt x="22156992" y="144780"/>
                  </a:lnTo>
                  <a:lnTo>
                    <a:pt x="22156992" y="0"/>
                  </a:lnTo>
                  <a:close/>
                  <a:moveTo>
                    <a:pt x="0" y="0"/>
                  </a:moveTo>
                  <a:lnTo>
                    <a:pt x="144780" y="0"/>
                  </a:lnTo>
                  <a:lnTo>
                    <a:pt x="144780" y="144780"/>
                  </a:lnTo>
                  <a:lnTo>
                    <a:pt x="0" y="144780"/>
                  </a:lnTo>
                  <a:lnTo>
                    <a:pt x="0" y="0"/>
                  </a:lnTo>
                  <a:close/>
                  <a:moveTo>
                    <a:pt x="144780" y="0"/>
                  </a:moveTo>
                  <a:lnTo>
                    <a:pt x="22156992" y="0"/>
                  </a:lnTo>
                  <a:lnTo>
                    <a:pt x="22156992" y="144780"/>
                  </a:lnTo>
                  <a:lnTo>
                    <a:pt x="144780" y="144780"/>
                  </a:lnTo>
                  <a:lnTo>
                    <a:pt x="144780" y="0"/>
                  </a:lnTo>
                  <a:close/>
                </a:path>
              </a:pathLst>
            </a:custGeom>
            <a:solidFill>
              <a:srgbClr val="2E414D"/>
            </a:solidFill>
          </p:spPr>
        </p:sp>
      </p:grpSp>
      <p:sp>
        <p:nvSpPr>
          <p:cNvPr id="5" name="TextBox 5"/>
          <p:cNvSpPr txBox="1"/>
          <p:nvPr/>
        </p:nvSpPr>
        <p:spPr>
          <a:xfrm>
            <a:off x="1028700" y="1603694"/>
            <a:ext cx="7240952"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19th Century </a:t>
            </a:r>
          </a:p>
        </p:txBody>
      </p:sp>
      <p:pic>
        <p:nvPicPr>
          <p:cNvPr id="6" name="Picture 6"/>
          <p:cNvPicPr>
            <a:picLocks noChangeAspect="1"/>
          </p:cNvPicPr>
          <p:nvPr/>
        </p:nvPicPr>
        <p:blipFill>
          <a:blip r:embed="rId2"/>
          <a:srcRect/>
          <a:stretch>
            <a:fillRect/>
          </a:stretch>
        </p:blipFill>
        <p:spPr>
          <a:xfrm rot="-5400000">
            <a:off x="13976676" y="-453305"/>
            <a:ext cx="5136684" cy="4819144"/>
          </a:xfrm>
          <a:prstGeom prst="rect">
            <a:avLst/>
          </a:prstGeom>
        </p:spPr>
      </p:pic>
      <p:sp>
        <p:nvSpPr>
          <p:cNvPr id="7" name="TextBox 7"/>
          <p:cNvSpPr txBox="1"/>
          <p:nvPr/>
        </p:nvSpPr>
        <p:spPr>
          <a:xfrm>
            <a:off x="9599539" y="4182832"/>
            <a:ext cx="7659761" cy="4046220"/>
          </a:xfrm>
          <a:prstGeom prst="rect">
            <a:avLst/>
          </a:prstGeom>
        </p:spPr>
        <p:txBody>
          <a:bodyPr lIns="0" tIns="0" rIns="0" bIns="0" rtlCol="0" anchor="t">
            <a:spAutoFit/>
          </a:bodyPr>
          <a:lstStyle/>
          <a:p>
            <a:pPr algn="r">
              <a:lnSpc>
                <a:spcPts val="7200"/>
              </a:lnSpc>
            </a:pPr>
            <a:endParaRPr/>
          </a:p>
          <a:p>
            <a:pPr algn="r">
              <a:lnSpc>
                <a:spcPts val="7200"/>
              </a:lnSpc>
            </a:pPr>
            <a:r>
              <a:rPr lang="en-US" sz="4800" spc="48">
                <a:solidFill>
                  <a:srgbClr val="2E414D"/>
                </a:solidFill>
                <a:latin typeface="Glacial Indifference Bold"/>
              </a:rPr>
              <a:t>Obedience</a:t>
            </a:r>
          </a:p>
          <a:p>
            <a:pPr algn="r">
              <a:lnSpc>
                <a:spcPts val="6000"/>
              </a:lnSpc>
            </a:pPr>
            <a:r>
              <a:rPr lang="en-US" sz="4000" spc="40">
                <a:solidFill>
                  <a:srgbClr val="2E414D"/>
                </a:solidFill>
                <a:latin typeface="Glacial Indifference"/>
              </a:rPr>
              <a:t>1 room school house</a:t>
            </a:r>
          </a:p>
          <a:p>
            <a:pPr algn="r">
              <a:lnSpc>
                <a:spcPts val="6000"/>
              </a:lnSpc>
            </a:pPr>
            <a:r>
              <a:rPr lang="en-US" sz="4000" spc="40">
                <a:solidFill>
                  <a:srgbClr val="2E414D"/>
                </a:solidFill>
                <a:latin typeface="Glacial Indifference"/>
              </a:rPr>
              <a:t>Teacher/student familiarity</a:t>
            </a:r>
          </a:p>
          <a:p>
            <a:pPr algn="r">
              <a:lnSpc>
                <a:spcPts val="6000"/>
              </a:lnSpc>
            </a:pPr>
            <a:r>
              <a:rPr lang="en-US" sz="4000" spc="40">
                <a:solidFill>
                  <a:srgbClr val="2E414D"/>
                </a:solidFill>
                <a:latin typeface="Glacial Indifference"/>
              </a:rPr>
              <a:t>Narrative reports to families</a:t>
            </a:r>
          </a:p>
        </p:txBody>
      </p:sp>
      <p:pic>
        <p:nvPicPr>
          <p:cNvPr id="8" name="Picture 8"/>
          <p:cNvPicPr>
            <a:picLocks noChangeAspect="1"/>
          </p:cNvPicPr>
          <p:nvPr/>
        </p:nvPicPr>
        <p:blipFill>
          <a:blip r:embed="rId3"/>
          <a:srcRect/>
          <a:stretch>
            <a:fillRect/>
          </a:stretch>
        </p:blipFill>
        <p:spPr>
          <a:xfrm>
            <a:off x="1044880" y="3421823"/>
            <a:ext cx="7208592" cy="4807230"/>
          </a:xfrm>
          <a:prstGeom prst="rect">
            <a:avLst/>
          </a:prstGeom>
        </p:spPr>
      </p:pic>
      <p:pic>
        <p:nvPicPr>
          <p:cNvPr id="9" name="Picture 9"/>
          <p:cNvPicPr>
            <a:picLocks noChangeAspect="1"/>
          </p:cNvPicPr>
          <p:nvPr/>
        </p:nvPicPr>
        <p:blipFill>
          <a:blip r:embed="rId4"/>
          <a:srcRect/>
          <a:stretch>
            <a:fillRect/>
          </a:stretch>
        </p:blipFill>
        <p:spPr>
          <a:xfrm>
            <a:off x="14756057" y="1332781"/>
            <a:ext cx="2922932" cy="194923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7775" y="-300109"/>
            <a:ext cx="9391775" cy="10887218"/>
            <a:chOff x="0" y="0"/>
            <a:chExt cx="22301772" cy="25852861"/>
          </a:xfrm>
        </p:grpSpPr>
        <p:sp>
          <p:nvSpPr>
            <p:cNvPr id="3" name="Freeform 3"/>
            <p:cNvSpPr/>
            <p:nvPr/>
          </p:nvSpPr>
          <p:spPr>
            <a:xfrm>
              <a:off x="72390" y="72390"/>
              <a:ext cx="22156993" cy="25708081"/>
            </a:xfrm>
            <a:custGeom>
              <a:avLst/>
              <a:gdLst/>
              <a:ahLst/>
              <a:cxnLst/>
              <a:rect l="l" t="t" r="r" b="b"/>
              <a:pathLst>
                <a:path w="22156993" h="25708081">
                  <a:moveTo>
                    <a:pt x="0" y="0"/>
                  </a:moveTo>
                  <a:lnTo>
                    <a:pt x="22156993" y="0"/>
                  </a:lnTo>
                  <a:lnTo>
                    <a:pt x="22156993" y="25708081"/>
                  </a:lnTo>
                  <a:lnTo>
                    <a:pt x="0" y="25708081"/>
                  </a:lnTo>
                  <a:lnTo>
                    <a:pt x="0" y="0"/>
                  </a:lnTo>
                  <a:close/>
                </a:path>
              </a:pathLst>
            </a:custGeom>
            <a:solidFill>
              <a:srgbClr val="FAFEFF"/>
            </a:solidFill>
          </p:spPr>
        </p:sp>
        <p:sp>
          <p:nvSpPr>
            <p:cNvPr id="4" name="Freeform 4"/>
            <p:cNvSpPr/>
            <p:nvPr/>
          </p:nvSpPr>
          <p:spPr>
            <a:xfrm>
              <a:off x="0" y="0"/>
              <a:ext cx="22301772" cy="25852861"/>
            </a:xfrm>
            <a:custGeom>
              <a:avLst/>
              <a:gdLst/>
              <a:ahLst/>
              <a:cxnLst/>
              <a:rect l="l" t="t" r="r" b="b"/>
              <a:pathLst>
                <a:path w="22301772" h="25852861">
                  <a:moveTo>
                    <a:pt x="22156992" y="25708080"/>
                  </a:moveTo>
                  <a:lnTo>
                    <a:pt x="22301772" y="25708080"/>
                  </a:lnTo>
                  <a:lnTo>
                    <a:pt x="22301772" y="25852861"/>
                  </a:lnTo>
                  <a:lnTo>
                    <a:pt x="22156992" y="25852861"/>
                  </a:lnTo>
                  <a:lnTo>
                    <a:pt x="22156992"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22156992" y="144780"/>
                  </a:moveTo>
                  <a:lnTo>
                    <a:pt x="22301772" y="144780"/>
                  </a:lnTo>
                  <a:lnTo>
                    <a:pt x="22301772" y="25708080"/>
                  </a:lnTo>
                  <a:lnTo>
                    <a:pt x="22156992" y="25708080"/>
                  </a:lnTo>
                  <a:lnTo>
                    <a:pt x="22156992" y="144780"/>
                  </a:lnTo>
                  <a:close/>
                  <a:moveTo>
                    <a:pt x="144780" y="25708080"/>
                  </a:moveTo>
                  <a:lnTo>
                    <a:pt x="22156992" y="25708080"/>
                  </a:lnTo>
                  <a:lnTo>
                    <a:pt x="22156992" y="25852861"/>
                  </a:lnTo>
                  <a:lnTo>
                    <a:pt x="144780" y="25852861"/>
                  </a:lnTo>
                  <a:lnTo>
                    <a:pt x="144780" y="25708080"/>
                  </a:lnTo>
                  <a:close/>
                  <a:moveTo>
                    <a:pt x="22156992" y="0"/>
                  </a:moveTo>
                  <a:lnTo>
                    <a:pt x="22301772" y="0"/>
                  </a:lnTo>
                  <a:lnTo>
                    <a:pt x="22301772" y="144780"/>
                  </a:lnTo>
                  <a:lnTo>
                    <a:pt x="22156992" y="144780"/>
                  </a:lnTo>
                  <a:lnTo>
                    <a:pt x="22156992" y="0"/>
                  </a:lnTo>
                  <a:close/>
                  <a:moveTo>
                    <a:pt x="0" y="0"/>
                  </a:moveTo>
                  <a:lnTo>
                    <a:pt x="144780" y="0"/>
                  </a:lnTo>
                  <a:lnTo>
                    <a:pt x="144780" y="144780"/>
                  </a:lnTo>
                  <a:lnTo>
                    <a:pt x="0" y="144780"/>
                  </a:lnTo>
                  <a:lnTo>
                    <a:pt x="0" y="0"/>
                  </a:lnTo>
                  <a:close/>
                  <a:moveTo>
                    <a:pt x="144780" y="0"/>
                  </a:moveTo>
                  <a:lnTo>
                    <a:pt x="22156992" y="0"/>
                  </a:lnTo>
                  <a:lnTo>
                    <a:pt x="22156992"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5400000">
            <a:off x="13976676" y="-453305"/>
            <a:ext cx="5136684" cy="4819144"/>
          </a:xfrm>
          <a:prstGeom prst="rect">
            <a:avLst/>
          </a:prstGeom>
        </p:spPr>
      </p:pic>
      <p:pic>
        <p:nvPicPr>
          <p:cNvPr id="6" name="Picture 6"/>
          <p:cNvPicPr>
            <a:picLocks noChangeAspect="1"/>
          </p:cNvPicPr>
          <p:nvPr/>
        </p:nvPicPr>
        <p:blipFill>
          <a:blip r:embed="rId3"/>
          <a:srcRect/>
          <a:stretch>
            <a:fillRect/>
          </a:stretch>
        </p:blipFill>
        <p:spPr>
          <a:xfrm>
            <a:off x="454400" y="3669406"/>
            <a:ext cx="8389552" cy="4863096"/>
          </a:xfrm>
          <a:prstGeom prst="rect">
            <a:avLst/>
          </a:prstGeom>
        </p:spPr>
      </p:pic>
      <p:sp>
        <p:nvSpPr>
          <p:cNvPr id="7" name="TextBox 7"/>
          <p:cNvSpPr txBox="1"/>
          <p:nvPr/>
        </p:nvSpPr>
        <p:spPr>
          <a:xfrm>
            <a:off x="1028700" y="1076325"/>
            <a:ext cx="7240952" cy="2147575"/>
          </a:xfrm>
          <a:prstGeom prst="rect">
            <a:avLst/>
          </a:prstGeom>
        </p:spPr>
        <p:txBody>
          <a:bodyPr lIns="0" tIns="0" rIns="0" bIns="0" rtlCol="0" anchor="t">
            <a:spAutoFit/>
          </a:bodyPr>
          <a:lstStyle/>
          <a:p>
            <a:pPr>
              <a:lnSpc>
                <a:spcPts val="8325"/>
              </a:lnSpc>
            </a:pPr>
            <a:r>
              <a:rPr lang="en-US" sz="7500" spc="165">
                <a:solidFill>
                  <a:srgbClr val="2E414D"/>
                </a:solidFill>
                <a:latin typeface="Sifonn"/>
              </a:rPr>
              <a:t>19th &amp; 20th Century </a:t>
            </a:r>
          </a:p>
        </p:txBody>
      </p:sp>
      <p:sp>
        <p:nvSpPr>
          <p:cNvPr id="8" name="TextBox 8"/>
          <p:cNvSpPr txBox="1"/>
          <p:nvPr/>
        </p:nvSpPr>
        <p:spPr>
          <a:xfrm>
            <a:off x="9599539" y="5724525"/>
            <a:ext cx="8093318" cy="37699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Bold"/>
              </a:rPr>
              <a:t>Assimilation</a:t>
            </a:r>
          </a:p>
          <a:p>
            <a:pPr algn="r">
              <a:lnSpc>
                <a:spcPts val="5700"/>
              </a:lnSpc>
            </a:pPr>
            <a:r>
              <a:rPr lang="en-US" sz="3800" spc="38">
                <a:solidFill>
                  <a:srgbClr val="2E414D"/>
                </a:solidFill>
                <a:latin typeface="Glacial Indifference"/>
              </a:rPr>
              <a:t>Training immigrants to be "Americans"</a:t>
            </a:r>
          </a:p>
          <a:p>
            <a:pPr algn="r">
              <a:lnSpc>
                <a:spcPts val="5700"/>
              </a:lnSpc>
            </a:pPr>
            <a:endParaRPr lang="en-US" sz="3800" spc="38">
              <a:solidFill>
                <a:srgbClr val="2E414D"/>
              </a:solidFill>
              <a:latin typeface="Glacial Indifference"/>
            </a:endParaRPr>
          </a:p>
          <a:p>
            <a:pPr algn="r">
              <a:lnSpc>
                <a:spcPts val="5700"/>
              </a:lnSpc>
            </a:pPr>
            <a:r>
              <a:rPr lang="en-US" sz="3800" spc="38">
                <a:solidFill>
                  <a:srgbClr val="2E414D"/>
                </a:solidFill>
                <a:latin typeface="Glacial Indifference"/>
              </a:rPr>
              <a:t>Native American children placed in boarding schools</a:t>
            </a:r>
          </a:p>
        </p:txBody>
      </p:sp>
      <p:pic>
        <p:nvPicPr>
          <p:cNvPr id="9" name="Picture 9"/>
          <p:cNvPicPr>
            <a:picLocks noChangeAspect="1"/>
          </p:cNvPicPr>
          <p:nvPr/>
        </p:nvPicPr>
        <p:blipFill>
          <a:blip r:embed="rId4"/>
          <a:srcRect/>
          <a:stretch>
            <a:fillRect/>
          </a:stretch>
        </p:blipFill>
        <p:spPr>
          <a:xfrm>
            <a:off x="14801090" y="1439931"/>
            <a:ext cx="2675954" cy="178397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11471308" y="1697795"/>
            <a:ext cx="7691431" cy="6891409"/>
            <a:chOff x="0" y="0"/>
            <a:chExt cx="18264123" cy="16364386"/>
          </a:xfrm>
        </p:grpSpPr>
        <p:sp>
          <p:nvSpPr>
            <p:cNvPr id="3" name="Freeform 3"/>
            <p:cNvSpPr/>
            <p:nvPr/>
          </p:nvSpPr>
          <p:spPr>
            <a:xfrm>
              <a:off x="72390" y="72390"/>
              <a:ext cx="18119343" cy="16219606"/>
            </a:xfrm>
            <a:custGeom>
              <a:avLst/>
              <a:gdLst/>
              <a:ahLst/>
              <a:cxnLst/>
              <a:rect l="l" t="t" r="r" b="b"/>
              <a:pathLst>
                <a:path w="18119343" h="16219606">
                  <a:moveTo>
                    <a:pt x="0" y="0"/>
                  </a:moveTo>
                  <a:lnTo>
                    <a:pt x="18119343" y="0"/>
                  </a:lnTo>
                  <a:lnTo>
                    <a:pt x="18119343" y="16219606"/>
                  </a:lnTo>
                  <a:lnTo>
                    <a:pt x="0" y="16219606"/>
                  </a:lnTo>
                  <a:lnTo>
                    <a:pt x="0" y="0"/>
                  </a:lnTo>
                  <a:close/>
                </a:path>
              </a:pathLst>
            </a:custGeom>
            <a:solidFill>
              <a:srgbClr val="FAFEFF"/>
            </a:solidFill>
          </p:spPr>
        </p:sp>
        <p:sp>
          <p:nvSpPr>
            <p:cNvPr id="4" name="Freeform 4"/>
            <p:cNvSpPr/>
            <p:nvPr/>
          </p:nvSpPr>
          <p:spPr>
            <a:xfrm>
              <a:off x="0" y="0"/>
              <a:ext cx="18264124" cy="16364386"/>
            </a:xfrm>
            <a:custGeom>
              <a:avLst/>
              <a:gdLst/>
              <a:ahLst/>
              <a:cxnLst/>
              <a:rect l="l" t="t" r="r" b="b"/>
              <a:pathLst>
                <a:path w="18264124" h="16364386">
                  <a:moveTo>
                    <a:pt x="18119344" y="16219607"/>
                  </a:moveTo>
                  <a:lnTo>
                    <a:pt x="18264124" y="16219607"/>
                  </a:lnTo>
                  <a:lnTo>
                    <a:pt x="18264124" y="16364386"/>
                  </a:lnTo>
                  <a:lnTo>
                    <a:pt x="18119344" y="16364386"/>
                  </a:lnTo>
                  <a:lnTo>
                    <a:pt x="18119344" y="16219607"/>
                  </a:lnTo>
                  <a:close/>
                  <a:moveTo>
                    <a:pt x="0" y="144780"/>
                  </a:moveTo>
                  <a:lnTo>
                    <a:pt x="144780" y="144780"/>
                  </a:lnTo>
                  <a:lnTo>
                    <a:pt x="144780" y="16219607"/>
                  </a:lnTo>
                  <a:lnTo>
                    <a:pt x="0" y="16219607"/>
                  </a:lnTo>
                  <a:lnTo>
                    <a:pt x="0" y="144780"/>
                  </a:lnTo>
                  <a:close/>
                  <a:moveTo>
                    <a:pt x="0" y="16219607"/>
                  </a:moveTo>
                  <a:lnTo>
                    <a:pt x="144780" y="16219607"/>
                  </a:lnTo>
                  <a:lnTo>
                    <a:pt x="144780" y="16364386"/>
                  </a:lnTo>
                  <a:lnTo>
                    <a:pt x="0" y="16364386"/>
                  </a:lnTo>
                  <a:lnTo>
                    <a:pt x="0" y="16219607"/>
                  </a:lnTo>
                  <a:close/>
                  <a:moveTo>
                    <a:pt x="18119344" y="144780"/>
                  </a:moveTo>
                  <a:lnTo>
                    <a:pt x="18264124" y="144780"/>
                  </a:lnTo>
                  <a:lnTo>
                    <a:pt x="18264124" y="16219607"/>
                  </a:lnTo>
                  <a:lnTo>
                    <a:pt x="18119344" y="16219607"/>
                  </a:lnTo>
                  <a:lnTo>
                    <a:pt x="18119344" y="144780"/>
                  </a:lnTo>
                  <a:close/>
                  <a:moveTo>
                    <a:pt x="144780" y="16219607"/>
                  </a:moveTo>
                  <a:lnTo>
                    <a:pt x="18119344" y="16219607"/>
                  </a:lnTo>
                  <a:lnTo>
                    <a:pt x="18119344" y="16364386"/>
                  </a:lnTo>
                  <a:lnTo>
                    <a:pt x="144780" y="16364386"/>
                  </a:lnTo>
                  <a:lnTo>
                    <a:pt x="144780" y="16219607"/>
                  </a:lnTo>
                  <a:close/>
                  <a:moveTo>
                    <a:pt x="18119344" y="0"/>
                  </a:moveTo>
                  <a:lnTo>
                    <a:pt x="18264124" y="0"/>
                  </a:lnTo>
                  <a:lnTo>
                    <a:pt x="18264124" y="144780"/>
                  </a:lnTo>
                  <a:lnTo>
                    <a:pt x="18119344" y="144780"/>
                  </a:lnTo>
                  <a:lnTo>
                    <a:pt x="18119344" y="0"/>
                  </a:lnTo>
                  <a:close/>
                  <a:moveTo>
                    <a:pt x="0" y="0"/>
                  </a:moveTo>
                  <a:lnTo>
                    <a:pt x="144780" y="0"/>
                  </a:lnTo>
                  <a:lnTo>
                    <a:pt x="144780" y="144780"/>
                  </a:lnTo>
                  <a:lnTo>
                    <a:pt x="0" y="144780"/>
                  </a:lnTo>
                  <a:lnTo>
                    <a:pt x="0" y="0"/>
                  </a:lnTo>
                  <a:close/>
                  <a:moveTo>
                    <a:pt x="144780" y="0"/>
                  </a:moveTo>
                  <a:lnTo>
                    <a:pt x="18119344" y="0"/>
                  </a:lnTo>
                  <a:lnTo>
                    <a:pt x="18119344" y="144780"/>
                  </a:lnTo>
                  <a:lnTo>
                    <a:pt x="144780" y="144780"/>
                  </a:lnTo>
                  <a:lnTo>
                    <a:pt x="144780" y="0"/>
                  </a:lnTo>
                  <a:close/>
                </a:path>
              </a:pathLst>
            </a:custGeom>
            <a:solidFill>
              <a:srgbClr val="2E414D"/>
            </a:solidFill>
          </p:spPr>
        </p:sp>
      </p:grpSp>
      <p:grpSp>
        <p:nvGrpSpPr>
          <p:cNvPr id="5" name="Group 5"/>
          <p:cNvGrpSpPr/>
          <p:nvPr/>
        </p:nvGrpSpPr>
        <p:grpSpPr>
          <a:xfrm>
            <a:off x="1028700" y="3438272"/>
            <a:ext cx="9722638" cy="7750137"/>
            <a:chOff x="0" y="0"/>
            <a:chExt cx="12963518" cy="10333516"/>
          </a:xfrm>
        </p:grpSpPr>
        <p:sp>
          <p:nvSpPr>
            <p:cNvPr id="6" name="TextBox 6"/>
            <p:cNvSpPr txBox="1"/>
            <p:nvPr/>
          </p:nvSpPr>
          <p:spPr>
            <a:xfrm>
              <a:off x="0" y="47625"/>
              <a:ext cx="12963518" cy="1472992"/>
            </a:xfrm>
            <a:prstGeom prst="rect">
              <a:avLst/>
            </a:prstGeom>
          </p:spPr>
          <p:txBody>
            <a:bodyPr lIns="0" tIns="0" rIns="0" bIns="0" rtlCol="0" anchor="t">
              <a:spAutoFit/>
            </a:bodyPr>
            <a:lstStyle/>
            <a:p>
              <a:pPr>
                <a:lnSpc>
                  <a:spcPts val="8325"/>
                </a:lnSpc>
              </a:pPr>
              <a:r>
                <a:rPr lang="en-US" sz="7500" spc="165">
                  <a:solidFill>
                    <a:srgbClr val="2E414D"/>
                  </a:solidFill>
                  <a:latin typeface="Sifonn"/>
                </a:rPr>
                <a:t>A little detour</a:t>
              </a:r>
            </a:p>
          </p:txBody>
        </p:sp>
        <p:sp>
          <p:nvSpPr>
            <p:cNvPr id="7" name="TextBox 7"/>
            <p:cNvSpPr txBox="1"/>
            <p:nvPr/>
          </p:nvSpPr>
          <p:spPr>
            <a:xfrm>
              <a:off x="0" y="2008666"/>
              <a:ext cx="12834904" cy="8324850"/>
            </a:xfrm>
            <a:prstGeom prst="rect">
              <a:avLst/>
            </a:prstGeom>
          </p:spPr>
          <p:txBody>
            <a:bodyPr lIns="0" tIns="0" rIns="0" bIns="0" rtlCol="0" anchor="t">
              <a:spAutoFit/>
            </a:bodyPr>
            <a:lstStyle/>
            <a:p>
              <a:pPr>
                <a:lnSpc>
                  <a:spcPts val="4500"/>
                </a:lnSpc>
              </a:pPr>
              <a:r>
                <a:rPr lang="en-US" sz="3000" spc="30">
                  <a:solidFill>
                    <a:srgbClr val="2E414D"/>
                  </a:solidFill>
                  <a:latin typeface="Glacial Indifference"/>
                </a:rPr>
                <a:t>The idea of an “average man”–early 19th century </a:t>
              </a:r>
            </a:p>
            <a:p>
              <a:pPr>
                <a:lnSpc>
                  <a:spcPts val="4500"/>
                </a:lnSpc>
              </a:pPr>
              <a:r>
                <a:rPr lang="en-US" sz="3000" spc="30">
                  <a:solidFill>
                    <a:srgbClr val="2E414D"/>
                  </a:solidFill>
                  <a:latin typeface="Glacial Indifference"/>
                </a:rPr>
                <a:t>Belgian mathematician, Adolphe Quetelet.</a:t>
              </a:r>
            </a:p>
            <a:p>
              <a:pPr>
                <a:lnSpc>
                  <a:spcPts val="4500"/>
                </a:lnSpc>
              </a:pPr>
              <a:r>
                <a:rPr lang="en-US" sz="3000" spc="30">
                  <a:solidFill>
                    <a:srgbClr val="2E414D"/>
                  </a:solidFill>
                  <a:latin typeface="Glacial Indifference"/>
                </a:rPr>
                <a:t>Average=Perfection</a:t>
              </a:r>
            </a:p>
            <a:p>
              <a:pPr>
                <a:lnSpc>
                  <a:spcPts val="4500"/>
                </a:lnSpc>
              </a:pPr>
              <a:endParaRPr lang="en-US" sz="3000" spc="30">
                <a:solidFill>
                  <a:srgbClr val="2E414D"/>
                </a:solidFill>
                <a:latin typeface="Glacial Indifference"/>
              </a:endParaRPr>
            </a:p>
            <a:p>
              <a:pPr>
                <a:lnSpc>
                  <a:spcPts val="4500"/>
                </a:lnSpc>
              </a:pPr>
              <a:r>
                <a:rPr lang="en-US" sz="3000" spc="30">
                  <a:solidFill>
                    <a:srgbClr val="2E414D"/>
                  </a:solidFill>
                  <a:latin typeface="Glacial Indifference"/>
                </a:rPr>
                <a:t>Francis Galton–divided humankind into 14 classes</a:t>
              </a:r>
            </a:p>
            <a:p>
              <a:pPr>
                <a:lnSpc>
                  <a:spcPts val="4500"/>
                </a:lnSpc>
              </a:pPr>
              <a:r>
                <a:rPr lang="en-US" sz="3000" spc="30">
                  <a:solidFill>
                    <a:srgbClr val="2E414D"/>
                  </a:solidFill>
                  <a:latin typeface="Glacial Indifference"/>
                </a:rPr>
                <a:t>From “Imbeciles” through “Mediocre” to the “Eminent."</a:t>
              </a:r>
            </a:p>
            <a:p>
              <a:pPr>
                <a:lnSpc>
                  <a:spcPts val="4500"/>
                </a:lnSpc>
              </a:pPr>
              <a:r>
                <a:rPr lang="en-US" sz="3000" spc="30">
                  <a:solidFill>
                    <a:srgbClr val="2E414D"/>
                  </a:solidFill>
                  <a:latin typeface="Glacial Indifference"/>
                </a:rPr>
                <a:t>Average=Mediocre</a:t>
              </a:r>
            </a:p>
            <a:p>
              <a:pPr>
                <a:lnSpc>
                  <a:spcPts val="4500"/>
                </a:lnSpc>
              </a:pPr>
              <a:endParaRPr lang="en-US" sz="3000" spc="30">
                <a:solidFill>
                  <a:srgbClr val="2E414D"/>
                </a:solidFill>
                <a:latin typeface="Glacial Indifference"/>
              </a:endParaRPr>
            </a:p>
            <a:p>
              <a:pPr>
                <a:lnSpc>
                  <a:spcPts val="4500"/>
                </a:lnSpc>
              </a:pPr>
              <a:endParaRPr lang="en-US" sz="3000" spc="30">
                <a:solidFill>
                  <a:srgbClr val="2E414D"/>
                </a:solidFill>
                <a:latin typeface="Glacial Indifference"/>
              </a:endParaRPr>
            </a:p>
            <a:p>
              <a:pPr>
                <a:lnSpc>
                  <a:spcPts val="4500"/>
                </a:lnSpc>
              </a:pPr>
              <a:endParaRPr lang="en-US" sz="3000" spc="30">
                <a:solidFill>
                  <a:srgbClr val="2E414D"/>
                </a:solidFill>
                <a:latin typeface="Glacial Indifference"/>
              </a:endParaRPr>
            </a:p>
            <a:p>
              <a:pPr>
                <a:lnSpc>
                  <a:spcPts val="4500"/>
                </a:lnSpc>
              </a:pPr>
              <a:endParaRPr lang="en-US" sz="3000" spc="30">
                <a:solidFill>
                  <a:srgbClr val="2E414D"/>
                </a:solidFill>
                <a:latin typeface="Glacial Indifference"/>
              </a:endParaRPr>
            </a:p>
          </p:txBody>
        </p:sp>
      </p:grpSp>
      <p:pic>
        <p:nvPicPr>
          <p:cNvPr id="8" name="Picture 8"/>
          <p:cNvPicPr>
            <a:picLocks noChangeAspect="1"/>
          </p:cNvPicPr>
          <p:nvPr/>
        </p:nvPicPr>
        <p:blipFill>
          <a:blip r:embed="rId2"/>
          <a:srcRect/>
          <a:stretch>
            <a:fillRect/>
          </a:stretch>
        </p:blipFill>
        <p:spPr>
          <a:xfrm rot="-10800000">
            <a:off x="-899539" y="-1380872"/>
            <a:ext cx="5136684" cy="4819144"/>
          </a:xfrm>
          <a:prstGeom prst="rect">
            <a:avLst/>
          </a:prstGeom>
        </p:spPr>
      </p:pic>
      <p:pic>
        <p:nvPicPr>
          <p:cNvPr id="9" name="Picture 9"/>
          <p:cNvPicPr>
            <a:picLocks noChangeAspect="1"/>
          </p:cNvPicPr>
          <p:nvPr/>
        </p:nvPicPr>
        <p:blipFill>
          <a:blip r:embed="rId3"/>
          <a:srcRect/>
          <a:stretch>
            <a:fillRect/>
          </a:stretch>
        </p:blipFill>
        <p:spPr>
          <a:xfrm>
            <a:off x="12131862" y="2834948"/>
            <a:ext cx="6156138" cy="461710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7775" y="-300109"/>
            <a:ext cx="9391775" cy="10887218"/>
            <a:chOff x="0" y="0"/>
            <a:chExt cx="22301772" cy="25852861"/>
          </a:xfrm>
        </p:grpSpPr>
        <p:sp>
          <p:nvSpPr>
            <p:cNvPr id="3" name="Freeform 3"/>
            <p:cNvSpPr/>
            <p:nvPr/>
          </p:nvSpPr>
          <p:spPr>
            <a:xfrm>
              <a:off x="72390" y="72390"/>
              <a:ext cx="22156993" cy="25708081"/>
            </a:xfrm>
            <a:custGeom>
              <a:avLst/>
              <a:gdLst/>
              <a:ahLst/>
              <a:cxnLst/>
              <a:rect l="l" t="t" r="r" b="b"/>
              <a:pathLst>
                <a:path w="22156993" h="25708081">
                  <a:moveTo>
                    <a:pt x="0" y="0"/>
                  </a:moveTo>
                  <a:lnTo>
                    <a:pt x="22156993" y="0"/>
                  </a:lnTo>
                  <a:lnTo>
                    <a:pt x="22156993" y="25708081"/>
                  </a:lnTo>
                  <a:lnTo>
                    <a:pt x="0" y="25708081"/>
                  </a:lnTo>
                  <a:lnTo>
                    <a:pt x="0" y="0"/>
                  </a:lnTo>
                  <a:close/>
                </a:path>
              </a:pathLst>
            </a:custGeom>
            <a:solidFill>
              <a:srgbClr val="FAFEFF"/>
            </a:solidFill>
          </p:spPr>
        </p:sp>
        <p:sp>
          <p:nvSpPr>
            <p:cNvPr id="4" name="Freeform 4"/>
            <p:cNvSpPr/>
            <p:nvPr/>
          </p:nvSpPr>
          <p:spPr>
            <a:xfrm>
              <a:off x="0" y="0"/>
              <a:ext cx="22301772" cy="25852861"/>
            </a:xfrm>
            <a:custGeom>
              <a:avLst/>
              <a:gdLst/>
              <a:ahLst/>
              <a:cxnLst/>
              <a:rect l="l" t="t" r="r" b="b"/>
              <a:pathLst>
                <a:path w="22301772" h="25852861">
                  <a:moveTo>
                    <a:pt x="22156992" y="25708080"/>
                  </a:moveTo>
                  <a:lnTo>
                    <a:pt x="22301772" y="25708080"/>
                  </a:lnTo>
                  <a:lnTo>
                    <a:pt x="22301772" y="25852861"/>
                  </a:lnTo>
                  <a:lnTo>
                    <a:pt x="22156992" y="25852861"/>
                  </a:lnTo>
                  <a:lnTo>
                    <a:pt x="22156992"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22156992" y="144780"/>
                  </a:moveTo>
                  <a:lnTo>
                    <a:pt x="22301772" y="144780"/>
                  </a:lnTo>
                  <a:lnTo>
                    <a:pt x="22301772" y="25708080"/>
                  </a:lnTo>
                  <a:lnTo>
                    <a:pt x="22156992" y="25708080"/>
                  </a:lnTo>
                  <a:lnTo>
                    <a:pt x="22156992" y="144780"/>
                  </a:lnTo>
                  <a:close/>
                  <a:moveTo>
                    <a:pt x="144780" y="25708080"/>
                  </a:moveTo>
                  <a:lnTo>
                    <a:pt x="22156992" y="25708080"/>
                  </a:lnTo>
                  <a:lnTo>
                    <a:pt x="22156992" y="25852861"/>
                  </a:lnTo>
                  <a:lnTo>
                    <a:pt x="144780" y="25852861"/>
                  </a:lnTo>
                  <a:lnTo>
                    <a:pt x="144780" y="25708080"/>
                  </a:lnTo>
                  <a:close/>
                  <a:moveTo>
                    <a:pt x="22156992" y="0"/>
                  </a:moveTo>
                  <a:lnTo>
                    <a:pt x="22301772" y="0"/>
                  </a:lnTo>
                  <a:lnTo>
                    <a:pt x="22301772" y="144780"/>
                  </a:lnTo>
                  <a:lnTo>
                    <a:pt x="22156992" y="144780"/>
                  </a:lnTo>
                  <a:lnTo>
                    <a:pt x="22156992" y="0"/>
                  </a:lnTo>
                  <a:close/>
                  <a:moveTo>
                    <a:pt x="0" y="0"/>
                  </a:moveTo>
                  <a:lnTo>
                    <a:pt x="144780" y="0"/>
                  </a:lnTo>
                  <a:lnTo>
                    <a:pt x="144780" y="144780"/>
                  </a:lnTo>
                  <a:lnTo>
                    <a:pt x="0" y="144780"/>
                  </a:lnTo>
                  <a:lnTo>
                    <a:pt x="0" y="0"/>
                  </a:lnTo>
                  <a:close/>
                  <a:moveTo>
                    <a:pt x="144780" y="0"/>
                  </a:moveTo>
                  <a:lnTo>
                    <a:pt x="22156992" y="0"/>
                  </a:lnTo>
                  <a:lnTo>
                    <a:pt x="22156992"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5400000">
            <a:off x="13976676" y="-453305"/>
            <a:ext cx="5136684" cy="4819144"/>
          </a:xfrm>
          <a:prstGeom prst="rect">
            <a:avLst/>
          </a:prstGeom>
        </p:spPr>
      </p:pic>
      <p:sp>
        <p:nvSpPr>
          <p:cNvPr id="6" name="TextBox 6"/>
          <p:cNvSpPr txBox="1"/>
          <p:nvPr/>
        </p:nvSpPr>
        <p:spPr>
          <a:xfrm>
            <a:off x="1028700" y="1603694"/>
            <a:ext cx="7240952"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20th Century </a:t>
            </a:r>
          </a:p>
        </p:txBody>
      </p:sp>
      <p:sp>
        <p:nvSpPr>
          <p:cNvPr id="7" name="TextBox 7"/>
          <p:cNvSpPr txBox="1"/>
          <p:nvPr/>
        </p:nvSpPr>
        <p:spPr>
          <a:xfrm>
            <a:off x="9300361" y="5000625"/>
            <a:ext cx="8688461" cy="38842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Bold"/>
              </a:rPr>
              <a:t>Sorting and Ranking</a:t>
            </a:r>
          </a:p>
          <a:p>
            <a:pPr algn="r">
              <a:lnSpc>
                <a:spcPts val="6000"/>
              </a:lnSpc>
            </a:pPr>
            <a:r>
              <a:rPr lang="en-US" sz="4000" spc="40">
                <a:solidFill>
                  <a:srgbClr val="2E414D"/>
                </a:solidFill>
                <a:latin typeface="Glacial Indifference"/>
              </a:rPr>
              <a:t>Larger public schools</a:t>
            </a:r>
          </a:p>
          <a:p>
            <a:pPr algn="r">
              <a:lnSpc>
                <a:spcPts val="6000"/>
              </a:lnSpc>
            </a:pPr>
            <a:r>
              <a:rPr lang="en-US" sz="4000" spc="40">
                <a:solidFill>
                  <a:srgbClr val="2E414D"/>
                </a:solidFill>
                <a:latin typeface="Glacial Indifference"/>
              </a:rPr>
              <a:t>Need for efficiency &amp; accountability</a:t>
            </a:r>
          </a:p>
          <a:p>
            <a:pPr algn="r">
              <a:lnSpc>
                <a:spcPts val="5999"/>
              </a:lnSpc>
            </a:pPr>
            <a:r>
              <a:rPr lang="en-US" sz="4000" spc="40">
                <a:solidFill>
                  <a:srgbClr val="2E414D"/>
                </a:solidFill>
                <a:latin typeface="Glacial Indifference"/>
              </a:rPr>
              <a:t>Single letter grades A-F</a:t>
            </a:r>
          </a:p>
          <a:p>
            <a:pPr algn="r">
              <a:lnSpc>
                <a:spcPts val="6000"/>
              </a:lnSpc>
            </a:pPr>
            <a:r>
              <a:rPr lang="en-US" sz="3999" spc="39">
                <a:solidFill>
                  <a:srgbClr val="2E414D"/>
                </a:solidFill>
                <a:latin typeface="Glacial Indifference"/>
              </a:rPr>
              <a:t>Norm-referenced grades/bell curve</a:t>
            </a:r>
          </a:p>
        </p:txBody>
      </p:sp>
      <p:pic>
        <p:nvPicPr>
          <p:cNvPr id="8" name="Picture 8"/>
          <p:cNvPicPr>
            <a:picLocks noChangeAspect="1"/>
          </p:cNvPicPr>
          <p:nvPr/>
        </p:nvPicPr>
        <p:blipFill>
          <a:blip r:embed="rId3"/>
          <a:srcRect/>
          <a:stretch>
            <a:fillRect/>
          </a:stretch>
        </p:blipFill>
        <p:spPr>
          <a:xfrm>
            <a:off x="2461913" y="2959447"/>
            <a:ext cx="5091963" cy="6502108"/>
          </a:xfrm>
          <a:prstGeom prst="rect">
            <a:avLst/>
          </a:prstGeom>
        </p:spPr>
      </p:pic>
      <p:pic>
        <p:nvPicPr>
          <p:cNvPr id="9" name="Picture 9"/>
          <p:cNvPicPr>
            <a:picLocks noChangeAspect="1"/>
          </p:cNvPicPr>
          <p:nvPr/>
        </p:nvPicPr>
        <p:blipFill>
          <a:blip r:embed="rId4"/>
          <a:srcRect/>
          <a:stretch>
            <a:fillRect/>
          </a:stretch>
        </p:blipFill>
        <p:spPr>
          <a:xfrm>
            <a:off x="15446355" y="1028700"/>
            <a:ext cx="1638435" cy="245688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11471308" y="1697795"/>
            <a:ext cx="7691431" cy="6891409"/>
            <a:chOff x="0" y="0"/>
            <a:chExt cx="18264123" cy="16364386"/>
          </a:xfrm>
        </p:grpSpPr>
        <p:sp>
          <p:nvSpPr>
            <p:cNvPr id="3" name="Freeform 3"/>
            <p:cNvSpPr/>
            <p:nvPr/>
          </p:nvSpPr>
          <p:spPr>
            <a:xfrm>
              <a:off x="72390" y="72390"/>
              <a:ext cx="18119343" cy="16219606"/>
            </a:xfrm>
            <a:custGeom>
              <a:avLst/>
              <a:gdLst/>
              <a:ahLst/>
              <a:cxnLst/>
              <a:rect l="l" t="t" r="r" b="b"/>
              <a:pathLst>
                <a:path w="18119343" h="16219606">
                  <a:moveTo>
                    <a:pt x="0" y="0"/>
                  </a:moveTo>
                  <a:lnTo>
                    <a:pt x="18119343" y="0"/>
                  </a:lnTo>
                  <a:lnTo>
                    <a:pt x="18119343" y="16219606"/>
                  </a:lnTo>
                  <a:lnTo>
                    <a:pt x="0" y="16219606"/>
                  </a:lnTo>
                  <a:lnTo>
                    <a:pt x="0" y="0"/>
                  </a:lnTo>
                  <a:close/>
                </a:path>
              </a:pathLst>
            </a:custGeom>
            <a:solidFill>
              <a:srgbClr val="FAFEFF"/>
            </a:solidFill>
          </p:spPr>
        </p:sp>
        <p:sp>
          <p:nvSpPr>
            <p:cNvPr id="4" name="Freeform 4"/>
            <p:cNvSpPr/>
            <p:nvPr/>
          </p:nvSpPr>
          <p:spPr>
            <a:xfrm>
              <a:off x="0" y="0"/>
              <a:ext cx="18264124" cy="16364386"/>
            </a:xfrm>
            <a:custGeom>
              <a:avLst/>
              <a:gdLst/>
              <a:ahLst/>
              <a:cxnLst/>
              <a:rect l="l" t="t" r="r" b="b"/>
              <a:pathLst>
                <a:path w="18264124" h="16364386">
                  <a:moveTo>
                    <a:pt x="18119344" y="16219607"/>
                  </a:moveTo>
                  <a:lnTo>
                    <a:pt x="18264124" y="16219607"/>
                  </a:lnTo>
                  <a:lnTo>
                    <a:pt x="18264124" y="16364386"/>
                  </a:lnTo>
                  <a:lnTo>
                    <a:pt x="18119344" y="16364386"/>
                  </a:lnTo>
                  <a:lnTo>
                    <a:pt x="18119344" y="16219607"/>
                  </a:lnTo>
                  <a:close/>
                  <a:moveTo>
                    <a:pt x="0" y="144780"/>
                  </a:moveTo>
                  <a:lnTo>
                    <a:pt x="144780" y="144780"/>
                  </a:lnTo>
                  <a:lnTo>
                    <a:pt x="144780" y="16219607"/>
                  </a:lnTo>
                  <a:lnTo>
                    <a:pt x="0" y="16219607"/>
                  </a:lnTo>
                  <a:lnTo>
                    <a:pt x="0" y="144780"/>
                  </a:lnTo>
                  <a:close/>
                  <a:moveTo>
                    <a:pt x="0" y="16219607"/>
                  </a:moveTo>
                  <a:lnTo>
                    <a:pt x="144780" y="16219607"/>
                  </a:lnTo>
                  <a:lnTo>
                    <a:pt x="144780" y="16364386"/>
                  </a:lnTo>
                  <a:lnTo>
                    <a:pt x="0" y="16364386"/>
                  </a:lnTo>
                  <a:lnTo>
                    <a:pt x="0" y="16219607"/>
                  </a:lnTo>
                  <a:close/>
                  <a:moveTo>
                    <a:pt x="18119344" y="144780"/>
                  </a:moveTo>
                  <a:lnTo>
                    <a:pt x="18264124" y="144780"/>
                  </a:lnTo>
                  <a:lnTo>
                    <a:pt x="18264124" y="16219607"/>
                  </a:lnTo>
                  <a:lnTo>
                    <a:pt x="18119344" y="16219607"/>
                  </a:lnTo>
                  <a:lnTo>
                    <a:pt x="18119344" y="144780"/>
                  </a:lnTo>
                  <a:close/>
                  <a:moveTo>
                    <a:pt x="144780" y="16219607"/>
                  </a:moveTo>
                  <a:lnTo>
                    <a:pt x="18119344" y="16219607"/>
                  </a:lnTo>
                  <a:lnTo>
                    <a:pt x="18119344" y="16364386"/>
                  </a:lnTo>
                  <a:lnTo>
                    <a:pt x="144780" y="16364386"/>
                  </a:lnTo>
                  <a:lnTo>
                    <a:pt x="144780" y="16219607"/>
                  </a:lnTo>
                  <a:close/>
                  <a:moveTo>
                    <a:pt x="18119344" y="0"/>
                  </a:moveTo>
                  <a:lnTo>
                    <a:pt x="18264124" y="0"/>
                  </a:lnTo>
                  <a:lnTo>
                    <a:pt x="18264124" y="144780"/>
                  </a:lnTo>
                  <a:lnTo>
                    <a:pt x="18119344" y="144780"/>
                  </a:lnTo>
                  <a:lnTo>
                    <a:pt x="18119344" y="0"/>
                  </a:lnTo>
                  <a:close/>
                  <a:moveTo>
                    <a:pt x="0" y="0"/>
                  </a:moveTo>
                  <a:lnTo>
                    <a:pt x="144780" y="0"/>
                  </a:lnTo>
                  <a:lnTo>
                    <a:pt x="144780" y="144780"/>
                  </a:lnTo>
                  <a:lnTo>
                    <a:pt x="0" y="144780"/>
                  </a:lnTo>
                  <a:lnTo>
                    <a:pt x="0" y="0"/>
                  </a:lnTo>
                  <a:close/>
                  <a:moveTo>
                    <a:pt x="144780" y="0"/>
                  </a:moveTo>
                  <a:lnTo>
                    <a:pt x="18119344" y="0"/>
                  </a:lnTo>
                  <a:lnTo>
                    <a:pt x="18119344" y="144780"/>
                  </a:lnTo>
                  <a:lnTo>
                    <a:pt x="144780" y="144780"/>
                  </a:lnTo>
                  <a:lnTo>
                    <a:pt x="144780" y="0"/>
                  </a:lnTo>
                  <a:close/>
                </a:path>
              </a:pathLst>
            </a:custGeom>
            <a:solidFill>
              <a:srgbClr val="2E414D"/>
            </a:solidFill>
          </p:spPr>
        </p:sp>
      </p:grpSp>
      <p:grpSp>
        <p:nvGrpSpPr>
          <p:cNvPr id="5" name="Group 5"/>
          <p:cNvGrpSpPr/>
          <p:nvPr/>
        </p:nvGrpSpPr>
        <p:grpSpPr>
          <a:xfrm>
            <a:off x="1028700" y="3794163"/>
            <a:ext cx="9722638" cy="5464137"/>
            <a:chOff x="0" y="0"/>
            <a:chExt cx="12963518" cy="7285516"/>
          </a:xfrm>
        </p:grpSpPr>
        <p:sp>
          <p:nvSpPr>
            <p:cNvPr id="6" name="TextBox 6"/>
            <p:cNvSpPr txBox="1"/>
            <p:nvPr/>
          </p:nvSpPr>
          <p:spPr>
            <a:xfrm>
              <a:off x="0" y="47625"/>
              <a:ext cx="12963518" cy="1472992"/>
            </a:xfrm>
            <a:prstGeom prst="rect">
              <a:avLst/>
            </a:prstGeom>
          </p:spPr>
          <p:txBody>
            <a:bodyPr lIns="0" tIns="0" rIns="0" bIns="0" rtlCol="0" anchor="t">
              <a:spAutoFit/>
            </a:bodyPr>
            <a:lstStyle/>
            <a:p>
              <a:pPr>
                <a:lnSpc>
                  <a:spcPts val="8325"/>
                </a:lnSpc>
              </a:pPr>
              <a:r>
                <a:rPr lang="en-US" sz="7500" spc="165">
                  <a:solidFill>
                    <a:srgbClr val="2E414D"/>
                  </a:solidFill>
                  <a:latin typeface="Sifonn"/>
                </a:rPr>
                <a:t>Another detour</a:t>
              </a:r>
            </a:p>
          </p:txBody>
        </p:sp>
        <p:sp>
          <p:nvSpPr>
            <p:cNvPr id="7" name="TextBox 7"/>
            <p:cNvSpPr txBox="1"/>
            <p:nvPr/>
          </p:nvSpPr>
          <p:spPr>
            <a:xfrm>
              <a:off x="0" y="2008666"/>
              <a:ext cx="12834904" cy="5276850"/>
            </a:xfrm>
            <a:prstGeom prst="rect">
              <a:avLst/>
            </a:prstGeom>
          </p:spPr>
          <p:txBody>
            <a:bodyPr lIns="0" tIns="0" rIns="0" bIns="0" rtlCol="0" anchor="t">
              <a:spAutoFit/>
            </a:bodyPr>
            <a:lstStyle/>
            <a:p>
              <a:pPr>
                <a:lnSpc>
                  <a:spcPts val="4500"/>
                </a:lnSpc>
              </a:pPr>
              <a:r>
                <a:rPr lang="en-US" sz="3000" spc="30">
                  <a:solidFill>
                    <a:srgbClr val="2E414D"/>
                  </a:solidFill>
                  <a:latin typeface="Glacial Indifference"/>
                </a:rPr>
                <a:t>William Farish--Cambridge University Tutor</a:t>
              </a:r>
            </a:p>
            <a:p>
              <a:pPr>
                <a:lnSpc>
                  <a:spcPts val="4500"/>
                </a:lnSpc>
              </a:pPr>
              <a:r>
                <a:rPr lang="en-US" sz="3000" spc="30">
                  <a:solidFill>
                    <a:srgbClr val="2E414D"/>
                  </a:solidFill>
                  <a:latin typeface="Glacial Indifference"/>
                </a:rPr>
                <a:t>Process more students in less time, make more money.</a:t>
              </a:r>
            </a:p>
            <a:p>
              <a:pPr>
                <a:lnSpc>
                  <a:spcPts val="4500"/>
                </a:lnSpc>
              </a:pPr>
              <a:endParaRPr lang="en-US" sz="3000" spc="30">
                <a:solidFill>
                  <a:srgbClr val="2E414D"/>
                </a:solidFill>
                <a:latin typeface="Glacial Indifference"/>
              </a:endParaRPr>
            </a:p>
            <a:p>
              <a:pPr>
                <a:lnSpc>
                  <a:spcPts val="4500"/>
                </a:lnSpc>
              </a:pPr>
              <a:r>
                <a:rPr lang="en-US" sz="3000" spc="30">
                  <a:solidFill>
                    <a:srgbClr val="2E414D"/>
                  </a:solidFill>
                  <a:latin typeface="Glacial Indifference"/>
                </a:rPr>
                <a:t>Created a letter grade system </a:t>
              </a:r>
            </a:p>
            <a:p>
              <a:pPr>
                <a:lnSpc>
                  <a:spcPts val="4500"/>
                </a:lnSpc>
              </a:pPr>
              <a:r>
                <a:rPr lang="en-US" sz="3000" spc="30">
                  <a:solidFill>
                    <a:srgbClr val="2E414D"/>
                  </a:solidFill>
                  <a:latin typeface="Glacial Indifference"/>
                </a:rPr>
                <a:t>modeled after the shoe factory industry </a:t>
              </a:r>
            </a:p>
            <a:p>
              <a:pPr>
                <a:lnSpc>
                  <a:spcPts val="4500"/>
                </a:lnSpc>
              </a:pPr>
              <a:r>
                <a:rPr lang="en-US" sz="3000" spc="30">
                  <a:solidFill>
                    <a:srgbClr val="2E414D"/>
                  </a:solidFill>
                  <a:latin typeface="Glacial Indifference"/>
                </a:rPr>
                <a:t>to label if shoes were "up to grade."</a:t>
              </a:r>
            </a:p>
            <a:p>
              <a:pPr>
                <a:lnSpc>
                  <a:spcPts val="4500"/>
                </a:lnSpc>
              </a:pPr>
              <a:endParaRPr lang="en-US" sz="3000" spc="30">
                <a:solidFill>
                  <a:srgbClr val="2E414D"/>
                </a:solidFill>
                <a:latin typeface="Glacial Indifference"/>
              </a:endParaRPr>
            </a:p>
          </p:txBody>
        </p:sp>
      </p:grpSp>
      <p:pic>
        <p:nvPicPr>
          <p:cNvPr id="8" name="Picture 8"/>
          <p:cNvPicPr>
            <a:picLocks noChangeAspect="1"/>
          </p:cNvPicPr>
          <p:nvPr/>
        </p:nvPicPr>
        <p:blipFill>
          <a:blip r:embed="rId2"/>
          <a:srcRect/>
          <a:stretch>
            <a:fillRect/>
          </a:stretch>
        </p:blipFill>
        <p:spPr>
          <a:xfrm rot="-10800000">
            <a:off x="-899539" y="-1380872"/>
            <a:ext cx="5136684" cy="4819144"/>
          </a:xfrm>
          <a:prstGeom prst="rect">
            <a:avLst/>
          </a:prstGeom>
        </p:spPr>
      </p:pic>
      <p:pic>
        <p:nvPicPr>
          <p:cNvPr id="9" name="Picture 9"/>
          <p:cNvPicPr>
            <a:picLocks noChangeAspect="1"/>
          </p:cNvPicPr>
          <p:nvPr/>
        </p:nvPicPr>
        <p:blipFill>
          <a:blip r:embed="rId3"/>
          <a:srcRect/>
          <a:stretch>
            <a:fillRect/>
          </a:stretch>
        </p:blipFill>
        <p:spPr>
          <a:xfrm>
            <a:off x="12840053" y="2353769"/>
            <a:ext cx="4419247" cy="55794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800000">
            <a:off x="-211469" y="-1380872"/>
            <a:ext cx="5136684" cy="4819144"/>
          </a:xfrm>
          <a:prstGeom prst="rect">
            <a:avLst/>
          </a:prstGeom>
        </p:spPr>
      </p:pic>
      <p:grpSp>
        <p:nvGrpSpPr>
          <p:cNvPr id="3" name="Group 3"/>
          <p:cNvGrpSpPr/>
          <p:nvPr/>
        </p:nvGrpSpPr>
        <p:grpSpPr>
          <a:xfrm>
            <a:off x="6365554" y="5512528"/>
            <a:ext cx="10893746" cy="3745772"/>
            <a:chOff x="0" y="0"/>
            <a:chExt cx="25868362" cy="8894736"/>
          </a:xfrm>
        </p:grpSpPr>
        <p:sp>
          <p:nvSpPr>
            <p:cNvPr id="4" name="Freeform 4"/>
            <p:cNvSpPr/>
            <p:nvPr/>
          </p:nvSpPr>
          <p:spPr>
            <a:xfrm>
              <a:off x="72390" y="72390"/>
              <a:ext cx="25723583" cy="8749956"/>
            </a:xfrm>
            <a:custGeom>
              <a:avLst/>
              <a:gdLst/>
              <a:ahLst/>
              <a:cxnLst/>
              <a:rect l="l" t="t" r="r" b="b"/>
              <a:pathLst>
                <a:path w="25723583" h="8749956">
                  <a:moveTo>
                    <a:pt x="0" y="0"/>
                  </a:moveTo>
                  <a:lnTo>
                    <a:pt x="25723583" y="0"/>
                  </a:lnTo>
                  <a:lnTo>
                    <a:pt x="25723583" y="8749956"/>
                  </a:lnTo>
                  <a:lnTo>
                    <a:pt x="0" y="8749956"/>
                  </a:lnTo>
                  <a:lnTo>
                    <a:pt x="0" y="0"/>
                  </a:lnTo>
                  <a:close/>
                </a:path>
              </a:pathLst>
            </a:custGeom>
            <a:solidFill>
              <a:srgbClr val="FAFEFF"/>
            </a:solidFill>
          </p:spPr>
        </p:sp>
        <p:sp>
          <p:nvSpPr>
            <p:cNvPr id="5" name="Freeform 5"/>
            <p:cNvSpPr/>
            <p:nvPr/>
          </p:nvSpPr>
          <p:spPr>
            <a:xfrm>
              <a:off x="0" y="0"/>
              <a:ext cx="25868362" cy="8894736"/>
            </a:xfrm>
            <a:custGeom>
              <a:avLst/>
              <a:gdLst/>
              <a:ahLst/>
              <a:cxnLst/>
              <a:rect l="l" t="t" r="r" b="b"/>
              <a:pathLst>
                <a:path w="25868362" h="8894736">
                  <a:moveTo>
                    <a:pt x="25723582" y="8749956"/>
                  </a:moveTo>
                  <a:lnTo>
                    <a:pt x="25868362" y="8749956"/>
                  </a:lnTo>
                  <a:lnTo>
                    <a:pt x="25868362" y="8894736"/>
                  </a:lnTo>
                  <a:lnTo>
                    <a:pt x="25723582" y="8894736"/>
                  </a:lnTo>
                  <a:lnTo>
                    <a:pt x="25723582" y="8749956"/>
                  </a:lnTo>
                  <a:close/>
                  <a:moveTo>
                    <a:pt x="0" y="144780"/>
                  </a:moveTo>
                  <a:lnTo>
                    <a:pt x="144780" y="144780"/>
                  </a:lnTo>
                  <a:lnTo>
                    <a:pt x="144780" y="8749956"/>
                  </a:lnTo>
                  <a:lnTo>
                    <a:pt x="0" y="8749956"/>
                  </a:lnTo>
                  <a:lnTo>
                    <a:pt x="0" y="144780"/>
                  </a:lnTo>
                  <a:close/>
                  <a:moveTo>
                    <a:pt x="0" y="8749956"/>
                  </a:moveTo>
                  <a:lnTo>
                    <a:pt x="144780" y="8749956"/>
                  </a:lnTo>
                  <a:lnTo>
                    <a:pt x="144780" y="8894736"/>
                  </a:lnTo>
                  <a:lnTo>
                    <a:pt x="0" y="8894736"/>
                  </a:lnTo>
                  <a:lnTo>
                    <a:pt x="0" y="8749956"/>
                  </a:lnTo>
                  <a:close/>
                  <a:moveTo>
                    <a:pt x="25723582" y="144780"/>
                  </a:moveTo>
                  <a:lnTo>
                    <a:pt x="25868362" y="144780"/>
                  </a:lnTo>
                  <a:lnTo>
                    <a:pt x="25868362" y="8749956"/>
                  </a:lnTo>
                  <a:lnTo>
                    <a:pt x="25723582" y="8749956"/>
                  </a:lnTo>
                  <a:lnTo>
                    <a:pt x="25723582" y="144780"/>
                  </a:lnTo>
                  <a:close/>
                  <a:moveTo>
                    <a:pt x="144780" y="8749956"/>
                  </a:moveTo>
                  <a:lnTo>
                    <a:pt x="25723582" y="8749956"/>
                  </a:lnTo>
                  <a:lnTo>
                    <a:pt x="25723582" y="8894736"/>
                  </a:lnTo>
                  <a:lnTo>
                    <a:pt x="144780" y="8894736"/>
                  </a:lnTo>
                  <a:lnTo>
                    <a:pt x="144780" y="8749956"/>
                  </a:lnTo>
                  <a:close/>
                  <a:moveTo>
                    <a:pt x="25723582" y="0"/>
                  </a:moveTo>
                  <a:lnTo>
                    <a:pt x="25868362" y="0"/>
                  </a:lnTo>
                  <a:lnTo>
                    <a:pt x="25868362" y="144780"/>
                  </a:lnTo>
                  <a:lnTo>
                    <a:pt x="25723582" y="144780"/>
                  </a:lnTo>
                  <a:lnTo>
                    <a:pt x="25723582" y="0"/>
                  </a:lnTo>
                  <a:close/>
                  <a:moveTo>
                    <a:pt x="0" y="0"/>
                  </a:moveTo>
                  <a:lnTo>
                    <a:pt x="144780" y="0"/>
                  </a:lnTo>
                  <a:lnTo>
                    <a:pt x="144780" y="144780"/>
                  </a:lnTo>
                  <a:lnTo>
                    <a:pt x="0" y="144780"/>
                  </a:lnTo>
                  <a:lnTo>
                    <a:pt x="0" y="0"/>
                  </a:lnTo>
                  <a:close/>
                  <a:moveTo>
                    <a:pt x="144780" y="0"/>
                  </a:moveTo>
                  <a:lnTo>
                    <a:pt x="25723582" y="0"/>
                  </a:lnTo>
                  <a:lnTo>
                    <a:pt x="25723582" y="144780"/>
                  </a:lnTo>
                  <a:lnTo>
                    <a:pt x="144780" y="144780"/>
                  </a:lnTo>
                  <a:lnTo>
                    <a:pt x="144780" y="0"/>
                  </a:lnTo>
                  <a:close/>
                </a:path>
              </a:pathLst>
            </a:custGeom>
            <a:solidFill>
              <a:srgbClr val="2E414D"/>
            </a:solidFill>
          </p:spPr>
        </p:sp>
      </p:grpSp>
      <p:grpSp>
        <p:nvGrpSpPr>
          <p:cNvPr id="6" name="Group 6"/>
          <p:cNvGrpSpPr/>
          <p:nvPr/>
        </p:nvGrpSpPr>
        <p:grpSpPr>
          <a:xfrm>
            <a:off x="6365554" y="1028700"/>
            <a:ext cx="10893746" cy="3745772"/>
            <a:chOff x="0" y="0"/>
            <a:chExt cx="25868362" cy="8894736"/>
          </a:xfrm>
        </p:grpSpPr>
        <p:sp>
          <p:nvSpPr>
            <p:cNvPr id="7" name="Freeform 7"/>
            <p:cNvSpPr/>
            <p:nvPr/>
          </p:nvSpPr>
          <p:spPr>
            <a:xfrm>
              <a:off x="72390" y="72390"/>
              <a:ext cx="25723583" cy="8749956"/>
            </a:xfrm>
            <a:custGeom>
              <a:avLst/>
              <a:gdLst/>
              <a:ahLst/>
              <a:cxnLst/>
              <a:rect l="l" t="t" r="r" b="b"/>
              <a:pathLst>
                <a:path w="25723583" h="8749956">
                  <a:moveTo>
                    <a:pt x="0" y="0"/>
                  </a:moveTo>
                  <a:lnTo>
                    <a:pt x="25723583" y="0"/>
                  </a:lnTo>
                  <a:lnTo>
                    <a:pt x="25723583" y="8749956"/>
                  </a:lnTo>
                  <a:lnTo>
                    <a:pt x="0" y="8749956"/>
                  </a:lnTo>
                  <a:lnTo>
                    <a:pt x="0" y="0"/>
                  </a:lnTo>
                  <a:close/>
                </a:path>
              </a:pathLst>
            </a:custGeom>
            <a:solidFill>
              <a:srgbClr val="FAFEFF"/>
            </a:solidFill>
          </p:spPr>
        </p:sp>
        <p:sp>
          <p:nvSpPr>
            <p:cNvPr id="8" name="Freeform 8"/>
            <p:cNvSpPr/>
            <p:nvPr/>
          </p:nvSpPr>
          <p:spPr>
            <a:xfrm>
              <a:off x="0" y="0"/>
              <a:ext cx="25868362" cy="8894736"/>
            </a:xfrm>
            <a:custGeom>
              <a:avLst/>
              <a:gdLst/>
              <a:ahLst/>
              <a:cxnLst/>
              <a:rect l="l" t="t" r="r" b="b"/>
              <a:pathLst>
                <a:path w="25868362" h="8894736">
                  <a:moveTo>
                    <a:pt x="25723582" y="8749956"/>
                  </a:moveTo>
                  <a:lnTo>
                    <a:pt x="25868362" y="8749956"/>
                  </a:lnTo>
                  <a:lnTo>
                    <a:pt x="25868362" y="8894736"/>
                  </a:lnTo>
                  <a:lnTo>
                    <a:pt x="25723582" y="8894736"/>
                  </a:lnTo>
                  <a:lnTo>
                    <a:pt x="25723582" y="8749956"/>
                  </a:lnTo>
                  <a:close/>
                  <a:moveTo>
                    <a:pt x="0" y="144780"/>
                  </a:moveTo>
                  <a:lnTo>
                    <a:pt x="144780" y="144780"/>
                  </a:lnTo>
                  <a:lnTo>
                    <a:pt x="144780" y="8749956"/>
                  </a:lnTo>
                  <a:lnTo>
                    <a:pt x="0" y="8749956"/>
                  </a:lnTo>
                  <a:lnTo>
                    <a:pt x="0" y="144780"/>
                  </a:lnTo>
                  <a:close/>
                  <a:moveTo>
                    <a:pt x="0" y="8749956"/>
                  </a:moveTo>
                  <a:lnTo>
                    <a:pt x="144780" y="8749956"/>
                  </a:lnTo>
                  <a:lnTo>
                    <a:pt x="144780" y="8894736"/>
                  </a:lnTo>
                  <a:lnTo>
                    <a:pt x="0" y="8894736"/>
                  </a:lnTo>
                  <a:lnTo>
                    <a:pt x="0" y="8749956"/>
                  </a:lnTo>
                  <a:close/>
                  <a:moveTo>
                    <a:pt x="25723582" y="144780"/>
                  </a:moveTo>
                  <a:lnTo>
                    <a:pt x="25868362" y="144780"/>
                  </a:lnTo>
                  <a:lnTo>
                    <a:pt x="25868362" y="8749956"/>
                  </a:lnTo>
                  <a:lnTo>
                    <a:pt x="25723582" y="8749956"/>
                  </a:lnTo>
                  <a:lnTo>
                    <a:pt x="25723582" y="144780"/>
                  </a:lnTo>
                  <a:close/>
                  <a:moveTo>
                    <a:pt x="144780" y="8749956"/>
                  </a:moveTo>
                  <a:lnTo>
                    <a:pt x="25723582" y="8749956"/>
                  </a:lnTo>
                  <a:lnTo>
                    <a:pt x="25723582" y="8894736"/>
                  </a:lnTo>
                  <a:lnTo>
                    <a:pt x="144780" y="8894736"/>
                  </a:lnTo>
                  <a:lnTo>
                    <a:pt x="144780" y="8749956"/>
                  </a:lnTo>
                  <a:close/>
                  <a:moveTo>
                    <a:pt x="25723582" y="0"/>
                  </a:moveTo>
                  <a:lnTo>
                    <a:pt x="25868362" y="0"/>
                  </a:lnTo>
                  <a:lnTo>
                    <a:pt x="25868362" y="144780"/>
                  </a:lnTo>
                  <a:lnTo>
                    <a:pt x="25723582" y="144780"/>
                  </a:lnTo>
                  <a:lnTo>
                    <a:pt x="25723582" y="0"/>
                  </a:lnTo>
                  <a:close/>
                  <a:moveTo>
                    <a:pt x="0" y="0"/>
                  </a:moveTo>
                  <a:lnTo>
                    <a:pt x="144780" y="0"/>
                  </a:lnTo>
                  <a:lnTo>
                    <a:pt x="144780" y="144780"/>
                  </a:lnTo>
                  <a:lnTo>
                    <a:pt x="0" y="144780"/>
                  </a:lnTo>
                  <a:lnTo>
                    <a:pt x="0" y="0"/>
                  </a:lnTo>
                  <a:close/>
                  <a:moveTo>
                    <a:pt x="144780" y="0"/>
                  </a:moveTo>
                  <a:lnTo>
                    <a:pt x="25723582" y="0"/>
                  </a:lnTo>
                  <a:lnTo>
                    <a:pt x="25723582" y="144780"/>
                  </a:lnTo>
                  <a:lnTo>
                    <a:pt x="144780" y="144780"/>
                  </a:lnTo>
                  <a:lnTo>
                    <a:pt x="144780" y="0"/>
                  </a:lnTo>
                  <a:close/>
                </a:path>
              </a:pathLst>
            </a:custGeom>
            <a:solidFill>
              <a:srgbClr val="2E414D"/>
            </a:solidFill>
          </p:spPr>
        </p:sp>
      </p:grpSp>
      <p:grpSp>
        <p:nvGrpSpPr>
          <p:cNvPr id="9" name="Group 9"/>
          <p:cNvGrpSpPr/>
          <p:nvPr/>
        </p:nvGrpSpPr>
        <p:grpSpPr>
          <a:xfrm>
            <a:off x="9799364" y="2739752"/>
            <a:ext cx="2761855" cy="417245"/>
            <a:chOff x="0" y="0"/>
            <a:chExt cx="3841750" cy="580390"/>
          </a:xfrm>
        </p:grpSpPr>
        <p:sp>
          <p:nvSpPr>
            <p:cNvPr id="10" name="Freeform 10"/>
            <p:cNvSpPr/>
            <p:nvPr/>
          </p:nvSpPr>
          <p:spPr>
            <a:xfrm>
              <a:off x="3429000" y="38100"/>
              <a:ext cx="374650" cy="504190"/>
            </a:xfrm>
            <a:custGeom>
              <a:avLst/>
              <a:gdLst/>
              <a:ahLst/>
              <a:cxnLst/>
              <a:rect l="l" t="t" r="r" b="b"/>
              <a:pathLst>
                <a:path w="374650" h="504190">
                  <a:moveTo>
                    <a:pt x="0" y="504190"/>
                  </a:moveTo>
                  <a:lnTo>
                    <a:pt x="0" y="0"/>
                  </a:lnTo>
                  <a:lnTo>
                    <a:pt x="374650" y="252730"/>
                  </a:lnTo>
                  <a:close/>
                </a:path>
              </a:pathLst>
            </a:custGeom>
            <a:solidFill>
              <a:srgbClr val="C3EBE2"/>
            </a:solidFill>
          </p:spPr>
        </p:sp>
        <p:sp>
          <p:nvSpPr>
            <p:cNvPr id="11" name="Freeform 11"/>
            <p:cNvSpPr/>
            <p:nvPr/>
          </p:nvSpPr>
          <p:spPr>
            <a:xfrm>
              <a:off x="0" y="-2540"/>
              <a:ext cx="3841750" cy="582930"/>
            </a:xfrm>
            <a:custGeom>
              <a:avLst/>
              <a:gdLst/>
              <a:ahLst/>
              <a:cxnLst/>
              <a:rect l="l" t="t" r="r" b="b"/>
              <a:pathLst>
                <a:path w="3841750" h="582930">
                  <a:moveTo>
                    <a:pt x="3825240" y="261620"/>
                  </a:moveTo>
                  <a:lnTo>
                    <a:pt x="3450590" y="8890"/>
                  </a:lnTo>
                  <a:cubicBezTo>
                    <a:pt x="3439160" y="1270"/>
                    <a:pt x="3423920" y="0"/>
                    <a:pt x="3411220" y="6350"/>
                  </a:cubicBezTo>
                  <a:cubicBezTo>
                    <a:pt x="3398520" y="12700"/>
                    <a:pt x="3390900" y="25400"/>
                    <a:pt x="3390900" y="39370"/>
                  </a:cubicBezTo>
                  <a:lnTo>
                    <a:pt x="3390900" y="254000"/>
                  </a:lnTo>
                  <a:lnTo>
                    <a:pt x="0" y="254000"/>
                  </a:lnTo>
                  <a:lnTo>
                    <a:pt x="0" y="330200"/>
                  </a:lnTo>
                  <a:lnTo>
                    <a:pt x="3390900" y="330200"/>
                  </a:lnTo>
                  <a:lnTo>
                    <a:pt x="3390900" y="544830"/>
                  </a:lnTo>
                  <a:cubicBezTo>
                    <a:pt x="3390900" y="558800"/>
                    <a:pt x="3398520" y="571500"/>
                    <a:pt x="3411220" y="577850"/>
                  </a:cubicBezTo>
                  <a:cubicBezTo>
                    <a:pt x="3416300" y="580390"/>
                    <a:pt x="3422650" y="582930"/>
                    <a:pt x="3429000" y="582930"/>
                  </a:cubicBezTo>
                  <a:cubicBezTo>
                    <a:pt x="3436620" y="582930"/>
                    <a:pt x="3444240" y="580390"/>
                    <a:pt x="3450590" y="576580"/>
                  </a:cubicBezTo>
                  <a:lnTo>
                    <a:pt x="3825240" y="323850"/>
                  </a:lnTo>
                  <a:cubicBezTo>
                    <a:pt x="3835400" y="316230"/>
                    <a:pt x="3841750" y="304800"/>
                    <a:pt x="3841750" y="292100"/>
                  </a:cubicBezTo>
                  <a:cubicBezTo>
                    <a:pt x="3841750" y="279400"/>
                    <a:pt x="3835400" y="267970"/>
                    <a:pt x="3825240" y="261620"/>
                  </a:cubicBezTo>
                  <a:close/>
                  <a:moveTo>
                    <a:pt x="3467100" y="473710"/>
                  </a:moveTo>
                  <a:lnTo>
                    <a:pt x="3467100" y="111760"/>
                  </a:lnTo>
                  <a:lnTo>
                    <a:pt x="3735070" y="292100"/>
                  </a:lnTo>
                  <a:lnTo>
                    <a:pt x="3467100" y="473710"/>
                  </a:lnTo>
                  <a:close/>
                </a:path>
              </a:pathLst>
            </a:custGeom>
            <a:solidFill>
              <a:srgbClr val="8899A6"/>
            </a:solidFill>
          </p:spPr>
        </p:sp>
      </p:grpSp>
      <p:sp>
        <p:nvSpPr>
          <p:cNvPr id="12" name="TextBox 12"/>
          <p:cNvSpPr txBox="1"/>
          <p:nvPr/>
        </p:nvSpPr>
        <p:spPr>
          <a:xfrm rot="-5400000">
            <a:off x="-706466" y="5619666"/>
            <a:ext cx="5285558" cy="1910478"/>
          </a:xfrm>
          <a:prstGeom prst="rect">
            <a:avLst/>
          </a:prstGeom>
        </p:spPr>
        <p:txBody>
          <a:bodyPr lIns="0" tIns="0" rIns="0" bIns="0" rtlCol="0" anchor="t">
            <a:spAutoFit/>
          </a:bodyPr>
          <a:lstStyle/>
          <a:p>
            <a:pPr>
              <a:lnSpc>
                <a:spcPts val="7560"/>
              </a:lnSpc>
            </a:pPr>
            <a:r>
              <a:rPr lang="en-US" sz="6000" spc="258">
                <a:solidFill>
                  <a:srgbClr val="2E414D"/>
                </a:solidFill>
                <a:latin typeface="Sifonn"/>
              </a:rPr>
              <a:t>LEARNING STRUCTURE</a:t>
            </a:r>
          </a:p>
        </p:txBody>
      </p:sp>
      <p:grpSp>
        <p:nvGrpSpPr>
          <p:cNvPr id="13" name="Group 13"/>
          <p:cNvGrpSpPr/>
          <p:nvPr/>
        </p:nvGrpSpPr>
        <p:grpSpPr>
          <a:xfrm>
            <a:off x="12561219" y="2091076"/>
            <a:ext cx="3384610" cy="2316345"/>
            <a:chOff x="0" y="0"/>
            <a:chExt cx="4512814" cy="3088459"/>
          </a:xfrm>
        </p:grpSpPr>
        <p:sp>
          <p:nvSpPr>
            <p:cNvPr id="14" name="TextBox 14"/>
            <p:cNvSpPr txBox="1"/>
            <p:nvPr/>
          </p:nvSpPr>
          <p:spPr>
            <a:xfrm>
              <a:off x="0" y="-66675"/>
              <a:ext cx="4512814" cy="22790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BREAKOUT DISCUSSION GROUP</a:t>
              </a:r>
            </a:p>
          </p:txBody>
        </p:sp>
        <p:sp>
          <p:nvSpPr>
            <p:cNvPr id="15" name="TextBox 15"/>
            <p:cNvSpPr txBox="1"/>
            <p:nvPr/>
          </p:nvSpPr>
          <p:spPr>
            <a:xfrm>
              <a:off x="0" y="2516959"/>
              <a:ext cx="4512814" cy="571500"/>
            </a:xfrm>
            <a:prstGeom prst="rect">
              <a:avLst/>
            </a:prstGeom>
          </p:spPr>
          <p:txBody>
            <a:bodyPr lIns="0" tIns="0" rIns="0" bIns="0" rtlCol="0" anchor="t">
              <a:spAutoFit/>
            </a:bodyPr>
            <a:lstStyle/>
            <a:p>
              <a:pPr>
                <a:lnSpc>
                  <a:spcPts val="3750"/>
                </a:lnSpc>
              </a:pPr>
              <a:endParaRPr/>
            </a:p>
          </p:txBody>
        </p:sp>
      </p:grpSp>
      <p:grpSp>
        <p:nvGrpSpPr>
          <p:cNvPr id="16" name="Group 16"/>
          <p:cNvGrpSpPr/>
          <p:nvPr/>
        </p:nvGrpSpPr>
        <p:grpSpPr>
          <a:xfrm>
            <a:off x="7679025" y="2091076"/>
            <a:ext cx="3384610" cy="2316345"/>
            <a:chOff x="0" y="0"/>
            <a:chExt cx="4512814" cy="3088459"/>
          </a:xfrm>
        </p:grpSpPr>
        <p:sp>
          <p:nvSpPr>
            <p:cNvPr id="17" name="TextBox 17"/>
            <p:cNvSpPr txBox="1"/>
            <p:nvPr/>
          </p:nvSpPr>
          <p:spPr>
            <a:xfrm>
              <a:off x="0" y="-66675"/>
              <a:ext cx="4512814" cy="22790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CHAPTER </a:t>
              </a:r>
            </a:p>
            <a:p>
              <a:pPr algn="ctr">
                <a:lnSpc>
                  <a:spcPts val="4620"/>
                </a:lnSpc>
              </a:pPr>
              <a:r>
                <a:rPr lang="en-US" sz="3300" spc="429">
                  <a:solidFill>
                    <a:srgbClr val="2E414D"/>
                  </a:solidFill>
                  <a:latin typeface="Glacial Indifference"/>
                </a:rPr>
                <a:t>1 </a:t>
              </a:r>
            </a:p>
            <a:p>
              <a:pPr algn="ctr">
                <a:lnSpc>
                  <a:spcPts val="4620"/>
                </a:lnSpc>
              </a:pPr>
              <a:r>
                <a:rPr lang="en-US" sz="3300" spc="429">
                  <a:solidFill>
                    <a:srgbClr val="2E414D"/>
                  </a:solidFill>
                  <a:latin typeface="Glacial Indifference"/>
                </a:rPr>
                <a:t>PREVIEW</a:t>
              </a:r>
            </a:p>
          </p:txBody>
        </p:sp>
        <p:sp>
          <p:nvSpPr>
            <p:cNvPr id="18" name="TextBox 18"/>
            <p:cNvSpPr txBox="1"/>
            <p:nvPr/>
          </p:nvSpPr>
          <p:spPr>
            <a:xfrm>
              <a:off x="0" y="2516959"/>
              <a:ext cx="4512814" cy="571500"/>
            </a:xfrm>
            <a:prstGeom prst="rect">
              <a:avLst/>
            </a:prstGeom>
          </p:spPr>
          <p:txBody>
            <a:bodyPr lIns="0" tIns="0" rIns="0" bIns="0" rtlCol="0" anchor="t">
              <a:spAutoFit/>
            </a:bodyPr>
            <a:lstStyle/>
            <a:p>
              <a:pPr>
                <a:lnSpc>
                  <a:spcPts val="3750"/>
                </a:lnSpc>
              </a:pPr>
              <a:endParaRPr/>
            </a:p>
          </p:txBody>
        </p:sp>
      </p:grpSp>
      <p:grpSp>
        <p:nvGrpSpPr>
          <p:cNvPr id="19" name="Group 19"/>
          <p:cNvGrpSpPr/>
          <p:nvPr/>
        </p:nvGrpSpPr>
        <p:grpSpPr>
          <a:xfrm>
            <a:off x="12561219" y="6378589"/>
            <a:ext cx="3384610" cy="2316345"/>
            <a:chOff x="0" y="0"/>
            <a:chExt cx="4512814" cy="3088459"/>
          </a:xfrm>
        </p:grpSpPr>
        <p:sp>
          <p:nvSpPr>
            <p:cNvPr id="20" name="TextBox 20"/>
            <p:cNvSpPr txBox="1"/>
            <p:nvPr/>
          </p:nvSpPr>
          <p:spPr>
            <a:xfrm>
              <a:off x="0" y="-66675"/>
              <a:ext cx="4512814" cy="22790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BREAKOUT DISCUSSION GROUP</a:t>
              </a:r>
            </a:p>
          </p:txBody>
        </p:sp>
        <p:sp>
          <p:nvSpPr>
            <p:cNvPr id="21" name="TextBox 21"/>
            <p:cNvSpPr txBox="1"/>
            <p:nvPr/>
          </p:nvSpPr>
          <p:spPr>
            <a:xfrm>
              <a:off x="0" y="2516959"/>
              <a:ext cx="4512814" cy="571500"/>
            </a:xfrm>
            <a:prstGeom prst="rect">
              <a:avLst/>
            </a:prstGeom>
          </p:spPr>
          <p:txBody>
            <a:bodyPr lIns="0" tIns="0" rIns="0" bIns="0" rtlCol="0" anchor="t">
              <a:spAutoFit/>
            </a:bodyPr>
            <a:lstStyle/>
            <a:p>
              <a:pPr>
                <a:lnSpc>
                  <a:spcPts val="3750"/>
                </a:lnSpc>
              </a:pPr>
              <a:endParaRPr/>
            </a:p>
          </p:txBody>
        </p:sp>
      </p:grpSp>
      <p:grpSp>
        <p:nvGrpSpPr>
          <p:cNvPr id="22" name="Group 22"/>
          <p:cNvGrpSpPr/>
          <p:nvPr/>
        </p:nvGrpSpPr>
        <p:grpSpPr>
          <a:xfrm>
            <a:off x="7679025" y="6378589"/>
            <a:ext cx="3384610" cy="2316345"/>
            <a:chOff x="0" y="0"/>
            <a:chExt cx="4512814" cy="3088459"/>
          </a:xfrm>
        </p:grpSpPr>
        <p:sp>
          <p:nvSpPr>
            <p:cNvPr id="23" name="TextBox 23"/>
            <p:cNvSpPr txBox="1"/>
            <p:nvPr/>
          </p:nvSpPr>
          <p:spPr>
            <a:xfrm>
              <a:off x="0" y="-66675"/>
              <a:ext cx="4512814" cy="22790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CHAPTER</a:t>
              </a:r>
            </a:p>
            <a:p>
              <a:pPr algn="ctr">
                <a:lnSpc>
                  <a:spcPts val="4620"/>
                </a:lnSpc>
              </a:pPr>
              <a:r>
                <a:rPr lang="en-US" sz="3300" spc="429">
                  <a:solidFill>
                    <a:srgbClr val="2E414D"/>
                  </a:solidFill>
                  <a:latin typeface="Glacial Indifference"/>
                </a:rPr>
                <a:t>2 </a:t>
              </a:r>
            </a:p>
            <a:p>
              <a:pPr algn="ctr">
                <a:lnSpc>
                  <a:spcPts val="4620"/>
                </a:lnSpc>
              </a:pPr>
              <a:r>
                <a:rPr lang="en-US" sz="3300" spc="429">
                  <a:solidFill>
                    <a:srgbClr val="2E414D"/>
                  </a:solidFill>
                  <a:latin typeface="Glacial Indifference"/>
                </a:rPr>
                <a:t>PREVIEW</a:t>
              </a:r>
            </a:p>
          </p:txBody>
        </p:sp>
        <p:sp>
          <p:nvSpPr>
            <p:cNvPr id="24" name="TextBox 24"/>
            <p:cNvSpPr txBox="1"/>
            <p:nvPr/>
          </p:nvSpPr>
          <p:spPr>
            <a:xfrm>
              <a:off x="0" y="2516959"/>
              <a:ext cx="4512814" cy="571500"/>
            </a:xfrm>
            <a:prstGeom prst="rect">
              <a:avLst/>
            </a:prstGeom>
          </p:spPr>
          <p:txBody>
            <a:bodyPr lIns="0" tIns="0" rIns="0" bIns="0" rtlCol="0" anchor="t">
              <a:spAutoFit/>
            </a:bodyPr>
            <a:lstStyle/>
            <a:p>
              <a:pPr>
                <a:lnSpc>
                  <a:spcPts val="3750"/>
                </a:lnSpc>
              </a:pPr>
              <a:endParaRPr/>
            </a:p>
          </p:txBody>
        </p:sp>
      </p:grpSp>
      <p:grpSp>
        <p:nvGrpSpPr>
          <p:cNvPr id="25" name="Group 25"/>
          <p:cNvGrpSpPr/>
          <p:nvPr/>
        </p:nvGrpSpPr>
        <p:grpSpPr>
          <a:xfrm>
            <a:off x="9799364" y="7061746"/>
            <a:ext cx="2761855" cy="323668"/>
            <a:chOff x="0" y="0"/>
            <a:chExt cx="4952459" cy="580390"/>
          </a:xfrm>
        </p:grpSpPr>
        <p:sp>
          <p:nvSpPr>
            <p:cNvPr id="26" name="Freeform 26"/>
            <p:cNvSpPr/>
            <p:nvPr/>
          </p:nvSpPr>
          <p:spPr>
            <a:xfrm>
              <a:off x="4539709" y="38100"/>
              <a:ext cx="374650" cy="504190"/>
            </a:xfrm>
            <a:custGeom>
              <a:avLst/>
              <a:gdLst/>
              <a:ahLst/>
              <a:cxnLst/>
              <a:rect l="l" t="t" r="r" b="b"/>
              <a:pathLst>
                <a:path w="374650" h="504190">
                  <a:moveTo>
                    <a:pt x="0" y="504190"/>
                  </a:moveTo>
                  <a:lnTo>
                    <a:pt x="0" y="0"/>
                  </a:lnTo>
                  <a:lnTo>
                    <a:pt x="374650" y="252730"/>
                  </a:lnTo>
                  <a:close/>
                </a:path>
              </a:pathLst>
            </a:custGeom>
            <a:solidFill>
              <a:srgbClr val="C3EBE2"/>
            </a:solidFill>
          </p:spPr>
        </p:sp>
        <p:sp>
          <p:nvSpPr>
            <p:cNvPr id="27" name="Freeform 27"/>
            <p:cNvSpPr/>
            <p:nvPr/>
          </p:nvSpPr>
          <p:spPr>
            <a:xfrm>
              <a:off x="0" y="-2540"/>
              <a:ext cx="4952459" cy="582930"/>
            </a:xfrm>
            <a:custGeom>
              <a:avLst/>
              <a:gdLst/>
              <a:ahLst/>
              <a:cxnLst/>
              <a:rect l="l" t="t" r="r" b="b"/>
              <a:pathLst>
                <a:path w="4952459" h="582930">
                  <a:moveTo>
                    <a:pt x="4935949" y="261620"/>
                  </a:moveTo>
                  <a:lnTo>
                    <a:pt x="4561299" y="8890"/>
                  </a:lnTo>
                  <a:cubicBezTo>
                    <a:pt x="4549870" y="1270"/>
                    <a:pt x="4534629" y="0"/>
                    <a:pt x="4521929" y="6350"/>
                  </a:cubicBezTo>
                  <a:cubicBezTo>
                    <a:pt x="4509229" y="12700"/>
                    <a:pt x="4501609" y="25400"/>
                    <a:pt x="4501609" y="39370"/>
                  </a:cubicBezTo>
                  <a:lnTo>
                    <a:pt x="4501609" y="254000"/>
                  </a:lnTo>
                  <a:lnTo>
                    <a:pt x="0" y="254000"/>
                  </a:lnTo>
                  <a:lnTo>
                    <a:pt x="0" y="330200"/>
                  </a:lnTo>
                  <a:lnTo>
                    <a:pt x="4501609" y="330200"/>
                  </a:lnTo>
                  <a:lnTo>
                    <a:pt x="4501609" y="544830"/>
                  </a:lnTo>
                  <a:cubicBezTo>
                    <a:pt x="4501609" y="558800"/>
                    <a:pt x="4509229" y="571500"/>
                    <a:pt x="4521929" y="577850"/>
                  </a:cubicBezTo>
                  <a:cubicBezTo>
                    <a:pt x="4527009" y="580390"/>
                    <a:pt x="4533359" y="582930"/>
                    <a:pt x="4539709" y="582930"/>
                  </a:cubicBezTo>
                  <a:cubicBezTo>
                    <a:pt x="4547329" y="582930"/>
                    <a:pt x="4554949" y="580390"/>
                    <a:pt x="4561299" y="576580"/>
                  </a:cubicBezTo>
                  <a:lnTo>
                    <a:pt x="4935949" y="323850"/>
                  </a:lnTo>
                  <a:cubicBezTo>
                    <a:pt x="4946109" y="316230"/>
                    <a:pt x="4952459" y="304800"/>
                    <a:pt x="4952459" y="292100"/>
                  </a:cubicBezTo>
                  <a:cubicBezTo>
                    <a:pt x="4952459" y="279400"/>
                    <a:pt x="4946109" y="267970"/>
                    <a:pt x="4935949" y="261620"/>
                  </a:cubicBezTo>
                  <a:close/>
                  <a:moveTo>
                    <a:pt x="4577809" y="473710"/>
                  </a:moveTo>
                  <a:lnTo>
                    <a:pt x="4577809" y="111760"/>
                  </a:lnTo>
                  <a:lnTo>
                    <a:pt x="4845779" y="292100"/>
                  </a:lnTo>
                  <a:lnTo>
                    <a:pt x="4577809" y="473710"/>
                  </a:lnTo>
                  <a:close/>
                </a:path>
              </a:pathLst>
            </a:custGeom>
            <a:solidFill>
              <a:srgbClr val="8899A6"/>
            </a:solidFill>
          </p:spPr>
        </p:sp>
      </p:grpSp>
      <p:grpSp>
        <p:nvGrpSpPr>
          <p:cNvPr id="28" name="Group 28"/>
          <p:cNvGrpSpPr/>
          <p:nvPr/>
        </p:nvGrpSpPr>
        <p:grpSpPr>
          <a:xfrm rot="8769921">
            <a:off x="9778273" y="4848505"/>
            <a:ext cx="3423450" cy="433471"/>
            <a:chOff x="0" y="0"/>
            <a:chExt cx="4583778" cy="580390"/>
          </a:xfrm>
        </p:grpSpPr>
        <p:sp>
          <p:nvSpPr>
            <p:cNvPr id="29" name="Freeform 29"/>
            <p:cNvSpPr/>
            <p:nvPr/>
          </p:nvSpPr>
          <p:spPr>
            <a:xfrm>
              <a:off x="4171028" y="38100"/>
              <a:ext cx="374650" cy="504190"/>
            </a:xfrm>
            <a:custGeom>
              <a:avLst/>
              <a:gdLst/>
              <a:ahLst/>
              <a:cxnLst/>
              <a:rect l="l" t="t" r="r" b="b"/>
              <a:pathLst>
                <a:path w="374650" h="504190">
                  <a:moveTo>
                    <a:pt x="0" y="504190"/>
                  </a:moveTo>
                  <a:lnTo>
                    <a:pt x="0" y="0"/>
                  </a:lnTo>
                  <a:lnTo>
                    <a:pt x="374650" y="252730"/>
                  </a:lnTo>
                  <a:close/>
                </a:path>
              </a:pathLst>
            </a:custGeom>
            <a:solidFill>
              <a:srgbClr val="C3EBE2"/>
            </a:solidFill>
          </p:spPr>
        </p:sp>
        <p:sp>
          <p:nvSpPr>
            <p:cNvPr id="30" name="Freeform 30"/>
            <p:cNvSpPr/>
            <p:nvPr/>
          </p:nvSpPr>
          <p:spPr>
            <a:xfrm>
              <a:off x="0" y="-2540"/>
              <a:ext cx="4583778" cy="582930"/>
            </a:xfrm>
            <a:custGeom>
              <a:avLst/>
              <a:gdLst/>
              <a:ahLst/>
              <a:cxnLst/>
              <a:rect l="l" t="t" r="r" b="b"/>
              <a:pathLst>
                <a:path w="4583778" h="582930">
                  <a:moveTo>
                    <a:pt x="4567269" y="261620"/>
                  </a:moveTo>
                  <a:lnTo>
                    <a:pt x="4192619" y="8890"/>
                  </a:lnTo>
                  <a:cubicBezTo>
                    <a:pt x="4181189" y="1270"/>
                    <a:pt x="4165948" y="0"/>
                    <a:pt x="4153248" y="6350"/>
                  </a:cubicBezTo>
                  <a:cubicBezTo>
                    <a:pt x="4140548" y="12700"/>
                    <a:pt x="4132928" y="25400"/>
                    <a:pt x="4132928" y="39370"/>
                  </a:cubicBezTo>
                  <a:lnTo>
                    <a:pt x="4132928" y="254000"/>
                  </a:lnTo>
                  <a:lnTo>
                    <a:pt x="0" y="254000"/>
                  </a:lnTo>
                  <a:lnTo>
                    <a:pt x="0" y="330200"/>
                  </a:lnTo>
                  <a:lnTo>
                    <a:pt x="4132928" y="330200"/>
                  </a:lnTo>
                  <a:lnTo>
                    <a:pt x="4132928" y="544830"/>
                  </a:lnTo>
                  <a:cubicBezTo>
                    <a:pt x="4132928" y="558800"/>
                    <a:pt x="4140548" y="571500"/>
                    <a:pt x="4153248" y="577850"/>
                  </a:cubicBezTo>
                  <a:cubicBezTo>
                    <a:pt x="4158328" y="580390"/>
                    <a:pt x="4164678" y="582930"/>
                    <a:pt x="4171028" y="582930"/>
                  </a:cubicBezTo>
                  <a:cubicBezTo>
                    <a:pt x="4178648" y="582930"/>
                    <a:pt x="4186268" y="580390"/>
                    <a:pt x="4192618" y="576580"/>
                  </a:cubicBezTo>
                  <a:lnTo>
                    <a:pt x="4567268" y="323850"/>
                  </a:lnTo>
                  <a:cubicBezTo>
                    <a:pt x="4577428" y="316230"/>
                    <a:pt x="4583778" y="304800"/>
                    <a:pt x="4583778" y="292100"/>
                  </a:cubicBezTo>
                  <a:cubicBezTo>
                    <a:pt x="4583778" y="279400"/>
                    <a:pt x="4577428" y="267970"/>
                    <a:pt x="4567268" y="261620"/>
                  </a:cubicBezTo>
                  <a:close/>
                  <a:moveTo>
                    <a:pt x="4209128" y="473710"/>
                  </a:moveTo>
                  <a:lnTo>
                    <a:pt x="4209128" y="111760"/>
                  </a:lnTo>
                  <a:lnTo>
                    <a:pt x="4477098" y="292100"/>
                  </a:lnTo>
                  <a:lnTo>
                    <a:pt x="4209128" y="473710"/>
                  </a:lnTo>
                  <a:close/>
                </a:path>
              </a:pathLst>
            </a:custGeom>
            <a:solidFill>
              <a:srgbClr val="8899A6"/>
            </a:solidFill>
          </p:spPr>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11471308" y="1697795"/>
            <a:ext cx="7691431" cy="6891409"/>
            <a:chOff x="0" y="0"/>
            <a:chExt cx="18264123" cy="16364386"/>
          </a:xfrm>
        </p:grpSpPr>
        <p:sp>
          <p:nvSpPr>
            <p:cNvPr id="3" name="Freeform 3"/>
            <p:cNvSpPr/>
            <p:nvPr/>
          </p:nvSpPr>
          <p:spPr>
            <a:xfrm>
              <a:off x="72390" y="72390"/>
              <a:ext cx="18119343" cy="16219606"/>
            </a:xfrm>
            <a:custGeom>
              <a:avLst/>
              <a:gdLst/>
              <a:ahLst/>
              <a:cxnLst/>
              <a:rect l="l" t="t" r="r" b="b"/>
              <a:pathLst>
                <a:path w="18119343" h="16219606">
                  <a:moveTo>
                    <a:pt x="0" y="0"/>
                  </a:moveTo>
                  <a:lnTo>
                    <a:pt x="18119343" y="0"/>
                  </a:lnTo>
                  <a:lnTo>
                    <a:pt x="18119343" y="16219606"/>
                  </a:lnTo>
                  <a:lnTo>
                    <a:pt x="0" y="16219606"/>
                  </a:lnTo>
                  <a:lnTo>
                    <a:pt x="0" y="0"/>
                  </a:lnTo>
                  <a:close/>
                </a:path>
              </a:pathLst>
            </a:custGeom>
            <a:solidFill>
              <a:srgbClr val="FAFEFF"/>
            </a:solidFill>
          </p:spPr>
        </p:sp>
        <p:sp>
          <p:nvSpPr>
            <p:cNvPr id="4" name="Freeform 4"/>
            <p:cNvSpPr/>
            <p:nvPr/>
          </p:nvSpPr>
          <p:spPr>
            <a:xfrm>
              <a:off x="0" y="0"/>
              <a:ext cx="18264124" cy="16364386"/>
            </a:xfrm>
            <a:custGeom>
              <a:avLst/>
              <a:gdLst/>
              <a:ahLst/>
              <a:cxnLst/>
              <a:rect l="l" t="t" r="r" b="b"/>
              <a:pathLst>
                <a:path w="18264124" h="16364386">
                  <a:moveTo>
                    <a:pt x="18119344" y="16219607"/>
                  </a:moveTo>
                  <a:lnTo>
                    <a:pt x="18264124" y="16219607"/>
                  </a:lnTo>
                  <a:lnTo>
                    <a:pt x="18264124" y="16364386"/>
                  </a:lnTo>
                  <a:lnTo>
                    <a:pt x="18119344" y="16364386"/>
                  </a:lnTo>
                  <a:lnTo>
                    <a:pt x="18119344" y="16219607"/>
                  </a:lnTo>
                  <a:close/>
                  <a:moveTo>
                    <a:pt x="0" y="144780"/>
                  </a:moveTo>
                  <a:lnTo>
                    <a:pt x="144780" y="144780"/>
                  </a:lnTo>
                  <a:lnTo>
                    <a:pt x="144780" y="16219607"/>
                  </a:lnTo>
                  <a:lnTo>
                    <a:pt x="0" y="16219607"/>
                  </a:lnTo>
                  <a:lnTo>
                    <a:pt x="0" y="144780"/>
                  </a:lnTo>
                  <a:close/>
                  <a:moveTo>
                    <a:pt x="0" y="16219607"/>
                  </a:moveTo>
                  <a:lnTo>
                    <a:pt x="144780" y="16219607"/>
                  </a:lnTo>
                  <a:lnTo>
                    <a:pt x="144780" y="16364386"/>
                  </a:lnTo>
                  <a:lnTo>
                    <a:pt x="0" y="16364386"/>
                  </a:lnTo>
                  <a:lnTo>
                    <a:pt x="0" y="16219607"/>
                  </a:lnTo>
                  <a:close/>
                  <a:moveTo>
                    <a:pt x="18119344" y="144780"/>
                  </a:moveTo>
                  <a:lnTo>
                    <a:pt x="18264124" y="144780"/>
                  </a:lnTo>
                  <a:lnTo>
                    <a:pt x="18264124" y="16219607"/>
                  </a:lnTo>
                  <a:lnTo>
                    <a:pt x="18119344" y="16219607"/>
                  </a:lnTo>
                  <a:lnTo>
                    <a:pt x="18119344" y="144780"/>
                  </a:lnTo>
                  <a:close/>
                  <a:moveTo>
                    <a:pt x="144780" y="16219607"/>
                  </a:moveTo>
                  <a:lnTo>
                    <a:pt x="18119344" y="16219607"/>
                  </a:lnTo>
                  <a:lnTo>
                    <a:pt x="18119344" y="16364386"/>
                  </a:lnTo>
                  <a:lnTo>
                    <a:pt x="144780" y="16364386"/>
                  </a:lnTo>
                  <a:lnTo>
                    <a:pt x="144780" y="16219607"/>
                  </a:lnTo>
                  <a:close/>
                  <a:moveTo>
                    <a:pt x="18119344" y="0"/>
                  </a:moveTo>
                  <a:lnTo>
                    <a:pt x="18264124" y="0"/>
                  </a:lnTo>
                  <a:lnTo>
                    <a:pt x="18264124" y="144780"/>
                  </a:lnTo>
                  <a:lnTo>
                    <a:pt x="18119344" y="144780"/>
                  </a:lnTo>
                  <a:lnTo>
                    <a:pt x="18119344" y="0"/>
                  </a:lnTo>
                  <a:close/>
                  <a:moveTo>
                    <a:pt x="0" y="0"/>
                  </a:moveTo>
                  <a:lnTo>
                    <a:pt x="144780" y="0"/>
                  </a:lnTo>
                  <a:lnTo>
                    <a:pt x="144780" y="144780"/>
                  </a:lnTo>
                  <a:lnTo>
                    <a:pt x="0" y="144780"/>
                  </a:lnTo>
                  <a:lnTo>
                    <a:pt x="0" y="0"/>
                  </a:lnTo>
                  <a:close/>
                  <a:moveTo>
                    <a:pt x="144780" y="0"/>
                  </a:moveTo>
                  <a:lnTo>
                    <a:pt x="18119344" y="0"/>
                  </a:lnTo>
                  <a:lnTo>
                    <a:pt x="18119344" y="144780"/>
                  </a:lnTo>
                  <a:lnTo>
                    <a:pt x="144780" y="144780"/>
                  </a:lnTo>
                  <a:lnTo>
                    <a:pt x="144780" y="0"/>
                  </a:lnTo>
                  <a:close/>
                </a:path>
              </a:pathLst>
            </a:custGeom>
            <a:solidFill>
              <a:srgbClr val="2E414D"/>
            </a:solidFill>
          </p:spPr>
        </p:sp>
      </p:grpSp>
      <p:grpSp>
        <p:nvGrpSpPr>
          <p:cNvPr id="5" name="Group 5"/>
          <p:cNvGrpSpPr/>
          <p:nvPr/>
        </p:nvGrpSpPr>
        <p:grpSpPr>
          <a:xfrm>
            <a:off x="1273630" y="3438272"/>
            <a:ext cx="9722638" cy="7178637"/>
            <a:chOff x="0" y="0"/>
            <a:chExt cx="12963518" cy="9571516"/>
          </a:xfrm>
        </p:grpSpPr>
        <p:sp>
          <p:nvSpPr>
            <p:cNvPr id="6" name="TextBox 6"/>
            <p:cNvSpPr txBox="1"/>
            <p:nvPr/>
          </p:nvSpPr>
          <p:spPr>
            <a:xfrm>
              <a:off x="0" y="47625"/>
              <a:ext cx="12963518" cy="1472992"/>
            </a:xfrm>
            <a:prstGeom prst="rect">
              <a:avLst/>
            </a:prstGeom>
          </p:spPr>
          <p:txBody>
            <a:bodyPr lIns="0" tIns="0" rIns="0" bIns="0" rtlCol="0" anchor="t">
              <a:spAutoFit/>
            </a:bodyPr>
            <a:lstStyle/>
            <a:p>
              <a:pPr>
                <a:lnSpc>
                  <a:spcPts val="8325"/>
                </a:lnSpc>
              </a:pPr>
              <a:r>
                <a:rPr lang="en-US" sz="7500" spc="165">
                  <a:solidFill>
                    <a:srgbClr val="2E414D"/>
                  </a:solidFill>
                  <a:latin typeface="Sifonn"/>
                </a:rPr>
                <a:t>Why no "E"</a:t>
              </a:r>
            </a:p>
          </p:txBody>
        </p:sp>
        <p:sp>
          <p:nvSpPr>
            <p:cNvPr id="7" name="TextBox 7"/>
            <p:cNvSpPr txBox="1"/>
            <p:nvPr/>
          </p:nvSpPr>
          <p:spPr>
            <a:xfrm>
              <a:off x="0" y="2008666"/>
              <a:ext cx="12834904" cy="7562850"/>
            </a:xfrm>
            <a:prstGeom prst="rect">
              <a:avLst/>
            </a:prstGeom>
          </p:spPr>
          <p:txBody>
            <a:bodyPr lIns="0" tIns="0" rIns="0" bIns="0" rtlCol="0" anchor="t">
              <a:spAutoFit/>
            </a:bodyPr>
            <a:lstStyle/>
            <a:p>
              <a:pPr>
                <a:lnSpc>
                  <a:spcPts val="4500"/>
                </a:lnSpc>
              </a:pPr>
              <a:r>
                <a:rPr lang="en-US" sz="3000" spc="30">
                  <a:solidFill>
                    <a:srgbClr val="2E414D"/>
                  </a:solidFill>
                  <a:latin typeface="Glacial Indifference"/>
                </a:rPr>
                <a:t>Mount Holyoke College, Massachusetts–</a:t>
              </a:r>
            </a:p>
            <a:p>
              <a:pPr>
                <a:lnSpc>
                  <a:spcPts val="4500"/>
                </a:lnSpc>
              </a:pPr>
              <a:r>
                <a:rPr lang="en-US" sz="3000" spc="30">
                  <a:solidFill>
                    <a:srgbClr val="2E414D"/>
                  </a:solidFill>
                  <a:latin typeface="Glacial Indifference"/>
                </a:rPr>
                <a:t>1st in United States to use letter grades (1887) </a:t>
              </a:r>
            </a:p>
            <a:p>
              <a:pPr>
                <a:lnSpc>
                  <a:spcPts val="4500"/>
                </a:lnSpc>
              </a:pPr>
              <a:endParaRPr lang="en-US" sz="3000" spc="30">
                <a:solidFill>
                  <a:srgbClr val="2E414D"/>
                </a:solidFill>
                <a:latin typeface="Glacial Indifference"/>
              </a:endParaRPr>
            </a:p>
            <a:p>
              <a:pPr>
                <a:lnSpc>
                  <a:spcPts val="4500"/>
                </a:lnSpc>
              </a:pPr>
              <a:r>
                <a:rPr lang="en-US" sz="3000" spc="30">
                  <a:solidFill>
                    <a:srgbClr val="2E414D"/>
                  </a:solidFill>
                  <a:latin typeface="Glacial Indifference"/>
                </a:rPr>
                <a:t>High schools followed suite in early 1900s.</a:t>
              </a:r>
            </a:p>
            <a:p>
              <a:pPr>
                <a:lnSpc>
                  <a:spcPts val="4500"/>
                </a:lnSpc>
              </a:pPr>
              <a:endParaRPr lang="en-US" sz="3000" spc="30">
                <a:solidFill>
                  <a:srgbClr val="2E414D"/>
                </a:solidFill>
                <a:latin typeface="Glacial Indifference"/>
              </a:endParaRPr>
            </a:p>
            <a:p>
              <a:pPr>
                <a:lnSpc>
                  <a:spcPts val="4500"/>
                </a:lnSpc>
              </a:pPr>
              <a:r>
                <a:rPr lang="en-US" sz="3000" spc="30">
                  <a:solidFill>
                    <a:srgbClr val="2E414D"/>
                  </a:solidFill>
                  <a:latin typeface="Glacial Indifference"/>
                </a:rPr>
                <a:t>Schools removed the E in the 1930s–worried some might think the E (failure) could equate to an E for excellent.</a:t>
              </a:r>
            </a:p>
            <a:p>
              <a:pPr>
                <a:lnSpc>
                  <a:spcPts val="4500"/>
                </a:lnSpc>
              </a:pPr>
              <a:endParaRPr lang="en-US" sz="3000" spc="30">
                <a:solidFill>
                  <a:srgbClr val="2E414D"/>
                </a:solidFill>
                <a:latin typeface="Glacial Indifference"/>
              </a:endParaRPr>
            </a:p>
            <a:p>
              <a:pPr>
                <a:lnSpc>
                  <a:spcPts val="4500"/>
                </a:lnSpc>
              </a:pPr>
              <a:endParaRPr lang="en-US" sz="3000" spc="30">
                <a:solidFill>
                  <a:srgbClr val="2E414D"/>
                </a:solidFill>
                <a:latin typeface="Glacial Indifference"/>
              </a:endParaRPr>
            </a:p>
            <a:p>
              <a:pPr>
                <a:lnSpc>
                  <a:spcPts val="4500"/>
                </a:lnSpc>
              </a:pPr>
              <a:endParaRPr lang="en-US" sz="3000" spc="30">
                <a:solidFill>
                  <a:srgbClr val="2E414D"/>
                </a:solidFill>
                <a:latin typeface="Glacial Indifference"/>
              </a:endParaRPr>
            </a:p>
          </p:txBody>
        </p:sp>
      </p:grpSp>
      <p:pic>
        <p:nvPicPr>
          <p:cNvPr id="8" name="Picture 8"/>
          <p:cNvPicPr>
            <a:picLocks noChangeAspect="1"/>
          </p:cNvPicPr>
          <p:nvPr/>
        </p:nvPicPr>
        <p:blipFill>
          <a:blip r:embed="rId2"/>
          <a:srcRect/>
          <a:stretch>
            <a:fillRect/>
          </a:stretch>
        </p:blipFill>
        <p:spPr>
          <a:xfrm rot="-10800000">
            <a:off x="-899539" y="-1380872"/>
            <a:ext cx="5136684" cy="4819144"/>
          </a:xfrm>
          <a:prstGeom prst="rect">
            <a:avLst/>
          </a:prstGeom>
        </p:spPr>
      </p:pic>
      <p:pic>
        <p:nvPicPr>
          <p:cNvPr id="9" name="Picture 9"/>
          <p:cNvPicPr>
            <a:picLocks noChangeAspect="1"/>
          </p:cNvPicPr>
          <p:nvPr/>
        </p:nvPicPr>
        <p:blipFill>
          <a:blip r:embed="rId3"/>
          <a:srcRect t="7724"/>
          <a:stretch>
            <a:fillRect/>
          </a:stretch>
        </p:blipFill>
        <p:spPr>
          <a:xfrm>
            <a:off x="12595953" y="2350597"/>
            <a:ext cx="5041346" cy="558580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7775" y="-300109"/>
            <a:ext cx="9391775" cy="10887218"/>
            <a:chOff x="0" y="0"/>
            <a:chExt cx="22301772" cy="25852861"/>
          </a:xfrm>
        </p:grpSpPr>
        <p:sp>
          <p:nvSpPr>
            <p:cNvPr id="3" name="Freeform 3"/>
            <p:cNvSpPr/>
            <p:nvPr/>
          </p:nvSpPr>
          <p:spPr>
            <a:xfrm>
              <a:off x="72390" y="72390"/>
              <a:ext cx="22156993" cy="25708081"/>
            </a:xfrm>
            <a:custGeom>
              <a:avLst/>
              <a:gdLst/>
              <a:ahLst/>
              <a:cxnLst/>
              <a:rect l="l" t="t" r="r" b="b"/>
              <a:pathLst>
                <a:path w="22156993" h="25708081">
                  <a:moveTo>
                    <a:pt x="0" y="0"/>
                  </a:moveTo>
                  <a:lnTo>
                    <a:pt x="22156993" y="0"/>
                  </a:lnTo>
                  <a:lnTo>
                    <a:pt x="22156993" y="25708081"/>
                  </a:lnTo>
                  <a:lnTo>
                    <a:pt x="0" y="25708081"/>
                  </a:lnTo>
                  <a:lnTo>
                    <a:pt x="0" y="0"/>
                  </a:lnTo>
                  <a:close/>
                </a:path>
              </a:pathLst>
            </a:custGeom>
            <a:solidFill>
              <a:srgbClr val="FAFEFF"/>
            </a:solidFill>
          </p:spPr>
        </p:sp>
        <p:sp>
          <p:nvSpPr>
            <p:cNvPr id="4" name="Freeform 4"/>
            <p:cNvSpPr/>
            <p:nvPr/>
          </p:nvSpPr>
          <p:spPr>
            <a:xfrm>
              <a:off x="0" y="0"/>
              <a:ext cx="22301772" cy="25852861"/>
            </a:xfrm>
            <a:custGeom>
              <a:avLst/>
              <a:gdLst/>
              <a:ahLst/>
              <a:cxnLst/>
              <a:rect l="l" t="t" r="r" b="b"/>
              <a:pathLst>
                <a:path w="22301772" h="25852861">
                  <a:moveTo>
                    <a:pt x="22156992" y="25708080"/>
                  </a:moveTo>
                  <a:lnTo>
                    <a:pt x="22301772" y="25708080"/>
                  </a:lnTo>
                  <a:lnTo>
                    <a:pt x="22301772" y="25852861"/>
                  </a:lnTo>
                  <a:lnTo>
                    <a:pt x="22156992" y="25852861"/>
                  </a:lnTo>
                  <a:lnTo>
                    <a:pt x="22156992"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22156992" y="144780"/>
                  </a:moveTo>
                  <a:lnTo>
                    <a:pt x="22301772" y="144780"/>
                  </a:lnTo>
                  <a:lnTo>
                    <a:pt x="22301772" y="25708080"/>
                  </a:lnTo>
                  <a:lnTo>
                    <a:pt x="22156992" y="25708080"/>
                  </a:lnTo>
                  <a:lnTo>
                    <a:pt x="22156992" y="144780"/>
                  </a:lnTo>
                  <a:close/>
                  <a:moveTo>
                    <a:pt x="144780" y="25708080"/>
                  </a:moveTo>
                  <a:lnTo>
                    <a:pt x="22156992" y="25708080"/>
                  </a:lnTo>
                  <a:lnTo>
                    <a:pt x="22156992" y="25852861"/>
                  </a:lnTo>
                  <a:lnTo>
                    <a:pt x="144780" y="25852861"/>
                  </a:lnTo>
                  <a:lnTo>
                    <a:pt x="144780" y="25708080"/>
                  </a:lnTo>
                  <a:close/>
                  <a:moveTo>
                    <a:pt x="22156992" y="0"/>
                  </a:moveTo>
                  <a:lnTo>
                    <a:pt x="22301772" y="0"/>
                  </a:lnTo>
                  <a:lnTo>
                    <a:pt x="22301772" y="144780"/>
                  </a:lnTo>
                  <a:lnTo>
                    <a:pt x="22156992" y="144780"/>
                  </a:lnTo>
                  <a:lnTo>
                    <a:pt x="22156992" y="0"/>
                  </a:lnTo>
                  <a:close/>
                  <a:moveTo>
                    <a:pt x="0" y="0"/>
                  </a:moveTo>
                  <a:lnTo>
                    <a:pt x="144780" y="0"/>
                  </a:lnTo>
                  <a:lnTo>
                    <a:pt x="144780" y="144780"/>
                  </a:lnTo>
                  <a:lnTo>
                    <a:pt x="0" y="144780"/>
                  </a:lnTo>
                  <a:lnTo>
                    <a:pt x="0" y="0"/>
                  </a:lnTo>
                  <a:close/>
                  <a:moveTo>
                    <a:pt x="144780" y="0"/>
                  </a:moveTo>
                  <a:lnTo>
                    <a:pt x="22156992" y="0"/>
                  </a:lnTo>
                  <a:lnTo>
                    <a:pt x="22156992"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5400000">
            <a:off x="13976676" y="-453305"/>
            <a:ext cx="5136684" cy="4819144"/>
          </a:xfrm>
          <a:prstGeom prst="rect">
            <a:avLst/>
          </a:prstGeom>
        </p:spPr>
      </p:pic>
      <p:pic>
        <p:nvPicPr>
          <p:cNvPr id="6" name="Picture 6"/>
          <p:cNvPicPr>
            <a:picLocks noChangeAspect="1"/>
          </p:cNvPicPr>
          <p:nvPr/>
        </p:nvPicPr>
        <p:blipFill>
          <a:blip r:embed="rId3"/>
          <a:srcRect/>
          <a:stretch>
            <a:fillRect/>
          </a:stretch>
        </p:blipFill>
        <p:spPr>
          <a:xfrm>
            <a:off x="1031041" y="3137943"/>
            <a:ext cx="6834143" cy="5125607"/>
          </a:xfrm>
          <a:prstGeom prst="rect">
            <a:avLst/>
          </a:prstGeom>
        </p:spPr>
      </p:pic>
      <p:sp>
        <p:nvSpPr>
          <p:cNvPr id="7" name="TextBox 7"/>
          <p:cNvSpPr txBox="1"/>
          <p:nvPr/>
        </p:nvSpPr>
        <p:spPr>
          <a:xfrm>
            <a:off x="1028700" y="1603694"/>
            <a:ext cx="7240952"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20th Century </a:t>
            </a:r>
          </a:p>
        </p:txBody>
      </p:sp>
      <p:sp>
        <p:nvSpPr>
          <p:cNvPr id="8" name="TextBox 8"/>
          <p:cNvSpPr txBox="1"/>
          <p:nvPr/>
        </p:nvSpPr>
        <p:spPr>
          <a:xfrm>
            <a:off x="9300361" y="5000625"/>
            <a:ext cx="8688461" cy="3884295"/>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Bold"/>
              </a:rPr>
              <a:t>Tracking</a:t>
            </a:r>
          </a:p>
          <a:p>
            <a:pPr algn="r">
              <a:lnSpc>
                <a:spcPts val="5999"/>
              </a:lnSpc>
            </a:pPr>
            <a:r>
              <a:rPr lang="en-US" sz="4800" spc="48">
                <a:solidFill>
                  <a:srgbClr val="2E414D"/>
                </a:solidFill>
                <a:latin typeface="Glacial Indifference"/>
              </a:rPr>
              <a:t>IQ tests used in </a:t>
            </a:r>
            <a:r>
              <a:rPr lang="en-US" sz="4000" spc="40">
                <a:solidFill>
                  <a:srgbClr val="2E414D"/>
                </a:solidFill>
                <a:latin typeface="Glacial Indifference"/>
              </a:rPr>
              <a:t>schools</a:t>
            </a:r>
          </a:p>
          <a:p>
            <a:pPr algn="r">
              <a:lnSpc>
                <a:spcPts val="6000"/>
              </a:lnSpc>
            </a:pPr>
            <a:r>
              <a:rPr lang="en-US" sz="3999" spc="39">
                <a:solidFill>
                  <a:srgbClr val="2E414D"/>
                </a:solidFill>
                <a:latin typeface="Glacial Indifference"/>
              </a:rPr>
              <a:t>Work track &amp; college track</a:t>
            </a:r>
          </a:p>
          <a:p>
            <a:pPr algn="r">
              <a:lnSpc>
                <a:spcPts val="6000"/>
              </a:lnSpc>
            </a:pPr>
            <a:r>
              <a:rPr lang="en-US" sz="4000" spc="40">
                <a:solidFill>
                  <a:srgbClr val="2E414D"/>
                </a:solidFill>
                <a:latin typeface="Glacial Indifference"/>
              </a:rPr>
              <a:t>Socioeconomic &amp; racial hierarchy</a:t>
            </a:r>
          </a:p>
          <a:p>
            <a:pPr algn="r">
              <a:lnSpc>
                <a:spcPts val="6000"/>
              </a:lnSpc>
            </a:pPr>
            <a:endParaRPr lang="en-US" sz="4000" spc="40">
              <a:solidFill>
                <a:srgbClr val="2E414D"/>
              </a:solidFill>
              <a:latin typeface="Glacial Indifference"/>
            </a:endParaRPr>
          </a:p>
        </p:txBody>
      </p:sp>
      <p:pic>
        <p:nvPicPr>
          <p:cNvPr id="9" name="Picture 9"/>
          <p:cNvPicPr>
            <a:picLocks noChangeAspect="1"/>
          </p:cNvPicPr>
          <p:nvPr/>
        </p:nvPicPr>
        <p:blipFill>
          <a:blip r:embed="rId4"/>
          <a:srcRect/>
          <a:stretch>
            <a:fillRect/>
          </a:stretch>
        </p:blipFill>
        <p:spPr>
          <a:xfrm>
            <a:off x="14800590" y="1556069"/>
            <a:ext cx="2640448" cy="178395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7775" y="-300109"/>
            <a:ext cx="9391775" cy="10887218"/>
            <a:chOff x="0" y="0"/>
            <a:chExt cx="22301772" cy="25852861"/>
          </a:xfrm>
        </p:grpSpPr>
        <p:sp>
          <p:nvSpPr>
            <p:cNvPr id="3" name="Freeform 3"/>
            <p:cNvSpPr/>
            <p:nvPr/>
          </p:nvSpPr>
          <p:spPr>
            <a:xfrm>
              <a:off x="72390" y="72390"/>
              <a:ext cx="22156993" cy="25708081"/>
            </a:xfrm>
            <a:custGeom>
              <a:avLst/>
              <a:gdLst/>
              <a:ahLst/>
              <a:cxnLst/>
              <a:rect l="l" t="t" r="r" b="b"/>
              <a:pathLst>
                <a:path w="22156993" h="25708081">
                  <a:moveTo>
                    <a:pt x="0" y="0"/>
                  </a:moveTo>
                  <a:lnTo>
                    <a:pt x="22156993" y="0"/>
                  </a:lnTo>
                  <a:lnTo>
                    <a:pt x="22156993" y="25708081"/>
                  </a:lnTo>
                  <a:lnTo>
                    <a:pt x="0" y="25708081"/>
                  </a:lnTo>
                  <a:lnTo>
                    <a:pt x="0" y="0"/>
                  </a:lnTo>
                  <a:close/>
                </a:path>
              </a:pathLst>
            </a:custGeom>
            <a:solidFill>
              <a:srgbClr val="FAFEFF"/>
            </a:solidFill>
          </p:spPr>
        </p:sp>
        <p:sp>
          <p:nvSpPr>
            <p:cNvPr id="4" name="Freeform 4"/>
            <p:cNvSpPr/>
            <p:nvPr/>
          </p:nvSpPr>
          <p:spPr>
            <a:xfrm>
              <a:off x="0" y="0"/>
              <a:ext cx="22301772" cy="25852861"/>
            </a:xfrm>
            <a:custGeom>
              <a:avLst/>
              <a:gdLst/>
              <a:ahLst/>
              <a:cxnLst/>
              <a:rect l="l" t="t" r="r" b="b"/>
              <a:pathLst>
                <a:path w="22301772" h="25852861">
                  <a:moveTo>
                    <a:pt x="22156992" y="25708080"/>
                  </a:moveTo>
                  <a:lnTo>
                    <a:pt x="22301772" y="25708080"/>
                  </a:lnTo>
                  <a:lnTo>
                    <a:pt x="22301772" y="25852861"/>
                  </a:lnTo>
                  <a:lnTo>
                    <a:pt x="22156992" y="25852861"/>
                  </a:lnTo>
                  <a:lnTo>
                    <a:pt x="22156992"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22156992" y="144780"/>
                  </a:moveTo>
                  <a:lnTo>
                    <a:pt x="22301772" y="144780"/>
                  </a:lnTo>
                  <a:lnTo>
                    <a:pt x="22301772" y="25708080"/>
                  </a:lnTo>
                  <a:lnTo>
                    <a:pt x="22156992" y="25708080"/>
                  </a:lnTo>
                  <a:lnTo>
                    <a:pt x="22156992" y="144780"/>
                  </a:lnTo>
                  <a:close/>
                  <a:moveTo>
                    <a:pt x="144780" y="25708080"/>
                  </a:moveTo>
                  <a:lnTo>
                    <a:pt x="22156992" y="25708080"/>
                  </a:lnTo>
                  <a:lnTo>
                    <a:pt x="22156992" y="25852861"/>
                  </a:lnTo>
                  <a:lnTo>
                    <a:pt x="144780" y="25852861"/>
                  </a:lnTo>
                  <a:lnTo>
                    <a:pt x="144780" y="25708080"/>
                  </a:lnTo>
                  <a:close/>
                  <a:moveTo>
                    <a:pt x="22156992" y="0"/>
                  </a:moveTo>
                  <a:lnTo>
                    <a:pt x="22301772" y="0"/>
                  </a:lnTo>
                  <a:lnTo>
                    <a:pt x="22301772" y="144780"/>
                  </a:lnTo>
                  <a:lnTo>
                    <a:pt x="22156992" y="144780"/>
                  </a:lnTo>
                  <a:lnTo>
                    <a:pt x="22156992" y="0"/>
                  </a:lnTo>
                  <a:close/>
                  <a:moveTo>
                    <a:pt x="0" y="0"/>
                  </a:moveTo>
                  <a:lnTo>
                    <a:pt x="144780" y="0"/>
                  </a:lnTo>
                  <a:lnTo>
                    <a:pt x="144780" y="144780"/>
                  </a:lnTo>
                  <a:lnTo>
                    <a:pt x="0" y="144780"/>
                  </a:lnTo>
                  <a:lnTo>
                    <a:pt x="0" y="0"/>
                  </a:lnTo>
                  <a:close/>
                  <a:moveTo>
                    <a:pt x="144780" y="0"/>
                  </a:moveTo>
                  <a:lnTo>
                    <a:pt x="22156992" y="0"/>
                  </a:lnTo>
                  <a:lnTo>
                    <a:pt x="22156992"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5400000">
            <a:off x="13976676" y="-453305"/>
            <a:ext cx="5136684" cy="4819144"/>
          </a:xfrm>
          <a:prstGeom prst="rect">
            <a:avLst/>
          </a:prstGeom>
        </p:spPr>
      </p:pic>
      <p:pic>
        <p:nvPicPr>
          <p:cNvPr id="6" name="Picture 6"/>
          <p:cNvPicPr>
            <a:picLocks noChangeAspect="1"/>
          </p:cNvPicPr>
          <p:nvPr/>
        </p:nvPicPr>
        <p:blipFill>
          <a:blip r:embed="rId3"/>
          <a:srcRect/>
          <a:stretch>
            <a:fillRect/>
          </a:stretch>
        </p:blipFill>
        <p:spPr>
          <a:xfrm>
            <a:off x="1028700" y="3767850"/>
            <a:ext cx="7240952" cy="4670414"/>
          </a:xfrm>
          <a:prstGeom prst="rect">
            <a:avLst/>
          </a:prstGeom>
        </p:spPr>
      </p:pic>
      <p:sp>
        <p:nvSpPr>
          <p:cNvPr id="7" name="TextBox 7"/>
          <p:cNvSpPr txBox="1"/>
          <p:nvPr/>
        </p:nvSpPr>
        <p:spPr>
          <a:xfrm>
            <a:off x="1028700" y="1603694"/>
            <a:ext cx="7240952"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Today </a:t>
            </a:r>
          </a:p>
        </p:txBody>
      </p:sp>
      <p:sp>
        <p:nvSpPr>
          <p:cNvPr id="8" name="TextBox 8"/>
          <p:cNvSpPr txBox="1"/>
          <p:nvPr/>
        </p:nvSpPr>
        <p:spPr>
          <a:xfrm>
            <a:off x="9668580" y="4766396"/>
            <a:ext cx="8004967" cy="6465570"/>
          </a:xfrm>
          <a:prstGeom prst="rect">
            <a:avLst/>
          </a:prstGeom>
        </p:spPr>
        <p:txBody>
          <a:bodyPr lIns="0" tIns="0" rIns="0" bIns="0" rtlCol="0" anchor="t">
            <a:spAutoFit/>
          </a:bodyPr>
          <a:lstStyle/>
          <a:p>
            <a:pPr algn="r">
              <a:lnSpc>
                <a:spcPts val="7200"/>
              </a:lnSpc>
            </a:pPr>
            <a:r>
              <a:rPr lang="en-US" sz="4800" spc="48">
                <a:solidFill>
                  <a:srgbClr val="2E414D"/>
                </a:solidFill>
                <a:latin typeface="Glacial Indifference Bold"/>
              </a:rPr>
              <a:t>Grades still=</a:t>
            </a:r>
          </a:p>
          <a:p>
            <a:pPr algn="r">
              <a:lnSpc>
                <a:spcPts val="6000"/>
              </a:lnSpc>
            </a:pPr>
            <a:r>
              <a:rPr lang="en-US" sz="4800" spc="48">
                <a:solidFill>
                  <a:srgbClr val="2E414D"/>
                </a:solidFill>
                <a:latin typeface="Glacial Indifference"/>
              </a:rPr>
              <a:t>O</a:t>
            </a:r>
            <a:r>
              <a:rPr lang="en-US" sz="4000" spc="40">
                <a:solidFill>
                  <a:srgbClr val="2E414D"/>
                </a:solidFill>
                <a:latin typeface="Glacial Indifference"/>
              </a:rPr>
              <a:t>bedience/compliance</a:t>
            </a:r>
          </a:p>
          <a:p>
            <a:pPr algn="r">
              <a:lnSpc>
                <a:spcPts val="5999"/>
              </a:lnSpc>
            </a:pPr>
            <a:r>
              <a:rPr lang="en-US" sz="4000" spc="40">
                <a:solidFill>
                  <a:srgbClr val="2E414D"/>
                </a:solidFill>
                <a:latin typeface="Glacial Indifference"/>
              </a:rPr>
              <a:t>Assimilation/good citizens</a:t>
            </a:r>
          </a:p>
          <a:p>
            <a:pPr algn="r">
              <a:lnSpc>
                <a:spcPts val="5999"/>
              </a:lnSpc>
            </a:pPr>
            <a:r>
              <a:rPr lang="en-US" sz="4000" spc="40">
                <a:solidFill>
                  <a:srgbClr val="2E414D"/>
                </a:solidFill>
                <a:latin typeface="Glacial Indifference"/>
              </a:rPr>
              <a:t>Sorting &amp; Ranking/bell curve</a:t>
            </a:r>
          </a:p>
          <a:p>
            <a:pPr algn="r">
              <a:lnSpc>
                <a:spcPts val="5999"/>
              </a:lnSpc>
            </a:pPr>
            <a:r>
              <a:rPr lang="en-US" sz="3999" spc="39">
                <a:solidFill>
                  <a:srgbClr val="2E414D"/>
                </a:solidFill>
                <a:latin typeface="Glacial Indifference"/>
              </a:rPr>
              <a:t>Tracking/voc.ed or college</a:t>
            </a:r>
          </a:p>
          <a:p>
            <a:pPr algn="r">
              <a:lnSpc>
                <a:spcPts val="6000"/>
              </a:lnSpc>
            </a:pPr>
            <a:endParaRPr lang="en-US" sz="3999" spc="39">
              <a:solidFill>
                <a:srgbClr val="2E414D"/>
              </a:solidFill>
              <a:latin typeface="Glacial Indifference"/>
            </a:endParaRPr>
          </a:p>
          <a:p>
            <a:pPr algn="r">
              <a:lnSpc>
                <a:spcPts val="7200"/>
              </a:lnSpc>
            </a:pPr>
            <a:endParaRPr lang="en-US" sz="3999" spc="39">
              <a:solidFill>
                <a:srgbClr val="2E414D"/>
              </a:solidFill>
              <a:latin typeface="Glacial Indifference"/>
            </a:endParaRPr>
          </a:p>
          <a:p>
            <a:pPr algn="r">
              <a:lnSpc>
                <a:spcPts val="7200"/>
              </a:lnSpc>
            </a:pPr>
            <a:endParaRPr lang="en-US" sz="3999" spc="39">
              <a:solidFill>
                <a:srgbClr val="2E414D"/>
              </a:solidFill>
              <a:latin typeface="Glacial Indifference"/>
            </a:endParaRPr>
          </a:p>
        </p:txBody>
      </p:sp>
      <p:pic>
        <p:nvPicPr>
          <p:cNvPr id="9" name="Picture 9"/>
          <p:cNvPicPr>
            <a:picLocks noChangeAspect="1"/>
          </p:cNvPicPr>
          <p:nvPr/>
        </p:nvPicPr>
        <p:blipFill>
          <a:blip r:embed="rId4"/>
          <a:srcRect/>
          <a:stretch>
            <a:fillRect/>
          </a:stretch>
        </p:blipFill>
        <p:spPr>
          <a:xfrm>
            <a:off x="15298920" y="1206831"/>
            <a:ext cx="1804515" cy="225564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a:off x="1344984" y="1512750"/>
            <a:ext cx="12568697"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Discussion Question</a:t>
            </a:r>
          </a:p>
        </p:txBody>
      </p:sp>
      <p:grpSp>
        <p:nvGrpSpPr>
          <p:cNvPr id="3" name="Group 3"/>
          <p:cNvGrpSpPr/>
          <p:nvPr/>
        </p:nvGrpSpPr>
        <p:grpSpPr>
          <a:xfrm>
            <a:off x="1344984" y="4095574"/>
            <a:ext cx="15598032" cy="5162726"/>
            <a:chOff x="0" y="0"/>
            <a:chExt cx="37039190" cy="12259443"/>
          </a:xfrm>
        </p:grpSpPr>
        <p:sp>
          <p:nvSpPr>
            <p:cNvPr id="4" name="Freeform 4"/>
            <p:cNvSpPr/>
            <p:nvPr/>
          </p:nvSpPr>
          <p:spPr>
            <a:xfrm>
              <a:off x="72390" y="72390"/>
              <a:ext cx="36894411" cy="12114663"/>
            </a:xfrm>
            <a:custGeom>
              <a:avLst/>
              <a:gdLst/>
              <a:ahLst/>
              <a:cxnLst/>
              <a:rect l="l" t="t" r="r" b="b"/>
              <a:pathLst>
                <a:path w="36894411" h="12114663">
                  <a:moveTo>
                    <a:pt x="0" y="0"/>
                  </a:moveTo>
                  <a:lnTo>
                    <a:pt x="36894411" y="0"/>
                  </a:lnTo>
                  <a:lnTo>
                    <a:pt x="36894411" y="12114663"/>
                  </a:lnTo>
                  <a:lnTo>
                    <a:pt x="0" y="12114663"/>
                  </a:lnTo>
                  <a:lnTo>
                    <a:pt x="0" y="0"/>
                  </a:lnTo>
                  <a:close/>
                </a:path>
              </a:pathLst>
            </a:custGeom>
            <a:solidFill>
              <a:srgbClr val="FAFEFF"/>
            </a:solidFill>
          </p:spPr>
        </p:sp>
        <p:sp>
          <p:nvSpPr>
            <p:cNvPr id="5" name="Freeform 5"/>
            <p:cNvSpPr/>
            <p:nvPr/>
          </p:nvSpPr>
          <p:spPr>
            <a:xfrm>
              <a:off x="0" y="0"/>
              <a:ext cx="37039190" cy="12259443"/>
            </a:xfrm>
            <a:custGeom>
              <a:avLst/>
              <a:gdLst/>
              <a:ahLst/>
              <a:cxnLst/>
              <a:rect l="l" t="t" r="r" b="b"/>
              <a:pathLst>
                <a:path w="37039190" h="12259443">
                  <a:moveTo>
                    <a:pt x="36894412" y="12114663"/>
                  </a:moveTo>
                  <a:lnTo>
                    <a:pt x="37039190" y="12114663"/>
                  </a:lnTo>
                  <a:lnTo>
                    <a:pt x="37039190" y="12259443"/>
                  </a:lnTo>
                  <a:lnTo>
                    <a:pt x="36894412" y="12259443"/>
                  </a:lnTo>
                  <a:lnTo>
                    <a:pt x="36894412" y="12114663"/>
                  </a:lnTo>
                  <a:close/>
                  <a:moveTo>
                    <a:pt x="0" y="144780"/>
                  </a:moveTo>
                  <a:lnTo>
                    <a:pt x="144780" y="144780"/>
                  </a:lnTo>
                  <a:lnTo>
                    <a:pt x="144780" y="12114664"/>
                  </a:lnTo>
                  <a:lnTo>
                    <a:pt x="0" y="12114664"/>
                  </a:lnTo>
                  <a:lnTo>
                    <a:pt x="0" y="144780"/>
                  </a:lnTo>
                  <a:close/>
                  <a:moveTo>
                    <a:pt x="0" y="12114664"/>
                  </a:moveTo>
                  <a:lnTo>
                    <a:pt x="144780" y="12114664"/>
                  </a:lnTo>
                  <a:lnTo>
                    <a:pt x="144780" y="12259443"/>
                  </a:lnTo>
                  <a:lnTo>
                    <a:pt x="0" y="12259443"/>
                  </a:lnTo>
                  <a:lnTo>
                    <a:pt x="0" y="12114663"/>
                  </a:lnTo>
                  <a:close/>
                  <a:moveTo>
                    <a:pt x="36894412" y="144780"/>
                  </a:moveTo>
                  <a:lnTo>
                    <a:pt x="37039190" y="144780"/>
                  </a:lnTo>
                  <a:lnTo>
                    <a:pt x="37039190" y="12114664"/>
                  </a:lnTo>
                  <a:lnTo>
                    <a:pt x="36894412" y="12114664"/>
                  </a:lnTo>
                  <a:lnTo>
                    <a:pt x="36894412" y="144780"/>
                  </a:lnTo>
                  <a:close/>
                  <a:moveTo>
                    <a:pt x="144780" y="12114663"/>
                  </a:moveTo>
                  <a:lnTo>
                    <a:pt x="36894412" y="12114663"/>
                  </a:lnTo>
                  <a:lnTo>
                    <a:pt x="36894412" y="12259443"/>
                  </a:lnTo>
                  <a:lnTo>
                    <a:pt x="144780" y="12259443"/>
                  </a:lnTo>
                  <a:lnTo>
                    <a:pt x="144780" y="12114663"/>
                  </a:lnTo>
                  <a:close/>
                  <a:moveTo>
                    <a:pt x="36894412" y="0"/>
                  </a:moveTo>
                  <a:lnTo>
                    <a:pt x="37039190" y="0"/>
                  </a:lnTo>
                  <a:lnTo>
                    <a:pt x="37039190" y="144780"/>
                  </a:lnTo>
                  <a:lnTo>
                    <a:pt x="36894412" y="144780"/>
                  </a:lnTo>
                  <a:lnTo>
                    <a:pt x="36894412" y="0"/>
                  </a:lnTo>
                  <a:close/>
                  <a:moveTo>
                    <a:pt x="0" y="0"/>
                  </a:moveTo>
                  <a:lnTo>
                    <a:pt x="144780" y="0"/>
                  </a:lnTo>
                  <a:lnTo>
                    <a:pt x="144780" y="144780"/>
                  </a:lnTo>
                  <a:lnTo>
                    <a:pt x="0" y="144780"/>
                  </a:lnTo>
                  <a:lnTo>
                    <a:pt x="0" y="0"/>
                  </a:lnTo>
                  <a:close/>
                  <a:moveTo>
                    <a:pt x="144780" y="0"/>
                  </a:moveTo>
                  <a:lnTo>
                    <a:pt x="36894412" y="0"/>
                  </a:lnTo>
                  <a:lnTo>
                    <a:pt x="36894412" y="144780"/>
                  </a:lnTo>
                  <a:lnTo>
                    <a:pt x="144780" y="144780"/>
                  </a:lnTo>
                  <a:lnTo>
                    <a:pt x="144780" y="0"/>
                  </a:lnTo>
                  <a:close/>
                </a:path>
              </a:pathLst>
            </a:custGeom>
            <a:solidFill>
              <a:srgbClr val="2E414D"/>
            </a:solidFill>
          </p:spPr>
        </p:sp>
      </p:grpSp>
      <p:sp>
        <p:nvSpPr>
          <p:cNvPr id="6" name="TextBox 6"/>
          <p:cNvSpPr txBox="1"/>
          <p:nvPr/>
        </p:nvSpPr>
        <p:spPr>
          <a:xfrm>
            <a:off x="2575520" y="4772025"/>
            <a:ext cx="13627904" cy="3610001"/>
          </a:xfrm>
          <a:prstGeom prst="rect">
            <a:avLst/>
          </a:prstGeom>
        </p:spPr>
        <p:txBody>
          <a:bodyPr lIns="0" tIns="0" rIns="0" bIns="0" rtlCol="0" anchor="t">
            <a:spAutoFit/>
          </a:bodyPr>
          <a:lstStyle/>
          <a:p>
            <a:pPr algn="ctr">
              <a:lnSpc>
                <a:spcPts val="7200"/>
              </a:lnSpc>
            </a:pPr>
            <a:r>
              <a:rPr lang="en-US" sz="4800" spc="48">
                <a:solidFill>
                  <a:srgbClr val="2E414D"/>
                </a:solidFill>
                <a:latin typeface="Glacial Indifference"/>
              </a:rPr>
              <a:t>How do you see the ideas and beliefs of the early 20th century manifesting themselves through your school's communication, curriculum, instruction, policies, and/or grading?</a:t>
            </a:r>
          </a:p>
        </p:txBody>
      </p:sp>
      <p:pic>
        <p:nvPicPr>
          <p:cNvPr id="7" name="Picture 7"/>
          <p:cNvPicPr>
            <a:picLocks noChangeAspect="1"/>
          </p:cNvPicPr>
          <p:nvPr/>
        </p:nvPicPr>
        <p:blipFill>
          <a:blip r:embed="rId2"/>
          <a:srcRect/>
          <a:stretch>
            <a:fillRect/>
          </a:stretch>
        </p:blipFill>
        <p:spPr>
          <a:xfrm rot="-5400000">
            <a:off x="15096510" y="-1380872"/>
            <a:ext cx="5136684" cy="481914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2004" y="5889429"/>
            <a:ext cx="18772008" cy="4737640"/>
            <a:chOff x="0" y="0"/>
            <a:chExt cx="44576135" cy="11250031"/>
          </a:xfrm>
        </p:grpSpPr>
        <p:sp>
          <p:nvSpPr>
            <p:cNvPr id="3" name="Freeform 3"/>
            <p:cNvSpPr/>
            <p:nvPr/>
          </p:nvSpPr>
          <p:spPr>
            <a:xfrm>
              <a:off x="72390" y="72390"/>
              <a:ext cx="44431356" cy="11105251"/>
            </a:xfrm>
            <a:custGeom>
              <a:avLst/>
              <a:gdLst/>
              <a:ahLst/>
              <a:cxnLst/>
              <a:rect l="l" t="t" r="r" b="b"/>
              <a:pathLst>
                <a:path w="44431356" h="11105251">
                  <a:moveTo>
                    <a:pt x="0" y="0"/>
                  </a:moveTo>
                  <a:lnTo>
                    <a:pt x="44431356" y="0"/>
                  </a:lnTo>
                  <a:lnTo>
                    <a:pt x="44431356" y="11105251"/>
                  </a:lnTo>
                  <a:lnTo>
                    <a:pt x="0" y="11105251"/>
                  </a:lnTo>
                  <a:lnTo>
                    <a:pt x="0" y="0"/>
                  </a:lnTo>
                  <a:close/>
                </a:path>
              </a:pathLst>
            </a:custGeom>
            <a:solidFill>
              <a:srgbClr val="FAFEFF"/>
            </a:solidFill>
          </p:spPr>
        </p:sp>
        <p:sp>
          <p:nvSpPr>
            <p:cNvPr id="4" name="Freeform 4"/>
            <p:cNvSpPr/>
            <p:nvPr/>
          </p:nvSpPr>
          <p:spPr>
            <a:xfrm>
              <a:off x="0" y="0"/>
              <a:ext cx="44576135" cy="11250031"/>
            </a:xfrm>
            <a:custGeom>
              <a:avLst/>
              <a:gdLst/>
              <a:ahLst/>
              <a:cxnLst/>
              <a:rect l="l" t="t" r="r" b="b"/>
              <a:pathLst>
                <a:path w="44576135" h="11250031">
                  <a:moveTo>
                    <a:pt x="44431356" y="11105251"/>
                  </a:moveTo>
                  <a:lnTo>
                    <a:pt x="44576135" y="11105251"/>
                  </a:lnTo>
                  <a:lnTo>
                    <a:pt x="44576135" y="11250031"/>
                  </a:lnTo>
                  <a:lnTo>
                    <a:pt x="44431356" y="11250031"/>
                  </a:lnTo>
                  <a:lnTo>
                    <a:pt x="44431356" y="11105251"/>
                  </a:lnTo>
                  <a:close/>
                  <a:moveTo>
                    <a:pt x="0" y="144780"/>
                  </a:moveTo>
                  <a:lnTo>
                    <a:pt x="144780" y="144780"/>
                  </a:lnTo>
                  <a:lnTo>
                    <a:pt x="144780" y="11105251"/>
                  </a:lnTo>
                  <a:lnTo>
                    <a:pt x="0" y="11105251"/>
                  </a:lnTo>
                  <a:lnTo>
                    <a:pt x="0" y="144780"/>
                  </a:lnTo>
                  <a:close/>
                  <a:moveTo>
                    <a:pt x="0" y="11105251"/>
                  </a:moveTo>
                  <a:lnTo>
                    <a:pt x="144780" y="11105251"/>
                  </a:lnTo>
                  <a:lnTo>
                    <a:pt x="144780" y="11250031"/>
                  </a:lnTo>
                  <a:lnTo>
                    <a:pt x="0" y="11250031"/>
                  </a:lnTo>
                  <a:lnTo>
                    <a:pt x="0" y="11105251"/>
                  </a:lnTo>
                  <a:close/>
                  <a:moveTo>
                    <a:pt x="44431356" y="144780"/>
                  </a:moveTo>
                  <a:lnTo>
                    <a:pt x="44576135" y="144780"/>
                  </a:lnTo>
                  <a:lnTo>
                    <a:pt x="44576135" y="11105251"/>
                  </a:lnTo>
                  <a:lnTo>
                    <a:pt x="44431356" y="11105251"/>
                  </a:lnTo>
                  <a:lnTo>
                    <a:pt x="44431356" y="144780"/>
                  </a:lnTo>
                  <a:close/>
                  <a:moveTo>
                    <a:pt x="144780" y="11105251"/>
                  </a:moveTo>
                  <a:lnTo>
                    <a:pt x="44431356" y="11105251"/>
                  </a:lnTo>
                  <a:lnTo>
                    <a:pt x="44431356" y="11250031"/>
                  </a:lnTo>
                  <a:lnTo>
                    <a:pt x="144780" y="11250031"/>
                  </a:lnTo>
                  <a:lnTo>
                    <a:pt x="144780" y="11105251"/>
                  </a:lnTo>
                  <a:close/>
                  <a:moveTo>
                    <a:pt x="44431356" y="0"/>
                  </a:moveTo>
                  <a:lnTo>
                    <a:pt x="44576135" y="0"/>
                  </a:lnTo>
                  <a:lnTo>
                    <a:pt x="44576135" y="144780"/>
                  </a:lnTo>
                  <a:lnTo>
                    <a:pt x="44431356" y="144780"/>
                  </a:lnTo>
                  <a:lnTo>
                    <a:pt x="44431356" y="0"/>
                  </a:lnTo>
                  <a:close/>
                  <a:moveTo>
                    <a:pt x="0" y="0"/>
                  </a:moveTo>
                  <a:lnTo>
                    <a:pt x="144780" y="0"/>
                  </a:lnTo>
                  <a:lnTo>
                    <a:pt x="144780" y="144780"/>
                  </a:lnTo>
                  <a:lnTo>
                    <a:pt x="0" y="144780"/>
                  </a:lnTo>
                  <a:lnTo>
                    <a:pt x="0" y="0"/>
                  </a:lnTo>
                  <a:close/>
                  <a:moveTo>
                    <a:pt x="144780" y="0"/>
                  </a:moveTo>
                  <a:lnTo>
                    <a:pt x="44431356" y="0"/>
                  </a:lnTo>
                  <a:lnTo>
                    <a:pt x="44431356" y="144780"/>
                  </a:lnTo>
                  <a:lnTo>
                    <a:pt x="144780" y="144780"/>
                  </a:lnTo>
                  <a:lnTo>
                    <a:pt x="144780" y="0"/>
                  </a:lnTo>
                  <a:close/>
                </a:path>
              </a:pathLst>
            </a:custGeom>
            <a:solidFill>
              <a:srgbClr val="2E414D"/>
            </a:solidFill>
          </p:spPr>
        </p:sp>
      </p:grpSp>
      <p:sp>
        <p:nvSpPr>
          <p:cNvPr id="5" name="TextBox 5"/>
          <p:cNvSpPr txBox="1"/>
          <p:nvPr/>
        </p:nvSpPr>
        <p:spPr>
          <a:xfrm>
            <a:off x="6251479" y="7482425"/>
            <a:ext cx="11007821" cy="1144905"/>
          </a:xfrm>
          <a:prstGeom prst="rect">
            <a:avLst/>
          </a:prstGeom>
        </p:spPr>
        <p:txBody>
          <a:bodyPr lIns="0" tIns="0" rIns="0" bIns="0" rtlCol="0" anchor="t">
            <a:spAutoFit/>
          </a:bodyPr>
          <a:lstStyle/>
          <a:p>
            <a:pPr algn="r">
              <a:lnSpc>
                <a:spcPts val="4620"/>
              </a:lnSpc>
            </a:pPr>
            <a:r>
              <a:rPr lang="en-US" sz="3300" spc="429">
                <a:solidFill>
                  <a:srgbClr val="2E414D"/>
                </a:solidFill>
                <a:latin typeface="Glacial Indifference"/>
              </a:rPr>
              <a:t>GRADING FOR EQUITY</a:t>
            </a:r>
          </a:p>
          <a:p>
            <a:pPr algn="r">
              <a:lnSpc>
                <a:spcPts val="4620"/>
              </a:lnSpc>
            </a:pPr>
            <a:r>
              <a:rPr lang="en-US" sz="3300" spc="429">
                <a:solidFill>
                  <a:srgbClr val="2E414D"/>
                </a:solidFill>
                <a:latin typeface="Glacial Indifference"/>
              </a:rPr>
              <a:t>BY JOE FELDMAN</a:t>
            </a:r>
          </a:p>
        </p:txBody>
      </p:sp>
      <p:sp>
        <p:nvSpPr>
          <p:cNvPr id="6" name="TextBox 6"/>
          <p:cNvSpPr txBox="1"/>
          <p:nvPr/>
        </p:nvSpPr>
        <p:spPr>
          <a:xfrm>
            <a:off x="1028700" y="2416122"/>
            <a:ext cx="15459283" cy="1092838"/>
          </a:xfrm>
          <a:prstGeom prst="rect">
            <a:avLst/>
          </a:prstGeom>
        </p:spPr>
        <p:txBody>
          <a:bodyPr lIns="0" tIns="0" rIns="0" bIns="0" rtlCol="0" anchor="t">
            <a:spAutoFit/>
          </a:bodyPr>
          <a:lstStyle/>
          <a:p>
            <a:pPr>
              <a:lnSpc>
                <a:spcPts val="8325"/>
              </a:lnSpc>
            </a:pPr>
            <a:r>
              <a:rPr lang="en-US" sz="7500" spc="165">
                <a:solidFill>
                  <a:srgbClr val="2E414D"/>
                </a:solidFill>
                <a:latin typeface="Sifonn"/>
              </a:rPr>
              <a:t>Time for questions?</a:t>
            </a:r>
          </a:p>
        </p:txBody>
      </p:sp>
      <p:pic>
        <p:nvPicPr>
          <p:cNvPr id="7" name="Picture 7"/>
          <p:cNvPicPr>
            <a:picLocks noChangeAspect="1"/>
          </p:cNvPicPr>
          <p:nvPr/>
        </p:nvPicPr>
        <p:blipFill>
          <a:blip r:embed="rId2"/>
          <a:srcRect/>
          <a:stretch>
            <a:fillRect/>
          </a:stretch>
        </p:blipFill>
        <p:spPr>
          <a:xfrm rot="5400000">
            <a:off x="-1539642" y="6848728"/>
            <a:ext cx="5136684" cy="481914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a:off x="1028700" y="761619"/>
            <a:ext cx="11775203" cy="3192788"/>
          </a:xfrm>
          <a:prstGeom prst="rect">
            <a:avLst/>
          </a:prstGeom>
        </p:spPr>
        <p:txBody>
          <a:bodyPr lIns="0" tIns="0" rIns="0" bIns="0" rtlCol="0" anchor="t">
            <a:spAutoFit/>
          </a:bodyPr>
          <a:lstStyle/>
          <a:p>
            <a:pPr>
              <a:lnSpc>
                <a:spcPts val="8325"/>
              </a:lnSpc>
            </a:pPr>
            <a:r>
              <a:rPr lang="en-US" sz="7500" spc="165">
                <a:solidFill>
                  <a:srgbClr val="2E414D"/>
                </a:solidFill>
                <a:latin typeface="Sifonn"/>
              </a:rPr>
              <a:t>Thank you </a:t>
            </a:r>
          </a:p>
          <a:p>
            <a:pPr>
              <a:lnSpc>
                <a:spcPts val="8325"/>
              </a:lnSpc>
            </a:pPr>
            <a:r>
              <a:rPr lang="en-US" sz="7500" spc="165">
                <a:solidFill>
                  <a:srgbClr val="2E414D"/>
                </a:solidFill>
                <a:latin typeface="Sifonn"/>
              </a:rPr>
              <a:t>for participating </a:t>
            </a:r>
          </a:p>
          <a:p>
            <a:pPr>
              <a:lnSpc>
                <a:spcPts val="8325"/>
              </a:lnSpc>
            </a:pPr>
            <a:r>
              <a:rPr lang="en-US" sz="7500" spc="165">
                <a:solidFill>
                  <a:srgbClr val="2E414D"/>
                </a:solidFill>
                <a:latin typeface="Sifonn"/>
              </a:rPr>
              <a:t>in this learning journey!</a:t>
            </a:r>
          </a:p>
        </p:txBody>
      </p:sp>
      <p:grpSp>
        <p:nvGrpSpPr>
          <p:cNvPr id="3" name="Group 3"/>
          <p:cNvGrpSpPr/>
          <p:nvPr/>
        </p:nvGrpSpPr>
        <p:grpSpPr>
          <a:xfrm>
            <a:off x="-652921" y="4673398"/>
            <a:ext cx="19593841" cy="5786185"/>
            <a:chOff x="0" y="0"/>
            <a:chExt cx="46527665" cy="13739914"/>
          </a:xfrm>
        </p:grpSpPr>
        <p:sp>
          <p:nvSpPr>
            <p:cNvPr id="4" name="Freeform 4"/>
            <p:cNvSpPr/>
            <p:nvPr/>
          </p:nvSpPr>
          <p:spPr>
            <a:xfrm>
              <a:off x="72390" y="72390"/>
              <a:ext cx="46382886" cy="13595134"/>
            </a:xfrm>
            <a:custGeom>
              <a:avLst/>
              <a:gdLst/>
              <a:ahLst/>
              <a:cxnLst/>
              <a:rect l="l" t="t" r="r" b="b"/>
              <a:pathLst>
                <a:path w="46382886" h="13595134">
                  <a:moveTo>
                    <a:pt x="0" y="0"/>
                  </a:moveTo>
                  <a:lnTo>
                    <a:pt x="46382886" y="0"/>
                  </a:lnTo>
                  <a:lnTo>
                    <a:pt x="46382886" y="13595134"/>
                  </a:lnTo>
                  <a:lnTo>
                    <a:pt x="0" y="13595134"/>
                  </a:lnTo>
                  <a:lnTo>
                    <a:pt x="0" y="0"/>
                  </a:lnTo>
                  <a:close/>
                </a:path>
              </a:pathLst>
            </a:custGeom>
            <a:solidFill>
              <a:srgbClr val="FAFEFF"/>
            </a:solidFill>
          </p:spPr>
        </p:sp>
        <p:sp>
          <p:nvSpPr>
            <p:cNvPr id="5" name="Freeform 5"/>
            <p:cNvSpPr/>
            <p:nvPr/>
          </p:nvSpPr>
          <p:spPr>
            <a:xfrm>
              <a:off x="0" y="0"/>
              <a:ext cx="46527665" cy="13739915"/>
            </a:xfrm>
            <a:custGeom>
              <a:avLst/>
              <a:gdLst/>
              <a:ahLst/>
              <a:cxnLst/>
              <a:rect l="l" t="t" r="r" b="b"/>
              <a:pathLst>
                <a:path w="46527665" h="13739915">
                  <a:moveTo>
                    <a:pt x="46382887" y="13595135"/>
                  </a:moveTo>
                  <a:lnTo>
                    <a:pt x="46527665" y="13595135"/>
                  </a:lnTo>
                  <a:lnTo>
                    <a:pt x="46527665" y="13739915"/>
                  </a:lnTo>
                  <a:lnTo>
                    <a:pt x="46382887" y="13739915"/>
                  </a:lnTo>
                  <a:lnTo>
                    <a:pt x="46382887" y="13595135"/>
                  </a:lnTo>
                  <a:close/>
                  <a:moveTo>
                    <a:pt x="0" y="144780"/>
                  </a:moveTo>
                  <a:lnTo>
                    <a:pt x="144780" y="144780"/>
                  </a:lnTo>
                  <a:lnTo>
                    <a:pt x="144780" y="13595135"/>
                  </a:lnTo>
                  <a:lnTo>
                    <a:pt x="0" y="13595135"/>
                  </a:lnTo>
                  <a:lnTo>
                    <a:pt x="0" y="144780"/>
                  </a:lnTo>
                  <a:close/>
                  <a:moveTo>
                    <a:pt x="0" y="13595135"/>
                  </a:moveTo>
                  <a:lnTo>
                    <a:pt x="144780" y="13595135"/>
                  </a:lnTo>
                  <a:lnTo>
                    <a:pt x="144780" y="13739915"/>
                  </a:lnTo>
                  <a:lnTo>
                    <a:pt x="0" y="13739915"/>
                  </a:lnTo>
                  <a:lnTo>
                    <a:pt x="0" y="13595135"/>
                  </a:lnTo>
                  <a:close/>
                  <a:moveTo>
                    <a:pt x="46382887" y="144780"/>
                  </a:moveTo>
                  <a:lnTo>
                    <a:pt x="46527665" y="144780"/>
                  </a:lnTo>
                  <a:lnTo>
                    <a:pt x="46527665" y="13595135"/>
                  </a:lnTo>
                  <a:lnTo>
                    <a:pt x="46382887" y="13595135"/>
                  </a:lnTo>
                  <a:lnTo>
                    <a:pt x="46382887" y="144780"/>
                  </a:lnTo>
                  <a:close/>
                  <a:moveTo>
                    <a:pt x="144780" y="13595135"/>
                  </a:moveTo>
                  <a:lnTo>
                    <a:pt x="46382887" y="13595135"/>
                  </a:lnTo>
                  <a:lnTo>
                    <a:pt x="46382887" y="13739915"/>
                  </a:lnTo>
                  <a:lnTo>
                    <a:pt x="144780" y="13739915"/>
                  </a:lnTo>
                  <a:lnTo>
                    <a:pt x="144780" y="13595135"/>
                  </a:lnTo>
                  <a:close/>
                  <a:moveTo>
                    <a:pt x="46382887" y="0"/>
                  </a:moveTo>
                  <a:lnTo>
                    <a:pt x="46527665" y="0"/>
                  </a:lnTo>
                  <a:lnTo>
                    <a:pt x="46527665" y="144780"/>
                  </a:lnTo>
                  <a:lnTo>
                    <a:pt x="46382887" y="144780"/>
                  </a:lnTo>
                  <a:lnTo>
                    <a:pt x="46382887" y="0"/>
                  </a:lnTo>
                  <a:close/>
                  <a:moveTo>
                    <a:pt x="0" y="0"/>
                  </a:moveTo>
                  <a:lnTo>
                    <a:pt x="144780" y="0"/>
                  </a:lnTo>
                  <a:lnTo>
                    <a:pt x="144780" y="144780"/>
                  </a:lnTo>
                  <a:lnTo>
                    <a:pt x="0" y="144780"/>
                  </a:lnTo>
                  <a:lnTo>
                    <a:pt x="0" y="0"/>
                  </a:lnTo>
                  <a:close/>
                  <a:moveTo>
                    <a:pt x="144780" y="0"/>
                  </a:moveTo>
                  <a:lnTo>
                    <a:pt x="46382887" y="0"/>
                  </a:lnTo>
                  <a:lnTo>
                    <a:pt x="46382887" y="144780"/>
                  </a:lnTo>
                  <a:lnTo>
                    <a:pt x="144780" y="144780"/>
                  </a:lnTo>
                  <a:lnTo>
                    <a:pt x="144780" y="0"/>
                  </a:lnTo>
                  <a:close/>
                </a:path>
              </a:pathLst>
            </a:custGeom>
            <a:solidFill>
              <a:srgbClr val="2E414D"/>
            </a:solidFill>
          </p:spPr>
        </p:sp>
      </p:grpSp>
      <p:pic>
        <p:nvPicPr>
          <p:cNvPr id="6" name="Picture 6"/>
          <p:cNvPicPr>
            <a:picLocks noChangeAspect="1"/>
          </p:cNvPicPr>
          <p:nvPr/>
        </p:nvPicPr>
        <p:blipFill>
          <a:blip r:embed="rId2"/>
          <a:srcRect/>
          <a:stretch>
            <a:fillRect/>
          </a:stretch>
        </p:blipFill>
        <p:spPr>
          <a:xfrm rot="-2700000">
            <a:off x="14775977" y="-558569"/>
            <a:ext cx="5136684" cy="4819144"/>
          </a:xfrm>
          <a:prstGeom prst="rect">
            <a:avLst/>
          </a:prstGeom>
        </p:spPr>
      </p:pic>
      <p:grpSp>
        <p:nvGrpSpPr>
          <p:cNvPr id="7" name="Group 7"/>
          <p:cNvGrpSpPr/>
          <p:nvPr/>
        </p:nvGrpSpPr>
        <p:grpSpPr>
          <a:xfrm>
            <a:off x="1384962" y="6185836"/>
            <a:ext cx="4574851" cy="2523655"/>
            <a:chOff x="0" y="0"/>
            <a:chExt cx="6099802" cy="3364873"/>
          </a:xfrm>
        </p:grpSpPr>
        <p:sp>
          <p:nvSpPr>
            <p:cNvPr id="8" name="TextBox 8"/>
            <p:cNvSpPr txBox="1"/>
            <p:nvPr/>
          </p:nvSpPr>
          <p:spPr>
            <a:xfrm>
              <a:off x="0" y="-66675"/>
              <a:ext cx="6099802" cy="729615"/>
            </a:xfrm>
            <a:prstGeom prst="rect">
              <a:avLst/>
            </a:prstGeom>
          </p:spPr>
          <p:txBody>
            <a:bodyPr lIns="0" tIns="0" rIns="0" bIns="0" rtlCol="0" anchor="t">
              <a:spAutoFit/>
            </a:bodyPr>
            <a:lstStyle/>
            <a:p>
              <a:pPr>
                <a:lnSpc>
                  <a:spcPts val="4620"/>
                </a:lnSpc>
              </a:pPr>
              <a:r>
                <a:rPr lang="en-US" sz="3300" spc="429">
                  <a:solidFill>
                    <a:srgbClr val="2E414D"/>
                  </a:solidFill>
                  <a:latin typeface="Glacial Indifference"/>
                </a:rPr>
                <a:t>NEXT QUESTION</a:t>
              </a:r>
            </a:p>
          </p:txBody>
        </p:sp>
        <p:sp>
          <p:nvSpPr>
            <p:cNvPr id="9" name="TextBox 9"/>
            <p:cNvSpPr txBox="1"/>
            <p:nvPr/>
          </p:nvSpPr>
          <p:spPr>
            <a:xfrm>
              <a:off x="0" y="1136023"/>
              <a:ext cx="6099802" cy="2228850"/>
            </a:xfrm>
            <a:prstGeom prst="rect">
              <a:avLst/>
            </a:prstGeom>
          </p:spPr>
          <p:txBody>
            <a:bodyPr lIns="0" tIns="0" rIns="0" bIns="0" rtlCol="0" anchor="t">
              <a:spAutoFit/>
            </a:bodyPr>
            <a:lstStyle/>
            <a:p>
              <a:pPr>
                <a:lnSpc>
                  <a:spcPts val="4500"/>
                </a:lnSpc>
              </a:pPr>
              <a:r>
                <a:rPr lang="en-US" sz="3000" spc="30">
                  <a:solidFill>
                    <a:srgbClr val="2E414D"/>
                  </a:solidFill>
                  <a:latin typeface="Glacial Indifference Bold"/>
                </a:rPr>
                <a:t>How does our use of traditional grading send mixed messages?</a:t>
              </a:r>
            </a:p>
          </p:txBody>
        </p:sp>
      </p:grpSp>
      <p:grpSp>
        <p:nvGrpSpPr>
          <p:cNvPr id="10" name="Group 10"/>
          <p:cNvGrpSpPr/>
          <p:nvPr/>
        </p:nvGrpSpPr>
        <p:grpSpPr>
          <a:xfrm>
            <a:off x="7613631" y="6185836"/>
            <a:ext cx="4574851" cy="1952155"/>
            <a:chOff x="0" y="0"/>
            <a:chExt cx="6099802" cy="2602873"/>
          </a:xfrm>
        </p:grpSpPr>
        <p:sp>
          <p:nvSpPr>
            <p:cNvPr id="11" name="TextBox 11"/>
            <p:cNvSpPr txBox="1"/>
            <p:nvPr/>
          </p:nvSpPr>
          <p:spPr>
            <a:xfrm>
              <a:off x="0" y="-66675"/>
              <a:ext cx="6099802" cy="729615"/>
            </a:xfrm>
            <a:prstGeom prst="rect">
              <a:avLst/>
            </a:prstGeom>
          </p:spPr>
          <p:txBody>
            <a:bodyPr lIns="0" tIns="0" rIns="0" bIns="0" rtlCol="0" anchor="t">
              <a:spAutoFit/>
            </a:bodyPr>
            <a:lstStyle/>
            <a:p>
              <a:pPr>
                <a:lnSpc>
                  <a:spcPts val="4620"/>
                </a:lnSpc>
              </a:pPr>
              <a:r>
                <a:rPr lang="en-US" sz="3300" spc="429">
                  <a:solidFill>
                    <a:srgbClr val="2E414D"/>
                  </a:solidFill>
                  <a:latin typeface="Glacial Indifference"/>
                </a:rPr>
                <a:t>NEXT STEP</a:t>
              </a:r>
            </a:p>
          </p:txBody>
        </p:sp>
        <p:sp>
          <p:nvSpPr>
            <p:cNvPr id="12" name="TextBox 12"/>
            <p:cNvSpPr txBox="1"/>
            <p:nvPr/>
          </p:nvSpPr>
          <p:spPr>
            <a:xfrm>
              <a:off x="0" y="1136023"/>
              <a:ext cx="6099802" cy="1466850"/>
            </a:xfrm>
            <a:prstGeom prst="rect">
              <a:avLst/>
            </a:prstGeom>
          </p:spPr>
          <p:txBody>
            <a:bodyPr lIns="0" tIns="0" rIns="0" bIns="0" rtlCol="0" anchor="t">
              <a:spAutoFit/>
            </a:bodyPr>
            <a:lstStyle/>
            <a:p>
              <a:pPr>
                <a:lnSpc>
                  <a:spcPts val="4500"/>
                </a:lnSpc>
              </a:pPr>
              <a:r>
                <a:rPr lang="en-US" sz="3000" spc="30">
                  <a:solidFill>
                    <a:srgbClr val="2E414D"/>
                  </a:solidFill>
                  <a:latin typeface="Glacial Indifference Bold"/>
                </a:rPr>
                <a:t>Read and Reflect on</a:t>
              </a:r>
            </a:p>
            <a:p>
              <a:pPr>
                <a:lnSpc>
                  <a:spcPts val="4500"/>
                </a:lnSpc>
              </a:pPr>
              <a:r>
                <a:rPr lang="en-US" sz="3000" spc="30">
                  <a:solidFill>
                    <a:srgbClr val="2E414D"/>
                  </a:solidFill>
                  <a:latin typeface="Glacial Indifference Bold"/>
                </a:rPr>
                <a:t>Chapters 1 &amp; 2</a:t>
              </a:r>
              <a:r>
                <a:rPr lang="en-US" sz="3000" spc="30">
                  <a:solidFill>
                    <a:srgbClr val="2E414D"/>
                  </a:solidFill>
                  <a:latin typeface="Glacial Indifference"/>
                </a:rPr>
                <a:t> </a:t>
              </a:r>
            </a:p>
          </p:txBody>
        </p:sp>
      </p:grpSp>
      <p:grpSp>
        <p:nvGrpSpPr>
          <p:cNvPr id="13" name="Group 13"/>
          <p:cNvGrpSpPr/>
          <p:nvPr/>
        </p:nvGrpSpPr>
        <p:grpSpPr>
          <a:xfrm>
            <a:off x="13062977" y="6185836"/>
            <a:ext cx="4574851" cy="3323755"/>
            <a:chOff x="0" y="0"/>
            <a:chExt cx="6099802" cy="4431673"/>
          </a:xfrm>
        </p:grpSpPr>
        <p:sp>
          <p:nvSpPr>
            <p:cNvPr id="14" name="TextBox 14"/>
            <p:cNvSpPr txBox="1"/>
            <p:nvPr/>
          </p:nvSpPr>
          <p:spPr>
            <a:xfrm>
              <a:off x="0" y="-66675"/>
              <a:ext cx="6099802" cy="729615"/>
            </a:xfrm>
            <a:prstGeom prst="rect">
              <a:avLst/>
            </a:prstGeom>
          </p:spPr>
          <p:txBody>
            <a:bodyPr lIns="0" tIns="0" rIns="0" bIns="0" rtlCol="0" anchor="t">
              <a:spAutoFit/>
            </a:bodyPr>
            <a:lstStyle/>
            <a:p>
              <a:pPr>
                <a:lnSpc>
                  <a:spcPts val="4620"/>
                </a:lnSpc>
              </a:pPr>
              <a:r>
                <a:rPr lang="en-US" sz="3300" spc="429">
                  <a:solidFill>
                    <a:srgbClr val="2E414D"/>
                  </a:solidFill>
                  <a:latin typeface="Glacial Indifference"/>
                </a:rPr>
                <a:t>NEXT WEBINAR</a:t>
              </a:r>
            </a:p>
          </p:txBody>
        </p:sp>
        <p:sp>
          <p:nvSpPr>
            <p:cNvPr id="15" name="TextBox 15"/>
            <p:cNvSpPr txBox="1"/>
            <p:nvPr/>
          </p:nvSpPr>
          <p:spPr>
            <a:xfrm>
              <a:off x="0" y="1136023"/>
              <a:ext cx="6099802" cy="3295650"/>
            </a:xfrm>
            <a:prstGeom prst="rect">
              <a:avLst/>
            </a:prstGeom>
          </p:spPr>
          <p:txBody>
            <a:bodyPr lIns="0" tIns="0" rIns="0" bIns="0" rtlCol="0" anchor="t">
              <a:spAutoFit/>
            </a:bodyPr>
            <a:lstStyle/>
            <a:p>
              <a:pPr>
                <a:lnSpc>
                  <a:spcPts val="4500"/>
                </a:lnSpc>
              </a:pPr>
              <a:r>
                <a:rPr lang="en-US" sz="3000" spc="30">
                  <a:solidFill>
                    <a:srgbClr val="2E414D"/>
                  </a:solidFill>
                  <a:latin typeface="Glacial Indifference"/>
                </a:rPr>
                <a:t>Tuesday, </a:t>
              </a:r>
              <a:r>
                <a:rPr lang="en-US" sz="3000" spc="30">
                  <a:solidFill>
                    <a:srgbClr val="2E414D"/>
                  </a:solidFill>
                  <a:latin typeface="Glacial Indifference Bold"/>
                </a:rPr>
                <a:t>6/9 @ 3pm</a:t>
              </a:r>
            </a:p>
            <a:p>
              <a:pPr>
                <a:lnSpc>
                  <a:spcPts val="4500"/>
                </a:lnSpc>
              </a:pPr>
              <a:r>
                <a:rPr lang="en-US" sz="3000" spc="30">
                  <a:solidFill>
                    <a:srgbClr val="2E414D"/>
                  </a:solidFill>
                  <a:latin typeface="Glacial Indifference Bold"/>
                </a:rPr>
                <a:t>Chapter 3 Preview</a:t>
              </a:r>
            </a:p>
            <a:p>
              <a:pPr>
                <a:lnSpc>
                  <a:spcPts val="3600"/>
                </a:lnSpc>
              </a:pPr>
              <a:r>
                <a:rPr lang="en-US" sz="2400" spc="24">
                  <a:solidFill>
                    <a:srgbClr val="2E414D"/>
                  </a:solidFill>
                  <a:latin typeface="Glacial Indifference"/>
                </a:rPr>
                <a:t>How Traditional Grading Stifles Risk-Taking and Supports the "Commodity of Grades</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365686" y="-611839"/>
            <a:ext cx="4885863" cy="11510678"/>
            <a:chOff x="0" y="0"/>
            <a:chExt cx="11602003" cy="27333332"/>
          </a:xfrm>
        </p:grpSpPr>
        <p:sp>
          <p:nvSpPr>
            <p:cNvPr id="3" name="Freeform 3"/>
            <p:cNvSpPr/>
            <p:nvPr/>
          </p:nvSpPr>
          <p:spPr>
            <a:xfrm>
              <a:off x="72390" y="72390"/>
              <a:ext cx="11457223" cy="27188554"/>
            </a:xfrm>
            <a:custGeom>
              <a:avLst/>
              <a:gdLst/>
              <a:ahLst/>
              <a:cxnLst/>
              <a:rect l="l" t="t" r="r" b="b"/>
              <a:pathLst>
                <a:path w="11457223" h="27188554">
                  <a:moveTo>
                    <a:pt x="0" y="0"/>
                  </a:moveTo>
                  <a:lnTo>
                    <a:pt x="11457223" y="0"/>
                  </a:lnTo>
                  <a:lnTo>
                    <a:pt x="11457223" y="27188554"/>
                  </a:lnTo>
                  <a:lnTo>
                    <a:pt x="0" y="27188554"/>
                  </a:lnTo>
                  <a:lnTo>
                    <a:pt x="0" y="0"/>
                  </a:lnTo>
                  <a:close/>
                </a:path>
              </a:pathLst>
            </a:custGeom>
            <a:solidFill>
              <a:srgbClr val="C3EBE2"/>
            </a:solidFill>
          </p:spPr>
        </p:sp>
        <p:sp>
          <p:nvSpPr>
            <p:cNvPr id="4" name="Freeform 4"/>
            <p:cNvSpPr/>
            <p:nvPr/>
          </p:nvSpPr>
          <p:spPr>
            <a:xfrm>
              <a:off x="0" y="0"/>
              <a:ext cx="11602003" cy="27333333"/>
            </a:xfrm>
            <a:custGeom>
              <a:avLst/>
              <a:gdLst/>
              <a:ahLst/>
              <a:cxnLst/>
              <a:rect l="l" t="t" r="r" b="b"/>
              <a:pathLst>
                <a:path w="11602003" h="27333333">
                  <a:moveTo>
                    <a:pt x="11457223" y="27188551"/>
                  </a:moveTo>
                  <a:lnTo>
                    <a:pt x="11602003" y="27188551"/>
                  </a:lnTo>
                  <a:lnTo>
                    <a:pt x="11602003" y="27333333"/>
                  </a:lnTo>
                  <a:lnTo>
                    <a:pt x="11457223" y="27333333"/>
                  </a:lnTo>
                  <a:lnTo>
                    <a:pt x="11457223" y="27188551"/>
                  </a:lnTo>
                  <a:close/>
                  <a:moveTo>
                    <a:pt x="0" y="144780"/>
                  </a:moveTo>
                  <a:lnTo>
                    <a:pt x="144780" y="144780"/>
                  </a:lnTo>
                  <a:lnTo>
                    <a:pt x="144780" y="27188551"/>
                  </a:lnTo>
                  <a:lnTo>
                    <a:pt x="0" y="27188551"/>
                  </a:lnTo>
                  <a:lnTo>
                    <a:pt x="0" y="144780"/>
                  </a:lnTo>
                  <a:close/>
                  <a:moveTo>
                    <a:pt x="0" y="27188551"/>
                  </a:moveTo>
                  <a:lnTo>
                    <a:pt x="144780" y="27188551"/>
                  </a:lnTo>
                  <a:lnTo>
                    <a:pt x="144780" y="27333333"/>
                  </a:lnTo>
                  <a:lnTo>
                    <a:pt x="0" y="27333333"/>
                  </a:lnTo>
                  <a:lnTo>
                    <a:pt x="0" y="27188551"/>
                  </a:lnTo>
                  <a:close/>
                  <a:moveTo>
                    <a:pt x="11457223" y="144780"/>
                  </a:moveTo>
                  <a:lnTo>
                    <a:pt x="11602003" y="144780"/>
                  </a:lnTo>
                  <a:lnTo>
                    <a:pt x="11602003" y="27188551"/>
                  </a:lnTo>
                  <a:lnTo>
                    <a:pt x="11457223" y="27188551"/>
                  </a:lnTo>
                  <a:lnTo>
                    <a:pt x="11457223" y="144780"/>
                  </a:lnTo>
                  <a:close/>
                  <a:moveTo>
                    <a:pt x="144780" y="27188551"/>
                  </a:moveTo>
                  <a:lnTo>
                    <a:pt x="11457223" y="27188551"/>
                  </a:lnTo>
                  <a:lnTo>
                    <a:pt x="11457223" y="27333333"/>
                  </a:lnTo>
                  <a:lnTo>
                    <a:pt x="144780" y="27333333"/>
                  </a:lnTo>
                  <a:lnTo>
                    <a:pt x="144780" y="27188551"/>
                  </a:lnTo>
                  <a:close/>
                  <a:moveTo>
                    <a:pt x="11457223" y="0"/>
                  </a:moveTo>
                  <a:lnTo>
                    <a:pt x="11602003" y="0"/>
                  </a:lnTo>
                  <a:lnTo>
                    <a:pt x="11602003" y="144780"/>
                  </a:lnTo>
                  <a:lnTo>
                    <a:pt x="11457223" y="144780"/>
                  </a:lnTo>
                  <a:lnTo>
                    <a:pt x="11457223" y="0"/>
                  </a:lnTo>
                  <a:close/>
                  <a:moveTo>
                    <a:pt x="0" y="0"/>
                  </a:moveTo>
                  <a:lnTo>
                    <a:pt x="144780" y="0"/>
                  </a:lnTo>
                  <a:lnTo>
                    <a:pt x="144780" y="144780"/>
                  </a:lnTo>
                  <a:lnTo>
                    <a:pt x="0" y="144780"/>
                  </a:lnTo>
                  <a:lnTo>
                    <a:pt x="0" y="0"/>
                  </a:lnTo>
                  <a:close/>
                  <a:moveTo>
                    <a:pt x="144780" y="0"/>
                  </a:moveTo>
                  <a:lnTo>
                    <a:pt x="11457223" y="0"/>
                  </a:lnTo>
                  <a:lnTo>
                    <a:pt x="11457223"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srcRect/>
          <a:stretch>
            <a:fillRect/>
          </a:stretch>
        </p:blipFill>
        <p:spPr>
          <a:xfrm rot="-10800000">
            <a:off x="-1539642" y="-832193"/>
            <a:ext cx="5136684" cy="4819144"/>
          </a:xfrm>
          <a:prstGeom prst="rect">
            <a:avLst/>
          </a:prstGeom>
        </p:spPr>
      </p:pic>
      <p:pic>
        <p:nvPicPr>
          <p:cNvPr id="6" name="Picture 6"/>
          <p:cNvPicPr>
            <a:picLocks noChangeAspect="1"/>
          </p:cNvPicPr>
          <p:nvPr/>
        </p:nvPicPr>
        <p:blipFill>
          <a:blip r:embed="rId3">
            <a:alphaModFix amt="31999"/>
          </a:blip>
          <a:srcRect/>
          <a:stretch>
            <a:fillRect/>
          </a:stretch>
        </p:blipFill>
        <p:spPr>
          <a:xfrm>
            <a:off x="4520177" y="554226"/>
            <a:ext cx="13767823" cy="9178549"/>
          </a:xfrm>
          <a:prstGeom prst="rect">
            <a:avLst/>
          </a:prstGeom>
        </p:spPr>
      </p:pic>
      <p:sp>
        <p:nvSpPr>
          <p:cNvPr id="7" name="TextBox 7"/>
          <p:cNvSpPr txBox="1"/>
          <p:nvPr/>
        </p:nvSpPr>
        <p:spPr>
          <a:xfrm>
            <a:off x="6589318" y="1303874"/>
            <a:ext cx="10669982" cy="6693318"/>
          </a:xfrm>
          <a:prstGeom prst="rect">
            <a:avLst/>
          </a:prstGeom>
        </p:spPr>
        <p:txBody>
          <a:bodyPr lIns="0" tIns="0" rIns="0" bIns="0" rtlCol="0" anchor="t">
            <a:spAutoFit/>
          </a:bodyPr>
          <a:lstStyle/>
          <a:p>
            <a:pPr algn="r">
              <a:lnSpc>
                <a:spcPts val="5292"/>
              </a:lnSpc>
            </a:pPr>
            <a:r>
              <a:rPr lang="en-US" sz="4199" spc="180">
                <a:solidFill>
                  <a:srgbClr val="2E414D"/>
                </a:solidFill>
                <a:latin typeface="Sifonn"/>
              </a:rPr>
              <a:t>"IF WE'RE GOING TO </a:t>
            </a:r>
          </a:p>
          <a:p>
            <a:pPr algn="r">
              <a:lnSpc>
                <a:spcPts val="5291"/>
              </a:lnSpc>
            </a:pPr>
            <a:r>
              <a:rPr lang="en-US" sz="4199" spc="180">
                <a:solidFill>
                  <a:srgbClr val="2E414D"/>
                </a:solidFill>
                <a:latin typeface="Sifonn"/>
              </a:rPr>
              <a:t>UNDERSTAND OUR GRADING, QUESTION IT, AND </a:t>
            </a:r>
          </a:p>
          <a:p>
            <a:pPr algn="r">
              <a:lnSpc>
                <a:spcPts val="5291"/>
              </a:lnSpc>
            </a:pPr>
            <a:r>
              <a:rPr lang="en-US" sz="4199" spc="180">
                <a:solidFill>
                  <a:srgbClr val="2E414D"/>
                </a:solidFill>
                <a:latin typeface="Sifonn"/>
              </a:rPr>
              <a:t>FIND WAYS TO IMPROVE IT, PARTICULARLY FOR VULNERABLE </a:t>
            </a:r>
          </a:p>
          <a:p>
            <a:pPr algn="r">
              <a:lnSpc>
                <a:spcPts val="5291"/>
              </a:lnSpc>
            </a:pPr>
            <a:r>
              <a:rPr lang="en-US" sz="4199" spc="180">
                <a:solidFill>
                  <a:srgbClr val="2E414D"/>
                </a:solidFill>
                <a:latin typeface="Sifonn"/>
              </a:rPr>
              <a:t>STUDENT POPULATIONS,</a:t>
            </a:r>
          </a:p>
          <a:p>
            <a:pPr algn="r">
              <a:lnSpc>
                <a:spcPts val="5291"/>
              </a:lnSpc>
            </a:pPr>
            <a:r>
              <a:rPr lang="en-US" sz="4199" spc="180">
                <a:solidFill>
                  <a:srgbClr val="2E414D"/>
                </a:solidFill>
                <a:latin typeface="Sifonn"/>
              </a:rPr>
              <a:t>WE NEED A BASIC UNDERSTANDING </a:t>
            </a:r>
          </a:p>
          <a:p>
            <a:pPr algn="r">
              <a:lnSpc>
                <a:spcPts val="5291"/>
              </a:lnSpc>
            </a:pPr>
            <a:r>
              <a:rPr lang="en-US" sz="4199" spc="180">
                <a:solidFill>
                  <a:srgbClr val="2E414D"/>
                </a:solidFill>
                <a:latin typeface="Sifonn"/>
              </a:rPr>
              <a:t>OF ITS GENEALOGY </a:t>
            </a:r>
          </a:p>
          <a:p>
            <a:pPr algn="r">
              <a:lnSpc>
                <a:spcPts val="5291"/>
              </a:lnSpc>
            </a:pPr>
            <a:r>
              <a:rPr lang="en-US" sz="4199" spc="180">
                <a:solidFill>
                  <a:srgbClr val="2E414D"/>
                </a:solidFill>
                <a:latin typeface="Sifonn"/>
              </a:rPr>
              <a:t>AND ITS EVOLUTION."</a:t>
            </a:r>
          </a:p>
        </p:txBody>
      </p:sp>
      <p:sp>
        <p:nvSpPr>
          <p:cNvPr id="8" name="TextBox 8"/>
          <p:cNvSpPr txBox="1"/>
          <p:nvPr/>
        </p:nvSpPr>
        <p:spPr>
          <a:xfrm rot="-5400000">
            <a:off x="-125163" y="6770142"/>
            <a:ext cx="4404817" cy="571500"/>
          </a:xfrm>
          <a:prstGeom prst="rect">
            <a:avLst/>
          </a:prstGeom>
        </p:spPr>
        <p:txBody>
          <a:bodyPr lIns="0" tIns="0" rIns="0" bIns="0" rtlCol="0" anchor="t">
            <a:spAutoFit/>
          </a:bodyPr>
          <a:lstStyle/>
          <a:p>
            <a:pPr>
              <a:lnSpc>
                <a:spcPts val="4560"/>
              </a:lnSpc>
            </a:pPr>
            <a:r>
              <a:rPr lang="en-US" sz="3800" spc="380">
                <a:solidFill>
                  <a:srgbClr val="2E414D"/>
                </a:solidFill>
                <a:latin typeface="Glacial Indifference Bold"/>
              </a:rPr>
              <a:t>FINAL WORDS</a:t>
            </a:r>
          </a:p>
        </p:txBody>
      </p:sp>
      <p:sp>
        <p:nvSpPr>
          <p:cNvPr id="9" name="TextBox 9"/>
          <p:cNvSpPr txBox="1"/>
          <p:nvPr/>
        </p:nvSpPr>
        <p:spPr>
          <a:xfrm>
            <a:off x="8376910" y="8694420"/>
            <a:ext cx="8882390" cy="563880"/>
          </a:xfrm>
          <a:prstGeom prst="rect">
            <a:avLst/>
          </a:prstGeom>
        </p:spPr>
        <p:txBody>
          <a:bodyPr lIns="0" tIns="0" rIns="0" bIns="0" rtlCol="0" anchor="t">
            <a:spAutoFit/>
          </a:bodyPr>
          <a:lstStyle/>
          <a:p>
            <a:pPr algn="r">
              <a:lnSpc>
                <a:spcPts val="4620"/>
              </a:lnSpc>
            </a:pPr>
            <a:r>
              <a:rPr lang="en-US" sz="3300" spc="429">
                <a:solidFill>
                  <a:srgbClr val="2E414D"/>
                </a:solidFill>
                <a:latin typeface="Glacial Indifference"/>
              </a:rPr>
              <a:t>(FELDMAN, 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670354" y="-729092"/>
            <a:ext cx="19628708" cy="5898292"/>
          </a:xfrm>
          <a:prstGeom prst="rect">
            <a:avLst/>
          </a:prstGeom>
          <a:solidFill>
            <a:srgbClr val="C3EBE2"/>
          </a:solidFill>
        </p:spPr>
      </p:sp>
      <p:sp>
        <p:nvSpPr>
          <p:cNvPr id="3" name="AutoShape 3"/>
          <p:cNvSpPr/>
          <p:nvPr/>
        </p:nvSpPr>
        <p:spPr>
          <a:xfrm>
            <a:off x="3292143" y="3993531"/>
            <a:ext cx="2692113" cy="2351339"/>
          </a:xfrm>
          <a:prstGeom prst="rect">
            <a:avLst/>
          </a:prstGeom>
          <a:solidFill>
            <a:srgbClr val="66757F"/>
          </a:solidFill>
        </p:spPr>
      </p:sp>
      <p:sp>
        <p:nvSpPr>
          <p:cNvPr id="4" name="AutoShape 4"/>
          <p:cNvSpPr/>
          <p:nvPr/>
        </p:nvSpPr>
        <p:spPr>
          <a:xfrm>
            <a:off x="12223041" y="3993531"/>
            <a:ext cx="2692113" cy="2351339"/>
          </a:xfrm>
          <a:prstGeom prst="rect">
            <a:avLst/>
          </a:prstGeom>
          <a:solidFill>
            <a:srgbClr val="66757F"/>
          </a:solidFill>
        </p:spPr>
      </p:sp>
      <p:sp>
        <p:nvSpPr>
          <p:cNvPr id="5" name="AutoShape 5"/>
          <p:cNvSpPr/>
          <p:nvPr/>
        </p:nvSpPr>
        <p:spPr>
          <a:xfrm>
            <a:off x="7797943" y="4031458"/>
            <a:ext cx="2692113" cy="2351339"/>
          </a:xfrm>
          <a:prstGeom prst="rect">
            <a:avLst/>
          </a:prstGeom>
          <a:solidFill>
            <a:srgbClr val="66757F"/>
          </a:solidFill>
        </p:spPr>
      </p:sp>
      <p:sp>
        <p:nvSpPr>
          <p:cNvPr id="6" name="AutoShape 6"/>
          <p:cNvSpPr/>
          <p:nvPr/>
        </p:nvSpPr>
        <p:spPr>
          <a:xfrm>
            <a:off x="-4877026" y="1802542"/>
            <a:ext cx="6889345" cy="87376"/>
          </a:xfrm>
          <a:prstGeom prst="rect">
            <a:avLst/>
          </a:prstGeom>
          <a:solidFill>
            <a:srgbClr val="7564AB"/>
          </a:solidFill>
        </p:spPr>
      </p:sp>
      <p:sp>
        <p:nvSpPr>
          <p:cNvPr id="7" name="AutoShape 7"/>
          <p:cNvSpPr/>
          <p:nvPr/>
        </p:nvSpPr>
        <p:spPr>
          <a:xfrm>
            <a:off x="16268700" y="1802542"/>
            <a:ext cx="6889345" cy="87376"/>
          </a:xfrm>
          <a:prstGeom prst="rect">
            <a:avLst/>
          </a:prstGeom>
          <a:solidFill>
            <a:srgbClr val="7564AB"/>
          </a:solidFill>
        </p:spPr>
      </p:sp>
      <p:pic>
        <p:nvPicPr>
          <p:cNvPr id="8" name="Picture 8"/>
          <p:cNvPicPr>
            <a:picLocks noChangeAspect="1"/>
          </p:cNvPicPr>
          <p:nvPr/>
        </p:nvPicPr>
        <p:blipFill>
          <a:blip r:embed="rId2"/>
          <a:srcRect/>
          <a:stretch>
            <a:fillRect/>
          </a:stretch>
        </p:blipFill>
        <p:spPr>
          <a:xfrm>
            <a:off x="12570852" y="4483455"/>
            <a:ext cx="1996490" cy="1388808"/>
          </a:xfrm>
          <a:prstGeom prst="rect">
            <a:avLst/>
          </a:prstGeom>
        </p:spPr>
      </p:pic>
      <p:pic>
        <p:nvPicPr>
          <p:cNvPr id="9" name="Picture 9"/>
          <p:cNvPicPr>
            <a:picLocks noChangeAspect="1"/>
          </p:cNvPicPr>
          <p:nvPr/>
        </p:nvPicPr>
        <p:blipFill>
          <a:blip r:embed="rId3"/>
          <a:srcRect/>
          <a:stretch>
            <a:fillRect/>
          </a:stretch>
        </p:blipFill>
        <p:spPr>
          <a:xfrm>
            <a:off x="7906122" y="4390535"/>
            <a:ext cx="2475756" cy="1650504"/>
          </a:xfrm>
          <a:prstGeom prst="rect">
            <a:avLst/>
          </a:prstGeom>
        </p:spPr>
      </p:pic>
      <p:pic>
        <p:nvPicPr>
          <p:cNvPr id="10" name="Picture 10"/>
          <p:cNvPicPr>
            <a:picLocks noChangeAspect="1"/>
          </p:cNvPicPr>
          <p:nvPr/>
        </p:nvPicPr>
        <p:blipFill>
          <a:blip r:embed="rId4"/>
          <a:srcRect/>
          <a:stretch>
            <a:fillRect/>
          </a:stretch>
        </p:blipFill>
        <p:spPr>
          <a:xfrm>
            <a:off x="3569482" y="4031458"/>
            <a:ext cx="3598307" cy="2313412"/>
          </a:xfrm>
          <a:prstGeom prst="rect">
            <a:avLst/>
          </a:prstGeom>
        </p:spPr>
      </p:pic>
      <p:sp>
        <p:nvSpPr>
          <p:cNvPr id="11" name="TextBox 11"/>
          <p:cNvSpPr txBox="1"/>
          <p:nvPr/>
        </p:nvSpPr>
        <p:spPr>
          <a:xfrm>
            <a:off x="2200662" y="1085850"/>
            <a:ext cx="13886677" cy="2133600"/>
          </a:xfrm>
          <a:prstGeom prst="rect">
            <a:avLst/>
          </a:prstGeom>
        </p:spPr>
        <p:txBody>
          <a:bodyPr lIns="0" tIns="0" rIns="0" bIns="0" rtlCol="0" anchor="t">
            <a:spAutoFit/>
          </a:bodyPr>
          <a:lstStyle/>
          <a:p>
            <a:pPr algn="ctr">
              <a:lnSpc>
                <a:spcPts val="8250"/>
              </a:lnSpc>
            </a:pPr>
            <a:r>
              <a:rPr lang="en-US" sz="7500">
                <a:solidFill>
                  <a:srgbClr val="2E414D"/>
                </a:solidFill>
                <a:latin typeface="Sifonn Bold"/>
              </a:rPr>
              <a:t>AUTHENTIC ENGAGEMENT AGREEMENTS</a:t>
            </a:r>
          </a:p>
        </p:txBody>
      </p:sp>
      <p:sp>
        <p:nvSpPr>
          <p:cNvPr id="12" name="TextBox 12"/>
          <p:cNvSpPr txBox="1"/>
          <p:nvPr/>
        </p:nvSpPr>
        <p:spPr>
          <a:xfrm>
            <a:off x="2849890" y="6646379"/>
            <a:ext cx="3660275" cy="3262312"/>
          </a:xfrm>
          <a:prstGeom prst="rect">
            <a:avLst/>
          </a:prstGeom>
        </p:spPr>
        <p:txBody>
          <a:bodyPr lIns="0" tIns="0" rIns="0" bIns="0" rtlCol="0" anchor="t">
            <a:spAutoFit/>
          </a:bodyPr>
          <a:lstStyle/>
          <a:p>
            <a:pPr algn="ctr">
              <a:lnSpc>
                <a:spcPts val="3262"/>
              </a:lnSpc>
            </a:pPr>
            <a:r>
              <a:rPr lang="en-US" sz="2300" spc="114">
                <a:solidFill>
                  <a:srgbClr val="343A46"/>
                </a:solidFill>
                <a:latin typeface="Quicksand"/>
              </a:rPr>
              <a:t>P</a:t>
            </a:r>
            <a:r>
              <a:rPr lang="en-US" sz="2300" spc="114">
                <a:solidFill>
                  <a:srgbClr val="2E414D"/>
                </a:solidFill>
                <a:latin typeface="Quicksand"/>
              </a:rPr>
              <a:t>resentation/</a:t>
            </a:r>
          </a:p>
          <a:p>
            <a:pPr algn="ctr">
              <a:lnSpc>
                <a:spcPts val="3262"/>
              </a:lnSpc>
            </a:pPr>
            <a:r>
              <a:rPr lang="en-US" sz="2300" spc="114">
                <a:solidFill>
                  <a:srgbClr val="2E414D"/>
                </a:solidFill>
                <a:latin typeface="Quicksand"/>
              </a:rPr>
              <a:t>chapter previews </a:t>
            </a:r>
          </a:p>
          <a:p>
            <a:pPr algn="ctr">
              <a:lnSpc>
                <a:spcPts val="3262"/>
              </a:lnSpc>
            </a:pPr>
            <a:r>
              <a:rPr lang="en-US" sz="2250" spc="112">
                <a:solidFill>
                  <a:srgbClr val="2E414D"/>
                </a:solidFill>
                <a:latin typeface="Quicksand"/>
              </a:rPr>
              <a:t>10</a:t>
            </a:r>
            <a:r>
              <a:rPr lang="en-US" sz="2300" spc="114">
                <a:solidFill>
                  <a:srgbClr val="2E414D"/>
                </a:solidFill>
                <a:latin typeface="Quicksand"/>
              </a:rPr>
              <a:t> minutes</a:t>
            </a:r>
          </a:p>
          <a:p>
            <a:pPr algn="ctr">
              <a:lnSpc>
                <a:spcPts val="3262"/>
              </a:lnSpc>
            </a:pPr>
            <a:r>
              <a:rPr lang="en-US" sz="2250" spc="112">
                <a:solidFill>
                  <a:srgbClr val="2E414D"/>
                </a:solidFill>
                <a:latin typeface="Quicksand"/>
              </a:rPr>
              <a:t>Please mute</a:t>
            </a:r>
          </a:p>
          <a:p>
            <a:pPr algn="ctr">
              <a:lnSpc>
                <a:spcPts val="3262"/>
              </a:lnSpc>
            </a:pPr>
            <a:r>
              <a:rPr lang="en-US" sz="2250" spc="112">
                <a:solidFill>
                  <a:srgbClr val="2E414D"/>
                </a:solidFill>
                <a:latin typeface="Quicksand"/>
              </a:rPr>
              <a:t>Consider turning off your video to relax </a:t>
            </a:r>
          </a:p>
          <a:p>
            <a:pPr algn="ctr">
              <a:lnSpc>
                <a:spcPts val="3262"/>
              </a:lnSpc>
            </a:pPr>
            <a:r>
              <a:rPr lang="en-US" sz="2250" spc="112">
                <a:solidFill>
                  <a:srgbClr val="2E414D"/>
                </a:solidFill>
                <a:latin typeface="Quicksand"/>
              </a:rPr>
              <a:t>while learning</a:t>
            </a:r>
          </a:p>
          <a:p>
            <a:pPr algn="ctr">
              <a:lnSpc>
                <a:spcPts val="3262"/>
              </a:lnSpc>
            </a:pPr>
            <a:endParaRPr lang="en-US" sz="2250" spc="112">
              <a:solidFill>
                <a:srgbClr val="2E414D"/>
              </a:solidFill>
              <a:latin typeface="Quicksand"/>
            </a:endParaRPr>
          </a:p>
        </p:txBody>
      </p:sp>
      <p:sp>
        <p:nvSpPr>
          <p:cNvPr id="13" name="TextBox 13"/>
          <p:cNvSpPr txBox="1"/>
          <p:nvPr/>
        </p:nvSpPr>
        <p:spPr>
          <a:xfrm>
            <a:off x="11777835" y="6646379"/>
            <a:ext cx="3660275" cy="2462212"/>
          </a:xfrm>
          <a:prstGeom prst="rect">
            <a:avLst/>
          </a:prstGeom>
        </p:spPr>
        <p:txBody>
          <a:bodyPr lIns="0" tIns="0" rIns="0" bIns="0" rtlCol="0" anchor="t">
            <a:spAutoFit/>
          </a:bodyPr>
          <a:lstStyle/>
          <a:p>
            <a:pPr algn="ctr">
              <a:lnSpc>
                <a:spcPts val="3262"/>
              </a:lnSpc>
            </a:pPr>
            <a:r>
              <a:rPr lang="en-US" sz="2250" spc="112">
                <a:solidFill>
                  <a:srgbClr val="2E414D"/>
                </a:solidFill>
                <a:latin typeface="Quicksand"/>
              </a:rPr>
              <a:t>Use the chat during the presentation to post THOUGHTS, QUESTIONS, EPIPHANIES </a:t>
            </a:r>
          </a:p>
          <a:p>
            <a:pPr algn="ctr">
              <a:lnSpc>
                <a:spcPts val="3262"/>
              </a:lnSpc>
            </a:pPr>
            <a:r>
              <a:rPr lang="en-US" sz="2250" spc="112">
                <a:solidFill>
                  <a:srgbClr val="2E414D"/>
                </a:solidFill>
                <a:latin typeface="Quicksand Italics"/>
              </a:rPr>
              <a:t>(TQEs idea from Marissa Thompson) </a:t>
            </a:r>
          </a:p>
        </p:txBody>
      </p:sp>
      <p:sp>
        <p:nvSpPr>
          <p:cNvPr id="14" name="TextBox 14"/>
          <p:cNvSpPr txBox="1"/>
          <p:nvPr/>
        </p:nvSpPr>
        <p:spPr>
          <a:xfrm>
            <a:off x="7355691" y="6684306"/>
            <a:ext cx="3660275" cy="1660525"/>
          </a:xfrm>
          <a:prstGeom prst="rect">
            <a:avLst/>
          </a:prstGeom>
        </p:spPr>
        <p:txBody>
          <a:bodyPr lIns="0" tIns="0" rIns="0" bIns="0" rtlCol="0" anchor="t">
            <a:spAutoFit/>
          </a:bodyPr>
          <a:lstStyle/>
          <a:p>
            <a:pPr algn="ctr">
              <a:lnSpc>
                <a:spcPts val="3335"/>
              </a:lnSpc>
            </a:pPr>
            <a:r>
              <a:rPr lang="en-US" sz="2300" spc="114">
                <a:solidFill>
                  <a:srgbClr val="2E414D"/>
                </a:solidFill>
                <a:latin typeface="Quicksand"/>
              </a:rPr>
              <a:t>Time for discussion</a:t>
            </a:r>
          </a:p>
          <a:p>
            <a:pPr algn="ctr">
              <a:lnSpc>
                <a:spcPts val="3335"/>
              </a:lnSpc>
            </a:pPr>
            <a:r>
              <a:rPr lang="en-US" sz="2300" spc="114">
                <a:solidFill>
                  <a:srgbClr val="2E414D"/>
                </a:solidFill>
                <a:latin typeface="Quicksand"/>
              </a:rPr>
              <a:t> in breakout groups–</a:t>
            </a:r>
          </a:p>
          <a:p>
            <a:pPr algn="ctr">
              <a:lnSpc>
                <a:spcPts val="3335"/>
              </a:lnSpc>
            </a:pPr>
            <a:r>
              <a:rPr lang="en-US" sz="2300" spc="114">
                <a:solidFill>
                  <a:srgbClr val="2E414D"/>
                </a:solidFill>
                <a:latin typeface="Quicksand"/>
              </a:rPr>
              <a:t>Be prepared to think and share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2915002" y="6848728"/>
            <a:ext cx="5136684" cy="4819144"/>
          </a:xfrm>
          <a:prstGeom prst="rect">
            <a:avLst/>
          </a:prstGeom>
        </p:spPr>
      </p:pic>
      <p:grpSp>
        <p:nvGrpSpPr>
          <p:cNvPr id="3" name="Group 3"/>
          <p:cNvGrpSpPr/>
          <p:nvPr/>
        </p:nvGrpSpPr>
        <p:grpSpPr>
          <a:xfrm>
            <a:off x="-134419" y="-170034"/>
            <a:ext cx="4432438" cy="10575489"/>
            <a:chOff x="0" y="0"/>
            <a:chExt cx="10525296" cy="25112625"/>
          </a:xfrm>
        </p:grpSpPr>
        <p:sp>
          <p:nvSpPr>
            <p:cNvPr id="4" name="Freeform 4"/>
            <p:cNvSpPr/>
            <p:nvPr/>
          </p:nvSpPr>
          <p:spPr>
            <a:xfrm>
              <a:off x="72390" y="72390"/>
              <a:ext cx="10380516" cy="24967846"/>
            </a:xfrm>
            <a:custGeom>
              <a:avLst/>
              <a:gdLst/>
              <a:ahLst/>
              <a:cxnLst/>
              <a:rect l="l" t="t" r="r" b="b"/>
              <a:pathLst>
                <a:path w="10380516" h="24967846">
                  <a:moveTo>
                    <a:pt x="0" y="0"/>
                  </a:moveTo>
                  <a:lnTo>
                    <a:pt x="10380516" y="0"/>
                  </a:lnTo>
                  <a:lnTo>
                    <a:pt x="10380516" y="24967846"/>
                  </a:lnTo>
                  <a:lnTo>
                    <a:pt x="0" y="24967846"/>
                  </a:lnTo>
                  <a:lnTo>
                    <a:pt x="0" y="0"/>
                  </a:lnTo>
                  <a:close/>
                </a:path>
              </a:pathLst>
            </a:custGeom>
            <a:solidFill>
              <a:srgbClr val="FAFEFF"/>
            </a:solidFill>
          </p:spPr>
        </p:sp>
        <p:sp>
          <p:nvSpPr>
            <p:cNvPr id="5" name="Freeform 5"/>
            <p:cNvSpPr/>
            <p:nvPr/>
          </p:nvSpPr>
          <p:spPr>
            <a:xfrm>
              <a:off x="0" y="0"/>
              <a:ext cx="10525296" cy="25112625"/>
            </a:xfrm>
            <a:custGeom>
              <a:avLst/>
              <a:gdLst/>
              <a:ahLst/>
              <a:cxnLst/>
              <a:rect l="l" t="t" r="r" b="b"/>
              <a:pathLst>
                <a:path w="10525296" h="25112625">
                  <a:moveTo>
                    <a:pt x="10380517" y="24967845"/>
                  </a:moveTo>
                  <a:lnTo>
                    <a:pt x="10525296" y="24967845"/>
                  </a:lnTo>
                  <a:lnTo>
                    <a:pt x="10525296" y="25112625"/>
                  </a:lnTo>
                  <a:lnTo>
                    <a:pt x="10380517" y="25112625"/>
                  </a:lnTo>
                  <a:lnTo>
                    <a:pt x="10380517" y="24967845"/>
                  </a:lnTo>
                  <a:close/>
                  <a:moveTo>
                    <a:pt x="0" y="144780"/>
                  </a:moveTo>
                  <a:lnTo>
                    <a:pt x="144780" y="144780"/>
                  </a:lnTo>
                  <a:lnTo>
                    <a:pt x="144780" y="24967845"/>
                  </a:lnTo>
                  <a:lnTo>
                    <a:pt x="0" y="24967845"/>
                  </a:lnTo>
                  <a:lnTo>
                    <a:pt x="0" y="144780"/>
                  </a:lnTo>
                  <a:close/>
                  <a:moveTo>
                    <a:pt x="0" y="24967845"/>
                  </a:moveTo>
                  <a:lnTo>
                    <a:pt x="144780" y="24967845"/>
                  </a:lnTo>
                  <a:lnTo>
                    <a:pt x="144780" y="25112625"/>
                  </a:lnTo>
                  <a:lnTo>
                    <a:pt x="0" y="25112625"/>
                  </a:lnTo>
                  <a:lnTo>
                    <a:pt x="0" y="24967845"/>
                  </a:lnTo>
                  <a:close/>
                  <a:moveTo>
                    <a:pt x="10380517" y="144780"/>
                  </a:moveTo>
                  <a:lnTo>
                    <a:pt x="10525296" y="144780"/>
                  </a:lnTo>
                  <a:lnTo>
                    <a:pt x="10525296" y="24967845"/>
                  </a:lnTo>
                  <a:lnTo>
                    <a:pt x="10380517" y="24967845"/>
                  </a:lnTo>
                  <a:lnTo>
                    <a:pt x="10380517" y="144780"/>
                  </a:lnTo>
                  <a:close/>
                  <a:moveTo>
                    <a:pt x="144780" y="24967845"/>
                  </a:moveTo>
                  <a:lnTo>
                    <a:pt x="10380517" y="24967845"/>
                  </a:lnTo>
                  <a:lnTo>
                    <a:pt x="10380517" y="25112625"/>
                  </a:lnTo>
                  <a:lnTo>
                    <a:pt x="144780" y="25112625"/>
                  </a:lnTo>
                  <a:lnTo>
                    <a:pt x="144780" y="24967845"/>
                  </a:lnTo>
                  <a:close/>
                  <a:moveTo>
                    <a:pt x="10380517" y="0"/>
                  </a:moveTo>
                  <a:lnTo>
                    <a:pt x="10525296" y="0"/>
                  </a:lnTo>
                  <a:lnTo>
                    <a:pt x="10525296" y="144780"/>
                  </a:lnTo>
                  <a:lnTo>
                    <a:pt x="10380517" y="144780"/>
                  </a:lnTo>
                  <a:lnTo>
                    <a:pt x="10380517" y="0"/>
                  </a:lnTo>
                  <a:close/>
                  <a:moveTo>
                    <a:pt x="0" y="0"/>
                  </a:moveTo>
                  <a:lnTo>
                    <a:pt x="144780" y="0"/>
                  </a:lnTo>
                  <a:lnTo>
                    <a:pt x="144780" y="144780"/>
                  </a:lnTo>
                  <a:lnTo>
                    <a:pt x="0" y="144780"/>
                  </a:lnTo>
                  <a:lnTo>
                    <a:pt x="0" y="0"/>
                  </a:lnTo>
                  <a:close/>
                  <a:moveTo>
                    <a:pt x="144780" y="0"/>
                  </a:moveTo>
                  <a:lnTo>
                    <a:pt x="10380517" y="0"/>
                  </a:lnTo>
                  <a:lnTo>
                    <a:pt x="10380517" y="144780"/>
                  </a:lnTo>
                  <a:lnTo>
                    <a:pt x="144780" y="144780"/>
                  </a:lnTo>
                  <a:lnTo>
                    <a:pt x="144780" y="0"/>
                  </a:lnTo>
                  <a:close/>
                </a:path>
              </a:pathLst>
            </a:custGeom>
            <a:solidFill>
              <a:srgbClr val="2E414D"/>
            </a:solidFill>
          </p:spPr>
        </p:sp>
      </p:grpSp>
      <p:pic>
        <p:nvPicPr>
          <p:cNvPr id="6" name="Picture 6"/>
          <p:cNvPicPr>
            <a:picLocks noChangeAspect="1"/>
          </p:cNvPicPr>
          <p:nvPr/>
        </p:nvPicPr>
        <p:blipFill>
          <a:blip r:embed="rId3"/>
          <a:srcRect/>
          <a:stretch>
            <a:fillRect/>
          </a:stretch>
        </p:blipFill>
        <p:spPr>
          <a:xfrm>
            <a:off x="7108668" y="1030753"/>
            <a:ext cx="10682859" cy="7130809"/>
          </a:xfrm>
          <a:prstGeom prst="rect">
            <a:avLst/>
          </a:prstGeom>
        </p:spPr>
      </p:pic>
      <p:sp>
        <p:nvSpPr>
          <p:cNvPr id="7" name="TextBox 7"/>
          <p:cNvSpPr txBox="1"/>
          <p:nvPr/>
        </p:nvSpPr>
        <p:spPr>
          <a:xfrm>
            <a:off x="9397116" y="8694420"/>
            <a:ext cx="7862184" cy="563880"/>
          </a:xfrm>
          <a:prstGeom prst="rect">
            <a:avLst/>
          </a:prstGeom>
        </p:spPr>
        <p:txBody>
          <a:bodyPr lIns="0" tIns="0" rIns="0" bIns="0" rtlCol="0" anchor="t">
            <a:spAutoFit/>
          </a:bodyPr>
          <a:lstStyle/>
          <a:p>
            <a:pPr algn="r">
              <a:lnSpc>
                <a:spcPts val="4620"/>
              </a:lnSpc>
            </a:pPr>
            <a:r>
              <a:rPr lang="en-US" sz="3300" spc="429">
                <a:solidFill>
                  <a:srgbClr val="2E414D"/>
                </a:solidFill>
                <a:latin typeface="Glacial Indifference"/>
              </a:rPr>
              <a:t>GRADING AS IDENTITY</a:t>
            </a:r>
          </a:p>
        </p:txBody>
      </p:sp>
      <p:sp>
        <p:nvSpPr>
          <p:cNvPr id="8" name="TextBox 8"/>
          <p:cNvSpPr txBox="1"/>
          <p:nvPr/>
        </p:nvSpPr>
        <p:spPr>
          <a:xfrm rot="-5400000">
            <a:off x="-1934309" y="4831960"/>
            <a:ext cx="8173913" cy="571500"/>
          </a:xfrm>
          <a:prstGeom prst="rect">
            <a:avLst/>
          </a:prstGeom>
        </p:spPr>
        <p:txBody>
          <a:bodyPr lIns="0" tIns="0" rIns="0" bIns="0" rtlCol="0" anchor="t">
            <a:spAutoFit/>
          </a:bodyPr>
          <a:lstStyle/>
          <a:p>
            <a:pPr algn="ctr">
              <a:lnSpc>
                <a:spcPts val="4560"/>
              </a:lnSpc>
            </a:pPr>
            <a:r>
              <a:rPr lang="en-US" sz="3800" spc="380">
                <a:solidFill>
                  <a:srgbClr val="2E414D"/>
                </a:solidFill>
                <a:latin typeface="Glacial Indifference Bold"/>
              </a:rPr>
              <a:t>CHAPTER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2915002" y="6848728"/>
            <a:ext cx="5136684" cy="4819144"/>
          </a:xfrm>
          <a:prstGeom prst="rect">
            <a:avLst/>
          </a:prstGeom>
        </p:spPr>
      </p:pic>
      <p:grpSp>
        <p:nvGrpSpPr>
          <p:cNvPr id="3" name="Group 3"/>
          <p:cNvGrpSpPr/>
          <p:nvPr/>
        </p:nvGrpSpPr>
        <p:grpSpPr>
          <a:xfrm>
            <a:off x="-134419" y="-170034"/>
            <a:ext cx="4432438" cy="10575489"/>
            <a:chOff x="0" y="0"/>
            <a:chExt cx="10525296" cy="25112625"/>
          </a:xfrm>
        </p:grpSpPr>
        <p:sp>
          <p:nvSpPr>
            <p:cNvPr id="4" name="Freeform 4"/>
            <p:cNvSpPr/>
            <p:nvPr/>
          </p:nvSpPr>
          <p:spPr>
            <a:xfrm>
              <a:off x="72390" y="72390"/>
              <a:ext cx="10380516" cy="24967846"/>
            </a:xfrm>
            <a:custGeom>
              <a:avLst/>
              <a:gdLst/>
              <a:ahLst/>
              <a:cxnLst/>
              <a:rect l="l" t="t" r="r" b="b"/>
              <a:pathLst>
                <a:path w="10380516" h="24967846">
                  <a:moveTo>
                    <a:pt x="0" y="0"/>
                  </a:moveTo>
                  <a:lnTo>
                    <a:pt x="10380516" y="0"/>
                  </a:lnTo>
                  <a:lnTo>
                    <a:pt x="10380516" y="24967846"/>
                  </a:lnTo>
                  <a:lnTo>
                    <a:pt x="0" y="24967846"/>
                  </a:lnTo>
                  <a:lnTo>
                    <a:pt x="0" y="0"/>
                  </a:lnTo>
                  <a:close/>
                </a:path>
              </a:pathLst>
            </a:custGeom>
            <a:solidFill>
              <a:srgbClr val="FAFEFF"/>
            </a:solidFill>
          </p:spPr>
        </p:sp>
        <p:sp>
          <p:nvSpPr>
            <p:cNvPr id="5" name="Freeform 5"/>
            <p:cNvSpPr/>
            <p:nvPr/>
          </p:nvSpPr>
          <p:spPr>
            <a:xfrm>
              <a:off x="0" y="0"/>
              <a:ext cx="10525296" cy="25112625"/>
            </a:xfrm>
            <a:custGeom>
              <a:avLst/>
              <a:gdLst/>
              <a:ahLst/>
              <a:cxnLst/>
              <a:rect l="l" t="t" r="r" b="b"/>
              <a:pathLst>
                <a:path w="10525296" h="25112625">
                  <a:moveTo>
                    <a:pt x="10380517" y="24967845"/>
                  </a:moveTo>
                  <a:lnTo>
                    <a:pt x="10525296" y="24967845"/>
                  </a:lnTo>
                  <a:lnTo>
                    <a:pt x="10525296" y="25112625"/>
                  </a:lnTo>
                  <a:lnTo>
                    <a:pt x="10380517" y="25112625"/>
                  </a:lnTo>
                  <a:lnTo>
                    <a:pt x="10380517" y="24967845"/>
                  </a:lnTo>
                  <a:close/>
                  <a:moveTo>
                    <a:pt x="0" y="144780"/>
                  </a:moveTo>
                  <a:lnTo>
                    <a:pt x="144780" y="144780"/>
                  </a:lnTo>
                  <a:lnTo>
                    <a:pt x="144780" y="24967845"/>
                  </a:lnTo>
                  <a:lnTo>
                    <a:pt x="0" y="24967845"/>
                  </a:lnTo>
                  <a:lnTo>
                    <a:pt x="0" y="144780"/>
                  </a:lnTo>
                  <a:close/>
                  <a:moveTo>
                    <a:pt x="0" y="24967845"/>
                  </a:moveTo>
                  <a:lnTo>
                    <a:pt x="144780" y="24967845"/>
                  </a:lnTo>
                  <a:lnTo>
                    <a:pt x="144780" y="25112625"/>
                  </a:lnTo>
                  <a:lnTo>
                    <a:pt x="0" y="25112625"/>
                  </a:lnTo>
                  <a:lnTo>
                    <a:pt x="0" y="24967845"/>
                  </a:lnTo>
                  <a:close/>
                  <a:moveTo>
                    <a:pt x="10380517" y="144780"/>
                  </a:moveTo>
                  <a:lnTo>
                    <a:pt x="10525296" y="144780"/>
                  </a:lnTo>
                  <a:lnTo>
                    <a:pt x="10525296" y="24967845"/>
                  </a:lnTo>
                  <a:lnTo>
                    <a:pt x="10380517" y="24967845"/>
                  </a:lnTo>
                  <a:lnTo>
                    <a:pt x="10380517" y="144780"/>
                  </a:lnTo>
                  <a:close/>
                  <a:moveTo>
                    <a:pt x="144780" y="24967845"/>
                  </a:moveTo>
                  <a:lnTo>
                    <a:pt x="10380517" y="24967845"/>
                  </a:lnTo>
                  <a:lnTo>
                    <a:pt x="10380517" y="25112625"/>
                  </a:lnTo>
                  <a:lnTo>
                    <a:pt x="144780" y="25112625"/>
                  </a:lnTo>
                  <a:lnTo>
                    <a:pt x="144780" y="24967845"/>
                  </a:lnTo>
                  <a:close/>
                  <a:moveTo>
                    <a:pt x="10380517" y="0"/>
                  </a:moveTo>
                  <a:lnTo>
                    <a:pt x="10525296" y="0"/>
                  </a:lnTo>
                  <a:lnTo>
                    <a:pt x="10525296" y="144780"/>
                  </a:lnTo>
                  <a:lnTo>
                    <a:pt x="10380517" y="144780"/>
                  </a:lnTo>
                  <a:lnTo>
                    <a:pt x="10380517" y="0"/>
                  </a:lnTo>
                  <a:close/>
                  <a:moveTo>
                    <a:pt x="0" y="0"/>
                  </a:moveTo>
                  <a:lnTo>
                    <a:pt x="144780" y="0"/>
                  </a:lnTo>
                  <a:lnTo>
                    <a:pt x="144780" y="144780"/>
                  </a:lnTo>
                  <a:lnTo>
                    <a:pt x="0" y="144780"/>
                  </a:lnTo>
                  <a:lnTo>
                    <a:pt x="0" y="0"/>
                  </a:lnTo>
                  <a:close/>
                  <a:moveTo>
                    <a:pt x="144780" y="0"/>
                  </a:moveTo>
                  <a:lnTo>
                    <a:pt x="10380517" y="0"/>
                  </a:lnTo>
                  <a:lnTo>
                    <a:pt x="10380517" y="144780"/>
                  </a:lnTo>
                  <a:lnTo>
                    <a:pt x="144780" y="144780"/>
                  </a:lnTo>
                  <a:lnTo>
                    <a:pt x="144780" y="0"/>
                  </a:lnTo>
                  <a:close/>
                </a:path>
              </a:pathLst>
            </a:custGeom>
            <a:solidFill>
              <a:srgbClr val="2E414D"/>
            </a:solidFill>
          </p:spPr>
        </p:sp>
      </p:grpSp>
      <p:pic>
        <p:nvPicPr>
          <p:cNvPr id="6" name="Picture 6"/>
          <p:cNvPicPr>
            <a:picLocks noChangeAspect="1"/>
          </p:cNvPicPr>
          <p:nvPr/>
        </p:nvPicPr>
        <p:blipFill>
          <a:blip r:embed="rId3"/>
          <a:srcRect t="19997"/>
          <a:stretch>
            <a:fillRect/>
          </a:stretch>
        </p:blipFill>
        <p:spPr>
          <a:xfrm>
            <a:off x="9397116" y="1718822"/>
            <a:ext cx="8115300" cy="6492474"/>
          </a:xfrm>
          <a:prstGeom prst="rect">
            <a:avLst/>
          </a:prstGeom>
        </p:spPr>
      </p:pic>
      <p:sp>
        <p:nvSpPr>
          <p:cNvPr id="7" name="TextBox 7"/>
          <p:cNvSpPr txBox="1"/>
          <p:nvPr/>
        </p:nvSpPr>
        <p:spPr>
          <a:xfrm>
            <a:off x="9397116" y="8694420"/>
            <a:ext cx="7862184" cy="563880"/>
          </a:xfrm>
          <a:prstGeom prst="rect">
            <a:avLst/>
          </a:prstGeom>
        </p:spPr>
        <p:txBody>
          <a:bodyPr lIns="0" tIns="0" rIns="0" bIns="0" rtlCol="0" anchor="t">
            <a:spAutoFit/>
          </a:bodyPr>
          <a:lstStyle/>
          <a:p>
            <a:pPr algn="r">
              <a:lnSpc>
                <a:spcPts val="4620"/>
              </a:lnSpc>
            </a:pPr>
            <a:r>
              <a:rPr lang="en-US" sz="3300" spc="429">
                <a:solidFill>
                  <a:srgbClr val="2E414D"/>
                </a:solidFill>
                <a:latin typeface="Glacial Indifference"/>
              </a:rPr>
              <a:t>ISLAND OF AUTONOMY</a:t>
            </a:r>
          </a:p>
        </p:txBody>
      </p:sp>
      <p:sp>
        <p:nvSpPr>
          <p:cNvPr id="8" name="TextBox 8"/>
          <p:cNvSpPr txBox="1"/>
          <p:nvPr/>
        </p:nvSpPr>
        <p:spPr>
          <a:xfrm rot="-5400000">
            <a:off x="-1934309" y="4831960"/>
            <a:ext cx="8173913" cy="571500"/>
          </a:xfrm>
          <a:prstGeom prst="rect">
            <a:avLst/>
          </a:prstGeom>
        </p:spPr>
        <p:txBody>
          <a:bodyPr lIns="0" tIns="0" rIns="0" bIns="0" rtlCol="0" anchor="t">
            <a:spAutoFit/>
          </a:bodyPr>
          <a:lstStyle/>
          <a:p>
            <a:pPr algn="ctr">
              <a:lnSpc>
                <a:spcPts val="4560"/>
              </a:lnSpc>
            </a:pPr>
            <a:r>
              <a:rPr lang="en-US" sz="3800" spc="380">
                <a:solidFill>
                  <a:srgbClr val="2E414D"/>
                </a:solidFill>
                <a:latin typeface="Glacial Indifference Bold"/>
              </a:rPr>
              <a:t>CHAPTER 1</a:t>
            </a:r>
          </a:p>
        </p:txBody>
      </p:sp>
      <p:sp>
        <p:nvSpPr>
          <p:cNvPr id="9" name="TextBox 9"/>
          <p:cNvSpPr txBox="1"/>
          <p:nvPr/>
        </p:nvSpPr>
        <p:spPr>
          <a:xfrm>
            <a:off x="4609858" y="2678053"/>
            <a:ext cx="4367698" cy="1704453"/>
          </a:xfrm>
          <a:prstGeom prst="rect">
            <a:avLst/>
          </a:prstGeom>
        </p:spPr>
        <p:txBody>
          <a:bodyPr lIns="0" tIns="0" rIns="0" bIns="0" rtlCol="0" anchor="t">
            <a:spAutoFit/>
          </a:bodyPr>
          <a:lstStyle/>
          <a:p>
            <a:pPr algn="ctr">
              <a:lnSpc>
                <a:spcPts val="3445"/>
              </a:lnSpc>
            </a:pPr>
            <a:r>
              <a:rPr lang="en-US" sz="2461">
                <a:solidFill>
                  <a:srgbClr val="000000"/>
                </a:solidFill>
                <a:latin typeface="Open Sans Light"/>
              </a:rPr>
              <a:t>Grades are the only thing some teachers feel they have control over thanks to unions and state policies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51547" y="-300109"/>
            <a:ext cx="5537662" cy="10887218"/>
            <a:chOff x="0" y="0"/>
            <a:chExt cx="13149768" cy="25852861"/>
          </a:xfrm>
        </p:grpSpPr>
        <p:sp>
          <p:nvSpPr>
            <p:cNvPr id="3" name="Freeform 3"/>
            <p:cNvSpPr/>
            <p:nvPr/>
          </p:nvSpPr>
          <p:spPr>
            <a:xfrm>
              <a:off x="72390" y="72390"/>
              <a:ext cx="13004989" cy="25708081"/>
            </a:xfrm>
            <a:custGeom>
              <a:avLst/>
              <a:gdLst/>
              <a:ahLst/>
              <a:cxnLst/>
              <a:rect l="l" t="t" r="r" b="b"/>
              <a:pathLst>
                <a:path w="13004989" h="25708081">
                  <a:moveTo>
                    <a:pt x="0" y="0"/>
                  </a:moveTo>
                  <a:lnTo>
                    <a:pt x="13004989" y="0"/>
                  </a:lnTo>
                  <a:lnTo>
                    <a:pt x="13004989" y="25708081"/>
                  </a:lnTo>
                  <a:lnTo>
                    <a:pt x="0" y="25708081"/>
                  </a:lnTo>
                  <a:lnTo>
                    <a:pt x="0" y="0"/>
                  </a:lnTo>
                  <a:close/>
                </a:path>
              </a:pathLst>
            </a:custGeom>
            <a:solidFill>
              <a:srgbClr val="FAFEFF"/>
            </a:solidFill>
          </p:spPr>
        </p:sp>
        <p:sp>
          <p:nvSpPr>
            <p:cNvPr id="4" name="Freeform 4"/>
            <p:cNvSpPr/>
            <p:nvPr/>
          </p:nvSpPr>
          <p:spPr>
            <a:xfrm>
              <a:off x="0" y="0"/>
              <a:ext cx="13149768" cy="25852861"/>
            </a:xfrm>
            <a:custGeom>
              <a:avLst/>
              <a:gdLst/>
              <a:ahLst/>
              <a:cxnLst/>
              <a:rect l="l" t="t" r="r" b="b"/>
              <a:pathLst>
                <a:path w="13149768" h="25852861">
                  <a:moveTo>
                    <a:pt x="13004988" y="25708080"/>
                  </a:moveTo>
                  <a:lnTo>
                    <a:pt x="13149768" y="25708080"/>
                  </a:lnTo>
                  <a:lnTo>
                    <a:pt x="13149768" y="25852861"/>
                  </a:lnTo>
                  <a:lnTo>
                    <a:pt x="13004988" y="25852861"/>
                  </a:lnTo>
                  <a:lnTo>
                    <a:pt x="1300498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13004988" y="144780"/>
                  </a:moveTo>
                  <a:lnTo>
                    <a:pt x="13149768" y="144780"/>
                  </a:lnTo>
                  <a:lnTo>
                    <a:pt x="13149768" y="25708080"/>
                  </a:lnTo>
                  <a:lnTo>
                    <a:pt x="13004988" y="25708080"/>
                  </a:lnTo>
                  <a:lnTo>
                    <a:pt x="13004988" y="144780"/>
                  </a:lnTo>
                  <a:close/>
                  <a:moveTo>
                    <a:pt x="144780" y="25708080"/>
                  </a:moveTo>
                  <a:lnTo>
                    <a:pt x="13004988" y="25708080"/>
                  </a:lnTo>
                  <a:lnTo>
                    <a:pt x="13004988" y="25852861"/>
                  </a:lnTo>
                  <a:lnTo>
                    <a:pt x="144780" y="25852861"/>
                  </a:lnTo>
                  <a:lnTo>
                    <a:pt x="144780" y="25708080"/>
                  </a:lnTo>
                  <a:close/>
                  <a:moveTo>
                    <a:pt x="13004988" y="0"/>
                  </a:moveTo>
                  <a:lnTo>
                    <a:pt x="13149768" y="0"/>
                  </a:lnTo>
                  <a:lnTo>
                    <a:pt x="13149768" y="144780"/>
                  </a:lnTo>
                  <a:lnTo>
                    <a:pt x="13004988" y="144780"/>
                  </a:lnTo>
                  <a:lnTo>
                    <a:pt x="13004988" y="0"/>
                  </a:lnTo>
                  <a:close/>
                  <a:moveTo>
                    <a:pt x="0" y="0"/>
                  </a:moveTo>
                  <a:lnTo>
                    <a:pt x="144780" y="0"/>
                  </a:lnTo>
                  <a:lnTo>
                    <a:pt x="144780" y="144780"/>
                  </a:lnTo>
                  <a:lnTo>
                    <a:pt x="0" y="144780"/>
                  </a:lnTo>
                  <a:lnTo>
                    <a:pt x="0" y="0"/>
                  </a:lnTo>
                  <a:close/>
                  <a:moveTo>
                    <a:pt x="144780" y="0"/>
                  </a:moveTo>
                  <a:lnTo>
                    <a:pt x="13004988" y="0"/>
                  </a:lnTo>
                  <a:lnTo>
                    <a:pt x="13004988" y="144780"/>
                  </a:lnTo>
                  <a:lnTo>
                    <a:pt x="144780" y="144780"/>
                  </a:lnTo>
                  <a:lnTo>
                    <a:pt x="144780" y="0"/>
                  </a:lnTo>
                  <a:close/>
                </a:path>
              </a:pathLst>
            </a:custGeom>
            <a:solidFill>
              <a:srgbClr val="2E414D"/>
            </a:solidFill>
          </p:spPr>
        </p:sp>
      </p:grpSp>
      <p:grpSp>
        <p:nvGrpSpPr>
          <p:cNvPr id="5" name="Group 5"/>
          <p:cNvGrpSpPr/>
          <p:nvPr/>
        </p:nvGrpSpPr>
        <p:grpSpPr>
          <a:xfrm>
            <a:off x="9111498" y="692472"/>
            <a:ext cx="8147802" cy="7820172"/>
            <a:chOff x="0" y="0"/>
            <a:chExt cx="10863736" cy="10426895"/>
          </a:xfrm>
        </p:grpSpPr>
        <p:sp>
          <p:nvSpPr>
            <p:cNvPr id="6" name="TextBox 6"/>
            <p:cNvSpPr txBox="1"/>
            <p:nvPr/>
          </p:nvSpPr>
          <p:spPr>
            <a:xfrm>
              <a:off x="0" y="47625"/>
              <a:ext cx="10863736" cy="1472992"/>
            </a:xfrm>
            <a:prstGeom prst="rect">
              <a:avLst/>
            </a:prstGeom>
          </p:spPr>
          <p:txBody>
            <a:bodyPr lIns="0" tIns="0" rIns="0" bIns="0" rtlCol="0" anchor="t">
              <a:spAutoFit/>
            </a:bodyPr>
            <a:lstStyle/>
            <a:p>
              <a:pPr algn="r">
                <a:lnSpc>
                  <a:spcPts val="8325"/>
                </a:lnSpc>
              </a:pPr>
              <a:endParaRPr/>
            </a:p>
          </p:txBody>
        </p:sp>
        <p:sp>
          <p:nvSpPr>
            <p:cNvPr id="7" name="TextBox 7"/>
            <p:cNvSpPr txBox="1"/>
            <p:nvPr/>
          </p:nvSpPr>
          <p:spPr>
            <a:xfrm>
              <a:off x="2970" y="2239956"/>
              <a:ext cx="10860766" cy="1524000"/>
            </a:xfrm>
            <a:prstGeom prst="rect">
              <a:avLst/>
            </a:prstGeom>
          </p:spPr>
          <p:txBody>
            <a:bodyPr lIns="0" tIns="0" rIns="0" bIns="0" rtlCol="0" anchor="t">
              <a:spAutoFit/>
            </a:bodyPr>
            <a:lstStyle/>
            <a:p>
              <a:pPr algn="r">
                <a:lnSpc>
                  <a:spcPts val="4560"/>
                </a:lnSpc>
              </a:pPr>
              <a:r>
                <a:rPr lang="en-US" sz="3800" spc="380">
                  <a:solidFill>
                    <a:srgbClr val="2E414D"/>
                  </a:solidFill>
                  <a:latin typeface="Glacial Indifference Bold"/>
                </a:rPr>
                <a:t>EVERY TEACHER MAKES </a:t>
              </a:r>
            </a:p>
            <a:p>
              <a:pPr algn="r">
                <a:lnSpc>
                  <a:spcPts val="4560"/>
                </a:lnSpc>
              </a:pPr>
              <a:r>
                <a:rPr lang="en-US" sz="3800" spc="380">
                  <a:solidFill>
                    <a:srgbClr val="2E414D"/>
                  </a:solidFill>
                  <a:latin typeface="Glacial Indifference Bold"/>
                </a:rPr>
                <a:t>VERY DIFFERENT CHOICES</a:t>
              </a:r>
            </a:p>
          </p:txBody>
        </p:sp>
        <p:sp>
          <p:nvSpPr>
            <p:cNvPr id="8" name="TextBox 8"/>
            <p:cNvSpPr txBox="1"/>
            <p:nvPr/>
          </p:nvSpPr>
          <p:spPr>
            <a:xfrm>
              <a:off x="2970" y="4388045"/>
              <a:ext cx="10860766" cy="6038850"/>
            </a:xfrm>
            <a:prstGeom prst="rect">
              <a:avLst/>
            </a:prstGeom>
          </p:spPr>
          <p:txBody>
            <a:bodyPr lIns="0" tIns="0" rIns="0" bIns="0" rtlCol="0" anchor="t">
              <a:spAutoFit/>
            </a:bodyPr>
            <a:lstStyle/>
            <a:p>
              <a:pPr algn="r">
                <a:lnSpc>
                  <a:spcPts val="4500"/>
                </a:lnSpc>
              </a:pPr>
              <a:r>
                <a:rPr lang="en-US" sz="3000" spc="30">
                  <a:solidFill>
                    <a:srgbClr val="2E414D"/>
                  </a:solidFill>
                  <a:latin typeface="Glacial Indifference Italics"/>
                </a:rPr>
                <a:t>"Because each teacher's grading system is virtually unregulated and unconstrained, a teacher's grading policies and practices reveal how she defines and envisions her relationship with students, what she predicts best prepares them for success, her beliefs about students, and her self-concepts as a teacher</a:t>
              </a:r>
              <a:r>
                <a:rPr lang="en-US" sz="3000" spc="30">
                  <a:solidFill>
                    <a:srgbClr val="2E414D"/>
                  </a:solidFill>
                  <a:latin typeface="Glacial Indifference"/>
                </a:rPr>
                <a:t>." </a:t>
              </a:r>
            </a:p>
            <a:p>
              <a:pPr algn="r">
                <a:lnSpc>
                  <a:spcPts val="4500"/>
                </a:lnSpc>
              </a:pPr>
              <a:r>
                <a:rPr lang="en-US" sz="3000" spc="30">
                  <a:solidFill>
                    <a:srgbClr val="2E414D"/>
                  </a:solidFill>
                  <a:latin typeface="Glacial Indifference"/>
                </a:rPr>
                <a:t>(Feldman, 6)</a:t>
              </a:r>
            </a:p>
          </p:txBody>
        </p:sp>
      </p:grpSp>
      <p:pic>
        <p:nvPicPr>
          <p:cNvPr id="9" name="Picture 9"/>
          <p:cNvPicPr>
            <a:picLocks noChangeAspect="1"/>
          </p:cNvPicPr>
          <p:nvPr/>
        </p:nvPicPr>
        <p:blipFill>
          <a:blip r:embed="rId2"/>
          <a:srcRect/>
          <a:stretch>
            <a:fillRect/>
          </a:stretch>
        </p:blipFill>
        <p:spPr>
          <a:xfrm>
            <a:off x="2692212" y="1403814"/>
            <a:ext cx="4987806" cy="7479371"/>
          </a:xfrm>
          <a:prstGeom prst="rect">
            <a:avLst/>
          </a:prstGeom>
        </p:spPr>
      </p:pic>
      <p:sp>
        <p:nvSpPr>
          <p:cNvPr id="10" name="TextBox 10"/>
          <p:cNvSpPr txBox="1"/>
          <p:nvPr/>
        </p:nvSpPr>
        <p:spPr>
          <a:xfrm rot="-5400000">
            <a:off x="-2610203" y="4935855"/>
            <a:ext cx="7862184" cy="415290"/>
          </a:xfrm>
          <a:prstGeom prst="rect">
            <a:avLst/>
          </a:prstGeom>
        </p:spPr>
        <p:txBody>
          <a:bodyPr lIns="0" tIns="0" rIns="0" bIns="0" rtlCol="0" anchor="t">
            <a:spAutoFit/>
          </a:bodyPr>
          <a:lstStyle/>
          <a:p>
            <a:pPr algn="ctr">
              <a:lnSpc>
                <a:spcPts val="3359"/>
              </a:lnSpc>
            </a:pPr>
            <a:r>
              <a:rPr lang="en-US" sz="2400" spc="144">
                <a:solidFill>
                  <a:srgbClr val="2E414D"/>
                </a:solidFill>
                <a:latin typeface="Glacial Indifference"/>
              </a:rPr>
              <a:t>Chapter 1 | Grading as Identity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2915002" y="6848728"/>
            <a:ext cx="5136684" cy="4819144"/>
          </a:xfrm>
          <a:prstGeom prst="rect">
            <a:avLst/>
          </a:prstGeom>
        </p:spPr>
      </p:pic>
      <p:grpSp>
        <p:nvGrpSpPr>
          <p:cNvPr id="3" name="Group 3"/>
          <p:cNvGrpSpPr/>
          <p:nvPr/>
        </p:nvGrpSpPr>
        <p:grpSpPr>
          <a:xfrm>
            <a:off x="-134419" y="-170034"/>
            <a:ext cx="4432438" cy="10575489"/>
            <a:chOff x="0" y="0"/>
            <a:chExt cx="10525296" cy="25112625"/>
          </a:xfrm>
        </p:grpSpPr>
        <p:sp>
          <p:nvSpPr>
            <p:cNvPr id="4" name="Freeform 4"/>
            <p:cNvSpPr/>
            <p:nvPr/>
          </p:nvSpPr>
          <p:spPr>
            <a:xfrm>
              <a:off x="72390" y="72390"/>
              <a:ext cx="10380516" cy="24967846"/>
            </a:xfrm>
            <a:custGeom>
              <a:avLst/>
              <a:gdLst/>
              <a:ahLst/>
              <a:cxnLst/>
              <a:rect l="l" t="t" r="r" b="b"/>
              <a:pathLst>
                <a:path w="10380516" h="24967846">
                  <a:moveTo>
                    <a:pt x="0" y="0"/>
                  </a:moveTo>
                  <a:lnTo>
                    <a:pt x="10380516" y="0"/>
                  </a:lnTo>
                  <a:lnTo>
                    <a:pt x="10380516" y="24967846"/>
                  </a:lnTo>
                  <a:lnTo>
                    <a:pt x="0" y="24967846"/>
                  </a:lnTo>
                  <a:lnTo>
                    <a:pt x="0" y="0"/>
                  </a:lnTo>
                  <a:close/>
                </a:path>
              </a:pathLst>
            </a:custGeom>
            <a:solidFill>
              <a:srgbClr val="FAFEFF"/>
            </a:solidFill>
          </p:spPr>
        </p:sp>
        <p:sp>
          <p:nvSpPr>
            <p:cNvPr id="5" name="Freeform 5"/>
            <p:cNvSpPr/>
            <p:nvPr/>
          </p:nvSpPr>
          <p:spPr>
            <a:xfrm>
              <a:off x="0" y="0"/>
              <a:ext cx="10525296" cy="25112625"/>
            </a:xfrm>
            <a:custGeom>
              <a:avLst/>
              <a:gdLst/>
              <a:ahLst/>
              <a:cxnLst/>
              <a:rect l="l" t="t" r="r" b="b"/>
              <a:pathLst>
                <a:path w="10525296" h="25112625">
                  <a:moveTo>
                    <a:pt x="10380517" y="24967845"/>
                  </a:moveTo>
                  <a:lnTo>
                    <a:pt x="10525296" y="24967845"/>
                  </a:lnTo>
                  <a:lnTo>
                    <a:pt x="10525296" y="25112625"/>
                  </a:lnTo>
                  <a:lnTo>
                    <a:pt x="10380517" y="25112625"/>
                  </a:lnTo>
                  <a:lnTo>
                    <a:pt x="10380517" y="24967845"/>
                  </a:lnTo>
                  <a:close/>
                  <a:moveTo>
                    <a:pt x="0" y="144780"/>
                  </a:moveTo>
                  <a:lnTo>
                    <a:pt x="144780" y="144780"/>
                  </a:lnTo>
                  <a:lnTo>
                    <a:pt x="144780" y="24967845"/>
                  </a:lnTo>
                  <a:lnTo>
                    <a:pt x="0" y="24967845"/>
                  </a:lnTo>
                  <a:lnTo>
                    <a:pt x="0" y="144780"/>
                  </a:lnTo>
                  <a:close/>
                  <a:moveTo>
                    <a:pt x="0" y="24967845"/>
                  </a:moveTo>
                  <a:lnTo>
                    <a:pt x="144780" y="24967845"/>
                  </a:lnTo>
                  <a:lnTo>
                    <a:pt x="144780" y="25112625"/>
                  </a:lnTo>
                  <a:lnTo>
                    <a:pt x="0" y="25112625"/>
                  </a:lnTo>
                  <a:lnTo>
                    <a:pt x="0" y="24967845"/>
                  </a:lnTo>
                  <a:close/>
                  <a:moveTo>
                    <a:pt x="10380517" y="144780"/>
                  </a:moveTo>
                  <a:lnTo>
                    <a:pt x="10525296" y="144780"/>
                  </a:lnTo>
                  <a:lnTo>
                    <a:pt x="10525296" y="24967845"/>
                  </a:lnTo>
                  <a:lnTo>
                    <a:pt x="10380517" y="24967845"/>
                  </a:lnTo>
                  <a:lnTo>
                    <a:pt x="10380517" y="144780"/>
                  </a:lnTo>
                  <a:close/>
                  <a:moveTo>
                    <a:pt x="144780" y="24967845"/>
                  </a:moveTo>
                  <a:lnTo>
                    <a:pt x="10380517" y="24967845"/>
                  </a:lnTo>
                  <a:lnTo>
                    <a:pt x="10380517" y="25112625"/>
                  </a:lnTo>
                  <a:lnTo>
                    <a:pt x="144780" y="25112625"/>
                  </a:lnTo>
                  <a:lnTo>
                    <a:pt x="144780" y="24967845"/>
                  </a:lnTo>
                  <a:close/>
                  <a:moveTo>
                    <a:pt x="10380517" y="0"/>
                  </a:moveTo>
                  <a:lnTo>
                    <a:pt x="10525296" y="0"/>
                  </a:lnTo>
                  <a:lnTo>
                    <a:pt x="10525296" y="144780"/>
                  </a:lnTo>
                  <a:lnTo>
                    <a:pt x="10380517" y="144780"/>
                  </a:lnTo>
                  <a:lnTo>
                    <a:pt x="10380517" y="0"/>
                  </a:lnTo>
                  <a:close/>
                  <a:moveTo>
                    <a:pt x="0" y="0"/>
                  </a:moveTo>
                  <a:lnTo>
                    <a:pt x="144780" y="0"/>
                  </a:lnTo>
                  <a:lnTo>
                    <a:pt x="144780" y="144780"/>
                  </a:lnTo>
                  <a:lnTo>
                    <a:pt x="0" y="144780"/>
                  </a:lnTo>
                  <a:lnTo>
                    <a:pt x="0" y="0"/>
                  </a:lnTo>
                  <a:close/>
                  <a:moveTo>
                    <a:pt x="144780" y="0"/>
                  </a:moveTo>
                  <a:lnTo>
                    <a:pt x="10380517" y="0"/>
                  </a:lnTo>
                  <a:lnTo>
                    <a:pt x="10380517" y="144780"/>
                  </a:lnTo>
                  <a:lnTo>
                    <a:pt x="144780" y="144780"/>
                  </a:lnTo>
                  <a:lnTo>
                    <a:pt x="144780" y="0"/>
                  </a:lnTo>
                  <a:close/>
                </a:path>
              </a:pathLst>
            </a:custGeom>
            <a:solidFill>
              <a:srgbClr val="2E414D"/>
            </a:solidFill>
          </p:spPr>
        </p:sp>
      </p:grpSp>
      <p:pic>
        <p:nvPicPr>
          <p:cNvPr id="6" name="Picture 6"/>
          <p:cNvPicPr>
            <a:picLocks noChangeAspect="1"/>
          </p:cNvPicPr>
          <p:nvPr/>
        </p:nvPicPr>
        <p:blipFill>
          <a:blip r:embed="rId3"/>
          <a:srcRect/>
          <a:stretch>
            <a:fillRect/>
          </a:stretch>
        </p:blipFill>
        <p:spPr>
          <a:xfrm>
            <a:off x="7296149" y="1210073"/>
            <a:ext cx="9963151" cy="6642101"/>
          </a:xfrm>
          <a:prstGeom prst="rect">
            <a:avLst/>
          </a:prstGeom>
        </p:spPr>
      </p:pic>
      <p:sp>
        <p:nvSpPr>
          <p:cNvPr id="7" name="TextBox 7"/>
          <p:cNvSpPr txBox="1"/>
          <p:nvPr/>
        </p:nvSpPr>
        <p:spPr>
          <a:xfrm>
            <a:off x="9397116" y="8694420"/>
            <a:ext cx="7862184" cy="563880"/>
          </a:xfrm>
          <a:prstGeom prst="rect">
            <a:avLst/>
          </a:prstGeom>
        </p:spPr>
        <p:txBody>
          <a:bodyPr lIns="0" tIns="0" rIns="0" bIns="0" rtlCol="0" anchor="t">
            <a:spAutoFit/>
          </a:bodyPr>
          <a:lstStyle/>
          <a:p>
            <a:pPr algn="r">
              <a:lnSpc>
                <a:spcPts val="4620"/>
              </a:lnSpc>
            </a:pPr>
            <a:r>
              <a:rPr lang="en-US" sz="3300" spc="429">
                <a:solidFill>
                  <a:srgbClr val="2E414D"/>
                </a:solidFill>
                <a:latin typeface="Glacial Indifference"/>
              </a:rPr>
              <a:t>GRADING &amp; OUR "WEB OF BELIEF"</a:t>
            </a:r>
          </a:p>
        </p:txBody>
      </p:sp>
      <p:sp>
        <p:nvSpPr>
          <p:cNvPr id="8" name="TextBox 8"/>
          <p:cNvSpPr txBox="1"/>
          <p:nvPr/>
        </p:nvSpPr>
        <p:spPr>
          <a:xfrm rot="-5400000">
            <a:off x="-1934309" y="4831960"/>
            <a:ext cx="8173913" cy="571500"/>
          </a:xfrm>
          <a:prstGeom prst="rect">
            <a:avLst/>
          </a:prstGeom>
        </p:spPr>
        <p:txBody>
          <a:bodyPr lIns="0" tIns="0" rIns="0" bIns="0" rtlCol="0" anchor="t">
            <a:spAutoFit/>
          </a:bodyPr>
          <a:lstStyle/>
          <a:p>
            <a:pPr algn="ctr">
              <a:lnSpc>
                <a:spcPts val="4560"/>
              </a:lnSpc>
            </a:pPr>
            <a:r>
              <a:rPr lang="en-US" sz="3800" spc="380">
                <a:solidFill>
                  <a:srgbClr val="2E414D"/>
                </a:solidFill>
                <a:latin typeface="Glacial Indifference Bold"/>
              </a:rPr>
              <a:t>CHAPTER 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489FA263FB5543BC7163C05C51A54B" ma:contentTypeVersion="13" ma:contentTypeDescription="Create a new document." ma:contentTypeScope="" ma:versionID="11c721f48a8fc0a3f0a04e3720974aa9">
  <xsd:schema xmlns:xsd="http://www.w3.org/2001/XMLSchema" xmlns:xs="http://www.w3.org/2001/XMLSchema" xmlns:p="http://schemas.microsoft.com/office/2006/metadata/properties" xmlns:ns3="e2c2f301-4a03-4ece-b5a5-e8fe594b9300" xmlns:ns4="5ca6cff0-282a-474a-8a9a-e57004c19a3a" targetNamespace="http://schemas.microsoft.com/office/2006/metadata/properties" ma:root="true" ma:fieldsID="70b8ce6f86489f07bf11e3f6c70efa1b" ns3:_="" ns4:_="">
    <xsd:import namespace="e2c2f301-4a03-4ece-b5a5-e8fe594b9300"/>
    <xsd:import namespace="5ca6cff0-282a-474a-8a9a-e57004c19a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2f301-4a03-4ece-b5a5-e8fe594b93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6cff0-282a-474a-8a9a-e57004c19a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A552AB-01C6-4441-AFC6-D2D882962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2f301-4a03-4ece-b5a5-e8fe594b9300"/>
    <ds:schemaRef ds:uri="5ca6cff0-282a-474a-8a9a-e57004c19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4C3B02-9EE0-4CCE-85CB-F9B56080E8AC}">
  <ds:schemaRefs>
    <ds:schemaRef ds:uri="http://schemas.microsoft.com/sharepoint/v3/contenttype/forms"/>
  </ds:schemaRefs>
</ds:datastoreItem>
</file>

<file path=customXml/itemProps3.xml><?xml version="1.0" encoding="utf-8"?>
<ds:datastoreItem xmlns:ds="http://schemas.openxmlformats.org/officeDocument/2006/customXml" ds:itemID="{A072621E-805C-40E1-8F24-DD1CB56216C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ca6cff0-282a-474a-8a9a-e57004c19a3a"/>
    <ds:schemaRef ds:uri="e2c2f301-4a03-4ece-b5a5-e8fe594b930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1404</Words>
  <Application>Microsoft Office PowerPoint</Application>
  <PresentationFormat>Custom</PresentationFormat>
  <Paragraphs>273</Paragraphs>
  <Slides>46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Calibri</vt:lpstr>
      <vt:lpstr>Quicksand</vt:lpstr>
      <vt:lpstr>Sifonn Bold</vt:lpstr>
      <vt:lpstr>Sifonn</vt:lpstr>
      <vt:lpstr>Glacial Indifference Bold</vt:lpstr>
      <vt:lpstr>Glacial Indifference Italics</vt:lpstr>
      <vt:lpstr>Glacial Indifference</vt:lpstr>
      <vt:lpstr>Quicksand Italics</vt:lpstr>
      <vt:lpstr>Open Sans</vt:lpstr>
      <vt:lpstr>Arial</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Grading for Equity Book Study Day 1</dc:title>
  <dc:creator>Dunton, Morgan</dc:creator>
  <cp:lastModifiedBy>Dunton, Morgan</cp:lastModifiedBy>
  <cp:revision>2</cp:revision>
  <dcterms:created xsi:type="dcterms:W3CDTF">2006-08-16T00:00:00Z</dcterms:created>
  <dcterms:modified xsi:type="dcterms:W3CDTF">2020-08-18T17:59:43Z</dcterms:modified>
  <dc:identifier>DAD9617gDW8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0x0101008F489FA263FB5543BC7163C05C51A54B</vt:lpwstr>
  </property>
</Properties>
</file>