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8288000" cy="10287000"/>
  <p:notesSz cx="6858000" cy="9144000"/>
  <p:embeddedFontLst>
    <p:embeddedFont>
      <p:font typeface="Barlow Light" panose="020B060402020202020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Glacial Indifference" panose="020B0604020202020204" charset="0"/>
      <p:regular r:id="rId46"/>
    </p:embeddedFont>
    <p:embeddedFont>
      <p:font typeface="Glacial Indifference Bold" panose="020B0604020202020204" charset="0"/>
      <p:regular r:id="rId47"/>
      <p:bold r:id="rId48"/>
    </p:embeddedFont>
    <p:embeddedFont>
      <p:font typeface="Glacial Indifference Bold Italics" panose="020B0604020202020204" charset="0"/>
      <p:regular r:id="rId49"/>
      <p:bold r:id="rId50"/>
      <p:italic r:id="rId51"/>
      <p:boldItalic r:id="rId52"/>
    </p:embeddedFont>
    <p:embeddedFont>
      <p:font typeface="Glacial Indifference Italics" panose="020B0604020202020204" charset="0"/>
      <p:regular r:id="rId53"/>
      <p:italic r:id="rId54"/>
    </p:embeddedFont>
    <p:embeddedFont>
      <p:font typeface="Nixie One" panose="020B0604020202020204" charset="0"/>
      <p:regular r:id="rId55"/>
    </p:embeddedFont>
    <p:embeddedFont>
      <p:font typeface="Open Sans" panose="020B0604020202020204" charset="0"/>
      <p:regular r:id="rId56"/>
    </p:embeddedFont>
    <p:embeddedFont>
      <p:font typeface="Open Sans Bold" panose="020B0604020202020204" charset="0"/>
      <p:regular r:id="rId57"/>
      <p:bold r:id="rId58"/>
    </p:embeddedFont>
    <p:embeddedFont>
      <p:font typeface="Open Sans Italics" panose="020B0604020202020204" charset="0"/>
      <p:regular r:id="rId59"/>
      <p:italic r:id="rId60"/>
    </p:embeddedFont>
    <p:embeddedFont>
      <p:font typeface="Sifonn" panose="020B0604020202020204" charset="0"/>
      <p:regular r:id="rId61"/>
      <p:bold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43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font" Target="fonts/font2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59" Type="http://schemas.openxmlformats.org/officeDocument/2006/relationships/font" Target="fonts/font1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1772257" cy="9583621"/>
            <a:chOff x="0" y="0"/>
            <a:chExt cx="27954481" cy="2275733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7809700" cy="22612551"/>
            </a:xfrm>
            <a:custGeom>
              <a:avLst/>
              <a:gdLst/>
              <a:ahLst/>
              <a:cxnLst/>
              <a:rect l="l" t="t" r="r" b="b"/>
              <a:pathLst>
                <a:path w="27809700" h="22612551">
                  <a:moveTo>
                    <a:pt x="0" y="0"/>
                  </a:moveTo>
                  <a:lnTo>
                    <a:pt x="27809700" y="0"/>
                  </a:lnTo>
                  <a:lnTo>
                    <a:pt x="27809700" y="22612551"/>
                  </a:lnTo>
                  <a:lnTo>
                    <a:pt x="0" y="22612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7954480" cy="22757330"/>
            </a:xfrm>
            <a:custGeom>
              <a:avLst/>
              <a:gdLst/>
              <a:ahLst/>
              <a:cxnLst/>
              <a:rect l="l" t="t" r="r" b="b"/>
              <a:pathLst>
                <a:path w="27954480" h="22757330">
                  <a:moveTo>
                    <a:pt x="27809701" y="22612550"/>
                  </a:moveTo>
                  <a:lnTo>
                    <a:pt x="27954480" y="22612550"/>
                  </a:lnTo>
                  <a:lnTo>
                    <a:pt x="27954480" y="22757330"/>
                  </a:lnTo>
                  <a:lnTo>
                    <a:pt x="27809701" y="22757330"/>
                  </a:lnTo>
                  <a:lnTo>
                    <a:pt x="27809701" y="226125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612550"/>
                  </a:lnTo>
                  <a:lnTo>
                    <a:pt x="0" y="22612550"/>
                  </a:lnTo>
                  <a:lnTo>
                    <a:pt x="0" y="144780"/>
                  </a:lnTo>
                  <a:close/>
                  <a:moveTo>
                    <a:pt x="0" y="22612550"/>
                  </a:moveTo>
                  <a:lnTo>
                    <a:pt x="144780" y="22612550"/>
                  </a:lnTo>
                  <a:lnTo>
                    <a:pt x="144780" y="22757330"/>
                  </a:lnTo>
                  <a:lnTo>
                    <a:pt x="0" y="22757330"/>
                  </a:lnTo>
                  <a:lnTo>
                    <a:pt x="0" y="22612550"/>
                  </a:lnTo>
                  <a:close/>
                  <a:moveTo>
                    <a:pt x="27809701" y="144780"/>
                  </a:moveTo>
                  <a:lnTo>
                    <a:pt x="27954480" y="144780"/>
                  </a:lnTo>
                  <a:lnTo>
                    <a:pt x="27954480" y="22612550"/>
                  </a:lnTo>
                  <a:lnTo>
                    <a:pt x="27809701" y="22612550"/>
                  </a:lnTo>
                  <a:lnTo>
                    <a:pt x="27809701" y="144780"/>
                  </a:lnTo>
                  <a:close/>
                  <a:moveTo>
                    <a:pt x="144780" y="22612550"/>
                  </a:moveTo>
                  <a:lnTo>
                    <a:pt x="27809701" y="22612550"/>
                  </a:lnTo>
                  <a:lnTo>
                    <a:pt x="27809701" y="22757330"/>
                  </a:lnTo>
                  <a:lnTo>
                    <a:pt x="144780" y="22757330"/>
                  </a:lnTo>
                  <a:lnTo>
                    <a:pt x="144780" y="22612550"/>
                  </a:lnTo>
                  <a:close/>
                  <a:moveTo>
                    <a:pt x="27809701" y="0"/>
                  </a:moveTo>
                  <a:lnTo>
                    <a:pt x="27954480" y="0"/>
                  </a:lnTo>
                  <a:lnTo>
                    <a:pt x="27954480" y="144780"/>
                  </a:lnTo>
                  <a:lnTo>
                    <a:pt x="27809701" y="144780"/>
                  </a:lnTo>
                  <a:lnTo>
                    <a:pt x="2780970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7809701" y="0"/>
                  </a:lnTo>
                  <a:lnTo>
                    <a:pt x="2780970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092086" y="2202676"/>
            <a:ext cx="9593097" cy="6711563"/>
            <a:chOff x="0" y="0"/>
            <a:chExt cx="12790796" cy="8948750"/>
          </a:xfrm>
        </p:grpSpPr>
        <p:sp>
          <p:nvSpPr>
            <p:cNvPr id="6" name="TextBox 6"/>
            <p:cNvSpPr txBox="1"/>
            <p:nvPr/>
          </p:nvSpPr>
          <p:spPr>
            <a:xfrm>
              <a:off x="0" y="8326027"/>
              <a:ext cx="12334397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84">
                  <a:solidFill>
                    <a:srgbClr val="2E414D"/>
                  </a:solidFill>
                  <a:latin typeface="Glacial Indifference"/>
                </a:rPr>
                <a:t>By Joe Feldman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95275"/>
              <a:ext cx="12790796" cy="7406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12"/>
                </a:lnSpc>
              </a:pPr>
              <a:r>
                <a:rPr lang="en-US" sz="14400" spc="172">
                  <a:solidFill>
                    <a:srgbClr val="2E414D"/>
                  </a:solidFill>
                  <a:latin typeface="Sifonn"/>
                </a:rPr>
                <a:t>GRADING FOR EQUITY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6744" y="6227914"/>
            <a:ext cx="5136684" cy="4819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01699" y="1903384"/>
            <a:ext cx="3431187" cy="343118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854953" y="1057275"/>
            <a:ext cx="372467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3200" spc="320" dirty="0">
                <a:solidFill>
                  <a:srgbClr val="2E414D"/>
                </a:solidFill>
                <a:latin typeface="Glacial Indifference Bold"/>
              </a:rPr>
              <a:t>MAINE DOE BOOK STUDY</a:t>
            </a:r>
          </a:p>
          <a:p>
            <a:pPr algn="ctr">
              <a:lnSpc>
                <a:spcPts val="3584"/>
              </a:lnSpc>
            </a:pPr>
            <a:r>
              <a:rPr lang="en-US" sz="3200" spc="320" dirty="0">
                <a:solidFill>
                  <a:srgbClr val="2E414D"/>
                </a:solidFill>
                <a:latin typeface="Glacial Indifference Bold"/>
              </a:rPr>
              <a:t>SESSION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7775" y="-300109"/>
            <a:ext cx="9391775" cy="10887218"/>
            <a:chOff x="0" y="0"/>
            <a:chExt cx="22301772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2156993" cy="25708081"/>
            </a:xfrm>
            <a:custGeom>
              <a:avLst/>
              <a:gdLst/>
              <a:ahLst/>
              <a:cxnLst/>
              <a:rect l="l" t="t" r="r" b="b"/>
              <a:pathLst>
                <a:path w="22156993" h="25708081">
                  <a:moveTo>
                    <a:pt x="0" y="0"/>
                  </a:moveTo>
                  <a:lnTo>
                    <a:pt x="22156993" y="0"/>
                  </a:lnTo>
                  <a:lnTo>
                    <a:pt x="22156993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2301772" cy="25852861"/>
            </a:xfrm>
            <a:custGeom>
              <a:avLst/>
              <a:gdLst/>
              <a:ahLst/>
              <a:cxnLst/>
              <a:rect l="l" t="t" r="r" b="b"/>
              <a:pathLst>
                <a:path w="22301772" h="25852861">
                  <a:moveTo>
                    <a:pt x="22156992" y="25708080"/>
                  </a:moveTo>
                  <a:lnTo>
                    <a:pt x="22301772" y="25708080"/>
                  </a:lnTo>
                  <a:lnTo>
                    <a:pt x="22301772" y="25852861"/>
                  </a:lnTo>
                  <a:lnTo>
                    <a:pt x="22156992" y="25852861"/>
                  </a:lnTo>
                  <a:lnTo>
                    <a:pt x="22156992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22156992" y="144780"/>
                  </a:moveTo>
                  <a:lnTo>
                    <a:pt x="22301772" y="144780"/>
                  </a:lnTo>
                  <a:lnTo>
                    <a:pt x="22301772" y="25708080"/>
                  </a:lnTo>
                  <a:lnTo>
                    <a:pt x="22156992" y="25708080"/>
                  </a:lnTo>
                  <a:lnTo>
                    <a:pt x="22156992" y="144780"/>
                  </a:lnTo>
                  <a:close/>
                  <a:moveTo>
                    <a:pt x="144780" y="25708080"/>
                  </a:moveTo>
                  <a:lnTo>
                    <a:pt x="22156992" y="25708080"/>
                  </a:lnTo>
                  <a:lnTo>
                    <a:pt x="22156992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22156992" y="0"/>
                  </a:moveTo>
                  <a:lnTo>
                    <a:pt x="22301772" y="0"/>
                  </a:lnTo>
                  <a:lnTo>
                    <a:pt x="22301772" y="144780"/>
                  </a:lnTo>
                  <a:lnTo>
                    <a:pt x="22156992" y="144780"/>
                  </a:lnTo>
                  <a:lnTo>
                    <a:pt x="22156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56992" y="0"/>
                  </a:lnTo>
                  <a:lnTo>
                    <a:pt x="22156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3976676" y="-453305"/>
            <a:ext cx="5136684" cy="48191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6443" y="2794714"/>
            <a:ext cx="7885465" cy="503355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99539" y="5178141"/>
            <a:ext cx="7396593" cy="374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en-US" sz="4200" spc="42">
                <a:solidFill>
                  <a:srgbClr val="2E414D"/>
                </a:solidFill>
                <a:latin typeface="Glacial Indifference Bold Italics"/>
              </a:rPr>
              <a:t>The grade says I am smart, so I will do what I need to do to maintain that.</a:t>
            </a:r>
          </a:p>
          <a:p>
            <a:pPr>
              <a:lnSpc>
                <a:spcPts val="5400"/>
              </a:lnSpc>
            </a:pPr>
            <a:endParaRPr lang="en-US" sz="4200" spc="42">
              <a:solidFill>
                <a:srgbClr val="2E414D"/>
              </a:solidFill>
              <a:latin typeface="Glacial Indifference Bold Italics"/>
            </a:endParaRPr>
          </a:p>
          <a:p>
            <a:pPr>
              <a:lnSpc>
                <a:spcPts val="5400"/>
              </a:lnSpc>
            </a:pPr>
            <a:endParaRPr lang="en-US" sz="4200" spc="42">
              <a:solidFill>
                <a:srgbClr val="2E414D"/>
              </a:solidFill>
              <a:latin typeface="Glacial Indifference Bold Itali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450" y="-172583"/>
            <a:ext cx="16363187" cy="10632167"/>
            <a:chOff x="0" y="0"/>
            <a:chExt cx="38856132" cy="25247214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8711351" cy="25102433"/>
            </a:xfrm>
            <a:custGeom>
              <a:avLst/>
              <a:gdLst/>
              <a:ahLst/>
              <a:cxnLst/>
              <a:rect l="l" t="t" r="r" b="b"/>
              <a:pathLst>
                <a:path w="38711351" h="25102433">
                  <a:moveTo>
                    <a:pt x="0" y="0"/>
                  </a:moveTo>
                  <a:lnTo>
                    <a:pt x="38711351" y="0"/>
                  </a:lnTo>
                  <a:lnTo>
                    <a:pt x="38711351" y="25102433"/>
                  </a:lnTo>
                  <a:lnTo>
                    <a:pt x="0" y="25102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8856134" cy="25247214"/>
            </a:xfrm>
            <a:custGeom>
              <a:avLst/>
              <a:gdLst/>
              <a:ahLst/>
              <a:cxnLst/>
              <a:rect l="l" t="t" r="r" b="b"/>
              <a:pathLst>
                <a:path w="38856134" h="25247214">
                  <a:moveTo>
                    <a:pt x="38711352" y="25102434"/>
                  </a:moveTo>
                  <a:lnTo>
                    <a:pt x="38856134" y="25102434"/>
                  </a:lnTo>
                  <a:lnTo>
                    <a:pt x="38856134" y="25247214"/>
                  </a:lnTo>
                  <a:lnTo>
                    <a:pt x="38711352" y="25247214"/>
                  </a:lnTo>
                  <a:lnTo>
                    <a:pt x="38711352" y="2510243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02434"/>
                  </a:lnTo>
                  <a:lnTo>
                    <a:pt x="0" y="25102434"/>
                  </a:lnTo>
                  <a:lnTo>
                    <a:pt x="0" y="144780"/>
                  </a:lnTo>
                  <a:close/>
                  <a:moveTo>
                    <a:pt x="0" y="25102434"/>
                  </a:moveTo>
                  <a:lnTo>
                    <a:pt x="144780" y="25102434"/>
                  </a:lnTo>
                  <a:lnTo>
                    <a:pt x="144780" y="25247214"/>
                  </a:lnTo>
                  <a:lnTo>
                    <a:pt x="0" y="25247214"/>
                  </a:lnTo>
                  <a:lnTo>
                    <a:pt x="0" y="25102434"/>
                  </a:lnTo>
                  <a:close/>
                  <a:moveTo>
                    <a:pt x="38711352" y="144780"/>
                  </a:moveTo>
                  <a:lnTo>
                    <a:pt x="38856134" y="144780"/>
                  </a:lnTo>
                  <a:lnTo>
                    <a:pt x="38856134" y="25102434"/>
                  </a:lnTo>
                  <a:lnTo>
                    <a:pt x="38711352" y="25102434"/>
                  </a:lnTo>
                  <a:lnTo>
                    <a:pt x="38711352" y="144780"/>
                  </a:lnTo>
                  <a:close/>
                  <a:moveTo>
                    <a:pt x="144780" y="25102434"/>
                  </a:moveTo>
                  <a:lnTo>
                    <a:pt x="38711352" y="25102434"/>
                  </a:lnTo>
                  <a:lnTo>
                    <a:pt x="38711352" y="25247214"/>
                  </a:lnTo>
                  <a:lnTo>
                    <a:pt x="144780" y="25247214"/>
                  </a:lnTo>
                  <a:lnTo>
                    <a:pt x="144780" y="25102434"/>
                  </a:lnTo>
                  <a:close/>
                  <a:moveTo>
                    <a:pt x="38711352" y="0"/>
                  </a:moveTo>
                  <a:lnTo>
                    <a:pt x="38856134" y="0"/>
                  </a:lnTo>
                  <a:lnTo>
                    <a:pt x="38856134" y="144780"/>
                  </a:lnTo>
                  <a:lnTo>
                    <a:pt x="38711352" y="144780"/>
                  </a:lnTo>
                  <a:lnTo>
                    <a:pt x="3871135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8711352" y="0"/>
                  </a:lnTo>
                  <a:lnTo>
                    <a:pt x="3871135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-802826" y="6423642"/>
            <a:ext cx="5136684" cy="48191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3986" y="1251110"/>
            <a:ext cx="6167056" cy="82296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391130"/>
            <a:ext cx="4359928" cy="453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spc="48">
                <a:solidFill>
                  <a:srgbClr val="2E414D"/>
                </a:solidFill>
                <a:latin typeface="Glacial Indifference Bold"/>
              </a:rPr>
              <a:t>Students become motivated </a:t>
            </a:r>
          </a:p>
          <a:p>
            <a:pPr algn="ctr">
              <a:lnSpc>
                <a:spcPts val="7200"/>
              </a:lnSpc>
            </a:pPr>
            <a:r>
              <a:rPr lang="en-US" sz="4800" spc="48">
                <a:solidFill>
                  <a:srgbClr val="2E414D"/>
                </a:solidFill>
                <a:latin typeface="Glacial Indifference Bold"/>
              </a:rPr>
              <a:t>to do the wrong thing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3455970" y="4948715"/>
            <a:ext cx="766381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5 | Traditional Grading</a:t>
            </a:r>
          </a:p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 Demotivates and Disempowers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862670" y="5463460"/>
            <a:ext cx="5597968" cy="1910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6000" spc="258">
                <a:solidFill>
                  <a:srgbClr val="2E414D"/>
                </a:solidFill>
                <a:latin typeface="Sifonn"/>
              </a:rPr>
              <a:t>TYPES OF MOTIVATION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211469" y="-1380872"/>
            <a:ext cx="5136684" cy="481914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365554" y="5512528"/>
            <a:ext cx="10893746" cy="3745772"/>
            <a:chOff x="0" y="0"/>
            <a:chExt cx="25868362" cy="8894736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25723583" cy="8749956"/>
            </a:xfrm>
            <a:custGeom>
              <a:avLst/>
              <a:gdLst/>
              <a:ahLst/>
              <a:cxnLst/>
              <a:rect l="l" t="t" r="r" b="b"/>
              <a:pathLst>
                <a:path w="25723583" h="8749956">
                  <a:moveTo>
                    <a:pt x="0" y="0"/>
                  </a:moveTo>
                  <a:lnTo>
                    <a:pt x="25723583" y="0"/>
                  </a:lnTo>
                  <a:lnTo>
                    <a:pt x="25723583" y="8749956"/>
                  </a:lnTo>
                  <a:lnTo>
                    <a:pt x="0" y="8749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5868362" cy="8894736"/>
            </a:xfrm>
            <a:custGeom>
              <a:avLst/>
              <a:gdLst/>
              <a:ahLst/>
              <a:cxnLst/>
              <a:rect l="l" t="t" r="r" b="b"/>
              <a:pathLst>
                <a:path w="25868362" h="8894736">
                  <a:moveTo>
                    <a:pt x="25723582" y="8749956"/>
                  </a:moveTo>
                  <a:lnTo>
                    <a:pt x="25868362" y="8749956"/>
                  </a:lnTo>
                  <a:lnTo>
                    <a:pt x="25868362" y="8894736"/>
                  </a:lnTo>
                  <a:lnTo>
                    <a:pt x="25723582" y="8894736"/>
                  </a:lnTo>
                  <a:lnTo>
                    <a:pt x="25723582" y="87499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749956"/>
                  </a:lnTo>
                  <a:lnTo>
                    <a:pt x="0" y="8749956"/>
                  </a:lnTo>
                  <a:lnTo>
                    <a:pt x="0" y="144780"/>
                  </a:lnTo>
                  <a:close/>
                  <a:moveTo>
                    <a:pt x="0" y="8749956"/>
                  </a:moveTo>
                  <a:lnTo>
                    <a:pt x="144780" y="8749956"/>
                  </a:lnTo>
                  <a:lnTo>
                    <a:pt x="144780" y="8894736"/>
                  </a:lnTo>
                  <a:lnTo>
                    <a:pt x="0" y="8894736"/>
                  </a:lnTo>
                  <a:lnTo>
                    <a:pt x="0" y="8749956"/>
                  </a:lnTo>
                  <a:close/>
                  <a:moveTo>
                    <a:pt x="25723582" y="144780"/>
                  </a:moveTo>
                  <a:lnTo>
                    <a:pt x="25868362" y="144780"/>
                  </a:lnTo>
                  <a:lnTo>
                    <a:pt x="25868362" y="8749956"/>
                  </a:lnTo>
                  <a:lnTo>
                    <a:pt x="25723582" y="8749956"/>
                  </a:lnTo>
                  <a:lnTo>
                    <a:pt x="25723582" y="144780"/>
                  </a:lnTo>
                  <a:close/>
                  <a:moveTo>
                    <a:pt x="144780" y="8749956"/>
                  </a:moveTo>
                  <a:lnTo>
                    <a:pt x="25723582" y="8749956"/>
                  </a:lnTo>
                  <a:lnTo>
                    <a:pt x="25723582" y="8894736"/>
                  </a:lnTo>
                  <a:lnTo>
                    <a:pt x="144780" y="8894736"/>
                  </a:lnTo>
                  <a:lnTo>
                    <a:pt x="144780" y="8749956"/>
                  </a:lnTo>
                  <a:close/>
                  <a:moveTo>
                    <a:pt x="25723582" y="0"/>
                  </a:moveTo>
                  <a:lnTo>
                    <a:pt x="25868362" y="0"/>
                  </a:lnTo>
                  <a:lnTo>
                    <a:pt x="25868362" y="144780"/>
                  </a:lnTo>
                  <a:lnTo>
                    <a:pt x="25723582" y="144780"/>
                  </a:lnTo>
                  <a:lnTo>
                    <a:pt x="257235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23582" y="0"/>
                  </a:lnTo>
                  <a:lnTo>
                    <a:pt x="257235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365554" y="1028700"/>
            <a:ext cx="10893746" cy="3745772"/>
            <a:chOff x="0" y="0"/>
            <a:chExt cx="25868362" cy="8894736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25723583" cy="8749956"/>
            </a:xfrm>
            <a:custGeom>
              <a:avLst/>
              <a:gdLst/>
              <a:ahLst/>
              <a:cxnLst/>
              <a:rect l="l" t="t" r="r" b="b"/>
              <a:pathLst>
                <a:path w="25723583" h="8749956">
                  <a:moveTo>
                    <a:pt x="0" y="0"/>
                  </a:moveTo>
                  <a:lnTo>
                    <a:pt x="25723583" y="0"/>
                  </a:lnTo>
                  <a:lnTo>
                    <a:pt x="25723583" y="8749956"/>
                  </a:lnTo>
                  <a:lnTo>
                    <a:pt x="0" y="8749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5868362" cy="8894736"/>
            </a:xfrm>
            <a:custGeom>
              <a:avLst/>
              <a:gdLst/>
              <a:ahLst/>
              <a:cxnLst/>
              <a:rect l="l" t="t" r="r" b="b"/>
              <a:pathLst>
                <a:path w="25868362" h="8894736">
                  <a:moveTo>
                    <a:pt x="25723582" y="8749956"/>
                  </a:moveTo>
                  <a:lnTo>
                    <a:pt x="25868362" y="8749956"/>
                  </a:lnTo>
                  <a:lnTo>
                    <a:pt x="25868362" y="8894736"/>
                  </a:lnTo>
                  <a:lnTo>
                    <a:pt x="25723582" y="8894736"/>
                  </a:lnTo>
                  <a:lnTo>
                    <a:pt x="25723582" y="87499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749956"/>
                  </a:lnTo>
                  <a:lnTo>
                    <a:pt x="0" y="8749956"/>
                  </a:lnTo>
                  <a:lnTo>
                    <a:pt x="0" y="144780"/>
                  </a:lnTo>
                  <a:close/>
                  <a:moveTo>
                    <a:pt x="0" y="8749956"/>
                  </a:moveTo>
                  <a:lnTo>
                    <a:pt x="144780" y="8749956"/>
                  </a:lnTo>
                  <a:lnTo>
                    <a:pt x="144780" y="8894736"/>
                  </a:lnTo>
                  <a:lnTo>
                    <a:pt x="0" y="8894736"/>
                  </a:lnTo>
                  <a:lnTo>
                    <a:pt x="0" y="8749956"/>
                  </a:lnTo>
                  <a:close/>
                  <a:moveTo>
                    <a:pt x="25723582" y="144780"/>
                  </a:moveTo>
                  <a:lnTo>
                    <a:pt x="25868362" y="144780"/>
                  </a:lnTo>
                  <a:lnTo>
                    <a:pt x="25868362" y="8749956"/>
                  </a:lnTo>
                  <a:lnTo>
                    <a:pt x="25723582" y="8749956"/>
                  </a:lnTo>
                  <a:lnTo>
                    <a:pt x="25723582" y="144780"/>
                  </a:lnTo>
                  <a:close/>
                  <a:moveTo>
                    <a:pt x="144780" y="8749956"/>
                  </a:moveTo>
                  <a:lnTo>
                    <a:pt x="25723582" y="8749956"/>
                  </a:lnTo>
                  <a:lnTo>
                    <a:pt x="25723582" y="8894736"/>
                  </a:lnTo>
                  <a:lnTo>
                    <a:pt x="144780" y="8894736"/>
                  </a:lnTo>
                  <a:lnTo>
                    <a:pt x="144780" y="8749956"/>
                  </a:lnTo>
                  <a:close/>
                  <a:moveTo>
                    <a:pt x="25723582" y="0"/>
                  </a:moveTo>
                  <a:lnTo>
                    <a:pt x="25868362" y="0"/>
                  </a:lnTo>
                  <a:lnTo>
                    <a:pt x="25868362" y="144780"/>
                  </a:lnTo>
                  <a:lnTo>
                    <a:pt x="25723582" y="144780"/>
                  </a:lnTo>
                  <a:lnTo>
                    <a:pt x="257235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23582" y="0"/>
                  </a:lnTo>
                  <a:lnTo>
                    <a:pt x="257235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284400" y="5835764"/>
            <a:ext cx="9056053" cy="3099300"/>
            <a:chOff x="0" y="0"/>
            <a:chExt cx="12074737" cy="413239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12074737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 Bold"/>
                </a:rPr>
                <a:t>PERFORMANCE GOALS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48509"/>
              <a:ext cx="12074737" cy="3183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Success "based on demonstrating competence in other's eyes."</a:t>
              </a:r>
            </a:p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 Italics"/>
                </a:rPr>
                <a:t>Do others think I did well? </a:t>
              </a:r>
            </a:p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 Italics"/>
                </a:rPr>
                <a:t>Did my teacher like what I wrote?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284400" y="1506976"/>
            <a:ext cx="9056053" cy="2489700"/>
            <a:chOff x="0" y="0"/>
            <a:chExt cx="12074737" cy="331959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12074737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 Bold"/>
                </a:rPr>
                <a:t>MASTERY GOALS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48509"/>
              <a:ext cx="12074737" cy="2371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Success based on student's "own evaluation or whether she reaches some external standard."</a:t>
              </a:r>
            </a:p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 Italics"/>
                </a:rPr>
                <a:t>Have I learned? Have I improved?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211469" y="-1380872"/>
            <a:ext cx="5136684" cy="48191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65554" y="1028700"/>
            <a:ext cx="10893746" cy="8229600"/>
            <a:chOff x="0" y="0"/>
            <a:chExt cx="25868362" cy="1954206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25723583" cy="19397282"/>
            </a:xfrm>
            <a:custGeom>
              <a:avLst/>
              <a:gdLst/>
              <a:ahLst/>
              <a:cxnLst/>
              <a:rect l="l" t="t" r="r" b="b"/>
              <a:pathLst>
                <a:path w="25723583" h="19397282">
                  <a:moveTo>
                    <a:pt x="0" y="0"/>
                  </a:moveTo>
                  <a:lnTo>
                    <a:pt x="25723583" y="0"/>
                  </a:lnTo>
                  <a:lnTo>
                    <a:pt x="25723583" y="19397282"/>
                  </a:lnTo>
                  <a:lnTo>
                    <a:pt x="0" y="19397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5868362" cy="19542063"/>
            </a:xfrm>
            <a:custGeom>
              <a:avLst/>
              <a:gdLst/>
              <a:ahLst/>
              <a:cxnLst/>
              <a:rect l="l" t="t" r="r" b="b"/>
              <a:pathLst>
                <a:path w="25868362" h="19542063">
                  <a:moveTo>
                    <a:pt x="25723582" y="19397283"/>
                  </a:moveTo>
                  <a:lnTo>
                    <a:pt x="25868362" y="19397283"/>
                  </a:lnTo>
                  <a:lnTo>
                    <a:pt x="25868362" y="19542063"/>
                  </a:lnTo>
                  <a:lnTo>
                    <a:pt x="25723582" y="19542063"/>
                  </a:lnTo>
                  <a:lnTo>
                    <a:pt x="25723582" y="1939728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397283"/>
                  </a:lnTo>
                  <a:lnTo>
                    <a:pt x="0" y="19397283"/>
                  </a:lnTo>
                  <a:lnTo>
                    <a:pt x="0" y="144780"/>
                  </a:lnTo>
                  <a:close/>
                  <a:moveTo>
                    <a:pt x="0" y="19397283"/>
                  </a:moveTo>
                  <a:lnTo>
                    <a:pt x="144780" y="19397283"/>
                  </a:lnTo>
                  <a:lnTo>
                    <a:pt x="144780" y="19542063"/>
                  </a:lnTo>
                  <a:lnTo>
                    <a:pt x="0" y="19542063"/>
                  </a:lnTo>
                  <a:lnTo>
                    <a:pt x="0" y="19397283"/>
                  </a:lnTo>
                  <a:close/>
                  <a:moveTo>
                    <a:pt x="25723582" y="144780"/>
                  </a:moveTo>
                  <a:lnTo>
                    <a:pt x="25868362" y="144780"/>
                  </a:lnTo>
                  <a:lnTo>
                    <a:pt x="25868362" y="19397283"/>
                  </a:lnTo>
                  <a:lnTo>
                    <a:pt x="25723582" y="19397283"/>
                  </a:lnTo>
                  <a:lnTo>
                    <a:pt x="25723582" y="144780"/>
                  </a:lnTo>
                  <a:close/>
                  <a:moveTo>
                    <a:pt x="144780" y="19397283"/>
                  </a:moveTo>
                  <a:lnTo>
                    <a:pt x="25723582" y="19397283"/>
                  </a:lnTo>
                  <a:lnTo>
                    <a:pt x="25723582" y="19542063"/>
                  </a:lnTo>
                  <a:lnTo>
                    <a:pt x="144780" y="19542063"/>
                  </a:lnTo>
                  <a:lnTo>
                    <a:pt x="144780" y="19397283"/>
                  </a:lnTo>
                  <a:close/>
                  <a:moveTo>
                    <a:pt x="25723582" y="0"/>
                  </a:moveTo>
                  <a:lnTo>
                    <a:pt x="25868362" y="0"/>
                  </a:lnTo>
                  <a:lnTo>
                    <a:pt x="25868362" y="144780"/>
                  </a:lnTo>
                  <a:lnTo>
                    <a:pt x="25723582" y="144780"/>
                  </a:lnTo>
                  <a:lnTo>
                    <a:pt x="257235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23582" y="0"/>
                  </a:lnTo>
                  <a:lnTo>
                    <a:pt x="257235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044085" y="1608264"/>
            <a:ext cx="9536684" cy="732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 spc="36">
                <a:solidFill>
                  <a:srgbClr val="2E414D"/>
                </a:solidFill>
                <a:latin typeface="Glacial Indifference"/>
              </a:rPr>
              <a:t>"Research has found that students define these goals in large part based on their learning environment; we as teachers influence whether students see academic success as a mastery or performance goal, and we therefore influence how they behave in response to the tasks we give them, which in turn affects their likelihood of success" (Felderman, 62).</a:t>
            </a:r>
          </a:p>
          <a:p>
            <a:pPr>
              <a:lnSpc>
                <a:spcPts val="3749"/>
              </a:lnSpc>
            </a:pPr>
            <a:endParaRPr lang="en-US" sz="3600" spc="36">
              <a:solidFill>
                <a:srgbClr val="2E414D"/>
              </a:solidFill>
              <a:latin typeface="Glacial Indifference"/>
            </a:endParaRPr>
          </a:p>
          <a:p>
            <a:pPr>
              <a:lnSpc>
                <a:spcPts val="3749"/>
              </a:lnSpc>
            </a:pPr>
            <a:endParaRPr lang="en-US" sz="3600" spc="36">
              <a:solidFill>
                <a:srgbClr val="2E414D"/>
              </a:solidFill>
              <a:latin typeface="Glacial Indifference"/>
            </a:endParaRPr>
          </a:p>
          <a:p>
            <a:pPr>
              <a:lnSpc>
                <a:spcPts val="3750"/>
              </a:lnSpc>
            </a:pPr>
            <a:r>
              <a:rPr lang="en-US" sz="2500" spc="25">
                <a:solidFill>
                  <a:srgbClr val="2E414D"/>
                </a:solidFill>
                <a:latin typeface="Glacial Indifference Italics"/>
              </a:rPr>
              <a:t>Based on research from Anderman, Midgley, Roeser, Urdan, Ryan, Alfeld-Liro, Pintrich, Wolders.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211469" y="-1380872"/>
            <a:ext cx="5136684" cy="48191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65554" y="1028700"/>
            <a:ext cx="10893746" cy="8229600"/>
            <a:chOff x="0" y="0"/>
            <a:chExt cx="25868362" cy="1954206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25723583" cy="19397282"/>
            </a:xfrm>
            <a:custGeom>
              <a:avLst/>
              <a:gdLst/>
              <a:ahLst/>
              <a:cxnLst/>
              <a:rect l="l" t="t" r="r" b="b"/>
              <a:pathLst>
                <a:path w="25723583" h="19397282">
                  <a:moveTo>
                    <a:pt x="0" y="0"/>
                  </a:moveTo>
                  <a:lnTo>
                    <a:pt x="25723583" y="0"/>
                  </a:lnTo>
                  <a:lnTo>
                    <a:pt x="25723583" y="19397282"/>
                  </a:lnTo>
                  <a:lnTo>
                    <a:pt x="0" y="19397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5868362" cy="19542063"/>
            </a:xfrm>
            <a:custGeom>
              <a:avLst/>
              <a:gdLst/>
              <a:ahLst/>
              <a:cxnLst/>
              <a:rect l="l" t="t" r="r" b="b"/>
              <a:pathLst>
                <a:path w="25868362" h="19542063">
                  <a:moveTo>
                    <a:pt x="25723582" y="19397283"/>
                  </a:moveTo>
                  <a:lnTo>
                    <a:pt x="25868362" y="19397283"/>
                  </a:lnTo>
                  <a:lnTo>
                    <a:pt x="25868362" y="19542063"/>
                  </a:lnTo>
                  <a:lnTo>
                    <a:pt x="25723582" y="19542063"/>
                  </a:lnTo>
                  <a:lnTo>
                    <a:pt x="25723582" y="1939728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397283"/>
                  </a:lnTo>
                  <a:lnTo>
                    <a:pt x="0" y="19397283"/>
                  </a:lnTo>
                  <a:lnTo>
                    <a:pt x="0" y="144780"/>
                  </a:lnTo>
                  <a:close/>
                  <a:moveTo>
                    <a:pt x="0" y="19397283"/>
                  </a:moveTo>
                  <a:lnTo>
                    <a:pt x="144780" y="19397283"/>
                  </a:lnTo>
                  <a:lnTo>
                    <a:pt x="144780" y="19542063"/>
                  </a:lnTo>
                  <a:lnTo>
                    <a:pt x="0" y="19542063"/>
                  </a:lnTo>
                  <a:lnTo>
                    <a:pt x="0" y="19397283"/>
                  </a:lnTo>
                  <a:close/>
                  <a:moveTo>
                    <a:pt x="25723582" y="144780"/>
                  </a:moveTo>
                  <a:lnTo>
                    <a:pt x="25868362" y="144780"/>
                  </a:lnTo>
                  <a:lnTo>
                    <a:pt x="25868362" y="19397283"/>
                  </a:lnTo>
                  <a:lnTo>
                    <a:pt x="25723582" y="19397283"/>
                  </a:lnTo>
                  <a:lnTo>
                    <a:pt x="25723582" y="144780"/>
                  </a:lnTo>
                  <a:close/>
                  <a:moveTo>
                    <a:pt x="144780" y="19397283"/>
                  </a:moveTo>
                  <a:lnTo>
                    <a:pt x="25723582" y="19397283"/>
                  </a:lnTo>
                  <a:lnTo>
                    <a:pt x="25723582" y="19542063"/>
                  </a:lnTo>
                  <a:lnTo>
                    <a:pt x="144780" y="19542063"/>
                  </a:lnTo>
                  <a:lnTo>
                    <a:pt x="144780" y="19397283"/>
                  </a:lnTo>
                  <a:close/>
                  <a:moveTo>
                    <a:pt x="25723582" y="0"/>
                  </a:moveTo>
                  <a:lnTo>
                    <a:pt x="25868362" y="0"/>
                  </a:lnTo>
                  <a:lnTo>
                    <a:pt x="25868362" y="144780"/>
                  </a:lnTo>
                  <a:lnTo>
                    <a:pt x="25723582" y="144780"/>
                  </a:lnTo>
                  <a:lnTo>
                    <a:pt x="257235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23582" y="0"/>
                  </a:lnTo>
                  <a:lnTo>
                    <a:pt x="257235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044085" y="2412683"/>
            <a:ext cx="9536684" cy="526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400" spc="64">
                <a:solidFill>
                  <a:srgbClr val="2E414D"/>
                </a:solidFill>
                <a:latin typeface="Glacial Indifference Bold"/>
              </a:rPr>
              <a:t>WE influence how students behave in response to the tasks we give them.</a:t>
            </a:r>
          </a:p>
          <a:p>
            <a:pPr algn="ctr">
              <a:lnSpc>
                <a:spcPts val="3750"/>
              </a:lnSpc>
            </a:pPr>
            <a:endParaRPr lang="en-US" sz="6400" spc="64">
              <a:solidFill>
                <a:srgbClr val="2E414D"/>
              </a:solidFill>
              <a:latin typeface="Glacial Indifference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1191" y="-189260"/>
            <a:ext cx="18970382" cy="5276082"/>
            <a:chOff x="0" y="0"/>
            <a:chExt cx="45047194" cy="1252862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4902415" cy="12383840"/>
            </a:xfrm>
            <a:custGeom>
              <a:avLst/>
              <a:gdLst/>
              <a:ahLst/>
              <a:cxnLst/>
              <a:rect l="l" t="t" r="r" b="b"/>
              <a:pathLst>
                <a:path w="44902415" h="12383840">
                  <a:moveTo>
                    <a:pt x="0" y="0"/>
                  </a:moveTo>
                  <a:lnTo>
                    <a:pt x="44902415" y="0"/>
                  </a:lnTo>
                  <a:lnTo>
                    <a:pt x="44902415" y="12383840"/>
                  </a:lnTo>
                  <a:lnTo>
                    <a:pt x="0" y="1238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5047195" cy="12528620"/>
            </a:xfrm>
            <a:custGeom>
              <a:avLst/>
              <a:gdLst/>
              <a:ahLst/>
              <a:cxnLst/>
              <a:rect l="l" t="t" r="r" b="b"/>
              <a:pathLst>
                <a:path w="45047195" h="12528620">
                  <a:moveTo>
                    <a:pt x="44902413" y="12383839"/>
                  </a:moveTo>
                  <a:lnTo>
                    <a:pt x="45047195" y="12383839"/>
                  </a:lnTo>
                  <a:lnTo>
                    <a:pt x="45047195" y="12528620"/>
                  </a:lnTo>
                  <a:lnTo>
                    <a:pt x="44902413" y="12528620"/>
                  </a:lnTo>
                  <a:lnTo>
                    <a:pt x="44902413" y="123838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383840"/>
                  </a:lnTo>
                  <a:lnTo>
                    <a:pt x="0" y="12383840"/>
                  </a:lnTo>
                  <a:lnTo>
                    <a:pt x="0" y="144780"/>
                  </a:lnTo>
                  <a:close/>
                  <a:moveTo>
                    <a:pt x="0" y="12383840"/>
                  </a:moveTo>
                  <a:lnTo>
                    <a:pt x="144780" y="12383840"/>
                  </a:lnTo>
                  <a:lnTo>
                    <a:pt x="144780" y="12528620"/>
                  </a:lnTo>
                  <a:lnTo>
                    <a:pt x="0" y="12528620"/>
                  </a:lnTo>
                  <a:lnTo>
                    <a:pt x="0" y="12383839"/>
                  </a:lnTo>
                  <a:close/>
                  <a:moveTo>
                    <a:pt x="44902413" y="144780"/>
                  </a:moveTo>
                  <a:lnTo>
                    <a:pt x="45047195" y="144780"/>
                  </a:lnTo>
                  <a:lnTo>
                    <a:pt x="45047195" y="12383840"/>
                  </a:lnTo>
                  <a:lnTo>
                    <a:pt x="44902413" y="12383840"/>
                  </a:lnTo>
                  <a:lnTo>
                    <a:pt x="44902413" y="144780"/>
                  </a:lnTo>
                  <a:close/>
                  <a:moveTo>
                    <a:pt x="144780" y="12383839"/>
                  </a:moveTo>
                  <a:lnTo>
                    <a:pt x="44902416" y="12383839"/>
                  </a:lnTo>
                  <a:lnTo>
                    <a:pt x="44902416" y="12528620"/>
                  </a:lnTo>
                  <a:lnTo>
                    <a:pt x="144780" y="12528620"/>
                  </a:lnTo>
                  <a:lnTo>
                    <a:pt x="144780" y="12383839"/>
                  </a:lnTo>
                  <a:close/>
                  <a:moveTo>
                    <a:pt x="44902413" y="0"/>
                  </a:moveTo>
                  <a:lnTo>
                    <a:pt x="45047195" y="0"/>
                  </a:lnTo>
                  <a:lnTo>
                    <a:pt x="45047195" y="144780"/>
                  </a:lnTo>
                  <a:lnTo>
                    <a:pt x="44902413" y="144780"/>
                  </a:lnTo>
                  <a:lnTo>
                    <a:pt x="4490241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902416" y="0"/>
                  </a:lnTo>
                  <a:lnTo>
                    <a:pt x="44902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512984" y="3827178"/>
            <a:ext cx="2519299" cy="2519289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76" r="-24976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2080326" y="791455"/>
            <a:ext cx="14127349" cy="956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spc="258">
                <a:solidFill>
                  <a:srgbClr val="2E414D"/>
                </a:solidFill>
                <a:latin typeface="Sifonn"/>
              </a:rPr>
              <a:t>MOVING FORWARD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2543" y="2382106"/>
            <a:ext cx="5140181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MINIMIZE NEGATIVE IMPACT ON LEARNING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7126" y="6355913"/>
            <a:ext cx="4251014" cy="363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200" spc="32">
                <a:solidFill>
                  <a:srgbClr val="2E414D"/>
                </a:solidFill>
                <a:latin typeface="Glacial Indifference"/>
              </a:rPr>
              <a:t>How can we minimize traditional grading's negative impact on learning, particularly for vulnerable </a:t>
            </a:r>
          </a:p>
          <a:p>
            <a:pPr algn="ctr">
              <a:lnSpc>
                <a:spcPts val="4800"/>
              </a:lnSpc>
            </a:pPr>
            <a:r>
              <a:rPr lang="en-US" sz="3200" spc="32">
                <a:solidFill>
                  <a:srgbClr val="2E414D"/>
                </a:solidFill>
                <a:latin typeface="Glacial Indifference"/>
              </a:rPr>
              <a:t>student populations?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962884" y="2448781"/>
            <a:ext cx="5140181" cy="7229452"/>
            <a:chOff x="0" y="0"/>
            <a:chExt cx="6853574" cy="9639269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1747255" y="1837862"/>
              <a:ext cx="3359065" cy="3359052"/>
              <a:chOff x="0" y="0"/>
              <a:chExt cx="6350000" cy="634997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4999" r="-24999"/>
                </a:stretch>
              </a:blip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0" y="-66675"/>
              <a:ext cx="6853574" cy="150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REIMAGINE TO ENCOURAGE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92778" y="5642579"/>
              <a:ext cx="5668019" cy="3996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How can we instead reimagine grading to encourage, rather than undermine,  effective teaching and learning?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437480" y="2448781"/>
            <a:ext cx="5140181" cy="7538062"/>
            <a:chOff x="0" y="0"/>
            <a:chExt cx="6853574" cy="10050749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1747255" y="1837862"/>
              <a:ext cx="3359065" cy="3359052"/>
              <a:chOff x="0" y="0"/>
              <a:chExt cx="6350000" cy="634997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24976" b="-24976"/>
                </a:stretch>
              </a:blip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0" y="-66675"/>
              <a:ext cx="6853574" cy="150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EXPAND EDUCATIONAL EQUITY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92778" y="5241260"/>
              <a:ext cx="5668019" cy="4809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How can we use grading to expand rather than limit educational equity </a:t>
              </a:r>
            </a:p>
            <a:p>
              <a:pPr algn="ctr"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and achievement </a:t>
              </a:r>
            </a:p>
            <a:p>
              <a:pPr algn="ctr">
                <a:lnSpc>
                  <a:spcPts val="4800"/>
                </a:lnSpc>
              </a:pPr>
              <a:r>
                <a:rPr lang="en-US" sz="3200" spc="32">
                  <a:solidFill>
                    <a:srgbClr val="2E414D"/>
                  </a:solidFill>
                  <a:latin typeface="Glacial Indifference"/>
                </a:rPr>
                <a:t>in our schools?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4504" y="-611839"/>
            <a:ext cx="6189460" cy="11510678"/>
            <a:chOff x="0" y="0"/>
            <a:chExt cx="14697534" cy="2733333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4552753" cy="27188554"/>
            </a:xfrm>
            <a:custGeom>
              <a:avLst/>
              <a:gdLst/>
              <a:ahLst/>
              <a:cxnLst/>
              <a:rect l="l" t="t" r="r" b="b"/>
              <a:pathLst>
                <a:path w="14552753" h="27188554">
                  <a:moveTo>
                    <a:pt x="0" y="0"/>
                  </a:moveTo>
                  <a:lnTo>
                    <a:pt x="14552753" y="0"/>
                  </a:lnTo>
                  <a:lnTo>
                    <a:pt x="14552753" y="27188554"/>
                  </a:lnTo>
                  <a:lnTo>
                    <a:pt x="0" y="27188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697534" cy="27333333"/>
            </a:xfrm>
            <a:custGeom>
              <a:avLst/>
              <a:gdLst/>
              <a:ahLst/>
              <a:cxnLst/>
              <a:rect l="l" t="t" r="r" b="b"/>
              <a:pathLst>
                <a:path w="14697534" h="27333333">
                  <a:moveTo>
                    <a:pt x="14552754" y="27188551"/>
                  </a:moveTo>
                  <a:lnTo>
                    <a:pt x="14697534" y="27188551"/>
                  </a:lnTo>
                  <a:lnTo>
                    <a:pt x="14697534" y="27333333"/>
                  </a:lnTo>
                  <a:lnTo>
                    <a:pt x="14552754" y="27333333"/>
                  </a:lnTo>
                  <a:lnTo>
                    <a:pt x="14552754" y="271885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188551"/>
                  </a:lnTo>
                  <a:lnTo>
                    <a:pt x="0" y="27188551"/>
                  </a:lnTo>
                  <a:lnTo>
                    <a:pt x="0" y="144780"/>
                  </a:lnTo>
                  <a:close/>
                  <a:moveTo>
                    <a:pt x="0" y="27188551"/>
                  </a:moveTo>
                  <a:lnTo>
                    <a:pt x="144780" y="27188551"/>
                  </a:lnTo>
                  <a:lnTo>
                    <a:pt x="144780" y="27333333"/>
                  </a:lnTo>
                  <a:lnTo>
                    <a:pt x="0" y="27333333"/>
                  </a:lnTo>
                  <a:lnTo>
                    <a:pt x="0" y="27188551"/>
                  </a:lnTo>
                  <a:close/>
                  <a:moveTo>
                    <a:pt x="14552754" y="144780"/>
                  </a:moveTo>
                  <a:lnTo>
                    <a:pt x="14697534" y="144780"/>
                  </a:lnTo>
                  <a:lnTo>
                    <a:pt x="14697534" y="27188551"/>
                  </a:lnTo>
                  <a:lnTo>
                    <a:pt x="14552754" y="27188551"/>
                  </a:lnTo>
                  <a:lnTo>
                    <a:pt x="14552754" y="144780"/>
                  </a:lnTo>
                  <a:close/>
                  <a:moveTo>
                    <a:pt x="144780" y="27188551"/>
                  </a:moveTo>
                  <a:lnTo>
                    <a:pt x="14552754" y="27188551"/>
                  </a:lnTo>
                  <a:lnTo>
                    <a:pt x="14552754" y="27333333"/>
                  </a:lnTo>
                  <a:lnTo>
                    <a:pt x="144780" y="27333333"/>
                  </a:lnTo>
                  <a:lnTo>
                    <a:pt x="144780" y="27188551"/>
                  </a:lnTo>
                  <a:close/>
                  <a:moveTo>
                    <a:pt x="14552754" y="0"/>
                  </a:moveTo>
                  <a:lnTo>
                    <a:pt x="14697534" y="0"/>
                  </a:lnTo>
                  <a:lnTo>
                    <a:pt x="14697534" y="144780"/>
                  </a:lnTo>
                  <a:lnTo>
                    <a:pt x="14552754" y="144780"/>
                  </a:lnTo>
                  <a:lnTo>
                    <a:pt x="1455275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552754" y="0"/>
                  </a:lnTo>
                  <a:lnTo>
                    <a:pt x="1455275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240235" y="-611839"/>
            <a:ext cx="6217799" cy="11510678"/>
            <a:chOff x="0" y="0"/>
            <a:chExt cx="14764828" cy="27333332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4620048" cy="27188554"/>
            </a:xfrm>
            <a:custGeom>
              <a:avLst/>
              <a:gdLst/>
              <a:ahLst/>
              <a:cxnLst/>
              <a:rect l="l" t="t" r="r" b="b"/>
              <a:pathLst>
                <a:path w="14620048" h="27188554">
                  <a:moveTo>
                    <a:pt x="0" y="0"/>
                  </a:moveTo>
                  <a:lnTo>
                    <a:pt x="14620048" y="0"/>
                  </a:lnTo>
                  <a:lnTo>
                    <a:pt x="14620048" y="27188554"/>
                  </a:lnTo>
                  <a:lnTo>
                    <a:pt x="0" y="27188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4764827" cy="27333333"/>
            </a:xfrm>
            <a:custGeom>
              <a:avLst/>
              <a:gdLst/>
              <a:ahLst/>
              <a:cxnLst/>
              <a:rect l="l" t="t" r="r" b="b"/>
              <a:pathLst>
                <a:path w="14764827" h="27333333">
                  <a:moveTo>
                    <a:pt x="14620047" y="27188551"/>
                  </a:moveTo>
                  <a:lnTo>
                    <a:pt x="14764827" y="27188551"/>
                  </a:lnTo>
                  <a:lnTo>
                    <a:pt x="14764827" y="27333333"/>
                  </a:lnTo>
                  <a:lnTo>
                    <a:pt x="14620047" y="27333333"/>
                  </a:lnTo>
                  <a:lnTo>
                    <a:pt x="14620047" y="271885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188551"/>
                  </a:lnTo>
                  <a:lnTo>
                    <a:pt x="0" y="27188551"/>
                  </a:lnTo>
                  <a:lnTo>
                    <a:pt x="0" y="144780"/>
                  </a:lnTo>
                  <a:close/>
                  <a:moveTo>
                    <a:pt x="0" y="27188551"/>
                  </a:moveTo>
                  <a:lnTo>
                    <a:pt x="144780" y="27188551"/>
                  </a:lnTo>
                  <a:lnTo>
                    <a:pt x="144780" y="27333333"/>
                  </a:lnTo>
                  <a:lnTo>
                    <a:pt x="0" y="27333333"/>
                  </a:lnTo>
                  <a:lnTo>
                    <a:pt x="0" y="27188551"/>
                  </a:lnTo>
                  <a:close/>
                  <a:moveTo>
                    <a:pt x="14620047" y="144780"/>
                  </a:moveTo>
                  <a:lnTo>
                    <a:pt x="14764827" y="144780"/>
                  </a:lnTo>
                  <a:lnTo>
                    <a:pt x="14764827" y="27188551"/>
                  </a:lnTo>
                  <a:lnTo>
                    <a:pt x="14620047" y="27188551"/>
                  </a:lnTo>
                  <a:lnTo>
                    <a:pt x="14620047" y="144780"/>
                  </a:lnTo>
                  <a:close/>
                  <a:moveTo>
                    <a:pt x="144780" y="27188551"/>
                  </a:moveTo>
                  <a:lnTo>
                    <a:pt x="14620049" y="27188551"/>
                  </a:lnTo>
                  <a:lnTo>
                    <a:pt x="14620049" y="27333333"/>
                  </a:lnTo>
                  <a:lnTo>
                    <a:pt x="144780" y="27333333"/>
                  </a:lnTo>
                  <a:lnTo>
                    <a:pt x="144780" y="27188551"/>
                  </a:lnTo>
                  <a:close/>
                  <a:moveTo>
                    <a:pt x="14620047" y="0"/>
                  </a:moveTo>
                  <a:lnTo>
                    <a:pt x="14764827" y="0"/>
                  </a:lnTo>
                  <a:lnTo>
                    <a:pt x="14764827" y="144780"/>
                  </a:lnTo>
                  <a:lnTo>
                    <a:pt x="14620047" y="144780"/>
                  </a:lnTo>
                  <a:lnTo>
                    <a:pt x="14620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620049" y="0"/>
                  </a:lnTo>
                  <a:lnTo>
                    <a:pt x="1462004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801424" y="3476181"/>
            <a:ext cx="2519299" cy="251928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6446" r="-13552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884350" y="3476181"/>
            <a:ext cx="2519299" cy="2519289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76" r="-24976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089485" y="3476181"/>
            <a:ext cx="2519299" cy="2519289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8847" r="-1152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580722" y="0"/>
            <a:ext cx="15028062" cy="1633728"/>
            <a:chOff x="0" y="0"/>
            <a:chExt cx="57821109" cy="6285838"/>
          </a:xfrm>
        </p:grpSpPr>
        <p:sp>
          <p:nvSpPr>
            <p:cNvPr id="15" name="Freeform 15"/>
            <p:cNvSpPr/>
            <p:nvPr/>
          </p:nvSpPr>
          <p:spPr>
            <a:xfrm>
              <a:off x="72390" y="72390"/>
              <a:ext cx="57676327" cy="6141058"/>
            </a:xfrm>
            <a:custGeom>
              <a:avLst/>
              <a:gdLst/>
              <a:ahLst/>
              <a:cxnLst/>
              <a:rect l="l" t="t" r="r" b="b"/>
              <a:pathLst>
                <a:path w="57676327" h="6141058">
                  <a:moveTo>
                    <a:pt x="0" y="0"/>
                  </a:moveTo>
                  <a:lnTo>
                    <a:pt x="57676327" y="0"/>
                  </a:lnTo>
                  <a:lnTo>
                    <a:pt x="57676327" y="6141058"/>
                  </a:lnTo>
                  <a:lnTo>
                    <a:pt x="0" y="6141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57821109" cy="6285838"/>
            </a:xfrm>
            <a:custGeom>
              <a:avLst/>
              <a:gdLst/>
              <a:ahLst/>
              <a:cxnLst/>
              <a:rect l="l" t="t" r="r" b="b"/>
              <a:pathLst>
                <a:path w="57821109" h="6285838">
                  <a:moveTo>
                    <a:pt x="57676331" y="6141058"/>
                  </a:moveTo>
                  <a:lnTo>
                    <a:pt x="57821109" y="6141058"/>
                  </a:lnTo>
                  <a:lnTo>
                    <a:pt x="57821109" y="6285838"/>
                  </a:lnTo>
                  <a:lnTo>
                    <a:pt x="57676331" y="6285838"/>
                  </a:lnTo>
                  <a:lnTo>
                    <a:pt x="57676331" y="61410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141058"/>
                  </a:lnTo>
                  <a:lnTo>
                    <a:pt x="0" y="6141058"/>
                  </a:lnTo>
                  <a:lnTo>
                    <a:pt x="0" y="144780"/>
                  </a:lnTo>
                  <a:close/>
                  <a:moveTo>
                    <a:pt x="0" y="6141058"/>
                  </a:moveTo>
                  <a:lnTo>
                    <a:pt x="144780" y="6141058"/>
                  </a:lnTo>
                  <a:lnTo>
                    <a:pt x="144780" y="6285838"/>
                  </a:lnTo>
                  <a:lnTo>
                    <a:pt x="0" y="6285838"/>
                  </a:lnTo>
                  <a:lnTo>
                    <a:pt x="0" y="6141058"/>
                  </a:lnTo>
                  <a:close/>
                  <a:moveTo>
                    <a:pt x="57676331" y="144780"/>
                  </a:moveTo>
                  <a:lnTo>
                    <a:pt x="57821109" y="144780"/>
                  </a:lnTo>
                  <a:lnTo>
                    <a:pt x="57821109" y="6141058"/>
                  </a:lnTo>
                  <a:lnTo>
                    <a:pt x="57676331" y="6141058"/>
                  </a:lnTo>
                  <a:lnTo>
                    <a:pt x="57676331" y="144780"/>
                  </a:lnTo>
                  <a:close/>
                  <a:moveTo>
                    <a:pt x="144780" y="6141058"/>
                  </a:moveTo>
                  <a:lnTo>
                    <a:pt x="57676331" y="6141058"/>
                  </a:lnTo>
                  <a:lnTo>
                    <a:pt x="57676331" y="6285838"/>
                  </a:lnTo>
                  <a:lnTo>
                    <a:pt x="144780" y="6285838"/>
                  </a:lnTo>
                  <a:lnTo>
                    <a:pt x="144780" y="6141058"/>
                  </a:lnTo>
                  <a:close/>
                  <a:moveTo>
                    <a:pt x="57676331" y="0"/>
                  </a:moveTo>
                  <a:lnTo>
                    <a:pt x="57821109" y="0"/>
                  </a:lnTo>
                  <a:lnTo>
                    <a:pt x="57821109" y="144780"/>
                  </a:lnTo>
                  <a:lnTo>
                    <a:pt x="57676331" y="144780"/>
                  </a:lnTo>
                  <a:lnTo>
                    <a:pt x="576763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676331" y="0"/>
                  </a:lnTo>
                  <a:lnTo>
                    <a:pt x="576763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28700" y="6618928"/>
            <a:ext cx="4064748" cy="2867972"/>
            <a:chOff x="0" y="0"/>
            <a:chExt cx="5419664" cy="382396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66675"/>
              <a:ext cx="5419664" cy="3053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VALIDLY REFLECT STUDENT'S ACADEMIC PROGRESS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3252462"/>
              <a:ext cx="5419664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111626" y="6618928"/>
            <a:ext cx="4064748" cy="2867972"/>
            <a:chOff x="0" y="0"/>
            <a:chExt cx="5419664" cy="3823962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66675"/>
              <a:ext cx="5419664" cy="3053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PREVENT BIASED SUBJECTIVITY FROM INFECTING GRADES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252462"/>
              <a:ext cx="5419664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159530" y="6618928"/>
            <a:ext cx="4257000" cy="3448997"/>
            <a:chOff x="0" y="0"/>
            <a:chExt cx="5676000" cy="459866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66675"/>
              <a:ext cx="5676000" cy="3828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ACADEMIC SUCCESS, PERSEVERANCE, GAINING CRITICAL LIFELONG SKILLS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4027162"/>
              <a:ext cx="5676000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29879" y="2559803"/>
            <a:ext cx="5140181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ACCURATE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512805" y="2559803"/>
            <a:ext cx="5140181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BIAS-RESISTANT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717940" y="2559803"/>
            <a:ext cx="5140181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MOTIVATIONAL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80326" y="637536"/>
            <a:ext cx="14127349" cy="75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800" spc="206">
                <a:solidFill>
                  <a:srgbClr val="2E414D"/>
                </a:solidFill>
                <a:latin typeface="Sifonn"/>
              </a:rPr>
              <a:t>THREE PILLARS FOR EQUITABLE GRADING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9969" y="574425"/>
            <a:ext cx="15028062" cy="1633728"/>
            <a:chOff x="0" y="0"/>
            <a:chExt cx="57821109" cy="6285838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57676327" cy="6141058"/>
            </a:xfrm>
            <a:custGeom>
              <a:avLst/>
              <a:gdLst/>
              <a:ahLst/>
              <a:cxnLst/>
              <a:rect l="l" t="t" r="r" b="b"/>
              <a:pathLst>
                <a:path w="57676327" h="6141058">
                  <a:moveTo>
                    <a:pt x="0" y="0"/>
                  </a:moveTo>
                  <a:lnTo>
                    <a:pt x="57676327" y="0"/>
                  </a:lnTo>
                  <a:lnTo>
                    <a:pt x="57676327" y="6141058"/>
                  </a:lnTo>
                  <a:lnTo>
                    <a:pt x="0" y="6141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821109" cy="6285838"/>
            </a:xfrm>
            <a:custGeom>
              <a:avLst/>
              <a:gdLst/>
              <a:ahLst/>
              <a:cxnLst/>
              <a:rect l="l" t="t" r="r" b="b"/>
              <a:pathLst>
                <a:path w="57821109" h="6285838">
                  <a:moveTo>
                    <a:pt x="57676331" y="6141058"/>
                  </a:moveTo>
                  <a:lnTo>
                    <a:pt x="57821109" y="6141058"/>
                  </a:lnTo>
                  <a:lnTo>
                    <a:pt x="57821109" y="6285838"/>
                  </a:lnTo>
                  <a:lnTo>
                    <a:pt x="57676331" y="6285838"/>
                  </a:lnTo>
                  <a:lnTo>
                    <a:pt x="57676331" y="61410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141058"/>
                  </a:lnTo>
                  <a:lnTo>
                    <a:pt x="0" y="6141058"/>
                  </a:lnTo>
                  <a:lnTo>
                    <a:pt x="0" y="144780"/>
                  </a:lnTo>
                  <a:close/>
                  <a:moveTo>
                    <a:pt x="0" y="6141058"/>
                  </a:moveTo>
                  <a:lnTo>
                    <a:pt x="144780" y="6141058"/>
                  </a:lnTo>
                  <a:lnTo>
                    <a:pt x="144780" y="6285838"/>
                  </a:lnTo>
                  <a:lnTo>
                    <a:pt x="0" y="6285838"/>
                  </a:lnTo>
                  <a:lnTo>
                    <a:pt x="0" y="6141058"/>
                  </a:lnTo>
                  <a:close/>
                  <a:moveTo>
                    <a:pt x="57676331" y="144780"/>
                  </a:moveTo>
                  <a:lnTo>
                    <a:pt x="57821109" y="144780"/>
                  </a:lnTo>
                  <a:lnTo>
                    <a:pt x="57821109" y="6141058"/>
                  </a:lnTo>
                  <a:lnTo>
                    <a:pt x="57676331" y="6141058"/>
                  </a:lnTo>
                  <a:lnTo>
                    <a:pt x="57676331" y="144780"/>
                  </a:lnTo>
                  <a:close/>
                  <a:moveTo>
                    <a:pt x="144780" y="6141058"/>
                  </a:moveTo>
                  <a:lnTo>
                    <a:pt x="57676331" y="6141058"/>
                  </a:lnTo>
                  <a:lnTo>
                    <a:pt x="57676331" y="6285838"/>
                  </a:lnTo>
                  <a:lnTo>
                    <a:pt x="144780" y="6285838"/>
                  </a:lnTo>
                  <a:lnTo>
                    <a:pt x="144780" y="6141058"/>
                  </a:lnTo>
                  <a:close/>
                  <a:moveTo>
                    <a:pt x="57676331" y="0"/>
                  </a:moveTo>
                  <a:lnTo>
                    <a:pt x="57821109" y="0"/>
                  </a:lnTo>
                  <a:lnTo>
                    <a:pt x="57821109" y="144780"/>
                  </a:lnTo>
                  <a:lnTo>
                    <a:pt x="57676331" y="144780"/>
                  </a:lnTo>
                  <a:lnTo>
                    <a:pt x="576763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676331" y="0"/>
                  </a:lnTo>
                  <a:lnTo>
                    <a:pt x="576763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094183" y="299866"/>
            <a:ext cx="2519299" cy="2519289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6446" r="-13552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3886091" y="3523002"/>
            <a:ext cx="11727390" cy="346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Our grading must use calculations that are: </a:t>
            </a:r>
          </a:p>
          <a:p>
            <a:pPr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Mathematically sound </a:t>
            </a:r>
          </a:p>
          <a:p>
            <a:pPr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 Bold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Correctly describe student's level of academic performance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80326" y="1168346"/>
            <a:ext cx="14127349" cy="75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800" spc="206">
                <a:solidFill>
                  <a:srgbClr val="2E414D"/>
                </a:solidFill>
                <a:latin typeface="Sifonn"/>
              </a:rPr>
              <a:t>ACCURATE PILLAR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8200553"/>
            <a:ext cx="18288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7564AB"/>
                </a:solidFill>
                <a:latin typeface="Sifonn"/>
              </a:rPr>
              <a:t>Practices that make it easy for students to understand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9969" y="574425"/>
            <a:ext cx="15028062" cy="1633728"/>
            <a:chOff x="0" y="0"/>
            <a:chExt cx="57821109" cy="6285838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57676327" cy="6141058"/>
            </a:xfrm>
            <a:custGeom>
              <a:avLst/>
              <a:gdLst/>
              <a:ahLst/>
              <a:cxnLst/>
              <a:rect l="l" t="t" r="r" b="b"/>
              <a:pathLst>
                <a:path w="57676327" h="6141058">
                  <a:moveTo>
                    <a:pt x="0" y="0"/>
                  </a:moveTo>
                  <a:lnTo>
                    <a:pt x="57676327" y="0"/>
                  </a:lnTo>
                  <a:lnTo>
                    <a:pt x="57676327" y="6141058"/>
                  </a:lnTo>
                  <a:lnTo>
                    <a:pt x="0" y="6141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821109" cy="6285838"/>
            </a:xfrm>
            <a:custGeom>
              <a:avLst/>
              <a:gdLst/>
              <a:ahLst/>
              <a:cxnLst/>
              <a:rect l="l" t="t" r="r" b="b"/>
              <a:pathLst>
                <a:path w="57821109" h="6285838">
                  <a:moveTo>
                    <a:pt x="57676331" y="6141058"/>
                  </a:moveTo>
                  <a:lnTo>
                    <a:pt x="57821109" y="6141058"/>
                  </a:lnTo>
                  <a:lnTo>
                    <a:pt x="57821109" y="6285838"/>
                  </a:lnTo>
                  <a:lnTo>
                    <a:pt x="57676331" y="6285838"/>
                  </a:lnTo>
                  <a:lnTo>
                    <a:pt x="57676331" y="61410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141058"/>
                  </a:lnTo>
                  <a:lnTo>
                    <a:pt x="0" y="6141058"/>
                  </a:lnTo>
                  <a:lnTo>
                    <a:pt x="0" y="144780"/>
                  </a:lnTo>
                  <a:close/>
                  <a:moveTo>
                    <a:pt x="0" y="6141058"/>
                  </a:moveTo>
                  <a:lnTo>
                    <a:pt x="144780" y="6141058"/>
                  </a:lnTo>
                  <a:lnTo>
                    <a:pt x="144780" y="6285838"/>
                  </a:lnTo>
                  <a:lnTo>
                    <a:pt x="0" y="6285838"/>
                  </a:lnTo>
                  <a:lnTo>
                    <a:pt x="0" y="6141058"/>
                  </a:lnTo>
                  <a:close/>
                  <a:moveTo>
                    <a:pt x="57676331" y="144780"/>
                  </a:moveTo>
                  <a:lnTo>
                    <a:pt x="57821109" y="144780"/>
                  </a:lnTo>
                  <a:lnTo>
                    <a:pt x="57821109" y="6141058"/>
                  </a:lnTo>
                  <a:lnTo>
                    <a:pt x="57676331" y="6141058"/>
                  </a:lnTo>
                  <a:lnTo>
                    <a:pt x="57676331" y="144780"/>
                  </a:lnTo>
                  <a:close/>
                  <a:moveTo>
                    <a:pt x="144780" y="6141058"/>
                  </a:moveTo>
                  <a:lnTo>
                    <a:pt x="57676331" y="6141058"/>
                  </a:lnTo>
                  <a:lnTo>
                    <a:pt x="57676331" y="6285838"/>
                  </a:lnTo>
                  <a:lnTo>
                    <a:pt x="144780" y="6285838"/>
                  </a:lnTo>
                  <a:lnTo>
                    <a:pt x="144780" y="6141058"/>
                  </a:lnTo>
                  <a:close/>
                  <a:moveTo>
                    <a:pt x="57676331" y="0"/>
                  </a:moveTo>
                  <a:lnTo>
                    <a:pt x="57821109" y="0"/>
                  </a:lnTo>
                  <a:lnTo>
                    <a:pt x="57821109" y="144780"/>
                  </a:lnTo>
                  <a:lnTo>
                    <a:pt x="57676331" y="144780"/>
                  </a:lnTo>
                  <a:lnTo>
                    <a:pt x="576763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676331" y="0"/>
                  </a:lnTo>
                  <a:lnTo>
                    <a:pt x="576763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080326" y="1168346"/>
            <a:ext cx="14127349" cy="75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800" spc="206">
                <a:solidFill>
                  <a:srgbClr val="2E414D"/>
                </a:solidFill>
                <a:latin typeface="Sifonn"/>
              </a:rPr>
              <a:t>ACCURATE PILLAR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29969" y="2208153"/>
            <a:ext cx="15028062" cy="7387687"/>
            <a:chOff x="0" y="0"/>
            <a:chExt cx="57821109" cy="28424438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57676327" cy="28279659"/>
            </a:xfrm>
            <a:custGeom>
              <a:avLst/>
              <a:gdLst/>
              <a:ahLst/>
              <a:cxnLst/>
              <a:rect l="l" t="t" r="r" b="b"/>
              <a:pathLst>
                <a:path w="57676327" h="28279659">
                  <a:moveTo>
                    <a:pt x="0" y="0"/>
                  </a:moveTo>
                  <a:lnTo>
                    <a:pt x="57676327" y="0"/>
                  </a:lnTo>
                  <a:lnTo>
                    <a:pt x="57676327" y="28279659"/>
                  </a:lnTo>
                  <a:lnTo>
                    <a:pt x="0" y="28279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BE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7821109" cy="28424439"/>
            </a:xfrm>
            <a:custGeom>
              <a:avLst/>
              <a:gdLst/>
              <a:ahLst/>
              <a:cxnLst/>
              <a:rect l="l" t="t" r="r" b="b"/>
              <a:pathLst>
                <a:path w="57821109" h="28424439">
                  <a:moveTo>
                    <a:pt x="57676331" y="28279657"/>
                  </a:moveTo>
                  <a:lnTo>
                    <a:pt x="57821109" y="28279657"/>
                  </a:lnTo>
                  <a:lnTo>
                    <a:pt x="57821109" y="28424439"/>
                  </a:lnTo>
                  <a:lnTo>
                    <a:pt x="57676331" y="28424439"/>
                  </a:lnTo>
                  <a:lnTo>
                    <a:pt x="57676331" y="2827965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279657"/>
                  </a:lnTo>
                  <a:lnTo>
                    <a:pt x="0" y="28279657"/>
                  </a:lnTo>
                  <a:lnTo>
                    <a:pt x="0" y="144780"/>
                  </a:lnTo>
                  <a:close/>
                  <a:moveTo>
                    <a:pt x="0" y="28279657"/>
                  </a:moveTo>
                  <a:lnTo>
                    <a:pt x="144780" y="28279657"/>
                  </a:lnTo>
                  <a:lnTo>
                    <a:pt x="144780" y="28424439"/>
                  </a:lnTo>
                  <a:lnTo>
                    <a:pt x="0" y="28424439"/>
                  </a:lnTo>
                  <a:lnTo>
                    <a:pt x="0" y="28279657"/>
                  </a:lnTo>
                  <a:close/>
                  <a:moveTo>
                    <a:pt x="57676331" y="144780"/>
                  </a:moveTo>
                  <a:lnTo>
                    <a:pt x="57821109" y="144780"/>
                  </a:lnTo>
                  <a:lnTo>
                    <a:pt x="57821109" y="28279657"/>
                  </a:lnTo>
                  <a:lnTo>
                    <a:pt x="57676331" y="28279657"/>
                  </a:lnTo>
                  <a:lnTo>
                    <a:pt x="57676331" y="144780"/>
                  </a:lnTo>
                  <a:close/>
                  <a:moveTo>
                    <a:pt x="144780" y="28279657"/>
                  </a:moveTo>
                  <a:lnTo>
                    <a:pt x="57676331" y="28279657"/>
                  </a:lnTo>
                  <a:lnTo>
                    <a:pt x="57676331" y="28424439"/>
                  </a:lnTo>
                  <a:lnTo>
                    <a:pt x="144780" y="28424439"/>
                  </a:lnTo>
                  <a:lnTo>
                    <a:pt x="144780" y="28279657"/>
                  </a:lnTo>
                  <a:close/>
                  <a:moveTo>
                    <a:pt x="57676331" y="0"/>
                  </a:moveTo>
                  <a:lnTo>
                    <a:pt x="57821109" y="0"/>
                  </a:lnTo>
                  <a:lnTo>
                    <a:pt x="57821109" y="144780"/>
                  </a:lnTo>
                  <a:lnTo>
                    <a:pt x="57676331" y="144780"/>
                  </a:lnTo>
                  <a:lnTo>
                    <a:pt x="576763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676331" y="0"/>
                  </a:lnTo>
                  <a:lnTo>
                    <a:pt x="576763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62A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094183" y="299866"/>
            <a:ext cx="2519299" cy="2519289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6446" r="-13552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3507650" y="3994354"/>
            <a:ext cx="298385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Avoiding Zeros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99577" y="4846002"/>
            <a:ext cx="367084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Minimum Grading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35000" y="5844847"/>
            <a:ext cx="172060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0-4 scale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09210" y="6847334"/>
            <a:ext cx="739512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Weighting more recent performance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10334" y="7975477"/>
            <a:ext cx="1246733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Grades based on an individual's achievement, not the group's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44874" y="2882020"/>
            <a:ext cx="4732437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E414D"/>
                </a:solidFill>
                <a:latin typeface="Sifonn"/>
              </a:rPr>
              <a:t>Grading Practices: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9969" y="574425"/>
            <a:ext cx="15028062" cy="1633728"/>
            <a:chOff x="0" y="0"/>
            <a:chExt cx="57821109" cy="6285838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57676327" cy="6141058"/>
            </a:xfrm>
            <a:custGeom>
              <a:avLst/>
              <a:gdLst/>
              <a:ahLst/>
              <a:cxnLst/>
              <a:rect l="l" t="t" r="r" b="b"/>
              <a:pathLst>
                <a:path w="57676327" h="6141058">
                  <a:moveTo>
                    <a:pt x="0" y="0"/>
                  </a:moveTo>
                  <a:lnTo>
                    <a:pt x="57676327" y="0"/>
                  </a:lnTo>
                  <a:lnTo>
                    <a:pt x="57676327" y="6141058"/>
                  </a:lnTo>
                  <a:lnTo>
                    <a:pt x="0" y="6141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821109" cy="6285838"/>
            </a:xfrm>
            <a:custGeom>
              <a:avLst/>
              <a:gdLst/>
              <a:ahLst/>
              <a:cxnLst/>
              <a:rect l="l" t="t" r="r" b="b"/>
              <a:pathLst>
                <a:path w="57821109" h="6285838">
                  <a:moveTo>
                    <a:pt x="57676331" y="6141058"/>
                  </a:moveTo>
                  <a:lnTo>
                    <a:pt x="57821109" y="6141058"/>
                  </a:lnTo>
                  <a:lnTo>
                    <a:pt x="57821109" y="6285838"/>
                  </a:lnTo>
                  <a:lnTo>
                    <a:pt x="57676331" y="6285838"/>
                  </a:lnTo>
                  <a:lnTo>
                    <a:pt x="57676331" y="61410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141058"/>
                  </a:lnTo>
                  <a:lnTo>
                    <a:pt x="0" y="6141058"/>
                  </a:lnTo>
                  <a:lnTo>
                    <a:pt x="0" y="144780"/>
                  </a:lnTo>
                  <a:close/>
                  <a:moveTo>
                    <a:pt x="0" y="6141058"/>
                  </a:moveTo>
                  <a:lnTo>
                    <a:pt x="144780" y="6141058"/>
                  </a:lnTo>
                  <a:lnTo>
                    <a:pt x="144780" y="6285838"/>
                  </a:lnTo>
                  <a:lnTo>
                    <a:pt x="0" y="6285838"/>
                  </a:lnTo>
                  <a:lnTo>
                    <a:pt x="0" y="6141058"/>
                  </a:lnTo>
                  <a:close/>
                  <a:moveTo>
                    <a:pt x="57676331" y="144780"/>
                  </a:moveTo>
                  <a:lnTo>
                    <a:pt x="57821109" y="144780"/>
                  </a:lnTo>
                  <a:lnTo>
                    <a:pt x="57821109" y="6141058"/>
                  </a:lnTo>
                  <a:lnTo>
                    <a:pt x="57676331" y="6141058"/>
                  </a:lnTo>
                  <a:lnTo>
                    <a:pt x="57676331" y="144780"/>
                  </a:lnTo>
                  <a:close/>
                  <a:moveTo>
                    <a:pt x="144780" y="6141058"/>
                  </a:moveTo>
                  <a:lnTo>
                    <a:pt x="57676331" y="6141058"/>
                  </a:lnTo>
                  <a:lnTo>
                    <a:pt x="57676331" y="6285838"/>
                  </a:lnTo>
                  <a:lnTo>
                    <a:pt x="144780" y="6285838"/>
                  </a:lnTo>
                  <a:lnTo>
                    <a:pt x="144780" y="6141058"/>
                  </a:lnTo>
                  <a:close/>
                  <a:moveTo>
                    <a:pt x="57676331" y="0"/>
                  </a:moveTo>
                  <a:lnTo>
                    <a:pt x="57821109" y="0"/>
                  </a:lnTo>
                  <a:lnTo>
                    <a:pt x="57821109" y="144780"/>
                  </a:lnTo>
                  <a:lnTo>
                    <a:pt x="57676331" y="144780"/>
                  </a:lnTo>
                  <a:lnTo>
                    <a:pt x="576763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676331" y="0"/>
                  </a:lnTo>
                  <a:lnTo>
                    <a:pt x="576763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493531" y="299866"/>
            <a:ext cx="2519299" cy="2519289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76" r="-24976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3503348" y="3239089"/>
            <a:ext cx="15380184" cy="521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Grades should be based on: </a:t>
            </a:r>
          </a:p>
          <a:p>
            <a:pPr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Valid evidence of a student's content knowledge</a:t>
            </a:r>
          </a:p>
          <a:p>
            <a:pPr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 </a:t>
            </a:r>
          </a:p>
          <a:p>
            <a:pPr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NOT based on evidence that is likely to be </a:t>
            </a:r>
          </a:p>
          <a:p>
            <a:pPr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corrupted by a teacher's implicit bias </a:t>
            </a:r>
          </a:p>
          <a:p>
            <a:pPr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or reflect a student's environment </a:t>
            </a:r>
          </a:p>
          <a:p>
            <a:pPr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 Bold"/>
            </a:endParaRPr>
          </a:p>
          <a:p>
            <a:pPr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80326" y="1168346"/>
            <a:ext cx="14127349" cy="75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800" spc="206">
                <a:solidFill>
                  <a:srgbClr val="2E414D"/>
                </a:solidFill>
                <a:latin typeface="Sifonn"/>
              </a:rPr>
              <a:t>BIAS-RESISTANT PILLAR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8384494"/>
            <a:ext cx="18288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7564AB"/>
                </a:solidFill>
                <a:latin typeface="Sifonn"/>
              </a:rPr>
              <a:t>Practices that value knowledge, not environment or behavior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56662" y="1028700"/>
            <a:ext cx="13670975" cy="2442175"/>
            <a:chOff x="0" y="0"/>
            <a:chExt cx="18227967" cy="325623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227967" cy="3256233"/>
              <a:chOff x="0" y="0"/>
              <a:chExt cx="32463188" cy="579920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32318408" cy="5654425"/>
              </a:xfrm>
              <a:custGeom>
                <a:avLst/>
                <a:gdLst/>
                <a:ahLst/>
                <a:cxnLst/>
                <a:rect l="l" t="t" r="r" b="b"/>
                <a:pathLst>
                  <a:path w="32318408" h="5654425">
                    <a:moveTo>
                      <a:pt x="0" y="0"/>
                    </a:moveTo>
                    <a:lnTo>
                      <a:pt x="32318408" y="0"/>
                    </a:lnTo>
                    <a:lnTo>
                      <a:pt x="32318408" y="5654425"/>
                    </a:lnTo>
                    <a:lnTo>
                      <a:pt x="0" y="56544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32463187" cy="5799205"/>
              </a:xfrm>
              <a:custGeom>
                <a:avLst/>
                <a:gdLst/>
                <a:ahLst/>
                <a:cxnLst/>
                <a:rect l="l" t="t" r="r" b="b"/>
                <a:pathLst>
                  <a:path w="32463187" h="5799205">
                    <a:moveTo>
                      <a:pt x="32318409" y="5654425"/>
                    </a:moveTo>
                    <a:lnTo>
                      <a:pt x="32463187" y="5654425"/>
                    </a:lnTo>
                    <a:lnTo>
                      <a:pt x="32463187" y="5799205"/>
                    </a:lnTo>
                    <a:lnTo>
                      <a:pt x="32318409" y="5799205"/>
                    </a:lnTo>
                    <a:lnTo>
                      <a:pt x="32318409" y="565442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654425"/>
                    </a:lnTo>
                    <a:lnTo>
                      <a:pt x="0" y="5654425"/>
                    </a:lnTo>
                    <a:lnTo>
                      <a:pt x="0" y="144780"/>
                    </a:lnTo>
                    <a:close/>
                    <a:moveTo>
                      <a:pt x="0" y="5654425"/>
                    </a:moveTo>
                    <a:lnTo>
                      <a:pt x="144780" y="5654425"/>
                    </a:lnTo>
                    <a:lnTo>
                      <a:pt x="144780" y="5799205"/>
                    </a:lnTo>
                    <a:lnTo>
                      <a:pt x="0" y="5799205"/>
                    </a:lnTo>
                    <a:lnTo>
                      <a:pt x="0" y="5654425"/>
                    </a:lnTo>
                    <a:close/>
                    <a:moveTo>
                      <a:pt x="32318409" y="144780"/>
                    </a:moveTo>
                    <a:lnTo>
                      <a:pt x="32463187" y="144780"/>
                    </a:lnTo>
                    <a:lnTo>
                      <a:pt x="32463187" y="5654425"/>
                    </a:lnTo>
                    <a:lnTo>
                      <a:pt x="32318409" y="5654425"/>
                    </a:lnTo>
                    <a:lnTo>
                      <a:pt x="32318409" y="144780"/>
                    </a:lnTo>
                    <a:close/>
                    <a:moveTo>
                      <a:pt x="144780" y="5654425"/>
                    </a:moveTo>
                    <a:lnTo>
                      <a:pt x="32318409" y="5654425"/>
                    </a:lnTo>
                    <a:lnTo>
                      <a:pt x="32318409" y="5799205"/>
                    </a:lnTo>
                    <a:lnTo>
                      <a:pt x="144780" y="5799205"/>
                    </a:lnTo>
                    <a:lnTo>
                      <a:pt x="144780" y="5654425"/>
                    </a:lnTo>
                    <a:close/>
                    <a:moveTo>
                      <a:pt x="32318409" y="0"/>
                    </a:moveTo>
                    <a:lnTo>
                      <a:pt x="32463187" y="0"/>
                    </a:lnTo>
                    <a:lnTo>
                      <a:pt x="32463187" y="144780"/>
                    </a:lnTo>
                    <a:lnTo>
                      <a:pt x="32318409" y="144780"/>
                    </a:lnTo>
                    <a:lnTo>
                      <a:pt x="32318409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2318409" y="0"/>
                    </a:lnTo>
                    <a:lnTo>
                      <a:pt x="32318409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80482" y="915433"/>
              <a:ext cx="14982348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25"/>
                </a:lnSpc>
              </a:pPr>
              <a:r>
                <a:rPr lang="en-US" sz="7500" spc="165">
                  <a:solidFill>
                    <a:srgbClr val="2E414D"/>
                  </a:solidFill>
                  <a:latin typeface="Sifonn"/>
                </a:rPr>
                <a:t>Today's Webinar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5476978"/>
            <a:ext cx="13116954" cy="2657828"/>
            <a:chOff x="0" y="0"/>
            <a:chExt cx="17489272" cy="3543770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7489272" cy="76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r>
                <a:rPr lang="en-US" sz="3800" spc="380">
                  <a:solidFill>
                    <a:srgbClr val="2E414D"/>
                  </a:solidFill>
                  <a:latin typeface="Glacial Indifference Bold"/>
                </a:rPr>
                <a:t>CHAPTER PREVIEW &amp; NEXT STEPS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314920"/>
              <a:ext cx="17489272" cy="222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"/>
                </a:rPr>
                <a:t>Chapters 5 &amp; 6</a:t>
              </a:r>
            </a:p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"/>
                </a:rPr>
                <a:t>Next Steps</a:t>
              </a:r>
            </a:p>
            <a:p>
              <a:pPr>
                <a:lnSpc>
                  <a:spcPts val="4500"/>
                </a:lnSpc>
              </a:pPr>
              <a:endParaRPr lang="en-US" sz="3000" spc="30">
                <a:solidFill>
                  <a:srgbClr val="2E414D"/>
                </a:solidFill>
                <a:latin typeface="Glacial Indifference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4316744" y="-159784"/>
            <a:ext cx="5136684" cy="481914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5400000">
            <a:off x="15377220" y="7304665"/>
            <a:ext cx="307288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Grading for Equity</a:t>
            </a:r>
          </a:p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by Joe Feldman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9969" y="2208153"/>
            <a:ext cx="15028062" cy="7387687"/>
            <a:chOff x="0" y="0"/>
            <a:chExt cx="57821109" cy="28424438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57676327" cy="28279659"/>
            </a:xfrm>
            <a:custGeom>
              <a:avLst/>
              <a:gdLst/>
              <a:ahLst/>
              <a:cxnLst/>
              <a:rect l="l" t="t" r="r" b="b"/>
              <a:pathLst>
                <a:path w="57676327" h="28279659">
                  <a:moveTo>
                    <a:pt x="0" y="0"/>
                  </a:moveTo>
                  <a:lnTo>
                    <a:pt x="57676327" y="0"/>
                  </a:lnTo>
                  <a:lnTo>
                    <a:pt x="57676327" y="28279659"/>
                  </a:lnTo>
                  <a:lnTo>
                    <a:pt x="0" y="28279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BE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821109" cy="28424439"/>
            </a:xfrm>
            <a:custGeom>
              <a:avLst/>
              <a:gdLst/>
              <a:ahLst/>
              <a:cxnLst/>
              <a:rect l="l" t="t" r="r" b="b"/>
              <a:pathLst>
                <a:path w="57821109" h="28424439">
                  <a:moveTo>
                    <a:pt x="57676331" y="28279657"/>
                  </a:moveTo>
                  <a:lnTo>
                    <a:pt x="57821109" y="28279657"/>
                  </a:lnTo>
                  <a:lnTo>
                    <a:pt x="57821109" y="28424439"/>
                  </a:lnTo>
                  <a:lnTo>
                    <a:pt x="57676331" y="28424439"/>
                  </a:lnTo>
                  <a:lnTo>
                    <a:pt x="57676331" y="2827965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279657"/>
                  </a:lnTo>
                  <a:lnTo>
                    <a:pt x="0" y="28279657"/>
                  </a:lnTo>
                  <a:lnTo>
                    <a:pt x="0" y="144780"/>
                  </a:lnTo>
                  <a:close/>
                  <a:moveTo>
                    <a:pt x="0" y="28279657"/>
                  </a:moveTo>
                  <a:lnTo>
                    <a:pt x="144780" y="28279657"/>
                  </a:lnTo>
                  <a:lnTo>
                    <a:pt x="144780" y="28424439"/>
                  </a:lnTo>
                  <a:lnTo>
                    <a:pt x="0" y="28424439"/>
                  </a:lnTo>
                  <a:lnTo>
                    <a:pt x="0" y="28279657"/>
                  </a:lnTo>
                  <a:close/>
                  <a:moveTo>
                    <a:pt x="57676331" y="144780"/>
                  </a:moveTo>
                  <a:lnTo>
                    <a:pt x="57821109" y="144780"/>
                  </a:lnTo>
                  <a:lnTo>
                    <a:pt x="57821109" y="28279657"/>
                  </a:lnTo>
                  <a:lnTo>
                    <a:pt x="57676331" y="28279657"/>
                  </a:lnTo>
                  <a:lnTo>
                    <a:pt x="57676331" y="144780"/>
                  </a:lnTo>
                  <a:close/>
                  <a:moveTo>
                    <a:pt x="144780" y="28279657"/>
                  </a:moveTo>
                  <a:lnTo>
                    <a:pt x="57676331" y="28279657"/>
                  </a:lnTo>
                  <a:lnTo>
                    <a:pt x="57676331" y="28424439"/>
                  </a:lnTo>
                  <a:lnTo>
                    <a:pt x="144780" y="28424439"/>
                  </a:lnTo>
                  <a:lnTo>
                    <a:pt x="144780" y="28279657"/>
                  </a:lnTo>
                  <a:close/>
                  <a:moveTo>
                    <a:pt x="57676331" y="0"/>
                  </a:moveTo>
                  <a:lnTo>
                    <a:pt x="57821109" y="0"/>
                  </a:lnTo>
                  <a:lnTo>
                    <a:pt x="57821109" y="144780"/>
                  </a:lnTo>
                  <a:lnTo>
                    <a:pt x="57676331" y="144780"/>
                  </a:lnTo>
                  <a:lnTo>
                    <a:pt x="576763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676331" y="0"/>
                  </a:lnTo>
                  <a:lnTo>
                    <a:pt x="576763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62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29969" y="574425"/>
            <a:ext cx="15028062" cy="1633728"/>
            <a:chOff x="0" y="0"/>
            <a:chExt cx="57821109" cy="6285838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57676327" cy="6141058"/>
            </a:xfrm>
            <a:custGeom>
              <a:avLst/>
              <a:gdLst/>
              <a:ahLst/>
              <a:cxnLst/>
              <a:rect l="l" t="t" r="r" b="b"/>
              <a:pathLst>
                <a:path w="57676327" h="6141058">
                  <a:moveTo>
                    <a:pt x="0" y="0"/>
                  </a:moveTo>
                  <a:lnTo>
                    <a:pt x="57676327" y="0"/>
                  </a:lnTo>
                  <a:lnTo>
                    <a:pt x="57676327" y="6141058"/>
                  </a:lnTo>
                  <a:lnTo>
                    <a:pt x="0" y="6141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57821109" cy="6285838"/>
            </a:xfrm>
            <a:custGeom>
              <a:avLst/>
              <a:gdLst/>
              <a:ahLst/>
              <a:cxnLst/>
              <a:rect l="l" t="t" r="r" b="b"/>
              <a:pathLst>
                <a:path w="57821109" h="6285838">
                  <a:moveTo>
                    <a:pt x="57676331" y="6141058"/>
                  </a:moveTo>
                  <a:lnTo>
                    <a:pt x="57821109" y="6141058"/>
                  </a:lnTo>
                  <a:lnTo>
                    <a:pt x="57821109" y="6285838"/>
                  </a:lnTo>
                  <a:lnTo>
                    <a:pt x="57676331" y="6285838"/>
                  </a:lnTo>
                  <a:lnTo>
                    <a:pt x="57676331" y="61410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141058"/>
                  </a:lnTo>
                  <a:lnTo>
                    <a:pt x="0" y="6141058"/>
                  </a:lnTo>
                  <a:lnTo>
                    <a:pt x="0" y="144780"/>
                  </a:lnTo>
                  <a:close/>
                  <a:moveTo>
                    <a:pt x="0" y="6141058"/>
                  </a:moveTo>
                  <a:lnTo>
                    <a:pt x="144780" y="6141058"/>
                  </a:lnTo>
                  <a:lnTo>
                    <a:pt x="144780" y="6285838"/>
                  </a:lnTo>
                  <a:lnTo>
                    <a:pt x="0" y="6285838"/>
                  </a:lnTo>
                  <a:lnTo>
                    <a:pt x="0" y="6141058"/>
                  </a:lnTo>
                  <a:close/>
                  <a:moveTo>
                    <a:pt x="57676331" y="144780"/>
                  </a:moveTo>
                  <a:lnTo>
                    <a:pt x="57821109" y="144780"/>
                  </a:lnTo>
                  <a:lnTo>
                    <a:pt x="57821109" y="6141058"/>
                  </a:lnTo>
                  <a:lnTo>
                    <a:pt x="57676331" y="6141058"/>
                  </a:lnTo>
                  <a:lnTo>
                    <a:pt x="57676331" y="144780"/>
                  </a:lnTo>
                  <a:close/>
                  <a:moveTo>
                    <a:pt x="144780" y="6141058"/>
                  </a:moveTo>
                  <a:lnTo>
                    <a:pt x="57676331" y="6141058"/>
                  </a:lnTo>
                  <a:lnTo>
                    <a:pt x="57676331" y="6285838"/>
                  </a:lnTo>
                  <a:lnTo>
                    <a:pt x="144780" y="6285838"/>
                  </a:lnTo>
                  <a:lnTo>
                    <a:pt x="144780" y="6141058"/>
                  </a:lnTo>
                  <a:close/>
                  <a:moveTo>
                    <a:pt x="57676331" y="0"/>
                  </a:moveTo>
                  <a:lnTo>
                    <a:pt x="57821109" y="0"/>
                  </a:lnTo>
                  <a:lnTo>
                    <a:pt x="57821109" y="144780"/>
                  </a:lnTo>
                  <a:lnTo>
                    <a:pt x="57676331" y="144780"/>
                  </a:lnTo>
                  <a:lnTo>
                    <a:pt x="576763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676331" y="0"/>
                  </a:lnTo>
                  <a:lnTo>
                    <a:pt x="576763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93531" y="299866"/>
            <a:ext cx="2519299" cy="251928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76" r="-24976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2080326" y="1168346"/>
            <a:ext cx="14127349" cy="75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800" spc="206">
                <a:solidFill>
                  <a:srgbClr val="2E414D"/>
                </a:solidFill>
                <a:latin typeface="Sifonn"/>
              </a:rPr>
              <a:t>BIAS-RESISTANT PILLAR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21631" y="4019648"/>
            <a:ext cx="1000329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Based on required content, not extra credit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03271" y="4846002"/>
            <a:ext cx="1169481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Based on student work, not the timing of the work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21631" y="5844847"/>
            <a:ext cx="1185937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Alternative (non-grade) consequences for cheating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03271" y="6788682"/>
            <a:ext cx="7063674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Excluding participation &amp; effort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1631" y="7798007"/>
            <a:ext cx="9290343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Based entirely on summative assessments, not formative (like homework)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44874" y="2882020"/>
            <a:ext cx="4732437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E414D"/>
                </a:solidFill>
                <a:latin typeface="Sifonn"/>
              </a:rPr>
              <a:t>Grading Practices: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9969" y="574425"/>
            <a:ext cx="15028062" cy="1633728"/>
            <a:chOff x="0" y="0"/>
            <a:chExt cx="57821109" cy="6285838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57676327" cy="6141058"/>
            </a:xfrm>
            <a:custGeom>
              <a:avLst/>
              <a:gdLst/>
              <a:ahLst/>
              <a:cxnLst/>
              <a:rect l="l" t="t" r="r" b="b"/>
              <a:pathLst>
                <a:path w="57676327" h="6141058">
                  <a:moveTo>
                    <a:pt x="0" y="0"/>
                  </a:moveTo>
                  <a:lnTo>
                    <a:pt x="57676327" y="0"/>
                  </a:lnTo>
                  <a:lnTo>
                    <a:pt x="57676327" y="6141058"/>
                  </a:lnTo>
                  <a:lnTo>
                    <a:pt x="0" y="6141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821109" cy="6285838"/>
            </a:xfrm>
            <a:custGeom>
              <a:avLst/>
              <a:gdLst/>
              <a:ahLst/>
              <a:cxnLst/>
              <a:rect l="l" t="t" r="r" b="b"/>
              <a:pathLst>
                <a:path w="57821109" h="6285838">
                  <a:moveTo>
                    <a:pt x="57676331" y="6141058"/>
                  </a:moveTo>
                  <a:lnTo>
                    <a:pt x="57821109" y="6141058"/>
                  </a:lnTo>
                  <a:lnTo>
                    <a:pt x="57821109" y="6285838"/>
                  </a:lnTo>
                  <a:lnTo>
                    <a:pt x="57676331" y="6285838"/>
                  </a:lnTo>
                  <a:lnTo>
                    <a:pt x="57676331" y="61410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141058"/>
                  </a:lnTo>
                  <a:lnTo>
                    <a:pt x="0" y="6141058"/>
                  </a:lnTo>
                  <a:lnTo>
                    <a:pt x="0" y="144780"/>
                  </a:lnTo>
                  <a:close/>
                  <a:moveTo>
                    <a:pt x="0" y="6141058"/>
                  </a:moveTo>
                  <a:lnTo>
                    <a:pt x="144780" y="6141058"/>
                  </a:lnTo>
                  <a:lnTo>
                    <a:pt x="144780" y="6285838"/>
                  </a:lnTo>
                  <a:lnTo>
                    <a:pt x="0" y="6285838"/>
                  </a:lnTo>
                  <a:lnTo>
                    <a:pt x="0" y="6141058"/>
                  </a:lnTo>
                  <a:close/>
                  <a:moveTo>
                    <a:pt x="57676331" y="144780"/>
                  </a:moveTo>
                  <a:lnTo>
                    <a:pt x="57821109" y="144780"/>
                  </a:lnTo>
                  <a:lnTo>
                    <a:pt x="57821109" y="6141058"/>
                  </a:lnTo>
                  <a:lnTo>
                    <a:pt x="57676331" y="6141058"/>
                  </a:lnTo>
                  <a:lnTo>
                    <a:pt x="57676331" y="144780"/>
                  </a:lnTo>
                  <a:close/>
                  <a:moveTo>
                    <a:pt x="144780" y="6141058"/>
                  </a:moveTo>
                  <a:lnTo>
                    <a:pt x="57676331" y="6141058"/>
                  </a:lnTo>
                  <a:lnTo>
                    <a:pt x="57676331" y="6285838"/>
                  </a:lnTo>
                  <a:lnTo>
                    <a:pt x="144780" y="6285838"/>
                  </a:lnTo>
                  <a:lnTo>
                    <a:pt x="144780" y="6141058"/>
                  </a:lnTo>
                  <a:close/>
                  <a:moveTo>
                    <a:pt x="57676331" y="0"/>
                  </a:moveTo>
                  <a:lnTo>
                    <a:pt x="57821109" y="0"/>
                  </a:lnTo>
                  <a:lnTo>
                    <a:pt x="57821109" y="144780"/>
                  </a:lnTo>
                  <a:lnTo>
                    <a:pt x="57676331" y="144780"/>
                  </a:lnTo>
                  <a:lnTo>
                    <a:pt x="576763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676331" y="0"/>
                  </a:lnTo>
                  <a:lnTo>
                    <a:pt x="576763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493531" y="299866"/>
            <a:ext cx="2519299" cy="2519289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48847" r="-1152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4740020" y="3112521"/>
            <a:ext cx="15380184" cy="288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Grading practices that: 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Achieve academic success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Support a growth mindset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Give opportunities for redemption</a:t>
            </a:r>
          </a:p>
          <a:p>
            <a:pPr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80326" y="1168346"/>
            <a:ext cx="14127349" cy="75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800" spc="206">
                <a:solidFill>
                  <a:srgbClr val="2E414D"/>
                </a:solidFill>
                <a:latin typeface="Sifonn"/>
              </a:rPr>
              <a:t>MOTIVATIONAL PILLAR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6491072"/>
            <a:ext cx="18288000" cy="1813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7564AB"/>
                </a:solidFill>
                <a:latin typeface="Sifonn"/>
              </a:rPr>
              <a:t>Practices that support hope &amp; a growth mindset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7564AB"/>
                </a:solidFill>
                <a:latin typeface="Sifonn"/>
              </a:rPr>
              <a:t>Practices that "lift the veil" where targets for academic success are clear &amp; explicit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7564AB"/>
                </a:solidFill>
                <a:latin typeface="Sifonn"/>
              </a:rPr>
              <a:t>Practices that build "soft skills" without including them in the grade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9969" y="2208153"/>
            <a:ext cx="15028062" cy="7387687"/>
            <a:chOff x="0" y="0"/>
            <a:chExt cx="57821109" cy="28424438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57676327" cy="28279659"/>
            </a:xfrm>
            <a:custGeom>
              <a:avLst/>
              <a:gdLst/>
              <a:ahLst/>
              <a:cxnLst/>
              <a:rect l="l" t="t" r="r" b="b"/>
              <a:pathLst>
                <a:path w="57676327" h="28279659">
                  <a:moveTo>
                    <a:pt x="0" y="0"/>
                  </a:moveTo>
                  <a:lnTo>
                    <a:pt x="57676327" y="0"/>
                  </a:lnTo>
                  <a:lnTo>
                    <a:pt x="57676327" y="28279659"/>
                  </a:lnTo>
                  <a:lnTo>
                    <a:pt x="0" y="28279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BE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821109" cy="28424439"/>
            </a:xfrm>
            <a:custGeom>
              <a:avLst/>
              <a:gdLst/>
              <a:ahLst/>
              <a:cxnLst/>
              <a:rect l="l" t="t" r="r" b="b"/>
              <a:pathLst>
                <a:path w="57821109" h="28424439">
                  <a:moveTo>
                    <a:pt x="57676331" y="28279657"/>
                  </a:moveTo>
                  <a:lnTo>
                    <a:pt x="57821109" y="28279657"/>
                  </a:lnTo>
                  <a:lnTo>
                    <a:pt x="57821109" y="28424439"/>
                  </a:lnTo>
                  <a:lnTo>
                    <a:pt x="57676331" y="28424439"/>
                  </a:lnTo>
                  <a:lnTo>
                    <a:pt x="57676331" y="2827965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279657"/>
                  </a:lnTo>
                  <a:lnTo>
                    <a:pt x="0" y="28279657"/>
                  </a:lnTo>
                  <a:lnTo>
                    <a:pt x="0" y="144780"/>
                  </a:lnTo>
                  <a:close/>
                  <a:moveTo>
                    <a:pt x="0" y="28279657"/>
                  </a:moveTo>
                  <a:lnTo>
                    <a:pt x="144780" y="28279657"/>
                  </a:lnTo>
                  <a:lnTo>
                    <a:pt x="144780" y="28424439"/>
                  </a:lnTo>
                  <a:lnTo>
                    <a:pt x="0" y="28424439"/>
                  </a:lnTo>
                  <a:lnTo>
                    <a:pt x="0" y="28279657"/>
                  </a:lnTo>
                  <a:close/>
                  <a:moveTo>
                    <a:pt x="57676331" y="144780"/>
                  </a:moveTo>
                  <a:lnTo>
                    <a:pt x="57821109" y="144780"/>
                  </a:lnTo>
                  <a:lnTo>
                    <a:pt x="57821109" y="28279657"/>
                  </a:lnTo>
                  <a:lnTo>
                    <a:pt x="57676331" y="28279657"/>
                  </a:lnTo>
                  <a:lnTo>
                    <a:pt x="57676331" y="144780"/>
                  </a:lnTo>
                  <a:close/>
                  <a:moveTo>
                    <a:pt x="144780" y="28279657"/>
                  </a:moveTo>
                  <a:lnTo>
                    <a:pt x="57676331" y="28279657"/>
                  </a:lnTo>
                  <a:lnTo>
                    <a:pt x="57676331" y="28424439"/>
                  </a:lnTo>
                  <a:lnTo>
                    <a:pt x="144780" y="28424439"/>
                  </a:lnTo>
                  <a:lnTo>
                    <a:pt x="144780" y="28279657"/>
                  </a:lnTo>
                  <a:close/>
                  <a:moveTo>
                    <a:pt x="57676331" y="0"/>
                  </a:moveTo>
                  <a:lnTo>
                    <a:pt x="57821109" y="0"/>
                  </a:lnTo>
                  <a:lnTo>
                    <a:pt x="57821109" y="144780"/>
                  </a:lnTo>
                  <a:lnTo>
                    <a:pt x="57676331" y="144780"/>
                  </a:lnTo>
                  <a:lnTo>
                    <a:pt x="576763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676331" y="0"/>
                  </a:lnTo>
                  <a:lnTo>
                    <a:pt x="576763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2262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29969" y="574425"/>
            <a:ext cx="15028062" cy="1633728"/>
            <a:chOff x="0" y="0"/>
            <a:chExt cx="57821109" cy="6285838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57676327" cy="6141058"/>
            </a:xfrm>
            <a:custGeom>
              <a:avLst/>
              <a:gdLst/>
              <a:ahLst/>
              <a:cxnLst/>
              <a:rect l="l" t="t" r="r" b="b"/>
              <a:pathLst>
                <a:path w="57676327" h="6141058">
                  <a:moveTo>
                    <a:pt x="0" y="0"/>
                  </a:moveTo>
                  <a:lnTo>
                    <a:pt x="57676327" y="0"/>
                  </a:lnTo>
                  <a:lnTo>
                    <a:pt x="57676327" y="6141058"/>
                  </a:lnTo>
                  <a:lnTo>
                    <a:pt x="0" y="6141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57821109" cy="6285838"/>
            </a:xfrm>
            <a:custGeom>
              <a:avLst/>
              <a:gdLst/>
              <a:ahLst/>
              <a:cxnLst/>
              <a:rect l="l" t="t" r="r" b="b"/>
              <a:pathLst>
                <a:path w="57821109" h="6285838">
                  <a:moveTo>
                    <a:pt x="57676331" y="6141058"/>
                  </a:moveTo>
                  <a:lnTo>
                    <a:pt x="57821109" y="6141058"/>
                  </a:lnTo>
                  <a:lnTo>
                    <a:pt x="57821109" y="6285838"/>
                  </a:lnTo>
                  <a:lnTo>
                    <a:pt x="57676331" y="6285838"/>
                  </a:lnTo>
                  <a:lnTo>
                    <a:pt x="57676331" y="61410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141058"/>
                  </a:lnTo>
                  <a:lnTo>
                    <a:pt x="0" y="6141058"/>
                  </a:lnTo>
                  <a:lnTo>
                    <a:pt x="0" y="144780"/>
                  </a:lnTo>
                  <a:close/>
                  <a:moveTo>
                    <a:pt x="0" y="6141058"/>
                  </a:moveTo>
                  <a:lnTo>
                    <a:pt x="144780" y="6141058"/>
                  </a:lnTo>
                  <a:lnTo>
                    <a:pt x="144780" y="6285838"/>
                  </a:lnTo>
                  <a:lnTo>
                    <a:pt x="0" y="6285838"/>
                  </a:lnTo>
                  <a:lnTo>
                    <a:pt x="0" y="6141058"/>
                  </a:lnTo>
                  <a:close/>
                  <a:moveTo>
                    <a:pt x="57676331" y="144780"/>
                  </a:moveTo>
                  <a:lnTo>
                    <a:pt x="57821109" y="144780"/>
                  </a:lnTo>
                  <a:lnTo>
                    <a:pt x="57821109" y="6141058"/>
                  </a:lnTo>
                  <a:lnTo>
                    <a:pt x="57676331" y="6141058"/>
                  </a:lnTo>
                  <a:lnTo>
                    <a:pt x="57676331" y="144780"/>
                  </a:lnTo>
                  <a:close/>
                  <a:moveTo>
                    <a:pt x="144780" y="6141058"/>
                  </a:moveTo>
                  <a:lnTo>
                    <a:pt x="57676331" y="6141058"/>
                  </a:lnTo>
                  <a:lnTo>
                    <a:pt x="57676331" y="6285838"/>
                  </a:lnTo>
                  <a:lnTo>
                    <a:pt x="144780" y="6285838"/>
                  </a:lnTo>
                  <a:lnTo>
                    <a:pt x="144780" y="6141058"/>
                  </a:lnTo>
                  <a:close/>
                  <a:moveTo>
                    <a:pt x="57676331" y="0"/>
                  </a:moveTo>
                  <a:lnTo>
                    <a:pt x="57821109" y="0"/>
                  </a:lnTo>
                  <a:lnTo>
                    <a:pt x="57821109" y="144780"/>
                  </a:lnTo>
                  <a:lnTo>
                    <a:pt x="57676331" y="144780"/>
                  </a:lnTo>
                  <a:lnTo>
                    <a:pt x="576763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7676331" y="0"/>
                  </a:lnTo>
                  <a:lnTo>
                    <a:pt x="576763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493531" y="299866"/>
            <a:ext cx="2519299" cy="251928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48847" r="-1152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2080326" y="1168346"/>
            <a:ext cx="14127349" cy="753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800" spc="206">
                <a:solidFill>
                  <a:srgbClr val="2E414D"/>
                </a:solidFill>
                <a:latin typeface="Sifonn"/>
              </a:rPr>
              <a:t>MOTIVATIONAL PILLAR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21631" y="4019648"/>
            <a:ext cx="1000329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Minimum grading and 0-4 scale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96595" y="4883457"/>
            <a:ext cx="1169481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Renaming grades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18532" y="4883457"/>
            <a:ext cx="1185937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Retakes and redos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34965" y="6716556"/>
            <a:ext cx="7063674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Rubrics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1631" y="8422827"/>
            <a:ext cx="929034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Based on standards scales, not points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44874" y="2882020"/>
            <a:ext cx="4732437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E414D"/>
                </a:solidFill>
                <a:latin typeface="Sifonn"/>
              </a:rPr>
              <a:t>Grading Practices: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50545" y="7557659"/>
            <a:ext cx="1169481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Emphasize self-regulation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853410" y="5844847"/>
            <a:ext cx="1169481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Creating a community of feedback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183908" y="6716556"/>
            <a:ext cx="7063674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2E414D"/>
                </a:solidFill>
                <a:latin typeface="Open Sans Bold"/>
              </a:rPr>
              <a:t>Student trackers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4984" y="1512750"/>
            <a:ext cx="12928697" cy="109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Breakout Discussion #2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44984" y="3220076"/>
            <a:ext cx="15598032" cy="5162726"/>
            <a:chOff x="0" y="0"/>
            <a:chExt cx="37039190" cy="1225944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6894411" cy="12114663"/>
            </a:xfrm>
            <a:custGeom>
              <a:avLst/>
              <a:gdLst/>
              <a:ahLst/>
              <a:cxnLst/>
              <a:rect l="l" t="t" r="r" b="b"/>
              <a:pathLst>
                <a:path w="36894411" h="12114663">
                  <a:moveTo>
                    <a:pt x="0" y="0"/>
                  </a:moveTo>
                  <a:lnTo>
                    <a:pt x="36894411" y="0"/>
                  </a:lnTo>
                  <a:lnTo>
                    <a:pt x="36894411" y="12114663"/>
                  </a:lnTo>
                  <a:lnTo>
                    <a:pt x="0" y="12114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7039190" cy="12259443"/>
            </a:xfrm>
            <a:custGeom>
              <a:avLst/>
              <a:gdLst/>
              <a:ahLst/>
              <a:cxnLst/>
              <a:rect l="l" t="t" r="r" b="b"/>
              <a:pathLst>
                <a:path w="37039190" h="12259443">
                  <a:moveTo>
                    <a:pt x="36894412" y="12114663"/>
                  </a:moveTo>
                  <a:lnTo>
                    <a:pt x="37039190" y="12114663"/>
                  </a:lnTo>
                  <a:lnTo>
                    <a:pt x="37039190" y="12259443"/>
                  </a:lnTo>
                  <a:lnTo>
                    <a:pt x="36894412" y="12259443"/>
                  </a:lnTo>
                  <a:lnTo>
                    <a:pt x="36894412" y="121146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114664"/>
                  </a:lnTo>
                  <a:lnTo>
                    <a:pt x="0" y="12114664"/>
                  </a:lnTo>
                  <a:lnTo>
                    <a:pt x="0" y="144780"/>
                  </a:lnTo>
                  <a:close/>
                  <a:moveTo>
                    <a:pt x="0" y="12114664"/>
                  </a:moveTo>
                  <a:lnTo>
                    <a:pt x="144780" y="12114664"/>
                  </a:lnTo>
                  <a:lnTo>
                    <a:pt x="144780" y="12259443"/>
                  </a:lnTo>
                  <a:lnTo>
                    <a:pt x="0" y="12259443"/>
                  </a:lnTo>
                  <a:lnTo>
                    <a:pt x="0" y="12114663"/>
                  </a:lnTo>
                  <a:close/>
                  <a:moveTo>
                    <a:pt x="36894412" y="144780"/>
                  </a:moveTo>
                  <a:lnTo>
                    <a:pt x="37039190" y="144780"/>
                  </a:lnTo>
                  <a:lnTo>
                    <a:pt x="37039190" y="12114664"/>
                  </a:lnTo>
                  <a:lnTo>
                    <a:pt x="36894412" y="12114664"/>
                  </a:lnTo>
                  <a:lnTo>
                    <a:pt x="36894412" y="144780"/>
                  </a:lnTo>
                  <a:close/>
                  <a:moveTo>
                    <a:pt x="144780" y="12114663"/>
                  </a:moveTo>
                  <a:lnTo>
                    <a:pt x="36894412" y="12114663"/>
                  </a:lnTo>
                  <a:lnTo>
                    <a:pt x="36894412" y="12259443"/>
                  </a:lnTo>
                  <a:lnTo>
                    <a:pt x="144780" y="12259443"/>
                  </a:lnTo>
                  <a:lnTo>
                    <a:pt x="144780" y="12114663"/>
                  </a:lnTo>
                  <a:close/>
                  <a:moveTo>
                    <a:pt x="36894412" y="0"/>
                  </a:moveTo>
                  <a:lnTo>
                    <a:pt x="37039190" y="0"/>
                  </a:lnTo>
                  <a:lnTo>
                    <a:pt x="37039190" y="144780"/>
                  </a:lnTo>
                  <a:lnTo>
                    <a:pt x="36894412" y="144780"/>
                  </a:lnTo>
                  <a:lnTo>
                    <a:pt x="368944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894412" y="0"/>
                  </a:lnTo>
                  <a:lnTo>
                    <a:pt x="368944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006048" y="3777925"/>
            <a:ext cx="14275904" cy="3913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199" spc="41">
                <a:solidFill>
                  <a:srgbClr val="2E414D"/>
                </a:solidFill>
                <a:latin typeface="Glacial Indifference"/>
              </a:rPr>
              <a:t>Share what you are thinking at this point. Which pillar confirms your teaching (accurate, bias-resistant, motivational)? Why? Which pillar might challenge your web of belief? Why? Which pillar seems most pressing for you to explore due to your teaching context for the fall? Why?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5096510" y="-1380872"/>
            <a:ext cx="5136684" cy="48191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0" y="8644890"/>
            <a:ext cx="18288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7564AB"/>
                </a:solidFill>
                <a:latin typeface="Open Sans Italics"/>
              </a:rPr>
              <a:t>10 minutes to discuss––2 minutes each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1191" y="-189260"/>
            <a:ext cx="18970382" cy="5276082"/>
            <a:chOff x="0" y="0"/>
            <a:chExt cx="45047194" cy="12528620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4902415" cy="12383840"/>
            </a:xfrm>
            <a:custGeom>
              <a:avLst/>
              <a:gdLst/>
              <a:ahLst/>
              <a:cxnLst/>
              <a:rect l="l" t="t" r="r" b="b"/>
              <a:pathLst>
                <a:path w="44902415" h="12383840">
                  <a:moveTo>
                    <a:pt x="0" y="0"/>
                  </a:moveTo>
                  <a:lnTo>
                    <a:pt x="44902415" y="0"/>
                  </a:lnTo>
                  <a:lnTo>
                    <a:pt x="44902415" y="12383840"/>
                  </a:lnTo>
                  <a:lnTo>
                    <a:pt x="0" y="1238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5047195" cy="12528620"/>
            </a:xfrm>
            <a:custGeom>
              <a:avLst/>
              <a:gdLst/>
              <a:ahLst/>
              <a:cxnLst/>
              <a:rect l="l" t="t" r="r" b="b"/>
              <a:pathLst>
                <a:path w="45047195" h="12528620">
                  <a:moveTo>
                    <a:pt x="44902413" y="12383839"/>
                  </a:moveTo>
                  <a:lnTo>
                    <a:pt x="45047195" y="12383839"/>
                  </a:lnTo>
                  <a:lnTo>
                    <a:pt x="45047195" y="12528620"/>
                  </a:lnTo>
                  <a:lnTo>
                    <a:pt x="44902413" y="12528620"/>
                  </a:lnTo>
                  <a:lnTo>
                    <a:pt x="44902413" y="123838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383840"/>
                  </a:lnTo>
                  <a:lnTo>
                    <a:pt x="0" y="12383840"/>
                  </a:lnTo>
                  <a:lnTo>
                    <a:pt x="0" y="144780"/>
                  </a:lnTo>
                  <a:close/>
                  <a:moveTo>
                    <a:pt x="0" y="12383840"/>
                  </a:moveTo>
                  <a:lnTo>
                    <a:pt x="144780" y="12383840"/>
                  </a:lnTo>
                  <a:lnTo>
                    <a:pt x="144780" y="12528620"/>
                  </a:lnTo>
                  <a:lnTo>
                    <a:pt x="0" y="12528620"/>
                  </a:lnTo>
                  <a:lnTo>
                    <a:pt x="0" y="12383839"/>
                  </a:lnTo>
                  <a:close/>
                  <a:moveTo>
                    <a:pt x="44902413" y="144780"/>
                  </a:moveTo>
                  <a:lnTo>
                    <a:pt x="45047195" y="144780"/>
                  </a:lnTo>
                  <a:lnTo>
                    <a:pt x="45047195" y="12383840"/>
                  </a:lnTo>
                  <a:lnTo>
                    <a:pt x="44902413" y="12383840"/>
                  </a:lnTo>
                  <a:lnTo>
                    <a:pt x="44902413" y="144780"/>
                  </a:lnTo>
                  <a:close/>
                  <a:moveTo>
                    <a:pt x="144780" y="12383839"/>
                  </a:moveTo>
                  <a:lnTo>
                    <a:pt x="44902416" y="12383839"/>
                  </a:lnTo>
                  <a:lnTo>
                    <a:pt x="44902416" y="12528620"/>
                  </a:lnTo>
                  <a:lnTo>
                    <a:pt x="144780" y="12528620"/>
                  </a:lnTo>
                  <a:lnTo>
                    <a:pt x="144780" y="12383839"/>
                  </a:lnTo>
                  <a:close/>
                  <a:moveTo>
                    <a:pt x="44902413" y="0"/>
                  </a:moveTo>
                  <a:lnTo>
                    <a:pt x="45047195" y="0"/>
                  </a:lnTo>
                  <a:lnTo>
                    <a:pt x="45047195" y="144780"/>
                  </a:lnTo>
                  <a:lnTo>
                    <a:pt x="44902413" y="144780"/>
                  </a:lnTo>
                  <a:lnTo>
                    <a:pt x="4490241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902416" y="0"/>
                  </a:lnTo>
                  <a:lnTo>
                    <a:pt x="44902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512984" y="3827178"/>
            <a:ext cx="2519299" cy="2519289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8888" r="-38888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884350" y="3827178"/>
            <a:ext cx="2519299" cy="2519289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3068" r="-26884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255717" y="3827178"/>
            <a:ext cx="2519299" cy="2519289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5140" r="-25140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2080326" y="791455"/>
            <a:ext cx="14127349" cy="956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spc="258">
                <a:solidFill>
                  <a:srgbClr val="2E414D"/>
                </a:solidFill>
                <a:latin typeface="Sifonn"/>
              </a:rPr>
              <a:t>WHERE WE'RE GOING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2543" y="2091594"/>
            <a:ext cx="5140181" cy="172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THIS WEEK:</a:t>
            </a:r>
          </a:p>
          <a:p>
            <a:pPr algn="ct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PICK </a:t>
            </a:r>
          </a:p>
          <a:p>
            <a:pPr algn="ct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YOUR PILLAR!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99063" y="6355913"/>
            <a:ext cx="4347140" cy="302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200" spc="32">
                <a:solidFill>
                  <a:srgbClr val="2E414D"/>
                </a:solidFill>
                <a:latin typeface="Glacial Indifference"/>
              </a:rPr>
              <a:t>Google Form to </a:t>
            </a:r>
          </a:p>
          <a:p>
            <a:pPr algn="ctr">
              <a:lnSpc>
                <a:spcPts val="4800"/>
              </a:lnSpc>
            </a:pPr>
            <a:r>
              <a:rPr lang="en-US" sz="3200" spc="32">
                <a:solidFill>
                  <a:srgbClr val="2E414D"/>
                </a:solidFill>
                <a:latin typeface="Glacial Indifference"/>
              </a:rPr>
              <a:t>sign up for the pillar you would  like to explore with a team. Also need team leaders.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73910" y="2091594"/>
            <a:ext cx="5140181" cy="172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JULY:</a:t>
            </a:r>
          </a:p>
          <a:p>
            <a:pPr algn="ct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PILLAR TEAMS</a:t>
            </a:r>
          </a:p>
          <a:p>
            <a:pPr algn="ct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DEEP DIVE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52012" y="6355913"/>
            <a:ext cx="4983976" cy="363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200" spc="32">
                <a:solidFill>
                  <a:srgbClr val="2E414D"/>
                </a:solidFill>
                <a:latin typeface="Glacial Indifference"/>
              </a:rPr>
              <a:t>Teams explore the pillar selected. Individuals commit to try out at least one new grading practice. Team will determine best practices to recommend.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45276" y="2091594"/>
            <a:ext cx="5140181" cy="172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AUGUST: CULMINATING EVENT</a:t>
            </a:r>
          </a:p>
          <a:p>
            <a:pPr algn="ct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TUES., 8/4, 9-11 AM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35789" y="6355913"/>
            <a:ext cx="4359156" cy="302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200" spc="32">
                <a:solidFill>
                  <a:srgbClr val="2E414D"/>
                </a:solidFill>
                <a:latin typeface="Glacial Indifference"/>
              </a:rPr>
              <a:t>Teams will report out on their pillar. Sharing </a:t>
            </a:r>
          </a:p>
          <a:p>
            <a:pPr algn="ctr">
              <a:lnSpc>
                <a:spcPts val="4800"/>
              </a:lnSpc>
            </a:pPr>
            <a:r>
              <a:rPr lang="en-US" sz="3200" spc="32">
                <a:solidFill>
                  <a:srgbClr val="2E414D"/>
                </a:solidFill>
                <a:latin typeface="Glacial Indifference"/>
              </a:rPr>
              <a:t>best practice recommendations &amp; individual commitments.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7775" y="-300109"/>
            <a:ext cx="9391775" cy="10887218"/>
            <a:chOff x="0" y="0"/>
            <a:chExt cx="22301772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2156993" cy="25708081"/>
            </a:xfrm>
            <a:custGeom>
              <a:avLst/>
              <a:gdLst/>
              <a:ahLst/>
              <a:cxnLst/>
              <a:rect l="l" t="t" r="r" b="b"/>
              <a:pathLst>
                <a:path w="22156993" h="25708081">
                  <a:moveTo>
                    <a:pt x="0" y="0"/>
                  </a:moveTo>
                  <a:lnTo>
                    <a:pt x="22156993" y="0"/>
                  </a:lnTo>
                  <a:lnTo>
                    <a:pt x="22156993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2301772" cy="25852861"/>
            </a:xfrm>
            <a:custGeom>
              <a:avLst/>
              <a:gdLst/>
              <a:ahLst/>
              <a:cxnLst/>
              <a:rect l="l" t="t" r="r" b="b"/>
              <a:pathLst>
                <a:path w="22301772" h="25852861">
                  <a:moveTo>
                    <a:pt x="22156992" y="25708080"/>
                  </a:moveTo>
                  <a:lnTo>
                    <a:pt x="22301772" y="25708080"/>
                  </a:lnTo>
                  <a:lnTo>
                    <a:pt x="22301772" y="25852861"/>
                  </a:lnTo>
                  <a:lnTo>
                    <a:pt x="22156992" y="25852861"/>
                  </a:lnTo>
                  <a:lnTo>
                    <a:pt x="22156992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22156992" y="144780"/>
                  </a:moveTo>
                  <a:lnTo>
                    <a:pt x="22301772" y="144780"/>
                  </a:lnTo>
                  <a:lnTo>
                    <a:pt x="22301772" y="25708080"/>
                  </a:lnTo>
                  <a:lnTo>
                    <a:pt x="22156992" y="25708080"/>
                  </a:lnTo>
                  <a:lnTo>
                    <a:pt x="22156992" y="144780"/>
                  </a:lnTo>
                  <a:close/>
                  <a:moveTo>
                    <a:pt x="144780" y="25708080"/>
                  </a:moveTo>
                  <a:lnTo>
                    <a:pt x="22156992" y="25708080"/>
                  </a:lnTo>
                  <a:lnTo>
                    <a:pt x="22156992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22156992" y="0"/>
                  </a:moveTo>
                  <a:lnTo>
                    <a:pt x="22301772" y="0"/>
                  </a:lnTo>
                  <a:lnTo>
                    <a:pt x="22301772" y="144780"/>
                  </a:lnTo>
                  <a:lnTo>
                    <a:pt x="22156992" y="144780"/>
                  </a:lnTo>
                  <a:lnTo>
                    <a:pt x="22156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56992" y="0"/>
                  </a:lnTo>
                  <a:lnTo>
                    <a:pt x="22156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3976676" y="-453305"/>
            <a:ext cx="5136684" cy="48191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964829"/>
            <a:ext cx="7349932" cy="490148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99539" y="5038725"/>
            <a:ext cx="8688461" cy="545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3600" spc="36">
                <a:solidFill>
                  <a:srgbClr val="2E414D"/>
                </a:solidFill>
                <a:latin typeface="Glacial Indifference"/>
              </a:rPr>
              <a:t>July: Read, reflect, &amp;</a:t>
            </a:r>
          </a:p>
          <a:p>
            <a:pPr>
              <a:lnSpc>
                <a:spcPts val="5400"/>
              </a:lnSpc>
            </a:pPr>
            <a:r>
              <a:rPr lang="en-US" sz="3600" spc="36">
                <a:solidFill>
                  <a:srgbClr val="2E414D"/>
                </a:solidFill>
                <a:latin typeface="Glacial Indifference"/>
              </a:rPr>
              <a:t>make a grading practice commitment.</a:t>
            </a:r>
          </a:p>
          <a:p>
            <a:pPr>
              <a:lnSpc>
                <a:spcPts val="5400"/>
              </a:lnSpc>
            </a:pPr>
            <a:endParaRPr lang="en-US" sz="3600" spc="36">
              <a:solidFill>
                <a:srgbClr val="2E414D"/>
              </a:solidFill>
              <a:latin typeface="Glacial Indifference"/>
            </a:endParaRPr>
          </a:p>
          <a:p>
            <a:pPr>
              <a:lnSpc>
                <a:spcPts val="5400"/>
              </a:lnSpc>
            </a:pPr>
            <a:r>
              <a:rPr lang="en-US" sz="3600" spc="36">
                <a:solidFill>
                  <a:srgbClr val="2E414D"/>
                </a:solidFill>
                <a:latin typeface="Glacial Indifference"/>
              </a:rPr>
              <a:t>August: Attend the culminating event to listen to the group report outs.</a:t>
            </a:r>
          </a:p>
          <a:p>
            <a:pPr>
              <a:lnSpc>
                <a:spcPts val="5400"/>
              </a:lnSpc>
            </a:pPr>
            <a:endParaRPr lang="en-US" sz="3600" spc="36">
              <a:solidFill>
                <a:srgbClr val="2E414D"/>
              </a:solidFill>
              <a:latin typeface="Glacial Indifference"/>
            </a:endParaRPr>
          </a:p>
          <a:p>
            <a:pPr>
              <a:lnSpc>
                <a:spcPts val="5400"/>
              </a:lnSpc>
            </a:pPr>
            <a:endParaRPr lang="en-US" sz="3600" spc="36">
              <a:solidFill>
                <a:srgbClr val="2E414D"/>
              </a:solidFill>
              <a:latin typeface="Glacial Indifference"/>
            </a:endParaRPr>
          </a:p>
          <a:p>
            <a:pPr>
              <a:lnSpc>
                <a:spcPts val="5400"/>
              </a:lnSpc>
            </a:pPr>
            <a:endParaRPr lang="en-US" sz="3600" spc="36">
              <a:solidFill>
                <a:srgbClr val="2E414D"/>
              </a:solidFill>
              <a:latin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2415046"/>
            <a:ext cx="7240952" cy="137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7"/>
              </a:lnSpc>
            </a:pPr>
            <a:r>
              <a:rPr lang="en-US" sz="4800" spc="105">
                <a:solidFill>
                  <a:srgbClr val="2E414D"/>
                </a:solidFill>
                <a:latin typeface="Sifonn"/>
              </a:rPr>
              <a:t>If you prefer </a:t>
            </a:r>
          </a:p>
          <a:p>
            <a:pPr algn="ctr">
              <a:lnSpc>
                <a:spcPts val="5328"/>
              </a:lnSpc>
            </a:pPr>
            <a:r>
              <a:rPr lang="en-US" sz="4800" spc="105">
                <a:solidFill>
                  <a:srgbClr val="2E414D"/>
                </a:solidFill>
                <a:latin typeface="Sifonn"/>
              </a:rPr>
              <a:t>to dive alone...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210264" y="4936212"/>
            <a:ext cx="5779411" cy="2864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6000" spc="258">
                <a:solidFill>
                  <a:srgbClr val="2E414D"/>
                </a:solidFill>
                <a:latin typeface="Sifonn"/>
              </a:rPr>
              <a:t>PILLAR TEAM DEEP DIVE OUTCOMES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211469" y="-1380872"/>
            <a:ext cx="5136684" cy="481914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365554" y="5512528"/>
            <a:ext cx="10893746" cy="3745772"/>
            <a:chOff x="0" y="0"/>
            <a:chExt cx="25868362" cy="8894736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25723583" cy="8749956"/>
            </a:xfrm>
            <a:custGeom>
              <a:avLst/>
              <a:gdLst/>
              <a:ahLst/>
              <a:cxnLst/>
              <a:rect l="l" t="t" r="r" b="b"/>
              <a:pathLst>
                <a:path w="25723583" h="8749956">
                  <a:moveTo>
                    <a:pt x="0" y="0"/>
                  </a:moveTo>
                  <a:lnTo>
                    <a:pt x="25723583" y="0"/>
                  </a:lnTo>
                  <a:lnTo>
                    <a:pt x="25723583" y="8749956"/>
                  </a:lnTo>
                  <a:lnTo>
                    <a:pt x="0" y="8749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5868362" cy="8894736"/>
            </a:xfrm>
            <a:custGeom>
              <a:avLst/>
              <a:gdLst/>
              <a:ahLst/>
              <a:cxnLst/>
              <a:rect l="l" t="t" r="r" b="b"/>
              <a:pathLst>
                <a:path w="25868362" h="8894736">
                  <a:moveTo>
                    <a:pt x="25723582" y="8749956"/>
                  </a:moveTo>
                  <a:lnTo>
                    <a:pt x="25868362" y="8749956"/>
                  </a:lnTo>
                  <a:lnTo>
                    <a:pt x="25868362" y="8894736"/>
                  </a:lnTo>
                  <a:lnTo>
                    <a:pt x="25723582" y="8894736"/>
                  </a:lnTo>
                  <a:lnTo>
                    <a:pt x="25723582" y="87499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749956"/>
                  </a:lnTo>
                  <a:lnTo>
                    <a:pt x="0" y="8749956"/>
                  </a:lnTo>
                  <a:lnTo>
                    <a:pt x="0" y="144780"/>
                  </a:lnTo>
                  <a:close/>
                  <a:moveTo>
                    <a:pt x="0" y="8749956"/>
                  </a:moveTo>
                  <a:lnTo>
                    <a:pt x="144780" y="8749956"/>
                  </a:lnTo>
                  <a:lnTo>
                    <a:pt x="144780" y="8894736"/>
                  </a:lnTo>
                  <a:lnTo>
                    <a:pt x="0" y="8894736"/>
                  </a:lnTo>
                  <a:lnTo>
                    <a:pt x="0" y="8749956"/>
                  </a:lnTo>
                  <a:close/>
                  <a:moveTo>
                    <a:pt x="25723582" y="144780"/>
                  </a:moveTo>
                  <a:lnTo>
                    <a:pt x="25868362" y="144780"/>
                  </a:lnTo>
                  <a:lnTo>
                    <a:pt x="25868362" y="8749956"/>
                  </a:lnTo>
                  <a:lnTo>
                    <a:pt x="25723582" y="8749956"/>
                  </a:lnTo>
                  <a:lnTo>
                    <a:pt x="25723582" y="144780"/>
                  </a:lnTo>
                  <a:close/>
                  <a:moveTo>
                    <a:pt x="144780" y="8749956"/>
                  </a:moveTo>
                  <a:lnTo>
                    <a:pt x="25723582" y="8749956"/>
                  </a:lnTo>
                  <a:lnTo>
                    <a:pt x="25723582" y="8894736"/>
                  </a:lnTo>
                  <a:lnTo>
                    <a:pt x="144780" y="8894736"/>
                  </a:lnTo>
                  <a:lnTo>
                    <a:pt x="144780" y="8749956"/>
                  </a:lnTo>
                  <a:close/>
                  <a:moveTo>
                    <a:pt x="25723582" y="0"/>
                  </a:moveTo>
                  <a:lnTo>
                    <a:pt x="25868362" y="0"/>
                  </a:lnTo>
                  <a:lnTo>
                    <a:pt x="25868362" y="144780"/>
                  </a:lnTo>
                  <a:lnTo>
                    <a:pt x="25723582" y="144780"/>
                  </a:lnTo>
                  <a:lnTo>
                    <a:pt x="257235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23582" y="0"/>
                  </a:lnTo>
                  <a:lnTo>
                    <a:pt x="257235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365554" y="1028700"/>
            <a:ext cx="10893746" cy="3745772"/>
            <a:chOff x="0" y="0"/>
            <a:chExt cx="25868362" cy="8894736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25723583" cy="8749956"/>
            </a:xfrm>
            <a:custGeom>
              <a:avLst/>
              <a:gdLst/>
              <a:ahLst/>
              <a:cxnLst/>
              <a:rect l="l" t="t" r="r" b="b"/>
              <a:pathLst>
                <a:path w="25723583" h="8749956">
                  <a:moveTo>
                    <a:pt x="0" y="0"/>
                  </a:moveTo>
                  <a:lnTo>
                    <a:pt x="25723583" y="0"/>
                  </a:lnTo>
                  <a:lnTo>
                    <a:pt x="25723583" y="8749956"/>
                  </a:lnTo>
                  <a:lnTo>
                    <a:pt x="0" y="8749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5868362" cy="8894736"/>
            </a:xfrm>
            <a:custGeom>
              <a:avLst/>
              <a:gdLst/>
              <a:ahLst/>
              <a:cxnLst/>
              <a:rect l="l" t="t" r="r" b="b"/>
              <a:pathLst>
                <a:path w="25868362" h="8894736">
                  <a:moveTo>
                    <a:pt x="25723582" y="8749956"/>
                  </a:moveTo>
                  <a:lnTo>
                    <a:pt x="25868362" y="8749956"/>
                  </a:lnTo>
                  <a:lnTo>
                    <a:pt x="25868362" y="8894736"/>
                  </a:lnTo>
                  <a:lnTo>
                    <a:pt x="25723582" y="8894736"/>
                  </a:lnTo>
                  <a:lnTo>
                    <a:pt x="25723582" y="87499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749956"/>
                  </a:lnTo>
                  <a:lnTo>
                    <a:pt x="0" y="8749956"/>
                  </a:lnTo>
                  <a:lnTo>
                    <a:pt x="0" y="144780"/>
                  </a:lnTo>
                  <a:close/>
                  <a:moveTo>
                    <a:pt x="0" y="8749956"/>
                  </a:moveTo>
                  <a:lnTo>
                    <a:pt x="144780" y="8749956"/>
                  </a:lnTo>
                  <a:lnTo>
                    <a:pt x="144780" y="8894736"/>
                  </a:lnTo>
                  <a:lnTo>
                    <a:pt x="0" y="8894736"/>
                  </a:lnTo>
                  <a:lnTo>
                    <a:pt x="0" y="8749956"/>
                  </a:lnTo>
                  <a:close/>
                  <a:moveTo>
                    <a:pt x="25723582" y="144780"/>
                  </a:moveTo>
                  <a:lnTo>
                    <a:pt x="25868362" y="144780"/>
                  </a:lnTo>
                  <a:lnTo>
                    <a:pt x="25868362" y="8749956"/>
                  </a:lnTo>
                  <a:lnTo>
                    <a:pt x="25723582" y="8749956"/>
                  </a:lnTo>
                  <a:lnTo>
                    <a:pt x="25723582" y="144780"/>
                  </a:lnTo>
                  <a:close/>
                  <a:moveTo>
                    <a:pt x="144780" y="8749956"/>
                  </a:moveTo>
                  <a:lnTo>
                    <a:pt x="25723582" y="8749956"/>
                  </a:lnTo>
                  <a:lnTo>
                    <a:pt x="25723582" y="8894736"/>
                  </a:lnTo>
                  <a:lnTo>
                    <a:pt x="144780" y="8894736"/>
                  </a:lnTo>
                  <a:lnTo>
                    <a:pt x="144780" y="8749956"/>
                  </a:lnTo>
                  <a:close/>
                  <a:moveTo>
                    <a:pt x="25723582" y="0"/>
                  </a:moveTo>
                  <a:lnTo>
                    <a:pt x="25868362" y="0"/>
                  </a:lnTo>
                  <a:lnTo>
                    <a:pt x="25868362" y="144780"/>
                  </a:lnTo>
                  <a:lnTo>
                    <a:pt x="25723582" y="144780"/>
                  </a:lnTo>
                  <a:lnTo>
                    <a:pt x="2572358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723582" y="0"/>
                  </a:lnTo>
                  <a:lnTo>
                    <a:pt x="257235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839817" y="5999594"/>
            <a:ext cx="10419483" cy="2771640"/>
            <a:chOff x="0" y="0"/>
            <a:chExt cx="13892644" cy="369551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13892644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INDIVIDUAL COMMITMENT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8034"/>
              <a:ext cx="13892644" cy="2737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spc="28">
                  <a:solidFill>
                    <a:srgbClr val="2E414D"/>
                  </a:solidFill>
                  <a:latin typeface="Glacial Indifference"/>
                </a:rPr>
                <a:t>A. Which practice will each group member commit to trying out this fall. Why? Why that practice? Why do you think it will work for you in your school system?</a:t>
              </a:r>
            </a:p>
            <a:p>
              <a:pPr>
                <a:lnSpc>
                  <a:spcPts val="4200"/>
                </a:lnSpc>
              </a:pPr>
              <a:r>
                <a:rPr lang="en-US" sz="2800" spc="28">
                  <a:solidFill>
                    <a:srgbClr val="2E414D"/>
                  </a:solidFill>
                  <a:latin typeface="Glacial Indifference"/>
                </a:rPr>
                <a:t>B. Barriers and openings to succeed, both individual and systemic.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839817" y="1515766"/>
            <a:ext cx="9945220" cy="2771640"/>
            <a:chOff x="0" y="0"/>
            <a:chExt cx="13260293" cy="369551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13260293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STATEWIDE RECOMMENDATIONS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58034"/>
              <a:ext cx="13260293" cy="2737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spc="28">
                  <a:solidFill>
                    <a:srgbClr val="2E414D"/>
                  </a:solidFill>
                  <a:latin typeface="Glacial Indifference"/>
                </a:rPr>
                <a:t>A. Recommended practices within the pillar that would be best for your group level.</a:t>
              </a:r>
            </a:p>
            <a:p>
              <a:pPr>
                <a:lnSpc>
                  <a:spcPts val="4200"/>
                </a:lnSpc>
              </a:pPr>
              <a:r>
                <a:rPr lang="en-US" sz="2800" spc="28">
                  <a:solidFill>
                    <a:srgbClr val="2E414D"/>
                  </a:solidFill>
                  <a:latin typeface="Glacial Indifference"/>
                </a:rPr>
                <a:t>B. Barriers and openings to succeed in our school systems with these recommended practices.</a:t>
              </a:r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864132" y="382297"/>
            <a:ext cx="2519299" cy="2519289"/>
            <a:chOff x="0" y="0"/>
            <a:chExt cx="6350000" cy="63499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8888" r="-38888"/>
              </a:stretch>
            </a:blipFill>
          </p:spPr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08033" y="6848728"/>
            <a:ext cx="5136684" cy="48191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365914" y="1028700"/>
            <a:ext cx="11148798" cy="8308363"/>
            <a:chOff x="0" y="0"/>
            <a:chExt cx="26474009" cy="19729094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26329229" cy="19584314"/>
            </a:xfrm>
            <a:custGeom>
              <a:avLst/>
              <a:gdLst/>
              <a:ahLst/>
              <a:cxnLst/>
              <a:rect l="l" t="t" r="r" b="b"/>
              <a:pathLst>
                <a:path w="26329229" h="19584314">
                  <a:moveTo>
                    <a:pt x="0" y="0"/>
                  </a:moveTo>
                  <a:lnTo>
                    <a:pt x="26329229" y="0"/>
                  </a:lnTo>
                  <a:lnTo>
                    <a:pt x="26329229" y="19584314"/>
                  </a:lnTo>
                  <a:lnTo>
                    <a:pt x="0" y="19584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474009" cy="19729093"/>
            </a:xfrm>
            <a:custGeom>
              <a:avLst/>
              <a:gdLst/>
              <a:ahLst/>
              <a:cxnLst/>
              <a:rect l="l" t="t" r="r" b="b"/>
              <a:pathLst>
                <a:path w="26474009" h="19729093">
                  <a:moveTo>
                    <a:pt x="26329230" y="19584313"/>
                  </a:moveTo>
                  <a:lnTo>
                    <a:pt x="26474009" y="19584313"/>
                  </a:lnTo>
                  <a:lnTo>
                    <a:pt x="26474009" y="19729093"/>
                  </a:lnTo>
                  <a:lnTo>
                    <a:pt x="26329230" y="19729093"/>
                  </a:lnTo>
                  <a:lnTo>
                    <a:pt x="26329230" y="195843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584313"/>
                  </a:lnTo>
                  <a:lnTo>
                    <a:pt x="0" y="19584313"/>
                  </a:lnTo>
                  <a:lnTo>
                    <a:pt x="0" y="144780"/>
                  </a:lnTo>
                  <a:close/>
                  <a:moveTo>
                    <a:pt x="0" y="19584313"/>
                  </a:moveTo>
                  <a:lnTo>
                    <a:pt x="144780" y="19584313"/>
                  </a:lnTo>
                  <a:lnTo>
                    <a:pt x="144780" y="19729093"/>
                  </a:lnTo>
                  <a:lnTo>
                    <a:pt x="0" y="19729093"/>
                  </a:lnTo>
                  <a:lnTo>
                    <a:pt x="0" y="19584313"/>
                  </a:lnTo>
                  <a:close/>
                  <a:moveTo>
                    <a:pt x="26329230" y="144780"/>
                  </a:moveTo>
                  <a:lnTo>
                    <a:pt x="26474009" y="144780"/>
                  </a:lnTo>
                  <a:lnTo>
                    <a:pt x="26474009" y="19584313"/>
                  </a:lnTo>
                  <a:lnTo>
                    <a:pt x="26329230" y="19584313"/>
                  </a:lnTo>
                  <a:lnTo>
                    <a:pt x="26329230" y="144780"/>
                  </a:lnTo>
                  <a:close/>
                  <a:moveTo>
                    <a:pt x="144780" y="19584313"/>
                  </a:moveTo>
                  <a:lnTo>
                    <a:pt x="26329230" y="19584313"/>
                  </a:lnTo>
                  <a:lnTo>
                    <a:pt x="26329230" y="19729093"/>
                  </a:lnTo>
                  <a:lnTo>
                    <a:pt x="144780" y="19729093"/>
                  </a:lnTo>
                  <a:lnTo>
                    <a:pt x="144780" y="19584313"/>
                  </a:lnTo>
                  <a:close/>
                  <a:moveTo>
                    <a:pt x="26329230" y="0"/>
                  </a:moveTo>
                  <a:lnTo>
                    <a:pt x="26474009" y="0"/>
                  </a:lnTo>
                  <a:lnTo>
                    <a:pt x="26474009" y="144780"/>
                  </a:lnTo>
                  <a:lnTo>
                    <a:pt x="26329230" y="144780"/>
                  </a:lnTo>
                  <a:lnTo>
                    <a:pt x="2632923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329230" y="0"/>
                  </a:lnTo>
                  <a:lnTo>
                    <a:pt x="263292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143" y="1028700"/>
            <a:ext cx="7175771" cy="47838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783527" y="1521016"/>
            <a:ext cx="8856506" cy="7323731"/>
            <a:chOff x="0" y="0"/>
            <a:chExt cx="11808674" cy="9764975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1808674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25"/>
                </a:lnSpc>
              </a:pPr>
              <a:r>
                <a:rPr lang="en-US" sz="7500" spc="165">
                  <a:solidFill>
                    <a:srgbClr val="2E414D"/>
                  </a:solidFill>
                  <a:latin typeface="Sifonn"/>
                </a:rPr>
                <a:t>Team Leaders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379154"/>
              <a:ext cx="11459885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ATTEND ORIENTATION MEETING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164659"/>
              <a:ext cx="11459885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"/>
                </a:rPr>
                <a:t>This week! Thursday, 1pm (Zoom)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558537"/>
              <a:ext cx="11459885" cy="150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CONNECT W/TEAM </a:t>
              </a:r>
            </a:p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&amp; SET UP MEETING(S)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118742"/>
              <a:ext cx="11459885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"/>
                </a:rPr>
                <a:t>Email team end of this week with study plan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512620"/>
              <a:ext cx="11459885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FACILITATE DEEP DIVE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298125"/>
              <a:ext cx="11459885" cy="14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"/>
                </a:rPr>
                <a:t>Facilitate meetings to make sure that all members are given the space to process/discuss/listen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61619"/>
            <a:ext cx="11775203" cy="319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Thank you </a:t>
            </a:r>
          </a:p>
          <a:p>
            <a:pPr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for participating </a:t>
            </a:r>
          </a:p>
          <a:p>
            <a:pPr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in this learning journey!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652921" y="4673398"/>
            <a:ext cx="19593841" cy="5786185"/>
            <a:chOff x="0" y="0"/>
            <a:chExt cx="46527665" cy="13739914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6382886" cy="13595134"/>
            </a:xfrm>
            <a:custGeom>
              <a:avLst/>
              <a:gdLst/>
              <a:ahLst/>
              <a:cxnLst/>
              <a:rect l="l" t="t" r="r" b="b"/>
              <a:pathLst>
                <a:path w="46382886" h="13595134">
                  <a:moveTo>
                    <a:pt x="0" y="0"/>
                  </a:moveTo>
                  <a:lnTo>
                    <a:pt x="46382886" y="0"/>
                  </a:lnTo>
                  <a:lnTo>
                    <a:pt x="46382886" y="13595134"/>
                  </a:lnTo>
                  <a:lnTo>
                    <a:pt x="0" y="13595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6527665" cy="13739915"/>
            </a:xfrm>
            <a:custGeom>
              <a:avLst/>
              <a:gdLst/>
              <a:ahLst/>
              <a:cxnLst/>
              <a:rect l="l" t="t" r="r" b="b"/>
              <a:pathLst>
                <a:path w="46527665" h="13739915">
                  <a:moveTo>
                    <a:pt x="46382887" y="13595135"/>
                  </a:moveTo>
                  <a:lnTo>
                    <a:pt x="46527665" y="13595135"/>
                  </a:lnTo>
                  <a:lnTo>
                    <a:pt x="46527665" y="13739915"/>
                  </a:lnTo>
                  <a:lnTo>
                    <a:pt x="46382887" y="13739915"/>
                  </a:lnTo>
                  <a:lnTo>
                    <a:pt x="46382887" y="1359513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595135"/>
                  </a:lnTo>
                  <a:lnTo>
                    <a:pt x="0" y="13595135"/>
                  </a:lnTo>
                  <a:lnTo>
                    <a:pt x="0" y="144780"/>
                  </a:lnTo>
                  <a:close/>
                  <a:moveTo>
                    <a:pt x="0" y="13595135"/>
                  </a:moveTo>
                  <a:lnTo>
                    <a:pt x="144780" y="13595135"/>
                  </a:lnTo>
                  <a:lnTo>
                    <a:pt x="144780" y="13739915"/>
                  </a:lnTo>
                  <a:lnTo>
                    <a:pt x="0" y="13739915"/>
                  </a:lnTo>
                  <a:lnTo>
                    <a:pt x="0" y="13595135"/>
                  </a:lnTo>
                  <a:close/>
                  <a:moveTo>
                    <a:pt x="46382887" y="144780"/>
                  </a:moveTo>
                  <a:lnTo>
                    <a:pt x="46527665" y="144780"/>
                  </a:lnTo>
                  <a:lnTo>
                    <a:pt x="46527665" y="13595135"/>
                  </a:lnTo>
                  <a:lnTo>
                    <a:pt x="46382887" y="13595135"/>
                  </a:lnTo>
                  <a:lnTo>
                    <a:pt x="46382887" y="144780"/>
                  </a:lnTo>
                  <a:close/>
                  <a:moveTo>
                    <a:pt x="144780" y="13595135"/>
                  </a:moveTo>
                  <a:lnTo>
                    <a:pt x="46382887" y="13595135"/>
                  </a:lnTo>
                  <a:lnTo>
                    <a:pt x="46382887" y="13739915"/>
                  </a:lnTo>
                  <a:lnTo>
                    <a:pt x="144780" y="13739915"/>
                  </a:lnTo>
                  <a:lnTo>
                    <a:pt x="144780" y="13595135"/>
                  </a:lnTo>
                  <a:close/>
                  <a:moveTo>
                    <a:pt x="46382887" y="0"/>
                  </a:moveTo>
                  <a:lnTo>
                    <a:pt x="46527665" y="0"/>
                  </a:lnTo>
                  <a:lnTo>
                    <a:pt x="46527665" y="144780"/>
                  </a:lnTo>
                  <a:lnTo>
                    <a:pt x="46382887" y="144780"/>
                  </a:lnTo>
                  <a:lnTo>
                    <a:pt x="463828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382887" y="0"/>
                  </a:lnTo>
                  <a:lnTo>
                    <a:pt x="463828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700000">
            <a:off x="14775977" y="-558569"/>
            <a:ext cx="5136684" cy="481914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84962" y="5733163"/>
            <a:ext cx="4574851" cy="2660815"/>
            <a:chOff x="0" y="0"/>
            <a:chExt cx="6099802" cy="3547753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6099802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NEXT STEP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45548"/>
              <a:ext cx="6099802" cy="2402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2E414D"/>
                  </a:solidFill>
                  <a:latin typeface="Glacial Indifference Bold"/>
                </a:rPr>
                <a:t>Fill out Google form to share your learning preferences for July: group, individual, level, team leader.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13631" y="5733163"/>
            <a:ext cx="4574851" cy="3095155"/>
            <a:chOff x="0" y="0"/>
            <a:chExt cx="6099802" cy="412687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6099802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NEXT STEP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136023"/>
              <a:ext cx="6099802" cy="2990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 Bold"/>
                </a:rPr>
                <a:t>July</a:t>
              </a:r>
            </a:p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 Bold"/>
                </a:rPr>
                <a:t>Pillar Deep Dive!</a:t>
              </a:r>
            </a:p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 Bold"/>
                </a:rPr>
                <a:t>Groups announced by the end of the week.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062977" y="5733163"/>
            <a:ext cx="4574851" cy="2980855"/>
            <a:chOff x="0" y="0"/>
            <a:chExt cx="6099802" cy="397447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6099802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NEXT WEBINAR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136023"/>
              <a:ext cx="6099802" cy="2838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"/>
                </a:rPr>
                <a:t>Tuesday, </a:t>
              </a:r>
              <a:r>
                <a:rPr lang="en-US" sz="3000" spc="30">
                  <a:solidFill>
                    <a:srgbClr val="2E414D"/>
                  </a:solidFill>
                  <a:latin typeface="Glacial Indifference Bold"/>
                </a:rPr>
                <a:t>8/4 @ 9-11 am</a:t>
              </a:r>
            </a:p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2E414D"/>
                  </a:solidFill>
                  <a:latin typeface="Glacial Indifference Bold"/>
                </a:rPr>
                <a:t>Culminating event with team report outs!</a:t>
              </a:r>
            </a:p>
            <a:p>
              <a:pPr>
                <a:lnSpc>
                  <a:spcPts val="3600"/>
                </a:lnSpc>
              </a:pPr>
              <a:endParaRPr lang="en-US" sz="3000" spc="30">
                <a:solidFill>
                  <a:srgbClr val="2E414D"/>
                </a:solidFill>
                <a:latin typeface="Glacial Indifference Bold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5686" y="-611839"/>
            <a:ext cx="4885863" cy="11510678"/>
            <a:chOff x="0" y="0"/>
            <a:chExt cx="11602003" cy="2733333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457223" cy="27188554"/>
            </a:xfrm>
            <a:custGeom>
              <a:avLst/>
              <a:gdLst/>
              <a:ahLst/>
              <a:cxnLst/>
              <a:rect l="l" t="t" r="r" b="b"/>
              <a:pathLst>
                <a:path w="11457223" h="27188554">
                  <a:moveTo>
                    <a:pt x="0" y="0"/>
                  </a:moveTo>
                  <a:lnTo>
                    <a:pt x="11457223" y="0"/>
                  </a:lnTo>
                  <a:lnTo>
                    <a:pt x="11457223" y="27188554"/>
                  </a:lnTo>
                  <a:lnTo>
                    <a:pt x="0" y="27188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602003" cy="27333333"/>
            </a:xfrm>
            <a:custGeom>
              <a:avLst/>
              <a:gdLst/>
              <a:ahLst/>
              <a:cxnLst/>
              <a:rect l="l" t="t" r="r" b="b"/>
              <a:pathLst>
                <a:path w="11602003" h="27333333">
                  <a:moveTo>
                    <a:pt x="11457223" y="27188551"/>
                  </a:moveTo>
                  <a:lnTo>
                    <a:pt x="11602003" y="27188551"/>
                  </a:lnTo>
                  <a:lnTo>
                    <a:pt x="11602003" y="27333333"/>
                  </a:lnTo>
                  <a:lnTo>
                    <a:pt x="11457223" y="27333333"/>
                  </a:lnTo>
                  <a:lnTo>
                    <a:pt x="11457223" y="271885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188551"/>
                  </a:lnTo>
                  <a:lnTo>
                    <a:pt x="0" y="27188551"/>
                  </a:lnTo>
                  <a:lnTo>
                    <a:pt x="0" y="144780"/>
                  </a:lnTo>
                  <a:close/>
                  <a:moveTo>
                    <a:pt x="0" y="27188551"/>
                  </a:moveTo>
                  <a:lnTo>
                    <a:pt x="144780" y="27188551"/>
                  </a:lnTo>
                  <a:lnTo>
                    <a:pt x="144780" y="27333333"/>
                  </a:lnTo>
                  <a:lnTo>
                    <a:pt x="0" y="27333333"/>
                  </a:lnTo>
                  <a:lnTo>
                    <a:pt x="0" y="27188551"/>
                  </a:lnTo>
                  <a:close/>
                  <a:moveTo>
                    <a:pt x="11457223" y="144780"/>
                  </a:moveTo>
                  <a:lnTo>
                    <a:pt x="11602003" y="144780"/>
                  </a:lnTo>
                  <a:lnTo>
                    <a:pt x="11602003" y="27188551"/>
                  </a:lnTo>
                  <a:lnTo>
                    <a:pt x="11457223" y="27188551"/>
                  </a:lnTo>
                  <a:lnTo>
                    <a:pt x="11457223" y="144780"/>
                  </a:lnTo>
                  <a:close/>
                  <a:moveTo>
                    <a:pt x="144780" y="27188551"/>
                  </a:moveTo>
                  <a:lnTo>
                    <a:pt x="11457223" y="27188551"/>
                  </a:lnTo>
                  <a:lnTo>
                    <a:pt x="11457223" y="27333333"/>
                  </a:lnTo>
                  <a:lnTo>
                    <a:pt x="144780" y="27333333"/>
                  </a:lnTo>
                  <a:lnTo>
                    <a:pt x="144780" y="27188551"/>
                  </a:lnTo>
                  <a:close/>
                  <a:moveTo>
                    <a:pt x="11457223" y="0"/>
                  </a:moveTo>
                  <a:lnTo>
                    <a:pt x="11602003" y="0"/>
                  </a:lnTo>
                  <a:lnTo>
                    <a:pt x="11602003" y="144780"/>
                  </a:lnTo>
                  <a:lnTo>
                    <a:pt x="11457223" y="144780"/>
                  </a:lnTo>
                  <a:lnTo>
                    <a:pt x="114572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457223" y="0"/>
                  </a:lnTo>
                  <a:lnTo>
                    <a:pt x="114572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1539642" y="-832193"/>
            <a:ext cx="5136684" cy="48191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5400000">
            <a:off x="-125163" y="6770142"/>
            <a:ext cx="4404817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3800" spc="380">
                <a:solidFill>
                  <a:srgbClr val="2E414D"/>
                </a:solidFill>
                <a:latin typeface="Glacial Indifference Bold"/>
              </a:rPr>
              <a:t>FINAL WORDS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539416" y="4243625"/>
            <a:ext cx="8016838" cy="2117739"/>
            <a:chOff x="0" y="0"/>
            <a:chExt cx="10689117" cy="2823652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10689117" cy="1831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55"/>
                </a:lnSpc>
              </a:pPr>
              <a:r>
                <a:rPr lang="en-US" sz="4339">
                  <a:solidFill>
                    <a:srgbClr val="000000"/>
                  </a:solidFill>
                  <a:latin typeface="Nixie One"/>
                </a:rPr>
                <a:t>How do we change </a:t>
              </a:r>
            </a:p>
            <a:p>
              <a:pPr algn="ctr">
                <a:lnSpc>
                  <a:spcPts val="5555"/>
                </a:lnSpc>
              </a:pPr>
              <a:r>
                <a:rPr lang="en-US" sz="4339">
                  <a:solidFill>
                    <a:srgbClr val="000000"/>
                  </a:solidFill>
                  <a:latin typeface="Nixie One"/>
                </a:rPr>
                <a:t>ourselves and others?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13972" y="2490704"/>
              <a:ext cx="10261173" cy="332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2004" y="5889429"/>
            <a:ext cx="18772008" cy="4737640"/>
            <a:chOff x="0" y="0"/>
            <a:chExt cx="44576135" cy="1125003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4431356" cy="11105251"/>
            </a:xfrm>
            <a:custGeom>
              <a:avLst/>
              <a:gdLst/>
              <a:ahLst/>
              <a:cxnLst/>
              <a:rect l="l" t="t" r="r" b="b"/>
              <a:pathLst>
                <a:path w="44431356" h="11105251">
                  <a:moveTo>
                    <a:pt x="0" y="0"/>
                  </a:moveTo>
                  <a:lnTo>
                    <a:pt x="44431356" y="0"/>
                  </a:lnTo>
                  <a:lnTo>
                    <a:pt x="44431356" y="11105251"/>
                  </a:lnTo>
                  <a:lnTo>
                    <a:pt x="0" y="11105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4576135" cy="11250031"/>
            </a:xfrm>
            <a:custGeom>
              <a:avLst/>
              <a:gdLst/>
              <a:ahLst/>
              <a:cxnLst/>
              <a:rect l="l" t="t" r="r" b="b"/>
              <a:pathLst>
                <a:path w="44576135" h="11250031">
                  <a:moveTo>
                    <a:pt x="44431356" y="11105251"/>
                  </a:moveTo>
                  <a:lnTo>
                    <a:pt x="44576135" y="11105251"/>
                  </a:lnTo>
                  <a:lnTo>
                    <a:pt x="44576135" y="11250031"/>
                  </a:lnTo>
                  <a:lnTo>
                    <a:pt x="44431356" y="11250031"/>
                  </a:lnTo>
                  <a:lnTo>
                    <a:pt x="44431356" y="111052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105251"/>
                  </a:lnTo>
                  <a:lnTo>
                    <a:pt x="0" y="11105251"/>
                  </a:lnTo>
                  <a:lnTo>
                    <a:pt x="0" y="144780"/>
                  </a:lnTo>
                  <a:close/>
                  <a:moveTo>
                    <a:pt x="0" y="11105251"/>
                  </a:moveTo>
                  <a:lnTo>
                    <a:pt x="144780" y="11105251"/>
                  </a:lnTo>
                  <a:lnTo>
                    <a:pt x="144780" y="11250031"/>
                  </a:lnTo>
                  <a:lnTo>
                    <a:pt x="0" y="11250031"/>
                  </a:lnTo>
                  <a:lnTo>
                    <a:pt x="0" y="11105251"/>
                  </a:lnTo>
                  <a:close/>
                  <a:moveTo>
                    <a:pt x="44431356" y="144780"/>
                  </a:moveTo>
                  <a:lnTo>
                    <a:pt x="44576135" y="144780"/>
                  </a:lnTo>
                  <a:lnTo>
                    <a:pt x="44576135" y="11105251"/>
                  </a:lnTo>
                  <a:lnTo>
                    <a:pt x="44431356" y="11105251"/>
                  </a:lnTo>
                  <a:lnTo>
                    <a:pt x="44431356" y="144780"/>
                  </a:lnTo>
                  <a:close/>
                  <a:moveTo>
                    <a:pt x="144780" y="11105251"/>
                  </a:moveTo>
                  <a:lnTo>
                    <a:pt x="44431356" y="11105251"/>
                  </a:lnTo>
                  <a:lnTo>
                    <a:pt x="44431356" y="11250031"/>
                  </a:lnTo>
                  <a:lnTo>
                    <a:pt x="144780" y="11250031"/>
                  </a:lnTo>
                  <a:lnTo>
                    <a:pt x="144780" y="11105251"/>
                  </a:lnTo>
                  <a:close/>
                  <a:moveTo>
                    <a:pt x="44431356" y="0"/>
                  </a:moveTo>
                  <a:lnTo>
                    <a:pt x="44576135" y="0"/>
                  </a:lnTo>
                  <a:lnTo>
                    <a:pt x="44576135" y="144780"/>
                  </a:lnTo>
                  <a:lnTo>
                    <a:pt x="44431356" y="144780"/>
                  </a:lnTo>
                  <a:lnTo>
                    <a:pt x="444313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431356" y="0"/>
                  </a:lnTo>
                  <a:lnTo>
                    <a:pt x="444313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251479" y="7482425"/>
            <a:ext cx="11007821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GRADING FOR EQUITY</a:t>
            </a:r>
          </a:p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BOOK STUDY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416122"/>
            <a:ext cx="15459283" cy="109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What's best for students?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-1539642" y="6848728"/>
            <a:ext cx="5136684" cy="48191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942975"/>
            <a:ext cx="5020866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66757F"/>
                </a:solidFill>
                <a:latin typeface="Open Sans"/>
              </a:rPr>
              <a:t>Guiding question: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5686" y="-611839"/>
            <a:ext cx="4885863" cy="11510678"/>
            <a:chOff x="0" y="0"/>
            <a:chExt cx="11602003" cy="2733333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457223" cy="27188554"/>
            </a:xfrm>
            <a:custGeom>
              <a:avLst/>
              <a:gdLst/>
              <a:ahLst/>
              <a:cxnLst/>
              <a:rect l="l" t="t" r="r" b="b"/>
              <a:pathLst>
                <a:path w="11457223" h="27188554">
                  <a:moveTo>
                    <a:pt x="0" y="0"/>
                  </a:moveTo>
                  <a:lnTo>
                    <a:pt x="11457223" y="0"/>
                  </a:lnTo>
                  <a:lnTo>
                    <a:pt x="11457223" y="27188554"/>
                  </a:lnTo>
                  <a:lnTo>
                    <a:pt x="0" y="27188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602003" cy="27333333"/>
            </a:xfrm>
            <a:custGeom>
              <a:avLst/>
              <a:gdLst/>
              <a:ahLst/>
              <a:cxnLst/>
              <a:rect l="l" t="t" r="r" b="b"/>
              <a:pathLst>
                <a:path w="11602003" h="27333333">
                  <a:moveTo>
                    <a:pt x="11457223" y="27188551"/>
                  </a:moveTo>
                  <a:lnTo>
                    <a:pt x="11602003" y="27188551"/>
                  </a:lnTo>
                  <a:lnTo>
                    <a:pt x="11602003" y="27333333"/>
                  </a:lnTo>
                  <a:lnTo>
                    <a:pt x="11457223" y="27333333"/>
                  </a:lnTo>
                  <a:lnTo>
                    <a:pt x="11457223" y="271885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188551"/>
                  </a:lnTo>
                  <a:lnTo>
                    <a:pt x="0" y="27188551"/>
                  </a:lnTo>
                  <a:lnTo>
                    <a:pt x="0" y="144780"/>
                  </a:lnTo>
                  <a:close/>
                  <a:moveTo>
                    <a:pt x="0" y="27188551"/>
                  </a:moveTo>
                  <a:lnTo>
                    <a:pt x="144780" y="27188551"/>
                  </a:lnTo>
                  <a:lnTo>
                    <a:pt x="144780" y="27333333"/>
                  </a:lnTo>
                  <a:lnTo>
                    <a:pt x="0" y="27333333"/>
                  </a:lnTo>
                  <a:lnTo>
                    <a:pt x="0" y="27188551"/>
                  </a:lnTo>
                  <a:close/>
                  <a:moveTo>
                    <a:pt x="11457223" y="144780"/>
                  </a:moveTo>
                  <a:lnTo>
                    <a:pt x="11602003" y="144780"/>
                  </a:lnTo>
                  <a:lnTo>
                    <a:pt x="11602003" y="27188551"/>
                  </a:lnTo>
                  <a:lnTo>
                    <a:pt x="11457223" y="27188551"/>
                  </a:lnTo>
                  <a:lnTo>
                    <a:pt x="11457223" y="144780"/>
                  </a:lnTo>
                  <a:close/>
                  <a:moveTo>
                    <a:pt x="144780" y="27188551"/>
                  </a:moveTo>
                  <a:lnTo>
                    <a:pt x="11457223" y="27188551"/>
                  </a:lnTo>
                  <a:lnTo>
                    <a:pt x="11457223" y="27333333"/>
                  </a:lnTo>
                  <a:lnTo>
                    <a:pt x="144780" y="27333333"/>
                  </a:lnTo>
                  <a:lnTo>
                    <a:pt x="144780" y="27188551"/>
                  </a:lnTo>
                  <a:close/>
                  <a:moveTo>
                    <a:pt x="11457223" y="0"/>
                  </a:moveTo>
                  <a:lnTo>
                    <a:pt x="11602003" y="0"/>
                  </a:lnTo>
                  <a:lnTo>
                    <a:pt x="11602003" y="144780"/>
                  </a:lnTo>
                  <a:lnTo>
                    <a:pt x="11457223" y="144780"/>
                  </a:lnTo>
                  <a:lnTo>
                    <a:pt x="114572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457223" y="0"/>
                  </a:lnTo>
                  <a:lnTo>
                    <a:pt x="114572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1539642" y="-832193"/>
            <a:ext cx="5136684" cy="48191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5400000">
            <a:off x="-125163" y="6770142"/>
            <a:ext cx="4404817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3800" spc="380">
                <a:solidFill>
                  <a:srgbClr val="2E414D"/>
                </a:solidFill>
                <a:latin typeface="Glacial Indifference Bold"/>
              </a:rPr>
              <a:t>FINAL WORDS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539416" y="4243625"/>
            <a:ext cx="8016838" cy="2117739"/>
            <a:chOff x="0" y="0"/>
            <a:chExt cx="10689117" cy="2823652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10689117" cy="1831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55"/>
                </a:lnSpc>
              </a:pPr>
              <a:r>
                <a:rPr lang="en-US" sz="4339" u="sng">
                  <a:solidFill>
                    <a:srgbClr val="004AAD"/>
                  </a:solidFill>
                  <a:latin typeface="Nixie One"/>
                </a:rPr>
                <a:t>You're not going to believe what I'm about to tell you...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13972" y="2490704"/>
              <a:ext cx="10261173" cy="332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687" spc="386">
                  <a:solidFill>
                    <a:srgbClr val="000000"/>
                  </a:solidFill>
                  <a:latin typeface="Barlow Light"/>
                </a:rPr>
                <a:t>BY OATMEAL (7:35 MINUTES)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5686" y="-611839"/>
            <a:ext cx="4885863" cy="11510678"/>
            <a:chOff x="0" y="0"/>
            <a:chExt cx="11602003" cy="2733333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457223" cy="27188554"/>
            </a:xfrm>
            <a:custGeom>
              <a:avLst/>
              <a:gdLst/>
              <a:ahLst/>
              <a:cxnLst/>
              <a:rect l="l" t="t" r="r" b="b"/>
              <a:pathLst>
                <a:path w="11457223" h="27188554">
                  <a:moveTo>
                    <a:pt x="0" y="0"/>
                  </a:moveTo>
                  <a:lnTo>
                    <a:pt x="11457223" y="0"/>
                  </a:lnTo>
                  <a:lnTo>
                    <a:pt x="11457223" y="27188554"/>
                  </a:lnTo>
                  <a:lnTo>
                    <a:pt x="0" y="27188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602003" cy="27333333"/>
            </a:xfrm>
            <a:custGeom>
              <a:avLst/>
              <a:gdLst/>
              <a:ahLst/>
              <a:cxnLst/>
              <a:rect l="l" t="t" r="r" b="b"/>
              <a:pathLst>
                <a:path w="11602003" h="27333333">
                  <a:moveTo>
                    <a:pt x="11457223" y="27188551"/>
                  </a:moveTo>
                  <a:lnTo>
                    <a:pt x="11602003" y="27188551"/>
                  </a:lnTo>
                  <a:lnTo>
                    <a:pt x="11602003" y="27333333"/>
                  </a:lnTo>
                  <a:lnTo>
                    <a:pt x="11457223" y="27333333"/>
                  </a:lnTo>
                  <a:lnTo>
                    <a:pt x="11457223" y="271885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188551"/>
                  </a:lnTo>
                  <a:lnTo>
                    <a:pt x="0" y="27188551"/>
                  </a:lnTo>
                  <a:lnTo>
                    <a:pt x="0" y="144780"/>
                  </a:lnTo>
                  <a:close/>
                  <a:moveTo>
                    <a:pt x="0" y="27188551"/>
                  </a:moveTo>
                  <a:lnTo>
                    <a:pt x="144780" y="27188551"/>
                  </a:lnTo>
                  <a:lnTo>
                    <a:pt x="144780" y="27333333"/>
                  </a:lnTo>
                  <a:lnTo>
                    <a:pt x="0" y="27333333"/>
                  </a:lnTo>
                  <a:lnTo>
                    <a:pt x="0" y="27188551"/>
                  </a:lnTo>
                  <a:close/>
                  <a:moveTo>
                    <a:pt x="11457223" y="144780"/>
                  </a:moveTo>
                  <a:lnTo>
                    <a:pt x="11602003" y="144780"/>
                  </a:lnTo>
                  <a:lnTo>
                    <a:pt x="11602003" y="27188551"/>
                  </a:lnTo>
                  <a:lnTo>
                    <a:pt x="11457223" y="27188551"/>
                  </a:lnTo>
                  <a:lnTo>
                    <a:pt x="11457223" y="144780"/>
                  </a:lnTo>
                  <a:close/>
                  <a:moveTo>
                    <a:pt x="144780" y="27188551"/>
                  </a:moveTo>
                  <a:lnTo>
                    <a:pt x="11457223" y="27188551"/>
                  </a:lnTo>
                  <a:lnTo>
                    <a:pt x="11457223" y="27333333"/>
                  </a:lnTo>
                  <a:lnTo>
                    <a:pt x="144780" y="27333333"/>
                  </a:lnTo>
                  <a:lnTo>
                    <a:pt x="144780" y="27188551"/>
                  </a:lnTo>
                  <a:close/>
                  <a:moveTo>
                    <a:pt x="11457223" y="0"/>
                  </a:moveTo>
                  <a:lnTo>
                    <a:pt x="11602003" y="0"/>
                  </a:lnTo>
                  <a:lnTo>
                    <a:pt x="11602003" y="144780"/>
                  </a:lnTo>
                  <a:lnTo>
                    <a:pt x="11457223" y="144780"/>
                  </a:lnTo>
                  <a:lnTo>
                    <a:pt x="114572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457223" y="0"/>
                  </a:lnTo>
                  <a:lnTo>
                    <a:pt x="114572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1539642" y="-832193"/>
            <a:ext cx="5136684" cy="48191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5400000">
            <a:off x="-125163" y="6770142"/>
            <a:ext cx="4404817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3800" spc="380">
                <a:solidFill>
                  <a:srgbClr val="2E414D"/>
                </a:solidFill>
                <a:latin typeface="Glacial Indifference Bold"/>
              </a:rPr>
              <a:t>FINAL WORDS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539416" y="4590889"/>
            <a:ext cx="8016838" cy="1423212"/>
            <a:chOff x="0" y="0"/>
            <a:chExt cx="10689117" cy="1897616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10689117" cy="905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55"/>
                </a:lnSpc>
              </a:pPr>
              <a:r>
                <a:rPr lang="en-US" sz="4339">
                  <a:solidFill>
                    <a:srgbClr val="000000"/>
                  </a:solidFill>
                  <a:latin typeface="Nixie One"/>
                </a:rPr>
                <a:t>Start with you.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13972" y="1564667"/>
              <a:ext cx="10261173" cy="332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5686" y="-611839"/>
            <a:ext cx="4885863" cy="11510678"/>
            <a:chOff x="0" y="0"/>
            <a:chExt cx="11602003" cy="2733333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457223" cy="27188554"/>
            </a:xfrm>
            <a:custGeom>
              <a:avLst/>
              <a:gdLst/>
              <a:ahLst/>
              <a:cxnLst/>
              <a:rect l="l" t="t" r="r" b="b"/>
              <a:pathLst>
                <a:path w="11457223" h="27188554">
                  <a:moveTo>
                    <a:pt x="0" y="0"/>
                  </a:moveTo>
                  <a:lnTo>
                    <a:pt x="11457223" y="0"/>
                  </a:lnTo>
                  <a:lnTo>
                    <a:pt x="11457223" y="27188554"/>
                  </a:lnTo>
                  <a:lnTo>
                    <a:pt x="0" y="27188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602003" cy="27333333"/>
            </a:xfrm>
            <a:custGeom>
              <a:avLst/>
              <a:gdLst/>
              <a:ahLst/>
              <a:cxnLst/>
              <a:rect l="l" t="t" r="r" b="b"/>
              <a:pathLst>
                <a:path w="11602003" h="27333333">
                  <a:moveTo>
                    <a:pt x="11457223" y="27188551"/>
                  </a:moveTo>
                  <a:lnTo>
                    <a:pt x="11602003" y="27188551"/>
                  </a:lnTo>
                  <a:lnTo>
                    <a:pt x="11602003" y="27333333"/>
                  </a:lnTo>
                  <a:lnTo>
                    <a:pt x="11457223" y="27333333"/>
                  </a:lnTo>
                  <a:lnTo>
                    <a:pt x="11457223" y="271885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188551"/>
                  </a:lnTo>
                  <a:lnTo>
                    <a:pt x="0" y="27188551"/>
                  </a:lnTo>
                  <a:lnTo>
                    <a:pt x="0" y="144780"/>
                  </a:lnTo>
                  <a:close/>
                  <a:moveTo>
                    <a:pt x="0" y="27188551"/>
                  </a:moveTo>
                  <a:lnTo>
                    <a:pt x="144780" y="27188551"/>
                  </a:lnTo>
                  <a:lnTo>
                    <a:pt x="144780" y="27333333"/>
                  </a:lnTo>
                  <a:lnTo>
                    <a:pt x="0" y="27333333"/>
                  </a:lnTo>
                  <a:lnTo>
                    <a:pt x="0" y="27188551"/>
                  </a:lnTo>
                  <a:close/>
                  <a:moveTo>
                    <a:pt x="11457223" y="144780"/>
                  </a:moveTo>
                  <a:lnTo>
                    <a:pt x="11602003" y="144780"/>
                  </a:lnTo>
                  <a:lnTo>
                    <a:pt x="11602003" y="27188551"/>
                  </a:lnTo>
                  <a:lnTo>
                    <a:pt x="11457223" y="27188551"/>
                  </a:lnTo>
                  <a:lnTo>
                    <a:pt x="11457223" y="144780"/>
                  </a:lnTo>
                  <a:close/>
                  <a:moveTo>
                    <a:pt x="144780" y="27188551"/>
                  </a:moveTo>
                  <a:lnTo>
                    <a:pt x="11457223" y="27188551"/>
                  </a:lnTo>
                  <a:lnTo>
                    <a:pt x="11457223" y="27333333"/>
                  </a:lnTo>
                  <a:lnTo>
                    <a:pt x="144780" y="27333333"/>
                  </a:lnTo>
                  <a:lnTo>
                    <a:pt x="144780" y="27188551"/>
                  </a:lnTo>
                  <a:close/>
                  <a:moveTo>
                    <a:pt x="11457223" y="0"/>
                  </a:moveTo>
                  <a:lnTo>
                    <a:pt x="11602003" y="0"/>
                  </a:lnTo>
                  <a:lnTo>
                    <a:pt x="11602003" y="144780"/>
                  </a:lnTo>
                  <a:lnTo>
                    <a:pt x="11457223" y="144780"/>
                  </a:lnTo>
                  <a:lnTo>
                    <a:pt x="114572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457223" y="0"/>
                  </a:lnTo>
                  <a:lnTo>
                    <a:pt x="114572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1539642" y="-832193"/>
            <a:ext cx="5136684" cy="481914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991100" y="4590889"/>
            <a:ext cx="9576325" cy="1423212"/>
            <a:chOff x="0" y="0"/>
            <a:chExt cx="12768433" cy="1897616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12768433" cy="905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55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55596" y="1564667"/>
              <a:ext cx="12257242" cy="332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109" b="109"/>
          <a:stretch>
            <a:fillRect/>
          </a:stretch>
        </p:blipFill>
        <p:spPr>
          <a:xfrm>
            <a:off x="9144000" y="1577379"/>
            <a:ext cx="5563698" cy="697642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5400000">
            <a:off x="-125163" y="6770142"/>
            <a:ext cx="4404817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3800" spc="380">
                <a:solidFill>
                  <a:srgbClr val="2E414D"/>
                </a:solidFill>
                <a:latin typeface="Glacial Indifference Bold"/>
              </a:rPr>
              <a:t>FINAL WORDS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5686" y="-611839"/>
            <a:ext cx="4885863" cy="11510678"/>
            <a:chOff x="0" y="0"/>
            <a:chExt cx="11602003" cy="2733333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457223" cy="27188554"/>
            </a:xfrm>
            <a:custGeom>
              <a:avLst/>
              <a:gdLst/>
              <a:ahLst/>
              <a:cxnLst/>
              <a:rect l="l" t="t" r="r" b="b"/>
              <a:pathLst>
                <a:path w="11457223" h="27188554">
                  <a:moveTo>
                    <a:pt x="0" y="0"/>
                  </a:moveTo>
                  <a:lnTo>
                    <a:pt x="11457223" y="0"/>
                  </a:lnTo>
                  <a:lnTo>
                    <a:pt x="11457223" y="27188554"/>
                  </a:lnTo>
                  <a:lnTo>
                    <a:pt x="0" y="27188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602003" cy="27333333"/>
            </a:xfrm>
            <a:custGeom>
              <a:avLst/>
              <a:gdLst/>
              <a:ahLst/>
              <a:cxnLst/>
              <a:rect l="l" t="t" r="r" b="b"/>
              <a:pathLst>
                <a:path w="11602003" h="27333333">
                  <a:moveTo>
                    <a:pt x="11457223" y="27188551"/>
                  </a:moveTo>
                  <a:lnTo>
                    <a:pt x="11602003" y="27188551"/>
                  </a:lnTo>
                  <a:lnTo>
                    <a:pt x="11602003" y="27333333"/>
                  </a:lnTo>
                  <a:lnTo>
                    <a:pt x="11457223" y="27333333"/>
                  </a:lnTo>
                  <a:lnTo>
                    <a:pt x="11457223" y="271885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188551"/>
                  </a:lnTo>
                  <a:lnTo>
                    <a:pt x="0" y="27188551"/>
                  </a:lnTo>
                  <a:lnTo>
                    <a:pt x="0" y="144780"/>
                  </a:lnTo>
                  <a:close/>
                  <a:moveTo>
                    <a:pt x="0" y="27188551"/>
                  </a:moveTo>
                  <a:lnTo>
                    <a:pt x="144780" y="27188551"/>
                  </a:lnTo>
                  <a:lnTo>
                    <a:pt x="144780" y="27333333"/>
                  </a:lnTo>
                  <a:lnTo>
                    <a:pt x="0" y="27333333"/>
                  </a:lnTo>
                  <a:lnTo>
                    <a:pt x="0" y="27188551"/>
                  </a:lnTo>
                  <a:close/>
                  <a:moveTo>
                    <a:pt x="11457223" y="144780"/>
                  </a:moveTo>
                  <a:lnTo>
                    <a:pt x="11602003" y="144780"/>
                  </a:lnTo>
                  <a:lnTo>
                    <a:pt x="11602003" y="27188551"/>
                  </a:lnTo>
                  <a:lnTo>
                    <a:pt x="11457223" y="27188551"/>
                  </a:lnTo>
                  <a:lnTo>
                    <a:pt x="11457223" y="144780"/>
                  </a:lnTo>
                  <a:close/>
                  <a:moveTo>
                    <a:pt x="144780" y="27188551"/>
                  </a:moveTo>
                  <a:lnTo>
                    <a:pt x="11457223" y="27188551"/>
                  </a:lnTo>
                  <a:lnTo>
                    <a:pt x="11457223" y="27333333"/>
                  </a:lnTo>
                  <a:lnTo>
                    <a:pt x="144780" y="27333333"/>
                  </a:lnTo>
                  <a:lnTo>
                    <a:pt x="144780" y="27188551"/>
                  </a:lnTo>
                  <a:close/>
                  <a:moveTo>
                    <a:pt x="11457223" y="0"/>
                  </a:moveTo>
                  <a:lnTo>
                    <a:pt x="11602003" y="0"/>
                  </a:lnTo>
                  <a:lnTo>
                    <a:pt x="11602003" y="144780"/>
                  </a:lnTo>
                  <a:lnTo>
                    <a:pt x="11457223" y="144780"/>
                  </a:lnTo>
                  <a:lnTo>
                    <a:pt x="114572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457223" y="0"/>
                  </a:lnTo>
                  <a:lnTo>
                    <a:pt x="114572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1539642" y="-832193"/>
            <a:ext cx="5136684" cy="481914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991100" y="770989"/>
            <a:ext cx="9576325" cy="9063011"/>
            <a:chOff x="0" y="0"/>
            <a:chExt cx="12768433" cy="12084015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12768433" cy="11091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55"/>
                </a:lnSpc>
              </a:pPr>
              <a:r>
                <a:rPr lang="en-US" sz="4339">
                  <a:solidFill>
                    <a:srgbClr val="000000"/>
                  </a:solidFill>
                  <a:latin typeface="Nixie One"/>
                </a:rPr>
                <a:t>Book Recommendation from Michelle Deblois in Lewiston</a:t>
              </a:r>
            </a:p>
            <a:p>
              <a:pPr algn="ctr">
                <a:lnSpc>
                  <a:spcPts val="5555"/>
                </a:lnSpc>
              </a:pPr>
              <a:endParaRPr lang="en-US" sz="4339">
                <a:solidFill>
                  <a:srgbClr val="000000"/>
                </a:solidFill>
                <a:latin typeface="Nixie One"/>
              </a:endParaRPr>
            </a:p>
            <a:p>
              <a:pPr algn="ctr">
                <a:lnSpc>
                  <a:spcPts val="5555"/>
                </a:lnSpc>
              </a:pPr>
              <a:r>
                <a:rPr lang="en-US" sz="4339">
                  <a:solidFill>
                    <a:srgbClr val="000000"/>
                  </a:solidFill>
                  <a:latin typeface="Nixie One"/>
                </a:rPr>
                <a:t>" Students should have to work hard to achieve a zero." </a:t>
              </a:r>
            </a:p>
            <a:p>
              <a:pPr algn="ctr">
                <a:lnSpc>
                  <a:spcPts val="5555"/>
                </a:lnSpc>
              </a:pPr>
              <a:endParaRPr lang="en-US" sz="4339">
                <a:solidFill>
                  <a:srgbClr val="000000"/>
                </a:solidFill>
                <a:latin typeface="Nixie One"/>
              </a:endParaRPr>
            </a:p>
            <a:p>
              <a:pPr algn="ctr">
                <a:lnSpc>
                  <a:spcPts val="5555"/>
                </a:lnSpc>
              </a:pPr>
              <a:r>
                <a:rPr lang="en-US" sz="4339">
                  <a:solidFill>
                    <a:srgbClr val="000000"/>
                  </a:solidFill>
                  <a:latin typeface="Nixie One"/>
                </a:rPr>
                <a:t>"Use incompletes and interventions rather than zeros."</a:t>
              </a:r>
            </a:p>
            <a:p>
              <a:pPr algn="ctr">
                <a:lnSpc>
                  <a:spcPts val="5555"/>
                </a:lnSpc>
              </a:pPr>
              <a:endParaRPr lang="en-US" sz="4339">
                <a:solidFill>
                  <a:srgbClr val="000000"/>
                </a:solidFill>
                <a:latin typeface="Nixie One"/>
              </a:endParaRPr>
            </a:p>
            <a:p>
              <a:pPr algn="ctr">
                <a:lnSpc>
                  <a:spcPts val="5555"/>
                </a:lnSpc>
              </a:pPr>
              <a:r>
                <a:rPr lang="en-US" sz="4339" u="sng">
                  <a:solidFill>
                    <a:srgbClr val="000000"/>
                  </a:solidFill>
                  <a:latin typeface="Nixie One"/>
                </a:rPr>
                <a:t>http://www.ascd.org/Publications/Books/Overview/Grading-Smarter-Not-Harder.aspx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55596" y="11751066"/>
              <a:ext cx="12257242" cy="332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97042" y="2388605"/>
            <a:ext cx="4394058" cy="550979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5400000">
            <a:off x="-125163" y="6770142"/>
            <a:ext cx="4404817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3800" spc="380">
                <a:solidFill>
                  <a:srgbClr val="2E414D"/>
                </a:solidFill>
                <a:latin typeface="Glacial Indifference Bold"/>
              </a:rPr>
              <a:t>FINAL WORDS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5686" y="-611839"/>
            <a:ext cx="4885863" cy="11510678"/>
            <a:chOff x="0" y="0"/>
            <a:chExt cx="11602003" cy="2733333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457223" cy="27188554"/>
            </a:xfrm>
            <a:custGeom>
              <a:avLst/>
              <a:gdLst/>
              <a:ahLst/>
              <a:cxnLst/>
              <a:rect l="l" t="t" r="r" b="b"/>
              <a:pathLst>
                <a:path w="11457223" h="27188554">
                  <a:moveTo>
                    <a:pt x="0" y="0"/>
                  </a:moveTo>
                  <a:lnTo>
                    <a:pt x="11457223" y="0"/>
                  </a:lnTo>
                  <a:lnTo>
                    <a:pt x="11457223" y="27188554"/>
                  </a:lnTo>
                  <a:lnTo>
                    <a:pt x="0" y="27188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602003" cy="27333333"/>
            </a:xfrm>
            <a:custGeom>
              <a:avLst/>
              <a:gdLst/>
              <a:ahLst/>
              <a:cxnLst/>
              <a:rect l="l" t="t" r="r" b="b"/>
              <a:pathLst>
                <a:path w="11602003" h="27333333">
                  <a:moveTo>
                    <a:pt x="11457223" y="27188551"/>
                  </a:moveTo>
                  <a:lnTo>
                    <a:pt x="11602003" y="27188551"/>
                  </a:lnTo>
                  <a:lnTo>
                    <a:pt x="11602003" y="27333333"/>
                  </a:lnTo>
                  <a:lnTo>
                    <a:pt x="11457223" y="27333333"/>
                  </a:lnTo>
                  <a:lnTo>
                    <a:pt x="11457223" y="271885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188551"/>
                  </a:lnTo>
                  <a:lnTo>
                    <a:pt x="0" y="27188551"/>
                  </a:lnTo>
                  <a:lnTo>
                    <a:pt x="0" y="144780"/>
                  </a:lnTo>
                  <a:close/>
                  <a:moveTo>
                    <a:pt x="0" y="27188551"/>
                  </a:moveTo>
                  <a:lnTo>
                    <a:pt x="144780" y="27188551"/>
                  </a:lnTo>
                  <a:lnTo>
                    <a:pt x="144780" y="27333333"/>
                  </a:lnTo>
                  <a:lnTo>
                    <a:pt x="0" y="27333333"/>
                  </a:lnTo>
                  <a:lnTo>
                    <a:pt x="0" y="27188551"/>
                  </a:lnTo>
                  <a:close/>
                  <a:moveTo>
                    <a:pt x="11457223" y="144780"/>
                  </a:moveTo>
                  <a:lnTo>
                    <a:pt x="11602003" y="144780"/>
                  </a:lnTo>
                  <a:lnTo>
                    <a:pt x="11602003" y="27188551"/>
                  </a:lnTo>
                  <a:lnTo>
                    <a:pt x="11457223" y="27188551"/>
                  </a:lnTo>
                  <a:lnTo>
                    <a:pt x="11457223" y="144780"/>
                  </a:lnTo>
                  <a:close/>
                  <a:moveTo>
                    <a:pt x="144780" y="27188551"/>
                  </a:moveTo>
                  <a:lnTo>
                    <a:pt x="11457223" y="27188551"/>
                  </a:lnTo>
                  <a:lnTo>
                    <a:pt x="11457223" y="27333333"/>
                  </a:lnTo>
                  <a:lnTo>
                    <a:pt x="144780" y="27333333"/>
                  </a:lnTo>
                  <a:lnTo>
                    <a:pt x="144780" y="27188551"/>
                  </a:lnTo>
                  <a:close/>
                  <a:moveTo>
                    <a:pt x="11457223" y="0"/>
                  </a:moveTo>
                  <a:lnTo>
                    <a:pt x="11602003" y="0"/>
                  </a:lnTo>
                  <a:lnTo>
                    <a:pt x="11602003" y="144780"/>
                  </a:lnTo>
                  <a:lnTo>
                    <a:pt x="11457223" y="144780"/>
                  </a:lnTo>
                  <a:lnTo>
                    <a:pt x="114572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457223" y="0"/>
                  </a:lnTo>
                  <a:lnTo>
                    <a:pt x="114572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1539642" y="-832193"/>
            <a:ext cx="5136684" cy="48191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5400000">
            <a:off x="-125163" y="6770142"/>
            <a:ext cx="4404817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3800" spc="380">
                <a:solidFill>
                  <a:srgbClr val="2E414D"/>
                </a:solidFill>
                <a:latin typeface="Glacial Indifference Bold"/>
              </a:rPr>
              <a:t>FINAL WORDS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539416" y="4590889"/>
            <a:ext cx="8016838" cy="1423212"/>
            <a:chOff x="0" y="0"/>
            <a:chExt cx="10689117" cy="1897616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10689117" cy="905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55"/>
                </a:lnSpc>
              </a:pPr>
              <a:r>
                <a:rPr lang="en-US" sz="4339">
                  <a:solidFill>
                    <a:srgbClr val="000000"/>
                  </a:solidFill>
                  <a:latin typeface="Nixie One"/>
                </a:rPr>
                <a:t>Share Feldman's book.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13972" y="1564667"/>
              <a:ext cx="10261173" cy="332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5686" y="-611839"/>
            <a:ext cx="4885863" cy="11510678"/>
            <a:chOff x="0" y="0"/>
            <a:chExt cx="11602003" cy="2733333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457223" cy="27188554"/>
            </a:xfrm>
            <a:custGeom>
              <a:avLst/>
              <a:gdLst/>
              <a:ahLst/>
              <a:cxnLst/>
              <a:rect l="l" t="t" r="r" b="b"/>
              <a:pathLst>
                <a:path w="11457223" h="27188554">
                  <a:moveTo>
                    <a:pt x="0" y="0"/>
                  </a:moveTo>
                  <a:lnTo>
                    <a:pt x="11457223" y="0"/>
                  </a:lnTo>
                  <a:lnTo>
                    <a:pt x="11457223" y="27188554"/>
                  </a:lnTo>
                  <a:lnTo>
                    <a:pt x="0" y="27188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602003" cy="27333333"/>
            </a:xfrm>
            <a:custGeom>
              <a:avLst/>
              <a:gdLst/>
              <a:ahLst/>
              <a:cxnLst/>
              <a:rect l="l" t="t" r="r" b="b"/>
              <a:pathLst>
                <a:path w="11602003" h="27333333">
                  <a:moveTo>
                    <a:pt x="11457223" y="27188551"/>
                  </a:moveTo>
                  <a:lnTo>
                    <a:pt x="11602003" y="27188551"/>
                  </a:lnTo>
                  <a:lnTo>
                    <a:pt x="11602003" y="27333333"/>
                  </a:lnTo>
                  <a:lnTo>
                    <a:pt x="11457223" y="27333333"/>
                  </a:lnTo>
                  <a:lnTo>
                    <a:pt x="11457223" y="271885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188551"/>
                  </a:lnTo>
                  <a:lnTo>
                    <a:pt x="0" y="27188551"/>
                  </a:lnTo>
                  <a:lnTo>
                    <a:pt x="0" y="144780"/>
                  </a:lnTo>
                  <a:close/>
                  <a:moveTo>
                    <a:pt x="0" y="27188551"/>
                  </a:moveTo>
                  <a:lnTo>
                    <a:pt x="144780" y="27188551"/>
                  </a:lnTo>
                  <a:lnTo>
                    <a:pt x="144780" y="27333333"/>
                  </a:lnTo>
                  <a:lnTo>
                    <a:pt x="0" y="27333333"/>
                  </a:lnTo>
                  <a:lnTo>
                    <a:pt x="0" y="27188551"/>
                  </a:lnTo>
                  <a:close/>
                  <a:moveTo>
                    <a:pt x="11457223" y="144780"/>
                  </a:moveTo>
                  <a:lnTo>
                    <a:pt x="11602003" y="144780"/>
                  </a:lnTo>
                  <a:lnTo>
                    <a:pt x="11602003" y="27188551"/>
                  </a:lnTo>
                  <a:lnTo>
                    <a:pt x="11457223" y="27188551"/>
                  </a:lnTo>
                  <a:lnTo>
                    <a:pt x="11457223" y="144780"/>
                  </a:lnTo>
                  <a:close/>
                  <a:moveTo>
                    <a:pt x="144780" y="27188551"/>
                  </a:moveTo>
                  <a:lnTo>
                    <a:pt x="11457223" y="27188551"/>
                  </a:lnTo>
                  <a:lnTo>
                    <a:pt x="11457223" y="27333333"/>
                  </a:lnTo>
                  <a:lnTo>
                    <a:pt x="144780" y="27333333"/>
                  </a:lnTo>
                  <a:lnTo>
                    <a:pt x="144780" y="27188551"/>
                  </a:lnTo>
                  <a:close/>
                  <a:moveTo>
                    <a:pt x="11457223" y="0"/>
                  </a:moveTo>
                  <a:lnTo>
                    <a:pt x="11602003" y="0"/>
                  </a:lnTo>
                  <a:lnTo>
                    <a:pt x="11602003" y="144780"/>
                  </a:lnTo>
                  <a:lnTo>
                    <a:pt x="11457223" y="144780"/>
                  </a:lnTo>
                  <a:lnTo>
                    <a:pt x="114572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457223" y="0"/>
                  </a:lnTo>
                  <a:lnTo>
                    <a:pt x="114572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1539642" y="-832193"/>
            <a:ext cx="5136684" cy="48191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5400000">
            <a:off x="-125163" y="6770142"/>
            <a:ext cx="4404817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3800" spc="380">
                <a:solidFill>
                  <a:srgbClr val="2E414D"/>
                </a:solidFill>
                <a:latin typeface="Glacial Indifference Bold"/>
              </a:rPr>
              <a:t>FINAL WORDS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539416" y="4243625"/>
            <a:ext cx="8016838" cy="2117739"/>
            <a:chOff x="0" y="0"/>
            <a:chExt cx="10689117" cy="2823652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10689117" cy="1831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55"/>
                </a:lnSpc>
              </a:pPr>
              <a:r>
                <a:rPr lang="en-US" sz="4339">
                  <a:solidFill>
                    <a:srgbClr val="000000"/>
                  </a:solidFill>
                  <a:latin typeface="Nixie One"/>
                </a:rPr>
                <a:t>Share what you are doing/thinking with others.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13972" y="2490704"/>
              <a:ext cx="10261173" cy="332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r>
                <a:rPr lang="en-US" sz="1687" spc="386">
                  <a:solidFill>
                    <a:srgbClr val="000000"/>
                  </a:solidFill>
                  <a:latin typeface="Barlow Light"/>
                </a:rPr>
                <a:t>WHEN YOU ARE READY.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5686" y="-611839"/>
            <a:ext cx="4885863" cy="11510678"/>
            <a:chOff x="0" y="0"/>
            <a:chExt cx="11602003" cy="2733333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457223" cy="27188554"/>
            </a:xfrm>
            <a:custGeom>
              <a:avLst/>
              <a:gdLst/>
              <a:ahLst/>
              <a:cxnLst/>
              <a:rect l="l" t="t" r="r" b="b"/>
              <a:pathLst>
                <a:path w="11457223" h="27188554">
                  <a:moveTo>
                    <a:pt x="0" y="0"/>
                  </a:moveTo>
                  <a:lnTo>
                    <a:pt x="11457223" y="0"/>
                  </a:lnTo>
                  <a:lnTo>
                    <a:pt x="11457223" y="27188554"/>
                  </a:lnTo>
                  <a:lnTo>
                    <a:pt x="0" y="27188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602003" cy="27333333"/>
            </a:xfrm>
            <a:custGeom>
              <a:avLst/>
              <a:gdLst/>
              <a:ahLst/>
              <a:cxnLst/>
              <a:rect l="l" t="t" r="r" b="b"/>
              <a:pathLst>
                <a:path w="11602003" h="27333333">
                  <a:moveTo>
                    <a:pt x="11457223" y="27188551"/>
                  </a:moveTo>
                  <a:lnTo>
                    <a:pt x="11602003" y="27188551"/>
                  </a:lnTo>
                  <a:lnTo>
                    <a:pt x="11602003" y="27333333"/>
                  </a:lnTo>
                  <a:lnTo>
                    <a:pt x="11457223" y="27333333"/>
                  </a:lnTo>
                  <a:lnTo>
                    <a:pt x="11457223" y="2718855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188551"/>
                  </a:lnTo>
                  <a:lnTo>
                    <a:pt x="0" y="27188551"/>
                  </a:lnTo>
                  <a:lnTo>
                    <a:pt x="0" y="144780"/>
                  </a:lnTo>
                  <a:close/>
                  <a:moveTo>
                    <a:pt x="0" y="27188551"/>
                  </a:moveTo>
                  <a:lnTo>
                    <a:pt x="144780" y="27188551"/>
                  </a:lnTo>
                  <a:lnTo>
                    <a:pt x="144780" y="27333333"/>
                  </a:lnTo>
                  <a:lnTo>
                    <a:pt x="0" y="27333333"/>
                  </a:lnTo>
                  <a:lnTo>
                    <a:pt x="0" y="27188551"/>
                  </a:lnTo>
                  <a:close/>
                  <a:moveTo>
                    <a:pt x="11457223" y="144780"/>
                  </a:moveTo>
                  <a:lnTo>
                    <a:pt x="11602003" y="144780"/>
                  </a:lnTo>
                  <a:lnTo>
                    <a:pt x="11602003" y="27188551"/>
                  </a:lnTo>
                  <a:lnTo>
                    <a:pt x="11457223" y="27188551"/>
                  </a:lnTo>
                  <a:lnTo>
                    <a:pt x="11457223" y="144780"/>
                  </a:lnTo>
                  <a:close/>
                  <a:moveTo>
                    <a:pt x="144780" y="27188551"/>
                  </a:moveTo>
                  <a:lnTo>
                    <a:pt x="11457223" y="27188551"/>
                  </a:lnTo>
                  <a:lnTo>
                    <a:pt x="11457223" y="27333333"/>
                  </a:lnTo>
                  <a:lnTo>
                    <a:pt x="144780" y="27333333"/>
                  </a:lnTo>
                  <a:lnTo>
                    <a:pt x="144780" y="27188551"/>
                  </a:lnTo>
                  <a:close/>
                  <a:moveTo>
                    <a:pt x="11457223" y="0"/>
                  </a:moveTo>
                  <a:lnTo>
                    <a:pt x="11602003" y="0"/>
                  </a:lnTo>
                  <a:lnTo>
                    <a:pt x="11602003" y="144780"/>
                  </a:lnTo>
                  <a:lnTo>
                    <a:pt x="11457223" y="144780"/>
                  </a:lnTo>
                  <a:lnTo>
                    <a:pt x="114572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457223" y="0"/>
                  </a:lnTo>
                  <a:lnTo>
                    <a:pt x="114572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1539642" y="-832193"/>
            <a:ext cx="5136684" cy="48191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37604" y="542389"/>
            <a:ext cx="12911856" cy="91548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5400000">
            <a:off x="-125163" y="6770142"/>
            <a:ext cx="4404817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3800" spc="380">
                <a:solidFill>
                  <a:srgbClr val="2E414D"/>
                </a:solidFill>
                <a:latin typeface="Glacial Indifference Bold"/>
              </a:rPr>
              <a:t>FINAL WORDS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539416" y="4590889"/>
            <a:ext cx="8016838" cy="1423212"/>
            <a:chOff x="0" y="0"/>
            <a:chExt cx="10689117" cy="1897616"/>
          </a:xfrm>
        </p:grpSpPr>
        <p:sp>
          <p:nvSpPr>
            <p:cNvPr id="9" name="TextBox 9"/>
            <p:cNvSpPr txBox="1"/>
            <p:nvPr/>
          </p:nvSpPr>
          <p:spPr>
            <a:xfrm>
              <a:off x="0" y="-38100"/>
              <a:ext cx="10689117" cy="905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55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3972" y="1564667"/>
              <a:ext cx="10261173" cy="332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211469" y="-1380872"/>
            <a:ext cx="5136684" cy="48191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73800" y="5512528"/>
            <a:ext cx="14085500" cy="3745772"/>
            <a:chOff x="0" y="0"/>
            <a:chExt cx="33447520" cy="8894736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3302742" cy="8749956"/>
            </a:xfrm>
            <a:custGeom>
              <a:avLst/>
              <a:gdLst/>
              <a:ahLst/>
              <a:cxnLst/>
              <a:rect l="l" t="t" r="r" b="b"/>
              <a:pathLst>
                <a:path w="33302742" h="8749956">
                  <a:moveTo>
                    <a:pt x="0" y="0"/>
                  </a:moveTo>
                  <a:lnTo>
                    <a:pt x="33302742" y="0"/>
                  </a:lnTo>
                  <a:lnTo>
                    <a:pt x="33302742" y="8749956"/>
                  </a:lnTo>
                  <a:lnTo>
                    <a:pt x="0" y="8749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3447521" cy="8894736"/>
            </a:xfrm>
            <a:custGeom>
              <a:avLst/>
              <a:gdLst/>
              <a:ahLst/>
              <a:cxnLst/>
              <a:rect l="l" t="t" r="r" b="b"/>
              <a:pathLst>
                <a:path w="33447521" h="8894736">
                  <a:moveTo>
                    <a:pt x="33302739" y="8749956"/>
                  </a:moveTo>
                  <a:lnTo>
                    <a:pt x="33447521" y="8749956"/>
                  </a:lnTo>
                  <a:lnTo>
                    <a:pt x="33447521" y="8894736"/>
                  </a:lnTo>
                  <a:lnTo>
                    <a:pt x="33302739" y="8894736"/>
                  </a:lnTo>
                  <a:lnTo>
                    <a:pt x="33302739" y="87499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749956"/>
                  </a:lnTo>
                  <a:lnTo>
                    <a:pt x="0" y="8749956"/>
                  </a:lnTo>
                  <a:lnTo>
                    <a:pt x="0" y="144780"/>
                  </a:lnTo>
                  <a:close/>
                  <a:moveTo>
                    <a:pt x="0" y="8749956"/>
                  </a:moveTo>
                  <a:lnTo>
                    <a:pt x="144780" y="8749956"/>
                  </a:lnTo>
                  <a:lnTo>
                    <a:pt x="144780" y="8894736"/>
                  </a:lnTo>
                  <a:lnTo>
                    <a:pt x="0" y="8894736"/>
                  </a:lnTo>
                  <a:lnTo>
                    <a:pt x="0" y="8749956"/>
                  </a:lnTo>
                  <a:close/>
                  <a:moveTo>
                    <a:pt x="33302739" y="144780"/>
                  </a:moveTo>
                  <a:lnTo>
                    <a:pt x="33447521" y="144780"/>
                  </a:lnTo>
                  <a:lnTo>
                    <a:pt x="33447521" y="8749956"/>
                  </a:lnTo>
                  <a:lnTo>
                    <a:pt x="33302739" y="8749956"/>
                  </a:lnTo>
                  <a:lnTo>
                    <a:pt x="33302739" y="144780"/>
                  </a:lnTo>
                  <a:close/>
                  <a:moveTo>
                    <a:pt x="144780" y="8749956"/>
                  </a:moveTo>
                  <a:lnTo>
                    <a:pt x="33302739" y="8749956"/>
                  </a:lnTo>
                  <a:lnTo>
                    <a:pt x="33302739" y="8894736"/>
                  </a:lnTo>
                  <a:lnTo>
                    <a:pt x="144780" y="8894736"/>
                  </a:lnTo>
                  <a:lnTo>
                    <a:pt x="144780" y="8749956"/>
                  </a:lnTo>
                  <a:close/>
                  <a:moveTo>
                    <a:pt x="33302739" y="0"/>
                  </a:moveTo>
                  <a:lnTo>
                    <a:pt x="33447521" y="0"/>
                  </a:lnTo>
                  <a:lnTo>
                    <a:pt x="33447521" y="144780"/>
                  </a:lnTo>
                  <a:lnTo>
                    <a:pt x="33302739" y="144780"/>
                  </a:lnTo>
                  <a:lnTo>
                    <a:pt x="3330273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302739" y="0"/>
                  </a:lnTo>
                  <a:lnTo>
                    <a:pt x="3330273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173800" y="1028700"/>
            <a:ext cx="14085500" cy="3745772"/>
            <a:chOff x="0" y="0"/>
            <a:chExt cx="33447520" cy="889473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33302742" cy="8749956"/>
            </a:xfrm>
            <a:custGeom>
              <a:avLst/>
              <a:gdLst/>
              <a:ahLst/>
              <a:cxnLst/>
              <a:rect l="l" t="t" r="r" b="b"/>
              <a:pathLst>
                <a:path w="33302742" h="8749956">
                  <a:moveTo>
                    <a:pt x="0" y="0"/>
                  </a:moveTo>
                  <a:lnTo>
                    <a:pt x="33302742" y="0"/>
                  </a:lnTo>
                  <a:lnTo>
                    <a:pt x="33302742" y="8749956"/>
                  </a:lnTo>
                  <a:lnTo>
                    <a:pt x="0" y="8749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3447521" cy="8894736"/>
            </a:xfrm>
            <a:custGeom>
              <a:avLst/>
              <a:gdLst/>
              <a:ahLst/>
              <a:cxnLst/>
              <a:rect l="l" t="t" r="r" b="b"/>
              <a:pathLst>
                <a:path w="33447521" h="8894736">
                  <a:moveTo>
                    <a:pt x="33302739" y="8749956"/>
                  </a:moveTo>
                  <a:lnTo>
                    <a:pt x="33447521" y="8749956"/>
                  </a:lnTo>
                  <a:lnTo>
                    <a:pt x="33447521" y="8894736"/>
                  </a:lnTo>
                  <a:lnTo>
                    <a:pt x="33302739" y="8894736"/>
                  </a:lnTo>
                  <a:lnTo>
                    <a:pt x="33302739" y="874995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749956"/>
                  </a:lnTo>
                  <a:lnTo>
                    <a:pt x="0" y="8749956"/>
                  </a:lnTo>
                  <a:lnTo>
                    <a:pt x="0" y="144780"/>
                  </a:lnTo>
                  <a:close/>
                  <a:moveTo>
                    <a:pt x="0" y="8749956"/>
                  </a:moveTo>
                  <a:lnTo>
                    <a:pt x="144780" y="8749956"/>
                  </a:lnTo>
                  <a:lnTo>
                    <a:pt x="144780" y="8894736"/>
                  </a:lnTo>
                  <a:lnTo>
                    <a:pt x="0" y="8894736"/>
                  </a:lnTo>
                  <a:lnTo>
                    <a:pt x="0" y="8749956"/>
                  </a:lnTo>
                  <a:close/>
                  <a:moveTo>
                    <a:pt x="33302739" y="144780"/>
                  </a:moveTo>
                  <a:lnTo>
                    <a:pt x="33447521" y="144780"/>
                  </a:lnTo>
                  <a:lnTo>
                    <a:pt x="33447521" y="8749956"/>
                  </a:lnTo>
                  <a:lnTo>
                    <a:pt x="33302739" y="8749956"/>
                  </a:lnTo>
                  <a:lnTo>
                    <a:pt x="33302739" y="144780"/>
                  </a:lnTo>
                  <a:close/>
                  <a:moveTo>
                    <a:pt x="144780" y="8749956"/>
                  </a:moveTo>
                  <a:lnTo>
                    <a:pt x="33302739" y="8749956"/>
                  </a:lnTo>
                  <a:lnTo>
                    <a:pt x="33302739" y="8894736"/>
                  </a:lnTo>
                  <a:lnTo>
                    <a:pt x="144780" y="8894736"/>
                  </a:lnTo>
                  <a:lnTo>
                    <a:pt x="144780" y="8749956"/>
                  </a:lnTo>
                  <a:close/>
                  <a:moveTo>
                    <a:pt x="33302739" y="0"/>
                  </a:moveTo>
                  <a:lnTo>
                    <a:pt x="33447521" y="0"/>
                  </a:lnTo>
                  <a:lnTo>
                    <a:pt x="33447521" y="144780"/>
                  </a:lnTo>
                  <a:lnTo>
                    <a:pt x="33302739" y="144780"/>
                  </a:lnTo>
                  <a:lnTo>
                    <a:pt x="3330273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302739" y="0"/>
                  </a:lnTo>
                  <a:lnTo>
                    <a:pt x="3330273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489998" y="2749525"/>
            <a:ext cx="2013063" cy="304122"/>
            <a:chOff x="0" y="0"/>
            <a:chExt cx="3841750" cy="580390"/>
          </a:xfrm>
        </p:grpSpPr>
        <p:sp>
          <p:nvSpPr>
            <p:cNvPr id="10" name="Freeform 10"/>
            <p:cNvSpPr/>
            <p:nvPr/>
          </p:nvSpPr>
          <p:spPr>
            <a:xfrm>
              <a:off x="34290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-2540"/>
              <a:ext cx="3841750" cy="582930"/>
            </a:xfrm>
            <a:custGeom>
              <a:avLst/>
              <a:gdLst/>
              <a:ahLst/>
              <a:cxnLst/>
              <a:rect l="l" t="t" r="r" b="b"/>
              <a:pathLst>
                <a:path w="3841750" h="582930">
                  <a:moveTo>
                    <a:pt x="3825240" y="261620"/>
                  </a:moveTo>
                  <a:lnTo>
                    <a:pt x="3450590" y="8890"/>
                  </a:lnTo>
                  <a:cubicBezTo>
                    <a:pt x="3439160" y="1270"/>
                    <a:pt x="3423920" y="0"/>
                    <a:pt x="3411220" y="6350"/>
                  </a:cubicBezTo>
                  <a:cubicBezTo>
                    <a:pt x="3398520" y="12700"/>
                    <a:pt x="3390900" y="25400"/>
                    <a:pt x="3390900" y="39370"/>
                  </a:cubicBezTo>
                  <a:lnTo>
                    <a:pt x="3390900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3390900" y="330200"/>
                  </a:lnTo>
                  <a:lnTo>
                    <a:pt x="3390900" y="544830"/>
                  </a:lnTo>
                  <a:cubicBezTo>
                    <a:pt x="3390900" y="558800"/>
                    <a:pt x="3398520" y="571500"/>
                    <a:pt x="3411220" y="577850"/>
                  </a:cubicBezTo>
                  <a:cubicBezTo>
                    <a:pt x="3416300" y="580390"/>
                    <a:pt x="3422650" y="582930"/>
                    <a:pt x="3429000" y="582930"/>
                  </a:cubicBezTo>
                  <a:cubicBezTo>
                    <a:pt x="3436620" y="582930"/>
                    <a:pt x="3444240" y="580390"/>
                    <a:pt x="3450590" y="576580"/>
                  </a:cubicBezTo>
                  <a:lnTo>
                    <a:pt x="3825240" y="323850"/>
                  </a:lnTo>
                  <a:cubicBezTo>
                    <a:pt x="3835400" y="316230"/>
                    <a:pt x="3841750" y="304800"/>
                    <a:pt x="3841750" y="292100"/>
                  </a:cubicBezTo>
                  <a:cubicBezTo>
                    <a:pt x="3841750" y="279400"/>
                    <a:pt x="3835400" y="267970"/>
                    <a:pt x="3825240" y="261620"/>
                  </a:cubicBezTo>
                  <a:close/>
                  <a:moveTo>
                    <a:pt x="3467100" y="473710"/>
                  </a:moveTo>
                  <a:lnTo>
                    <a:pt x="3467100" y="111760"/>
                  </a:lnTo>
                  <a:lnTo>
                    <a:pt x="3735070" y="292100"/>
                  </a:lnTo>
                  <a:lnTo>
                    <a:pt x="3467100" y="473710"/>
                  </a:lnTo>
                  <a:close/>
                </a:path>
              </a:pathLst>
            </a:custGeom>
            <a:solidFill>
              <a:srgbClr val="8899A6"/>
            </a:solidFill>
          </p:spPr>
        </p:sp>
      </p:grpSp>
      <p:sp>
        <p:nvSpPr>
          <p:cNvPr id="12" name="TextBox 12"/>
          <p:cNvSpPr txBox="1"/>
          <p:nvPr/>
        </p:nvSpPr>
        <p:spPr>
          <a:xfrm rot="-5400000">
            <a:off x="-706466" y="5619666"/>
            <a:ext cx="5285558" cy="1910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6000" spc="258">
                <a:solidFill>
                  <a:srgbClr val="2E414D"/>
                </a:solidFill>
                <a:latin typeface="Sifonn"/>
              </a:rPr>
              <a:t>LEARNING STRUCTURE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3503061" y="2289338"/>
            <a:ext cx="3384610" cy="1735320"/>
            <a:chOff x="0" y="0"/>
            <a:chExt cx="4512814" cy="231375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4512814" cy="150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BREAKOUT DISCUSSION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742259"/>
              <a:ext cx="4512814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681388" y="2033926"/>
            <a:ext cx="3384610" cy="2316345"/>
            <a:chOff x="0" y="0"/>
            <a:chExt cx="4512814" cy="308845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4512814" cy="2279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CHAPTERS</a:t>
              </a:r>
            </a:p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PREVIEW</a:t>
              </a:r>
            </a:p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PRESENTATION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516959"/>
              <a:ext cx="4512814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681388" y="7956746"/>
            <a:ext cx="338461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endParaRPr/>
          </a:p>
        </p:txBody>
      </p:sp>
      <p:grpSp>
        <p:nvGrpSpPr>
          <p:cNvPr id="20" name="Group 20"/>
          <p:cNvGrpSpPr/>
          <p:nvPr/>
        </p:nvGrpSpPr>
        <p:grpSpPr>
          <a:xfrm>
            <a:off x="4718173" y="7169164"/>
            <a:ext cx="10996755" cy="1154295"/>
            <a:chOff x="0" y="0"/>
            <a:chExt cx="14662339" cy="1539059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66675"/>
              <a:ext cx="14662339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WHERE WE'RE GOING FROM HERE...NEXT STEPS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967559"/>
              <a:ext cx="14662339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8603249">
            <a:off x="8844504" y="4829445"/>
            <a:ext cx="4960654" cy="628109"/>
            <a:chOff x="0" y="0"/>
            <a:chExt cx="4583778" cy="580390"/>
          </a:xfrm>
        </p:grpSpPr>
        <p:sp>
          <p:nvSpPr>
            <p:cNvPr id="24" name="Freeform 24"/>
            <p:cNvSpPr/>
            <p:nvPr/>
          </p:nvSpPr>
          <p:spPr>
            <a:xfrm>
              <a:off x="4171028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-2540"/>
              <a:ext cx="4583778" cy="582930"/>
            </a:xfrm>
            <a:custGeom>
              <a:avLst/>
              <a:gdLst/>
              <a:ahLst/>
              <a:cxnLst/>
              <a:rect l="l" t="t" r="r" b="b"/>
              <a:pathLst>
                <a:path w="4583778" h="582930">
                  <a:moveTo>
                    <a:pt x="4567269" y="261620"/>
                  </a:moveTo>
                  <a:lnTo>
                    <a:pt x="4192619" y="8890"/>
                  </a:lnTo>
                  <a:cubicBezTo>
                    <a:pt x="4181189" y="1270"/>
                    <a:pt x="4165948" y="0"/>
                    <a:pt x="4153248" y="6350"/>
                  </a:cubicBezTo>
                  <a:cubicBezTo>
                    <a:pt x="4140548" y="12700"/>
                    <a:pt x="4132928" y="25400"/>
                    <a:pt x="4132928" y="39370"/>
                  </a:cubicBezTo>
                  <a:lnTo>
                    <a:pt x="4132928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4132928" y="330200"/>
                  </a:lnTo>
                  <a:lnTo>
                    <a:pt x="4132928" y="544830"/>
                  </a:lnTo>
                  <a:cubicBezTo>
                    <a:pt x="4132928" y="558800"/>
                    <a:pt x="4140548" y="571500"/>
                    <a:pt x="4153248" y="577850"/>
                  </a:cubicBezTo>
                  <a:cubicBezTo>
                    <a:pt x="4158328" y="580390"/>
                    <a:pt x="4164678" y="582930"/>
                    <a:pt x="4171028" y="582930"/>
                  </a:cubicBezTo>
                  <a:cubicBezTo>
                    <a:pt x="4178648" y="582930"/>
                    <a:pt x="4186268" y="580390"/>
                    <a:pt x="4192618" y="576580"/>
                  </a:cubicBezTo>
                  <a:lnTo>
                    <a:pt x="4567268" y="323850"/>
                  </a:lnTo>
                  <a:cubicBezTo>
                    <a:pt x="4577428" y="316230"/>
                    <a:pt x="4583778" y="304800"/>
                    <a:pt x="4583778" y="292100"/>
                  </a:cubicBezTo>
                  <a:cubicBezTo>
                    <a:pt x="4583778" y="279400"/>
                    <a:pt x="4577428" y="267970"/>
                    <a:pt x="4567268" y="261620"/>
                  </a:cubicBezTo>
                  <a:close/>
                  <a:moveTo>
                    <a:pt x="4209128" y="473710"/>
                  </a:moveTo>
                  <a:lnTo>
                    <a:pt x="4209128" y="111760"/>
                  </a:lnTo>
                  <a:lnTo>
                    <a:pt x="4477098" y="292100"/>
                  </a:lnTo>
                  <a:lnTo>
                    <a:pt x="4209128" y="473710"/>
                  </a:lnTo>
                  <a:close/>
                </a:path>
              </a:pathLst>
            </a:custGeom>
            <a:solidFill>
              <a:srgbClr val="8899A6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3971178" y="2033926"/>
            <a:ext cx="3384610" cy="1735320"/>
            <a:chOff x="0" y="0"/>
            <a:chExt cx="4512814" cy="2313759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66675"/>
              <a:ext cx="4512814" cy="150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BREAKOUT DISCUSSION 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742259"/>
              <a:ext cx="4512814" cy="571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098856" y="2749525"/>
            <a:ext cx="2013063" cy="304122"/>
            <a:chOff x="0" y="0"/>
            <a:chExt cx="3841750" cy="580390"/>
          </a:xfrm>
        </p:grpSpPr>
        <p:sp>
          <p:nvSpPr>
            <p:cNvPr id="30" name="Freeform 30"/>
            <p:cNvSpPr/>
            <p:nvPr/>
          </p:nvSpPr>
          <p:spPr>
            <a:xfrm>
              <a:off x="3429000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-2540"/>
              <a:ext cx="3841750" cy="582930"/>
            </a:xfrm>
            <a:custGeom>
              <a:avLst/>
              <a:gdLst/>
              <a:ahLst/>
              <a:cxnLst/>
              <a:rect l="l" t="t" r="r" b="b"/>
              <a:pathLst>
                <a:path w="3841750" h="582930">
                  <a:moveTo>
                    <a:pt x="3825240" y="261620"/>
                  </a:moveTo>
                  <a:lnTo>
                    <a:pt x="3450590" y="8890"/>
                  </a:lnTo>
                  <a:cubicBezTo>
                    <a:pt x="3439160" y="1270"/>
                    <a:pt x="3423920" y="0"/>
                    <a:pt x="3411220" y="6350"/>
                  </a:cubicBezTo>
                  <a:cubicBezTo>
                    <a:pt x="3398520" y="12700"/>
                    <a:pt x="3390900" y="25400"/>
                    <a:pt x="3390900" y="39370"/>
                  </a:cubicBezTo>
                  <a:lnTo>
                    <a:pt x="3390900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3390900" y="330200"/>
                  </a:lnTo>
                  <a:lnTo>
                    <a:pt x="3390900" y="544830"/>
                  </a:lnTo>
                  <a:cubicBezTo>
                    <a:pt x="3390900" y="558800"/>
                    <a:pt x="3398520" y="571500"/>
                    <a:pt x="3411220" y="577850"/>
                  </a:cubicBezTo>
                  <a:cubicBezTo>
                    <a:pt x="3416300" y="580390"/>
                    <a:pt x="3422650" y="582930"/>
                    <a:pt x="3429000" y="582930"/>
                  </a:cubicBezTo>
                  <a:cubicBezTo>
                    <a:pt x="3436620" y="582930"/>
                    <a:pt x="3444240" y="580390"/>
                    <a:pt x="3450590" y="576580"/>
                  </a:cubicBezTo>
                  <a:lnTo>
                    <a:pt x="3825240" y="323850"/>
                  </a:lnTo>
                  <a:cubicBezTo>
                    <a:pt x="3835400" y="316230"/>
                    <a:pt x="3841750" y="304800"/>
                    <a:pt x="3841750" y="292100"/>
                  </a:cubicBezTo>
                  <a:cubicBezTo>
                    <a:pt x="3841750" y="279400"/>
                    <a:pt x="3835400" y="267970"/>
                    <a:pt x="3825240" y="261620"/>
                  </a:cubicBezTo>
                  <a:close/>
                  <a:moveTo>
                    <a:pt x="3467100" y="473710"/>
                  </a:moveTo>
                  <a:lnTo>
                    <a:pt x="3467100" y="111760"/>
                  </a:lnTo>
                  <a:lnTo>
                    <a:pt x="3735070" y="292100"/>
                  </a:lnTo>
                  <a:lnTo>
                    <a:pt x="3467100" y="473710"/>
                  </a:lnTo>
                  <a:close/>
                </a:path>
              </a:pathLst>
            </a:custGeom>
            <a:solidFill>
              <a:srgbClr val="8899A6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3503061" y="8247259"/>
            <a:ext cx="3384610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4984" y="1512750"/>
            <a:ext cx="12928697" cy="109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Breakout Discussion #1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44984" y="3220076"/>
            <a:ext cx="15598032" cy="5162726"/>
            <a:chOff x="0" y="0"/>
            <a:chExt cx="37039190" cy="1225944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6894411" cy="12114663"/>
            </a:xfrm>
            <a:custGeom>
              <a:avLst/>
              <a:gdLst/>
              <a:ahLst/>
              <a:cxnLst/>
              <a:rect l="l" t="t" r="r" b="b"/>
              <a:pathLst>
                <a:path w="36894411" h="12114663">
                  <a:moveTo>
                    <a:pt x="0" y="0"/>
                  </a:moveTo>
                  <a:lnTo>
                    <a:pt x="36894411" y="0"/>
                  </a:lnTo>
                  <a:lnTo>
                    <a:pt x="36894411" y="12114663"/>
                  </a:lnTo>
                  <a:lnTo>
                    <a:pt x="0" y="12114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7039190" cy="12259443"/>
            </a:xfrm>
            <a:custGeom>
              <a:avLst/>
              <a:gdLst/>
              <a:ahLst/>
              <a:cxnLst/>
              <a:rect l="l" t="t" r="r" b="b"/>
              <a:pathLst>
                <a:path w="37039190" h="12259443">
                  <a:moveTo>
                    <a:pt x="36894412" y="12114663"/>
                  </a:moveTo>
                  <a:lnTo>
                    <a:pt x="37039190" y="12114663"/>
                  </a:lnTo>
                  <a:lnTo>
                    <a:pt x="37039190" y="12259443"/>
                  </a:lnTo>
                  <a:lnTo>
                    <a:pt x="36894412" y="12259443"/>
                  </a:lnTo>
                  <a:lnTo>
                    <a:pt x="36894412" y="1211466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114664"/>
                  </a:lnTo>
                  <a:lnTo>
                    <a:pt x="0" y="12114664"/>
                  </a:lnTo>
                  <a:lnTo>
                    <a:pt x="0" y="144780"/>
                  </a:lnTo>
                  <a:close/>
                  <a:moveTo>
                    <a:pt x="0" y="12114664"/>
                  </a:moveTo>
                  <a:lnTo>
                    <a:pt x="144780" y="12114664"/>
                  </a:lnTo>
                  <a:lnTo>
                    <a:pt x="144780" y="12259443"/>
                  </a:lnTo>
                  <a:lnTo>
                    <a:pt x="0" y="12259443"/>
                  </a:lnTo>
                  <a:lnTo>
                    <a:pt x="0" y="12114663"/>
                  </a:lnTo>
                  <a:close/>
                  <a:moveTo>
                    <a:pt x="36894412" y="144780"/>
                  </a:moveTo>
                  <a:lnTo>
                    <a:pt x="37039190" y="144780"/>
                  </a:lnTo>
                  <a:lnTo>
                    <a:pt x="37039190" y="12114664"/>
                  </a:lnTo>
                  <a:lnTo>
                    <a:pt x="36894412" y="12114664"/>
                  </a:lnTo>
                  <a:lnTo>
                    <a:pt x="36894412" y="144780"/>
                  </a:lnTo>
                  <a:close/>
                  <a:moveTo>
                    <a:pt x="144780" y="12114663"/>
                  </a:moveTo>
                  <a:lnTo>
                    <a:pt x="36894412" y="12114663"/>
                  </a:lnTo>
                  <a:lnTo>
                    <a:pt x="36894412" y="12259443"/>
                  </a:lnTo>
                  <a:lnTo>
                    <a:pt x="144780" y="12259443"/>
                  </a:lnTo>
                  <a:lnTo>
                    <a:pt x="144780" y="12114663"/>
                  </a:lnTo>
                  <a:close/>
                  <a:moveTo>
                    <a:pt x="36894412" y="0"/>
                  </a:moveTo>
                  <a:lnTo>
                    <a:pt x="37039190" y="0"/>
                  </a:lnTo>
                  <a:lnTo>
                    <a:pt x="37039190" y="144780"/>
                  </a:lnTo>
                  <a:lnTo>
                    <a:pt x="36894412" y="144780"/>
                  </a:lnTo>
                  <a:lnTo>
                    <a:pt x="368944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894412" y="0"/>
                  </a:lnTo>
                  <a:lnTo>
                    <a:pt x="368944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616097" y="4181484"/>
            <a:ext cx="13055807" cy="3116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200" spc="42">
                <a:solidFill>
                  <a:srgbClr val="2E414D"/>
                </a:solidFill>
                <a:latin typeface="Glacial Indifference"/>
              </a:rPr>
              <a:t>What impact does being judged for every mistake, being awarded points for their actions, and being faced with complex and variable grading </a:t>
            </a:r>
          </a:p>
          <a:p>
            <a:pPr algn="ctr">
              <a:lnSpc>
                <a:spcPts val="6300"/>
              </a:lnSpc>
            </a:pPr>
            <a:r>
              <a:rPr lang="en-US" sz="4200" spc="42">
                <a:solidFill>
                  <a:srgbClr val="2E414D"/>
                </a:solidFill>
                <a:latin typeface="Glacial Indifference"/>
              </a:rPr>
              <a:t>have on students' motivation to learn? (Q1, p. 59)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5096510" y="-1380872"/>
            <a:ext cx="5136684" cy="48191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0" y="8644890"/>
            <a:ext cx="18288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7564AB"/>
                </a:solidFill>
                <a:latin typeface="Open Sans Italics"/>
              </a:rPr>
              <a:t>5 minutes to discuss––1 minute each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2915002" y="6848728"/>
            <a:ext cx="5136684" cy="48191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34419" y="-170034"/>
            <a:ext cx="4432438" cy="10575489"/>
            <a:chOff x="0" y="0"/>
            <a:chExt cx="10525296" cy="2511262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0380516" cy="24967846"/>
            </a:xfrm>
            <a:custGeom>
              <a:avLst/>
              <a:gdLst/>
              <a:ahLst/>
              <a:cxnLst/>
              <a:rect l="l" t="t" r="r" b="b"/>
              <a:pathLst>
                <a:path w="10380516" h="24967846">
                  <a:moveTo>
                    <a:pt x="0" y="0"/>
                  </a:moveTo>
                  <a:lnTo>
                    <a:pt x="10380516" y="0"/>
                  </a:lnTo>
                  <a:lnTo>
                    <a:pt x="10380516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0525296" cy="25112625"/>
            </a:xfrm>
            <a:custGeom>
              <a:avLst/>
              <a:gdLst/>
              <a:ahLst/>
              <a:cxnLst/>
              <a:rect l="l" t="t" r="r" b="b"/>
              <a:pathLst>
                <a:path w="10525296" h="25112625">
                  <a:moveTo>
                    <a:pt x="10380517" y="24967845"/>
                  </a:moveTo>
                  <a:lnTo>
                    <a:pt x="10525296" y="24967845"/>
                  </a:lnTo>
                  <a:lnTo>
                    <a:pt x="10525296" y="25112625"/>
                  </a:lnTo>
                  <a:lnTo>
                    <a:pt x="10380517" y="25112625"/>
                  </a:lnTo>
                  <a:lnTo>
                    <a:pt x="1038051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10380517" y="144780"/>
                  </a:moveTo>
                  <a:lnTo>
                    <a:pt x="10525296" y="144780"/>
                  </a:lnTo>
                  <a:lnTo>
                    <a:pt x="10525296" y="24967845"/>
                  </a:lnTo>
                  <a:lnTo>
                    <a:pt x="10380517" y="24967845"/>
                  </a:lnTo>
                  <a:lnTo>
                    <a:pt x="10380517" y="144780"/>
                  </a:lnTo>
                  <a:close/>
                  <a:moveTo>
                    <a:pt x="144780" y="24967845"/>
                  </a:moveTo>
                  <a:lnTo>
                    <a:pt x="10380517" y="24967845"/>
                  </a:lnTo>
                  <a:lnTo>
                    <a:pt x="1038051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10380517" y="0"/>
                  </a:moveTo>
                  <a:lnTo>
                    <a:pt x="10525296" y="0"/>
                  </a:lnTo>
                  <a:lnTo>
                    <a:pt x="10525296" y="144780"/>
                  </a:lnTo>
                  <a:lnTo>
                    <a:pt x="10380517" y="144780"/>
                  </a:lnTo>
                  <a:lnTo>
                    <a:pt x="103805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380517" y="0"/>
                  </a:lnTo>
                  <a:lnTo>
                    <a:pt x="103805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459886" y="1707224"/>
            <a:ext cx="8799414" cy="869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TRADITIONAL GRADING PRACTICES–</a:t>
            </a:r>
          </a:p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HOW STUDENTS FEEL</a:t>
            </a: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:</a:t>
            </a: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Constantly judged</a:t>
            </a: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, points added &amp; subtracted for everything</a:t>
            </a: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Confused</a:t>
            </a: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, grading too complex</a:t>
            </a: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Overloaded</a:t>
            </a: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, too much to figure out with each teacher grading differently</a:t>
            </a: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Defined by a single grade</a:t>
            </a: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 Bold"/>
            </a:endParaRP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 Bold"/>
            </a:endParaRP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04677" y="3485868"/>
            <a:ext cx="4155209" cy="277014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5400000">
            <a:off x="-2256692" y="4504226"/>
            <a:ext cx="866745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240">
                <a:solidFill>
                  <a:srgbClr val="2E414D"/>
                </a:solidFill>
                <a:latin typeface="Glacial Indifference"/>
              </a:rPr>
              <a:t>CHAPTER 5 | TRADITIONAL GRADING </a:t>
            </a:r>
          </a:p>
          <a:p>
            <a:pPr algn="ctr">
              <a:lnSpc>
                <a:spcPts val="2879"/>
              </a:lnSpc>
            </a:pPr>
            <a:r>
              <a:rPr lang="en-US" sz="2400" spc="240">
                <a:solidFill>
                  <a:srgbClr val="2E414D"/>
                </a:solidFill>
                <a:latin typeface="Glacial Indifference"/>
              </a:rPr>
              <a:t>DEMOTIVATES AND DISEMPOWERS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2915002" y="6848728"/>
            <a:ext cx="5136684" cy="48191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34419" y="-170034"/>
            <a:ext cx="4432438" cy="10575489"/>
            <a:chOff x="0" y="0"/>
            <a:chExt cx="10525296" cy="2511262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0380516" cy="24967846"/>
            </a:xfrm>
            <a:custGeom>
              <a:avLst/>
              <a:gdLst/>
              <a:ahLst/>
              <a:cxnLst/>
              <a:rect l="l" t="t" r="r" b="b"/>
              <a:pathLst>
                <a:path w="10380516" h="24967846">
                  <a:moveTo>
                    <a:pt x="0" y="0"/>
                  </a:moveTo>
                  <a:lnTo>
                    <a:pt x="10380516" y="0"/>
                  </a:lnTo>
                  <a:lnTo>
                    <a:pt x="10380516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0525296" cy="25112625"/>
            </a:xfrm>
            <a:custGeom>
              <a:avLst/>
              <a:gdLst/>
              <a:ahLst/>
              <a:cxnLst/>
              <a:rect l="l" t="t" r="r" b="b"/>
              <a:pathLst>
                <a:path w="10525296" h="25112625">
                  <a:moveTo>
                    <a:pt x="10380517" y="24967845"/>
                  </a:moveTo>
                  <a:lnTo>
                    <a:pt x="10525296" y="24967845"/>
                  </a:lnTo>
                  <a:lnTo>
                    <a:pt x="10525296" y="25112625"/>
                  </a:lnTo>
                  <a:lnTo>
                    <a:pt x="10380517" y="25112625"/>
                  </a:lnTo>
                  <a:lnTo>
                    <a:pt x="1038051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10380517" y="144780"/>
                  </a:moveTo>
                  <a:lnTo>
                    <a:pt x="10525296" y="144780"/>
                  </a:lnTo>
                  <a:lnTo>
                    <a:pt x="10525296" y="24967845"/>
                  </a:lnTo>
                  <a:lnTo>
                    <a:pt x="10380517" y="24967845"/>
                  </a:lnTo>
                  <a:lnTo>
                    <a:pt x="10380517" y="144780"/>
                  </a:lnTo>
                  <a:close/>
                  <a:moveTo>
                    <a:pt x="144780" y="24967845"/>
                  </a:moveTo>
                  <a:lnTo>
                    <a:pt x="10380517" y="24967845"/>
                  </a:lnTo>
                  <a:lnTo>
                    <a:pt x="1038051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10380517" y="0"/>
                  </a:moveTo>
                  <a:lnTo>
                    <a:pt x="10525296" y="0"/>
                  </a:lnTo>
                  <a:lnTo>
                    <a:pt x="10525296" y="144780"/>
                  </a:lnTo>
                  <a:lnTo>
                    <a:pt x="10380517" y="144780"/>
                  </a:lnTo>
                  <a:lnTo>
                    <a:pt x="1038051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380517" y="0"/>
                  </a:lnTo>
                  <a:lnTo>
                    <a:pt x="1038051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459886" y="1637800"/>
            <a:ext cx="8799414" cy="537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TRADITIONAL GRADING PRACTICES–</a:t>
            </a:r>
          </a:p>
          <a:p>
            <a:pPr algn="r">
              <a:lnSpc>
                <a:spcPts val="4620"/>
              </a:lnSpc>
            </a:pPr>
            <a:r>
              <a:rPr lang="en-US" sz="3300" spc="429">
                <a:solidFill>
                  <a:srgbClr val="2E414D"/>
                </a:solidFill>
                <a:latin typeface="Glacial Indifference Bold"/>
              </a:rPr>
              <a:t>HOW STUDENTS FEEL</a:t>
            </a:r>
            <a:r>
              <a:rPr lang="en-US" sz="3300" spc="429">
                <a:solidFill>
                  <a:srgbClr val="2E414D"/>
                </a:solidFill>
                <a:latin typeface="Glacial Indifference"/>
              </a:rPr>
              <a:t>:</a:t>
            </a: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4620"/>
              </a:lnSpc>
            </a:pPr>
            <a:endParaRPr lang="en-US" sz="3300" spc="429">
              <a:solidFill>
                <a:srgbClr val="2E414D"/>
              </a:solidFill>
              <a:latin typeface="Glacial Indifference"/>
            </a:endParaRPr>
          </a:p>
          <a:p>
            <a:pPr algn="r">
              <a:lnSpc>
                <a:spcPts val="5880"/>
              </a:lnSpc>
            </a:pPr>
            <a:r>
              <a:rPr lang="en-US" sz="4200" spc="546">
                <a:solidFill>
                  <a:srgbClr val="2E414D"/>
                </a:solidFill>
                <a:latin typeface="Glacial Indifference Bold"/>
              </a:rPr>
              <a:t>DEFINED BY A SINGLE GRADE</a:t>
            </a:r>
          </a:p>
          <a:p>
            <a:pPr algn="r">
              <a:lnSpc>
                <a:spcPts val="4620"/>
              </a:lnSpc>
            </a:pPr>
            <a:endParaRPr lang="en-US" sz="4200" spc="546">
              <a:solidFill>
                <a:srgbClr val="2E414D"/>
              </a:solidFill>
              <a:latin typeface="Glacial Indifference Bold"/>
            </a:endParaRPr>
          </a:p>
          <a:p>
            <a:pPr algn="r">
              <a:lnSpc>
                <a:spcPts val="4620"/>
              </a:lnSpc>
            </a:pPr>
            <a:endParaRPr lang="en-US" sz="4200" spc="546">
              <a:solidFill>
                <a:srgbClr val="2E414D"/>
              </a:solidFill>
              <a:latin typeface="Glacial Indifference Bold"/>
            </a:endParaRPr>
          </a:p>
          <a:p>
            <a:pPr algn="r">
              <a:lnSpc>
                <a:spcPts val="4620"/>
              </a:lnSpc>
            </a:pPr>
            <a:endParaRPr lang="en-US" sz="4200" spc="546">
              <a:solidFill>
                <a:srgbClr val="2E414D"/>
              </a:solidFill>
              <a:latin typeface="Glacial Indifference Bold"/>
            </a:endParaRPr>
          </a:p>
        </p:txBody>
      </p:sp>
      <p:sp>
        <p:nvSpPr>
          <p:cNvPr id="7" name="TextBox 7"/>
          <p:cNvSpPr txBox="1"/>
          <p:nvPr/>
        </p:nvSpPr>
        <p:spPr>
          <a:xfrm rot="-5400000">
            <a:off x="-2256692" y="4504226"/>
            <a:ext cx="866745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240">
                <a:solidFill>
                  <a:srgbClr val="2E414D"/>
                </a:solidFill>
                <a:latin typeface="Glacial Indifference"/>
              </a:rPr>
              <a:t>CHAPTER 5 | TRADITIONAL GRADING </a:t>
            </a:r>
          </a:p>
          <a:p>
            <a:pPr algn="ctr">
              <a:lnSpc>
                <a:spcPts val="2879"/>
              </a:lnSpc>
            </a:pPr>
            <a:r>
              <a:rPr lang="en-US" sz="2400" spc="240">
                <a:solidFill>
                  <a:srgbClr val="2E414D"/>
                </a:solidFill>
                <a:latin typeface="Glacial Indifference"/>
              </a:rPr>
              <a:t>DEMOTIVATES AND DISEMPOWERS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7775" y="-300109"/>
            <a:ext cx="9391775" cy="10887218"/>
            <a:chOff x="0" y="0"/>
            <a:chExt cx="22301772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2156993" cy="25708081"/>
            </a:xfrm>
            <a:custGeom>
              <a:avLst/>
              <a:gdLst/>
              <a:ahLst/>
              <a:cxnLst/>
              <a:rect l="l" t="t" r="r" b="b"/>
              <a:pathLst>
                <a:path w="22156993" h="25708081">
                  <a:moveTo>
                    <a:pt x="0" y="0"/>
                  </a:moveTo>
                  <a:lnTo>
                    <a:pt x="22156993" y="0"/>
                  </a:lnTo>
                  <a:lnTo>
                    <a:pt x="22156993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2301772" cy="25852861"/>
            </a:xfrm>
            <a:custGeom>
              <a:avLst/>
              <a:gdLst/>
              <a:ahLst/>
              <a:cxnLst/>
              <a:rect l="l" t="t" r="r" b="b"/>
              <a:pathLst>
                <a:path w="22301772" h="25852861">
                  <a:moveTo>
                    <a:pt x="22156992" y="25708080"/>
                  </a:moveTo>
                  <a:lnTo>
                    <a:pt x="22301772" y="25708080"/>
                  </a:lnTo>
                  <a:lnTo>
                    <a:pt x="22301772" y="25852861"/>
                  </a:lnTo>
                  <a:lnTo>
                    <a:pt x="22156992" y="25852861"/>
                  </a:lnTo>
                  <a:lnTo>
                    <a:pt x="22156992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22156992" y="144780"/>
                  </a:moveTo>
                  <a:lnTo>
                    <a:pt x="22301772" y="144780"/>
                  </a:lnTo>
                  <a:lnTo>
                    <a:pt x="22301772" y="25708080"/>
                  </a:lnTo>
                  <a:lnTo>
                    <a:pt x="22156992" y="25708080"/>
                  </a:lnTo>
                  <a:lnTo>
                    <a:pt x="22156992" y="144780"/>
                  </a:lnTo>
                  <a:close/>
                  <a:moveTo>
                    <a:pt x="144780" y="25708080"/>
                  </a:moveTo>
                  <a:lnTo>
                    <a:pt x="22156992" y="25708080"/>
                  </a:lnTo>
                  <a:lnTo>
                    <a:pt x="22156992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22156992" y="0"/>
                  </a:moveTo>
                  <a:lnTo>
                    <a:pt x="22301772" y="0"/>
                  </a:lnTo>
                  <a:lnTo>
                    <a:pt x="22301772" y="144780"/>
                  </a:lnTo>
                  <a:lnTo>
                    <a:pt x="22156992" y="144780"/>
                  </a:lnTo>
                  <a:lnTo>
                    <a:pt x="22156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56992" y="0"/>
                  </a:lnTo>
                  <a:lnTo>
                    <a:pt x="22156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3976676" y="-453305"/>
            <a:ext cx="5136684" cy="48191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6443" y="4224745"/>
            <a:ext cx="7885465" cy="503355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99539" y="4518387"/>
            <a:ext cx="8688461" cy="3274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endParaRPr/>
          </a:p>
          <a:p>
            <a:pPr>
              <a:lnSpc>
                <a:spcPts val="6300"/>
              </a:lnSpc>
            </a:pPr>
            <a:r>
              <a:rPr lang="en-US" sz="4200" spc="42">
                <a:solidFill>
                  <a:srgbClr val="2E414D"/>
                </a:solidFill>
                <a:latin typeface="Glacial Indifference Bold Italics"/>
              </a:rPr>
              <a:t>The grade says I am dumb, </a:t>
            </a:r>
          </a:p>
          <a:p>
            <a:pPr>
              <a:lnSpc>
                <a:spcPts val="6300"/>
              </a:lnSpc>
            </a:pPr>
            <a:r>
              <a:rPr lang="en-US" sz="4200" spc="42">
                <a:solidFill>
                  <a:srgbClr val="2E414D"/>
                </a:solidFill>
                <a:latin typeface="Glacial Indifference Bold Italics"/>
              </a:rPr>
              <a:t>so I will avoid doing the things that remind me of this.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415046"/>
            <a:ext cx="7240952" cy="137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7"/>
              </a:lnSpc>
            </a:pPr>
            <a:r>
              <a:rPr lang="en-US" sz="4800" spc="105">
                <a:solidFill>
                  <a:srgbClr val="2E414D"/>
                </a:solidFill>
                <a:latin typeface="Sifonn"/>
              </a:rPr>
              <a:t>Create a </a:t>
            </a:r>
          </a:p>
          <a:p>
            <a:pPr algn="ctr">
              <a:lnSpc>
                <a:spcPts val="5328"/>
              </a:lnSpc>
            </a:pPr>
            <a:r>
              <a:rPr lang="en-US" sz="4800" spc="105">
                <a:solidFill>
                  <a:srgbClr val="2E414D"/>
                </a:solidFill>
                <a:latin typeface="Sifonn"/>
              </a:rPr>
              <a:t>fixed mindset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450" y="-172583"/>
            <a:ext cx="16363187" cy="10632167"/>
            <a:chOff x="0" y="0"/>
            <a:chExt cx="38856132" cy="25247214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8711351" cy="25102433"/>
            </a:xfrm>
            <a:custGeom>
              <a:avLst/>
              <a:gdLst/>
              <a:ahLst/>
              <a:cxnLst/>
              <a:rect l="l" t="t" r="r" b="b"/>
              <a:pathLst>
                <a:path w="38711351" h="25102433">
                  <a:moveTo>
                    <a:pt x="0" y="0"/>
                  </a:moveTo>
                  <a:lnTo>
                    <a:pt x="38711351" y="0"/>
                  </a:lnTo>
                  <a:lnTo>
                    <a:pt x="38711351" y="25102433"/>
                  </a:lnTo>
                  <a:lnTo>
                    <a:pt x="0" y="25102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8856134" cy="25247214"/>
            </a:xfrm>
            <a:custGeom>
              <a:avLst/>
              <a:gdLst/>
              <a:ahLst/>
              <a:cxnLst/>
              <a:rect l="l" t="t" r="r" b="b"/>
              <a:pathLst>
                <a:path w="38856134" h="25247214">
                  <a:moveTo>
                    <a:pt x="38711352" y="25102434"/>
                  </a:moveTo>
                  <a:lnTo>
                    <a:pt x="38856134" y="25102434"/>
                  </a:lnTo>
                  <a:lnTo>
                    <a:pt x="38856134" y="25247214"/>
                  </a:lnTo>
                  <a:lnTo>
                    <a:pt x="38711352" y="25247214"/>
                  </a:lnTo>
                  <a:lnTo>
                    <a:pt x="38711352" y="2510243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02434"/>
                  </a:lnTo>
                  <a:lnTo>
                    <a:pt x="0" y="25102434"/>
                  </a:lnTo>
                  <a:lnTo>
                    <a:pt x="0" y="144780"/>
                  </a:lnTo>
                  <a:close/>
                  <a:moveTo>
                    <a:pt x="0" y="25102434"/>
                  </a:moveTo>
                  <a:lnTo>
                    <a:pt x="144780" y="25102434"/>
                  </a:lnTo>
                  <a:lnTo>
                    <a:pt x="144780" y="25247214"/>
                  </a:lnTo>
                  <a:lnTo>
                    <a:pt x="0" y="25247214"/>
                  </a:lnTo>
                  <a:lnTo>
                    <a:pt x="0" y="25102434"/>
                  </a:lnTo>
                  <a:close/>
                  <a:moveTo>
                    <a:pt x="38711352" y="144780"/>
                  </a:moveTo>
                  <a:lnTo>
                    <a:pt x="38856134" y="144780"/>
                  </a:lnTo>
                  <a:lnTo>
                    <a:pt x="38856134" y="25102434"/>
                  </a:lnTo>
                  <a:lnTo>
                    <a:pt x="38711352" y="25102434"/>
                  </a:lnTo>
                  <a:lnTo>
                    <a:pt x="38711352" y="144780"/>
                  </a:lnTo>
                  <a:close/>
                  <a:moveTo>
                    <a:pt x="144780" y="25102434"/>
                  </a:moveTo>
                  <a:lnTo>
                    <a:pt x="38711352" y="25102434"/>
                  </a:lnTo>
                  <a:lnTo>
                    <a:pt x="38711352" y="25247214"/>
                  </a:lnTo>
                  <a:lnTo>
                    <a:pt x="144780" y="25247214"/>
                  </a:lnTo>
                  <a:lnTo>
                    <a:pt x="144780" y="25102434"/>
                  </a:lnTo>
                  <a:close/>
                  <a:moveTo>
                    <a:pt x="38711352" y="0"/>
                  </a:moveTo>
                  <a:lnTo>
                    <a:pt x="38856134" y="0"/>
                  </a:lnTo>
                  <a:lnTo>
                    <a:pt x="38856134" y="144780"/>
                  </a:lnTo>
                  <a:lnTo>
                    <a:pt x="38711352" y="144780"/>
                  </a:lnTo>
                  <a:lnTo>
                    <a:pt x="3871135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8711352" y="0"/>
                  </a:lnTo>
                  <a:lnTo>
                    <a:pt x="3871135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-802826" y="6423642"/>
            <a:ext cx="5136684" cy="48191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30032" y="1355457"/>
            <a:ext cx="10135232" cy="757608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391130"/>
            <a:ext cx="4359928" cy="453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spc="48">
                <a:solidFill>
                  <a:srgbClr val="2E414D"/>
                </a:solidFill>
                <a:latin typeface="Glacial Indifference Bold"/>
              </a:rPr>
              <a:t>Students become disengaged and disempowered 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3455970" y="4948715"/>
            <a:ext cx="766381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Chapter 5 | Traditional Grading</a:t>
            </a:r>
          </a:p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2E414D"/>
                </a:solidFill>
                <a:latin typeface="Glacial Indifference"/>
              </a:rPr>
              <a:t> Demotivates and Disempowers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89FA263FB5543BC7163C05C51A54B" ma:contentTypeVersion="13" ma:contentTypeDescription="Create a new document." ma:contentTypeScope="" ma:versionID="11c721f48a8fc0a3f0a04e3720974aa9">
  <xsd:schema xmlns:xsd="http://www.w3.org/2001/XMLSchema" xmlns:xs="http://www.w3.org/2001/XMLSchema" xmlns:p="http://schemas.microsoft.com/office/2006/metadata/properties" xmlns:ns3="e2c2f301-4a03-4ece-b5a5-e8fe594b9300" xmlns:ns4="5ca6cff0-282a-474a-8a9a-e57004c19a3a" targetNamespace="http://schemas.microsoft.com/office/2006/metadata/properties" ma:root="true" ma:fieldsID="70b8ce6f86489f07bf11e3f6c70efa1b" ns3:_="" ns4:_="">
    <xsd:import namespace="e2c2f301-4a03-4ece-b5a5-e8fe594b9300"/>
    <xsd:import namespace="5ca6cff0-282a-474a-8a9a-e57004c19a3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2f301-4a03-4ece-b5a5-e8fe594b93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6cff0-282a-474a-8a9a-e57004c19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7CE1AC-1137-48FD-9ADE-807AB6755D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2f301-4a03-4ece-b5a5-e8fe594b9300"/>
    <ds:schemaRef ds:uri="5ca6cff0-282a-474a-8a9a-e57004c19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EE5679-4A7A-45BA-B3E9-CDECEFEC9D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2763BA-B19A-46C1-8B4B-88F26EA9B111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2c2f301-4a03-4ece-b5a5-e8fe594b9300"/>
    <ds:schemaRef ds:uri="5ca6cff0-282a-474a-8a9a-e57004c19a3a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1127</Words>
  <Application>Microsoft Office PowerPoint</Application>
  <PresentationFormat>Custom</PresentationFormat>
  <Paragraphs>212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Glacial Indifference Bold Italics</vt:lpstr>
      <vt:lpstr>Glacial Indifference Bold</vt:lpstr>
      <vt:lpstr>Arial</vt:lpstr>
      <vt:lpstr>Barlow Light</vt:lpstr>
      <vt:lpstr>Open Sans Bold</vt:lpstr>
      <vt:lpstr>Glacial Indifference</vt:lpstr>
      <vt:lpstr>Glacial Indifference Italics</vt:lpstr>
      <vt:lpstr>Open Sans</vt:lpstr>
      <vt:lpstr>Open Sans Italics</vt:lpstr>
      <vt:lpstr>Nixie One</vt:lpstr>
      <vt:lpstr>Calibri</vt:lpstr>
      <vt:lpstr>Sifonn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Grading for Equity Book Study Day 4</dc:title>
  <dc:creator>Dunton, Morgan</dc:creator>
  <cp:lastModifiedBy>Dunton, Morgan</cp:lastModifiedBy>
  <cp:revision>2</cp:revision>
  <dcterms:created xsi:type="dcterms:W3CDTF">2006-08-16T00:00:00Z</dcterms:created>
  <dcterms:modified xsi:type="dcterms:W3CDTF">2020-08-18T18:11:12Z</dcterms:modified>
  <dc:identifier>DAD_ajz88mg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0x0101008F489FA263FB5543BC7163C05C51A54B</vt:lpwstr>
  </property>
</Properties>
</file>