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x="18288000" cy="10287000"/>
  <p:notesSz cx="6858000" cy="9144000"/>
  <p:embeddedFontLst>
    <p:embeddedFont>
      <p:font typeface="Calibri" panose="020F0502020204030204" pitchFamily="34" charset="0"/>
      <p:regular r:id="rId43"/>
      <p:bold r:id="rId44"/>
      <p:italic r:id="rId45"/>
      <p:boldItalic r:id="rId46"/>
    </p:embeddedFont>
    <p:embeddedFont>
      <p:font typeface="Glacial Indifference" panose="020B0604020202020204" charset="0"/>
      <p:regular r:id="rId47"/>
    </p:embeddedFont>
    <p:embeddedFont>
      <p:font typeface="Glacial Indifference Bold" panose="020B0604020202020204" charset="0"/>
      <p:regular r:id="rId48"/>
      <p:bold r:id="rId49"/>
    </p:embeddedFont>
    <p:embeddedFont>
      <p:font typeface="Glacial Indifference Bold Italics" panose="020B0604020202020204" charset="0"/>
      <p:regular r:id="rId50"/>
      <p:bold r:id="rId51"/>
      <p:italic r:id="rId52"/>
      <p:boldItalic r:id="rId53"/>
    </p:embeddedFont>
    <p:embeddedFont>
      <p:font typeface="Glacial Indifference Italics" panose="020B0604020202020204" charset="0"/>
      <p:regular r:id="rId54"/>
      <p:italic r:id="rId55"/>
    </p:embeddedFont>
    <p:embeddedFont>
      <p:font typeface="Open Sans" panose="020B0604020202020204" charset="0"/>
      <p:regular r:id="rId56"/>
    </p:embeddedFont>
    <p:embeddedFont>
      <p:font typeface="Open Sans Italics" panose="020B0604020202020204" charset="0"/>
      <p:regular r:id="rId57"/>
      <p:italic r:id="rId58"/>
    </p:embeddedFont>
    <p:embeddedFont>
      <p:font typeface="Quicksand" panose="020B0604020202020204" charset="0"/>
      <p:regular r:id="rId59"/>
    </p:embeddedFont>
    <p:embeddedFont>
      <p:font typeface="Sifonn" panose="020B0604020202020204" charset="0"/>
      <p:regular r:id="rId60"/>
      <p:bold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94643" autoAdjust="0"/>
  </p:normalViewPr>
  <p:slideViewPr>
    <p:cSldViewPr>
      <p:cViewPr varScale="1">
        <p:scale>
          <a:sx n="39" d="100"/>
          <a:sy n="39" d="100"/>
        </p:scale>
        <p:origin x="94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12.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font" Target="fonts/font1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font" Target="fonts/font1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1772257" cy="9583621"/>
            <a:chOff x="0" y="0"/>
            <a:chExt cx="27954481" cy="22757330"/>
          </a:xfrm>
        </p:grpSpPr>
        <p:sp>
          <p:nvSpPr>
            <p:cNvPr id="3" name="Freeform 3"/>
            <p:cNvSpPr/>
            <p:nvPr/>
          </p:nvSpPr>
          <p:spPr>
            <a:xfrm>
              <a:off x="72390" y="72390"/>
              <a:ext cx="27809700" cy="22612551"/>
            </a:xfrm>
            <a:custGeom>
              <a:avLst/>
              <a:gdLst/>
              <a:ahLst/>
              <a:cxnLst/>
              <a:rect l="l" t="t" r="r" b="b"/>
              <a:pathLst>
                <a:path w="27809700" h="22612551">
                  <a:moveTo>
                    <a:pt x="0" y="0"/>
                  </a:moveTo>
                  <a:lnTo>
                    <a:pt x="27809700" y="0"/>
                  </a:lnTo>
                  <a:lnTo>
                    <a:pt x="27809700" y="22612551"/>
                  </a:lnTo>
                  <a:lnTo>
                    <a:pt x="0" y="22612551"/>
                  </a:lnTo>
                  <a:lnTo>
                    <a:pt x="0" y="0"/>
                  </a:lnTo>
                  <a:close/>
                </a:path>
              </a:pathLst>
            </a:custGeom>
            <a:solidFill>
              <a:srgbClr val="C3EBE2"/>
            </a:solidFill>
          </p:spPr>
        </p:sp>
        <p:sp>
          <p:nvSpPr>
            <p:cNvPr id="4" name="Freeform 4"/>
            <p:cNvSpPr/>
            <p:nvPr/>
          </p:nvSpPr>
          <p:spPr>
            <a:xfrm>
              <a:off x="0" y="0"/>
              <a:ext cx="27954480" cy="22757330"/>
            </a:xfrm>
            <a:custGeom>
              <a:avLst/>
              <a:gdLst/>
              <a:ahLst/>
              <a:cxnLst/>
              <a:rect l="l" t="t" r="r" b="b"/>
              <a:pathLst>
                <a:path w="27954480" h="22757330">
                  <a:moveTo>
                    <a:pt x="27809701" y="22612550"/>
                  </a:moveTo>
                  <a:lnTo>
                    <a:pt x="27954480" y="22612550"/>
                  </a:lnTo>
                  <a:lnTo>
                    <a:pt x="27954480" y="22757330"/>
                  </a:lnTo>
                  <a:lnTo>
                    <a:pt x="27809701" y="22757330"/>
                  </a:lnTo>
                  <a:lnTo>
                    <a:pt x="27809701" y="22612550"/>
                  </a:lnTo>
                  <a:close/>
                  <a:moveTo>
                    <a:pt x="0" y="144780"/>
                  </a:moveTo>
                  <a:lnTo>
                    <a:pt x="144780" y="144780"/>
                  </a:lnTo>
                  <a:lnTo>
                    <a:pt x="144780" y="22612550"/>
                  </a:lnTo>
                  <a:lnTo>
                    <a:pt x="0" y="22612550"/>
                  </a:lnTo>
                  <a:lnTo>
                    <a:pt x="0" y="144780"/>
                  </a:lnTo>
                  <a:close/>
                  <a:moveTo>
                    <a:pt x="0" y="22612550"/>
                  </a:moveTo>
                  <a:lnTo>
                    <a:pt x="144780" y="22612550"/>
                  </a:lnTo>
                  <a:lnTo>
                    <a:pt x="144780" y="22757330"/>
                  </a:lnTo>
                  <a:lnTo>
                    <a:pt x="0" y="22757330"/>
                  </a:lnTo>
                  <a:lnTo>
                    <a:pt x="0" y="22612550"/>
                  </a:lnTo>
                  <a:close/>
                  <a:moveTo>
                    <a:pt x="27809701" y="144780"/>
                  </a:moveTo>
                  <a:lnTo>
                    <a:pt x="27954480" y="144780"/>
                  </a:lnTo>
                  <a:lnTo>
                    <a:pt x="27954480" y="22612550"/>
                  </a:lnTo>
                  <a:lnTo>
                    <a:pt x="27809701" y="22612550"/>
                  </a:lnTo>
                  <a:lnTo>
                    <a:pt x="27809701" y="144780"/>
                  </a:lnTo>
                  <a:close/>
                  <a:moveTo>
                    <a:pt x="144780" y="22612550"/>
                  </a:moveTo>
                  <a:lnTo>
                    <a:pt x="27809701" y="22612550"/>
                  </a:lnTo>
                  <a:lnTo>
                    <a:pt x="27809701" y="22757330"/>
                  </a:lnTo>
                  <a:lnTo>
                    <a:pt x="144780" y="22757330"/>
                  </a:lnTo>
                  <a:lnTo>
                    <a:pt x="144780" y="22612550"/>
                  </a:lnTo>
                  <a:close/>
                  <a:moveTo>
                    <a:pt x="27809701" y="0"/>
                  </a:moveTo>
                  <a:lnTo>
                    <a:pt x="27954480" y="0"/>
                  </a:lnTo>
                  <a:lnTo>
                    <a:pt x="27954480" y="144780"/>
                  </a:lnTo>
                  <a:lnTo>
                    <a:pt x="27809701" y="144780"/>
                  </a:lnTo>
                  <a:lnTo>
                    <a:pt x="27809701" y="0"/>
                  </a:lnTo>
                  <a:close/>
                  <a:moveTo>
                    <a:pt x="0" y="0"/>
                  </a:moveTo>
                  <a:lnTo>
                    <a:pt x="144780" y="0"/>
                  </a:lnTo>
                  <a:lnTo>
                    <a:pt x="144780" y="144780"/>
                  </a:lnTo>
                  <a:lnTo>
                    <a:pt x="0" y="144780"/>
                  </a:lnTo>
                  <a:lnTo>
                    <a:pt x="0" y="0"/>
                  </a:lnTo>
                  <a:close/>
                  <a:moveTo>
                    <a:pt x="144780" y="0"/>
                  </a:moveTo>
                  <a:lnTo>
                    <a:pt x="27809701" y="0"/>
                  </a:lnTo>
                  <a:lnTo>
                    <a:pt x="27809701" y="144780"/>
                  </a:lnTo>
                  <a:lnTo>
                    <a:pt x="144780" y="144780"/>
                  </a:lnTo>
                  <a:lnTo>
                    <a:pt x="144780" y="0"/>
                  </a:lnTo>
                  <a:close/>
                </a:path>
              </a:pathLst>
            </a:custGeom>
            <a:solidFill>
              <a:srgbClr val="2E414D"/>
            </a:solidFill>
          </p:spPr>
        </p:sp>
      </p:grpSp>
      <p:grpSp>
        <p:nvGrpSpPr>
          <p:cNvPr id="5" name="Group 5"/>
          <p:cNvGrpSpPr/>
          <p:nvPr/>
        </p:nvGrpSpPr>
        <p:grpSpPr>
          <a:xfrm>
            <a:off x="2092086" y="2202676"/>
            <a:ext cx="9593097" cy="6711563"/>
            <a:chOff x="0" y="0"/>
            <a:chExt cx="12790796" cy="8948750"/>
          </a:xfrm>
        </p:grpSpPr>
        <p:sp>
          <p:nvSpPr>
            <p:cNvPr id="6" name="TextBox 6"/>
            <p:cNvSpPr txBox="1"/>
            <p:nvPr/>
          </p:nvSpPr>
          <p:spPr>
            <a:xfrm>
              <a:off x="0" y="8326027"/>
              <a:ext cx="12334397" cy="622723"/>
            </a:xfrm>
            <a:prstGeom prst="rect">
              <a:avLst/>
            </a:prstGeom>
          </p:spPr>
          <p:txBody>
            <a:bodyPr lIns="0" tIns="0" rIns="0" bIns="0" rtlCol="0" anchor="t">
              <a:spAutoFit/>
            </a:bodyPr>
            <a:lstStyle/>
            <a:p>
              <a:pPr>
                <a:lnSpc>
                  <a:spcPts val="3919"/>
                </a:lnSpc>
              </a:pPr>
              <a:r>
                <a:rPr lang="en-US" sz="2800" spc="84">
                  <a:solidFill>
                    <a:srgbClr val="2E414D"/>
                  </a:solidFill>
                  <a:latin typeface="Glacial Indifference"/>
                </a:rPr>
                <a:t>By Joe Feldman</a:t>
              </a:r>
            </a:p>
          </p:txBody>
        </p:sp>
        <p:sp>
          <p:nvSpPr>
            <p:cNvPr id="7" name="TextBox 7"/>
            <p:cNvSpPr txBox="1"/>
            <p:nvPr/>
          </p:nvSpPr>
          <p:spPr>
            <a:xfrm>
              <a:off x="0" y="295275"/>
              <a:ext cx="12790796" cy="7406692"/>
            </a:xfrm>
            <a:prstGeom prst="rect">
              <a:avLst/>
            </a:prstGeom>
          </p:spPr>
          <p:txBody>
            <a:bodyPr lIns="0" tIns="0" rIns="0" bIns="0" rtlCol="0" anchor="t">
              <a:spAutoFit/>
            </a:bodyPr>
            <a:lstStyle/>
            <a:p>
              <a:pPr>
                <a:lnSpc>
                  <a:spcPts val="14112"/>
                </a:lnSpc>
              </a:pPr>
              <a:r>
                <a:rPr lang="en-US" sz="14400" spc="172">
                  <a:solidFill>
                    <a:srgbClr val="2E414D"/>
                  </a:solidFill>
                  <a:latin typeface="Sifonn"/>
                </a:rPr>
                <a:t>GRADING FOR EQUITY</a:t>
              </a:r>
            </a:p>
          </p:txBody>
        </p:sp>
      </p:grpSp>
      <p:pic>
        <p:nvPicPr>
          <p:cNvPr id="8" name="Picture 8"/>
          <p:cNvPicPr>
            <a:picLocks noChangeAspect="1"/>
          </p:cNvPicPr>
          <p:nvPr/>
        </p:nvPicPr>
        <p:blipFill>
          <a:blip r:embed="rId2"/>
          <a:srcRect/>
          <a:stretch>
            <a:fillRect/>
          </a:stretch>
        </p:blipFill>
        <p:spPr>
          <a:xfrm>
            <a:off x="13988318" y="1920944"/>
            <a:ext cx="3457948" cy="3457948"/>
          </a:xfrm>
          <a:prstGeom prst="rect">
            <a:avLst/>
          </a:prstGeom>
        </p:spPr>
      </p:pic>
      <p:pic>
        <p:nvPicPr>
          <p:cNvPr id="9" name="Picture 9"/>
          <p:cNvPicPr>
            <a:picLocks noChangeAspect="1"/>
          </p:cNvPicPr>
          <p:nvPr/>
        </p:nvPicPr>
        <p:blipFill>
          <a:blip r:embed="rId3"/>
          <a:srcRect/>
          <a:stretch>
            <a:fillRect/>
          </a:stretch>
        </p:blipFill>
        <p:spPr>
          <a:xfrm>
            <a:off x="14316744" y="6227914"/>
            <a:ext cx="5136684" cy="4819144"/>
          </a:xfrm>
          <a:prstGeom prst="rect">
            <a:avLst/>
          </a:prstGeom>
        </p:spPr>
      </p:pic>
      <p:sp>
        <p:nvSpPr>
          <p:cNvPr id="10" name="TextBox 10"/>
          <p:cNvSpPr txBox="1"/>
          <p:nvPr/>
        </p:nvSpPr>
        <p:spPr>
          <a:xfrm>
            <a:off x="13854953" y="1057275"/>
            <a:ext cx="3724678" cy="1346962"/>
          </a:xfrm>
          <a:prstGeom prst="rect">
            <a:avLst/>
          </a:prstGeom>
        </p:spPr>
        <p:txBody>
          <a:bodyPr lIns="0" tIns="0" rIns="0" bIns="0" rtlCol="0" anchor="t">
            <a:spAutoFit/>
          </a:bodyPr>
          <a:lstStyle/>
          <a:p>
            <a:pPr algn="ctr">
              <a:lnSpc>
                <a:spcPts val="3584"/>
              </a:lnSpc>
            </a:pPr>
            <a:r>
              <a:rPr lang="en-US" sz="3200" spc="320">
                <a:solidFill>
                  <a:srgbClr val="2E414D"/>
                </a:solidFill>
                <a:latin typeface="Glacial Indifference Bold"/>
              </a:rPr>
              <a:t>MAINE DOE BOOK STUDY</a:t>
            </a:r>
          </a:p>
          <a:p>
            <a:pPr algn="ctr">
              <a:lnSpc>
                <a:spcPts val="3584"/>
              </a:lnSpc>
            </a:pPr>
            <a:r>
              <a:rPr lang="en-US" sz="3200" spc="320">
                <a:solidFill>
                  <a:srgbClr val="2E414D"/>
                </a:solidFill>
                <a:latin typeface="Glacial Indifference Bold"/>
              </a:rPr>
              <a:t>DAY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sp>
        <p:nvSpPr>
          <p:cNvPr id="2" name="TextBox 2"/>
          <p:cNvSpPr txBox="1"/>
          <p:nvPr/>
        </p:nvSpPr>
        <p:spPr>
          <a:xfrm>
            <a:off x="1344984" y="1512750"/>
            <a:ext cx="12928697" cy="1092838"/>
          </a:xfrm>
          <a:prstGeom prst="rect">
            <a:avLst/>
          </a:prstGeom>
        </p:spPr>
        <p:txBody>
          <a:bodyPr lIns="0" tIns="0" rIns="0" bIns="0" rtlCol="0" anchor="t">
            <a:spAutoFit/>
          </a:bodyPr>
          <a:lstStyle/>
          <a:p>
            <a:pPr>
              <a:lnSpc>
                <a:spcPts val="8325"/>
              </a:lnSpc>
            </a:pPr>
            <a:r>
              <a:rPr lang="en-US" sz="7500" spc="165">
                <a:solidFill>
                  <a:srgbClr val="2E414D"/>
                </a:solidFill>
                <a:latin typeface="Sifonn"/>
              </a:rPr>
              <a:t>Breakout Discussion Part 2</a:t>
            </a:r>
          </a:p>
        </p:txBody>
      </p:sp>
      <p:grpSp>
        <p:nvGrpSpPr>
          <p:cNvPr id="3" name="Group 3"/>
          <p:cNvGrpSpPr/>
          <p:nvPr/>
        </p:nvGrpSpPr>
        <p:grpSpPr>
          <a:xfrm>
            <a:off x="1344984" y="3220076"/>
            <a:ext cx="15598032" cy="5162726"/>
            <a:chOff x="0" y="0"/>
            <a:chExt cx="37039190" cy="12259443"/>
          </a:xfrm>
        </p:grpSpPr>
        <p:sp>
          <p:nvSpPr>
            <p:cNvPr id="4" name="Freeform 4"/>
            <p:cNvSpPr/>
            <p:nvPr/>
          </p:nvSpPr>
          <p:spPr>
            <a:xfrm>
              <a:off x="72390" y="72390"/>
              <a:ext cx="36894411" cy="12114663"/>
            </a:xfrm>
            <a:custGeom>
              <a:avLst/>
              <a:gdLst/>
              <a:ahLst/>
              <a:cxnLst/>
              <a:rect l="l" t="t" r="r" b="b"/>
              <a:pathLst>
                <a:path w="36894411" h="12114663">
                  <a:moveTo>
                    <a:pt x="0" y="0"/>
                  </a:moveTo>
                  <a:lnTo>
                    <a:pt x="36894411" y="0"/>
                  </a:lnTo>
                  <a:lnTo>
                    <a:pt x="36894411" y="12114663"/>
                  </a:lnTo>
                  <a:lnTo>
                    <a:pt x="0" y="12114663"/>
                  </a:lnTo>
                  <a:lnTo>
                    <a:pt x="0" y="0"/>
                  </a:lnTo>
                  <a:close/>
                </a:path>
              </a:pathLst>
            </a:custGeom>
            <a:solidFill>
              <a:srgbClr val="FAFEFF"/>
            </a:solidFill>
          </p:spPr>
        </p:sp>
        <p:sp>
          <p:nvSpPr>
            <p:cNvPr id="5" name="Freeform 5"/>
            <p:cNvSpPr/>
            <p:nvPr/>
          </p:nvSpPr>
          <p:spPr>
            <a:xfrm>
              <a:off x="0" y="0"/>
              <a:ext cx="37039190" cy="12259443"/>
            </a:xfrm>
            <a:custGeom>
              <a:avLst/>
              <a:gdLst/>
              <a:ahLst/>
              <a:cxnLst/>
              <a:rect l="l" t="t" r="r" b="b"/>
              <a:pathLst>
                <a:path w="37039190" h="12259443">
                  <a:moveTo>
                    <a:pt x="36894412" y="12114663"/>
                  </a:moveTo>
                  <a:lnTo>
                    <a:pt x="37039190" y="12114663"/>
                  </a:lnTo>
                  <a:lnTo>
                    <a:pt x="37039190" y="12259443"/>
                  </a:lnTo>
                  <a:lnTo>
                    <a:pt x="36894412" y="12259443"/>
                  </a:lnTo>
                  <a:lnTo>
                    <a:pt x="36894412" y="12114663"/>
                  </a:lnTo>
                  <a:close/>
                  <a:moveTo>
                    <a:pt x="0" y="144780"/>
                  </a:moveTo>
                  <a:lnTo>
                    <a:pt x="144780" y="144780"/>
                  </a:lnTo>
                  <a:lnTo>
                    <a:pt x="144780" y="12114664"/>
                  </a:lnTo>
                  <a:lnTo>
                    <a:pt x="0" y="12114664"/>
                  </a:lnTo>
                  <a:lnTo>
                    <a:pt x="0" y="144780"/>
                  </a:lnTo>
                  <a:close/>
                  <a:moveTo>
                    <a:pt x="0" y="12114664"/>
                  </a:moveTo>
                  <a:lnTo>
                    <a:pt x="144780" y="12114664"/>
                  </a:lnTo>
                  <a:lnTo>
                    <a:pt x="144780" y="12259443"/>
                  </a:lnTo>
                  <a:lnTo>
                    <a:pt x="0" y="12259443"/>
                  </a:lnTo>
                  <a:lnTo>
                    <a:pt x="0" y="12114663"/>
                  </a:lnTo>
                  <a:close/>
                  <a:moveTo>
                    <a:pt x="36894412" y="144780"/>
                  </a:moveTo>
                  <a:lnTo>
                    <a:pt x="37039190" y="144780"/>
                  </a:lnTo>
                  <a:lnTo>
                    <a:pt x="37039190" y="12114664"/>
                  </a:lnTo>
                  <a:lnTo>
                    <a:pt x="36894412" y="12114664"/>
                  </a:lnTo>
                  <a:lnTo>
                    <a:pt x="36894412" y="144780"/>
                  </a:lnTo>
                  <a:close/>
                  <a:moveTo>
                    <a:pt x="144780" y="12114663"/>
                  </a:moveTo>
                  <a:lnTo>
                    <a:pt x="36894412" y="12114663"/>
                  </a:lnTo>
                  <a:lnTo>
                    <a:pt x="36894412" y="12259443"/>
                  </a:lnTo>
                  <a:lnTo>
                    <a:pt x="144780" y="12259443"/>
                  </a:lnTo>
                  <a:lnTo>
                    <a:pt x="144780" y="12114663"/>
                  </a:lnTo>
                  <a:close/>
                  <a:moveTo>
                    <a:pt x="36894412" y="0"/>
                  </a:moveTo>
                  <a:lnTo>
                    <a:pt x="37039190" y="0"/>
                  </a:lnTo>
                  <a:lnTo>
                    <a:pt x="37039190" y="144780"/>
                  </a:lnTo>
                  <a:lnTo>
                    <a:pt x="36894412" y="144780"/>
                  </a:lnTo>
                  <a:lnTo>
                    <a:pt x="36894412" y="0"/>
                  </a:lnTo>
                  <a:close/>
                  <a:moveTo>
                    <a:pt x="0" y="0"/>
                  </a:moveTo>
                  <a:lnTo>
                    <a:pt x="144780" y="0"/>
                  </a:lnTo>
                  <a:lnTo>
                    <a:pt x="144780" y="144780"/>
                  </a:lnTo>
                  <a:lnTo>
                    <a:pt x="0" y="144780"/>
                  </a:lnTo>
                  <a:lnTo>
                    <a:pt x="0" y="0"/>
                  </a:lnTo>
                  <a:close/>
                  <a:moveTo>
                    <a:pt x="144780" y="0"/>
                  </a:moveTo>
                  <a:lnTo>
                    <a:pt x="36894412" y="0"/>
                  </a:lnTo>
                  <a:lnTo>
                    <a:pt x="36894412" y="144780"/>
                  </a:lnTo>
                  <a:lnTo>
                    <a:pt x="144780" y="144780"/>
                  </a:lnTo>
                  <a:lnTo>
                    <a:pt x="144780" y="0"/>
                  </a:lnTo>
                  <a:close/>
                </a:path>
              </a:pathLst>
            </a:custGeom>
            <a:solidFill>
              <a:srgbClr val="2E414D"/>
            </a:solidFill>
          </p:spPr>
        </p:sp>
      </p:grpSp>
      <p:sp>
        <p:nvSpPr>
          <p:cNvPr id="6" name="TextBox 6"/>
          <p:cNvSpPr txBox="1"/>
          <p:nvPr/>
        </p:nvSpPr>
        <p:spPr>
          <a:xfrm>
            <a:off x="1927520" y="3915577"/>
            <a:ext cx="14275904" cy="3904153"/>
          </a:xfrm>
          <a:prstGeom prst="rect">
            <a:avLst/>
          </a:prstGeom>
        </p:spPr>
        <p:txBody>
          <a:bodyPr lIns="0" tIns="0" rIns="0" bIns="0" rtlCol="0" anchor="t">
            <a:spAutoFit/>
          </a:bodyPr>
          <a:lstStyle/>
          <a:p>
            <a:pPr algn="ctr">
              <a:lnSpc>
                <a:spcPts val="6299"/>
              </a:lnSpc>
            </a:pPr>
            <a:r>
              <a:rPr lang="en-US" sz="4200" spc="42">
                <a:solidFill>
                  <a:srgbClr val="2E414D"/>
                </a:solidFill>
                <a:latin typeface="Glacial Indifference"/>
              </a:rPr>
              <a:t>How effective are the use of points for students who seem the most motivated and engaged? How might their relationship with points/grades impact their desire to learn? What did we learn about this group of students </a:t>
            </a:r>
          </a:p>
          <a:p>
            <a:pPr algn="ctr">
              <a:lnSpc>
                <a:spcPts val="6300"/>
              </a:lnSpc>
            </a:pPr>
            <a:r>
              <a:rPr lang="en-US" sz="4200" spc="42">
                <a:solidFill>
                  <a:srgbClr val="2E414D"/>
                </a:solidFill>
                <a:latin typeface="Glacial Indifference"/>
              </a:rPr>
              <a:t>during remote learning?</a:t>
            </a:r>
          </a:p>
        </p:txBody>
      </p:sp>
      <p:pic>
        <p:nvPicPr>
          <p:cNvPr id="7" name="Picture 7"/>
          <p:cNvPicPr>
            <a:picLocks noChangeAspect="1"/>
          </p:cNvPicPr>
          <p:nvPr/>
        </p:nvPicPr>
        <p:blipFill>
          <a:blip r:embed="rId2"/>
          <a:srcRect/>
          <a:stretch>
            <a:fillRect/>
          </a:stretch>
        </p:blipFill>
        <p:spPr>
          <a:xfrm rot="-5400000">
            <a:off x="15096510" y="-1380872"/>
            <a:ext cx="5136684" cy="4819144"/>
          </a:xfrm>
          <a:prstGeom prst="rect">
            <a:avLst/>
          </a:prstGeom>
        </p:spPr>
      </p:pic>
      <p:sp>
        <p:nvSpPr>
          <p:cNvPr id="8" name="TextBox 8"/>
          <p:cNvSpPr txBox="1"/>
          <p:nvPr/>
        </p:nvSpPr>
        <p:spPr>
          <a:xfrm>
            <a:off x="0" y="8644890"/>
            <a:ext cx="18288000" cy="613410"/>
          </a:xfrm>
          <a:prstGeom prst="rect">
            <a:avLst/>
          </a:prstGeom>
        </p:spPr>
        <p:txBody>
          <a:bodyPr lIns="0" tIns="0" rIns="0" bIns="0" rtlCol="0" anchor="t">
            <a:spAutoFit/>
          </a:bodyPr>
          <a:lstStyle/>
          <a:p>
            <a:pPr algn="ctr">
              <a:lnSpc>
                <a:spcPts val="5040"/>
              </a:lnSpc>
            </a:pPr>
            <a:r>
              <a:rPr lang="en-US" sz="3600">
                <a:solidFill>
                  <a:srgbClr val="7564AB"/>
                </a:solidFill>
                <a:latin typeface="Open Sans Italics"/>
              </a:rPr>
              <a:t>5 minutes to discuss––1 minute each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00000">
            <a:off x="2915002" y="6848728"/>
            <a:ext cx="5136684" cy="4819144"/>
          </a:xfrm>
          <a:prstGeom prst="rect">
            <a:avLst/>
          </a:prstGeom>
        </p:spPr>
      </p:pic>
      <p:grpSp>
        <p:nvGrpSpPr>
          <p:cNvPr id="3" name="Group 3"/>
          <p:cNvGrpSpPr/>
          <p:nvPr/>
        </p:nvGrpSpPr>
        <p:grpSpPr>
          <a:xfrm>
            <a:off x="-134419" y="-170034"/>
            <a:ext cx="4432438" cy="10575489"/>
            <a:chOff x="0" y="0"/>
            <a:chExt cx="10525296" cy="25112625"/>
          </a:xfrm>
        </p:grpSpPr>
        <p:sp>
          <p:nvSpPr>
            <p:cNvPr id="4" name="Freeform 4"/>
            <p:cNvSpPr/>
            <p:nvPr/>
          </p:nvSpPr>
          <p:spPr>
            <a:xfrm>
              <a:off x="72390" y="72390"/>
              <a:ext cx="10380516" cy="24967846"/>
            </a:xfrm>
            <a:custGeom>
              <a:avLst/>
              <a:gdLst/>
              <a:ahLst/>
              <a:cxnLst/>
              <a:rect l="l" t="t" r="r" b="b"/>
              <a:pathLst>
                <a:path w="10380516" h="24967846">
                  <a:moveTo>
                    <a:pt x="0" y="0"/>
                  </a:moveTo>
                  <a:lnTo>
                    <a:pt x="10380516" y="0"/>
                  </a:lnTo>
                  <a:lnTo>
                    <a:pt x="10380516" y="24967846"/>
                  </a:lnTo>
                  <a:lnTo>
                    <a:pt x="0" y="24967846"/>
                  </a:lnTo>
                  <a:lnTo>
                    <a:pt x="0" y="0"/>
                  </a:lnTo>
                  <a:close/>
                </a:path>
              </a:pathLst>
            </a:custGeom>
            <a:solidFill>
              <a:srgbClr val="FAFEFF"/>
            </a:solidFill>
          </p:spPr>
        </p:sp>
        <p:sp>
          <p:nvSpPr>
            <p:cNvPr id="5" name="Freeform 5"/>
            <p:cNvSpPr/>
            <p:nvPr/>
          </p:nvSpPr>
          <p:spPr>
            <a:xfrm>
              <a:off x="0" y="0"/>
              <a:ext cx="10525296" cy="25112625"/>
            </a:xfrm>
            <a:custGeom>
              <a:avLst/>
              <a:gdLst/>
              <a:ahLst/>
              <a:cxnLst/>
              <a:rect l="l" t="t" r="r" b="b"/>
              <a:pathLst>
                <a:path w="10525296" h="25112625">
                  <a:moveTo>
                    <a:pt x="10380517" y="24967845"/>
                  </a:moveTo>
                  <a:lnTo>
                    <a:pt x="10525296" y="24967845"/>
                  </a:lnTo>
                  <a:lnTo>
                    <a:pt x="10525296" y="25112625"/>
                  </a:lnTo>
                  <a:lnTo>
                    <a:pt x="10380517" y="25112625"/>
                  </a:lnTo>
                  <a:lnTo>
                    <a:pt x="10380517" y="24967845"/>
                  </a:lnTo>
                  <a:close/>
                  <a:moveTo>
                    <a:pt x="0" y="144780"/>
                  </a:moveTo>
                  <a:lnTo>
                    <a:pt x="144780" y="144780"/>
                  </a:lnTo>
                  <a:lnTo>
                    <a:pt x="144780" y="24967845"/>
                  </a:lnTo>
                  <a:lnTo>
                    <a:pt x="0" y="24967845"/>
                  </a:lnTo>
                  <a:lnTo>
                    <a:pt x="0" y="144780"/>
                  </a:lnTo>
                  <a:close/>
                  <a:moveTo>
                    <a:pt x="0" y="24967845"/>
                  </a:moveTo>
                  <a:lnTo>
                    <a:pt x="144780" y="24967845"/>
                  </a:lnTo>
                  <a:lnTo>
                    <a:pt x="144780" y="25112625"/>
                  </a:lnTo>
                  <a:lnTo>
                    <a:pt x="0" y="25112625"/>
                  </a:lnTo>
                  <a:lnTo>
                    <a:pt x="0" y="24967845"/>
                  </a:lnTo>
                  <a:close/>
                  <a:moveTo>
                    <a:pt x="10380517" y="144780"/>
                  </a:moveTo>
                  <a:lnTo>
                    <a:pt x="10525296" y="144780"/>
                  </a:lnTo>
                  <a:lnTo>
                    <a:pt x="10525296" y="24967845"/>
                  </a:lnTo>
                  <a:lnTo>
                    <a:pt x="10380517" y="24967845"/>
                  </a:lnTo>
                  <a:lnTo>
                    <a:pt x="10380517" y="144780"/>
                  </a:lnTo>
                  <a:close/>
                  <a:moveTo>
                    <a:pt x="144780" y="24967845"/>
                  </a:moveTo>
                  <a:lnTo>
                    <a:pt x="10380517" y="24967845"/>
                  </a:lnTo>
                  <a:lnTo>
                    <a:pt x="10380517" y="25112625"/>
                  </a:lnTo>
                  <a:lnTo>
                    <a:pt x="144780" y="25112625"/>
                  </a:lnTo>
                  <a:lnTo>
                    <a:pt x="144780" y="24967845"/>
                  </a:lnTo>
                  <a:close/>
                  <a:moveTo>
                    <a:pt x="10380517" y="0"/>
                  </a:moveTo>
                  <a:lnTo>
                    <a:pt x="10525296" y="0"/>
                  </a:lnTo>
                  <a:lnTo>
                    <a:pt x="10525296" y="144780"/>
                  </a:lnTo>
                  <a:lnTo>
                    <a:pt x="10380517" y="144780"/>
                  </a:lnTo>
                  <a:lnTo>
                    <a:pt x="10380517" y="0"/>
                  </a:lnTo>
                  <a:close/>
                  <a:moveTo>
                    <a:pt x="0" y="0"/>
                  </a:moveTo>
                  <a:lnTo>
                    <a:pt x="144780" y="0"/>
                  </a:lnTo>
                  <a:lnTo>
                    <a:pt x="144780" y="144780"/>
                  </a:lnTo>
                  <a:lnTo>
                    <a:pt x="0" y="144780"/>
                  </a:lnTo>
                  <a:lnTo>
                    <a:pt x="0" y="0"/>
                  </a:lnTo>
                  <a:close/>
                  <a:moveTo>
                    <a:pt x="144780" y="0"/>
                  </a:moveTo>
                  <a:lnTo>
                    <a:pt x="10380517" y="0"/>
                  </a:lnTo>
                  <a:lnTo>
                    <a:pt x="10380517" y="144780"/>
                  </a:lnTo>
                  <a:lnTo>
                    <a:pt x="144780" y="144780"/>
                  </a:lnTo>
                  <a:lnTo>
                    <a:pt x="144780" y="0"/>
                  </a:lnTo>
                  <a:close/>
                </a:path>
              </a:pathLst>
            </a:custGeom>
            <a:solidFill>
              <a:srgbClr val="2E414D"/>
            </a:solidFill>
          </p:spPr>
        </p:sp>
      </p:grpSp>
      <p:sp>
        <p:nvSpPr>
          <p:cNvPr id="6" name="TextBox 6"/>
          <p:cNvSpPr txBox="1"/>
          <p:nvPr/>
        </p:nvSpPr>
        <p:spPr>
          <a:xfrm>
            <a:off x="9397116" y="1668487"/>
            <a:ext cx="7862184" cy="7536180"/>
          </a:xfrm>
          <a:prstGeom prst="rect">
            <a:avLst/>
          </a:prstGeom>
        </p:spPr>
        <p:txBody>
          <a:bodyPr lIns="0" tIns="0" rIns="0" bIns="0" rtlCol="0" anchor="t">
            <a:spAutoFit/>
          </a:bodyPr>
          <a:lstStyle/>
          <a:p>
            <a:pPr algn="r">
              <a:lnSpc>
                <a:spcPts val="4620"/>
              </a:lnSpc>
            </a:pPr>
            <a:r>
              <a:rPr lang="en-US" sz="3300" spc="429">
                <a:solidFill>
                  <a:srgbClr val="2E414D"/>
                </a:solidFill>
                <a:latin typeface="Glacial Indifference Bold"/>
              </a:rPr>
              <a:t>TRADITIONAL SINGLE-LETTER GRADES</a:t>
            </a:r>
            <a:r>
              <a:rPr lang="en-US" sz="3300" spc="429">
                <a:solidFill>
                  <a:srgbClr val="2E414D"/>
                </a:solidFill>
                <a:latin typeface="Glacial Indifference"/>
              </a:rPr>
              <a:t>:</a:t>
            </a:r>
          </a:p>
          <a:p>
            <a:pPr algn="r">
              <a:lnSpc>
                <a:spcPts val="4620"/>
              </a:lnSpc>
            </a:pPr>
            <a:endParaRPr lang="en-US" sz="3300" spc="429">
              <a:solidFill>
                <a:srgbClr val="2E414D"/>
              </a:solidFill>
              <a:latin typeface="Glacial Indifference"/>
            </a:endParaRPr>
          </a:p>
          <a:p>
            <a:pPr algn="r">
              <a:lnSpc>
                <a:spcPts val="4620"/>
              </a:lnSpc>
            </a:pPr>
            <a:r>
              <a:rPr lang="en-US" sz="3300" spc="429">
                <a:solidFill>
                  <a:srgbClr val="2E414D"/>
                </a:solidFill>
                <a:latin typeface="Glacial Indifference"/>
              </a:rPr>
              <a:t>Overly complicated and inappropriate mathematics</a:t>
            </a:r>
          </a:p>
          <a:p>
            <a:pPr algn="r">
              <a:lnSpc>
                <a:spcPts val="4620"/>
              </a:lnSpc>
            </a:pPr>
            <a:endParaRPr lang="en-US" sz="3300" spc="429">
              <a:solidFill>
                <a:srgbClr val="2E414D"/>
              </a:solidFill>
              <a:latin typeface="Glacial Indifference"/>
            </a:endParaRPr>
          </a:p>
          <a:p>
            <a:pPr algn="r">
              <a:lnSpc>
                <a:spcPts val="4620"/>
              </a:lnSpc>
            </a:pPr>
            <a:r>
              <a:rPr lang="en-US" sz="3300" spc="429">
                <a:solidFill>
                  <a:srgbClr val="2E414D"/>
                </a:solidFill>
                <a:latin typeface="Glacial Indifference"/>
              </a:rPr>
              <a:t>Idiosyncratic teacher hacks</a:t>
            </a:r>
          </a:p>
          <a:p>
            <a:pPr algn="r">
              <a:lnSpc>
                <a:spcPts val="4620"/>
              </a:lnSpc>
            </a:pPr>
            <a:endParaRPr lang="en-US" sz="3300" spc="429">
              <a:solidFill>
                <a:srgbClr val="2E414D"/>
              </a:solidFill>
              <a:latin typeface="Glacial Indifference"/>
            </a:endParaRPr>
          </a:p>
          <a:p>
            <a:pPr algn="r">
              <a:lnSpc>
                <a:spcPts val="4620"/>
              </a:lnSpc>
            </a:pPr>
            <a:r>
              <a:rPr lang="en-US" sz="3300" spc="429">
                <a:solidFill>
                  <a:srgbClr val="2E414D"/>
                </a:solidFill>
                <a:latin typeface="Glacial Indifference"/>
              </a:rPr>
              <a:t>Variance &amp; unreliability</a:t>
            </a:r>
          </a:p>
          <a:p>
            <a:pPr algn="r">
              <a:lnSpc>
                <a:spcPts val="4620"/>
              </a:lnSpc>
            </a:pPr>
            <a:r>
              <a:rPr lang="en-US" sz="3300" spc="429">
                <a:solidFill>
                  <a:srgbClr val="2E414D"/>
                </a:solidFill>
                <a:latin typeface="Glacial Indifference"/>
              </a:rPr>
              <a:t>create frustrations</a:t>
            </a:r>
          </a:p>
          <a:p>
            <a:pPr algn="r">
              <a:lnSpc>
                <a:spcPts val="4620"/>
              </a:lnSpc>
            </a:pPr>
            <a:r>
              <a:rPr lang="en-US" sz="3300" spc="429">
                <a:solidFill>
                  <a:srgbClr val="2E414D"/>
                </a:solidFill>
                <a:latin typeface="Glacial Indifference"/>
              </a:rPr>
              <a:t>for students</a:t>
            </a:r>
          </a:p>
          <a:p>
            <a:pPr algn="r">
              <a:lnSpc>
                <a:spcPts val="4620"/>
              </a:lnSpc>
            </a:pPr>
            <a:endParaRPr lang="en-US" sz="3300" spc="429">
              <a:solidFill>
                <a:srgbClr val="2E414D"/>
              </a:solidFill>
              <a:latin typeface="Glacial Indifference"/>
            </a:endParaRPr>
          </a:p>
          <a:p>
            <a:pPr algn="r">
              <a:lnSpc>
                <a:spcPts val="4620"/>
              </a:lnSpc>
            </a:pPr>
            <a:endParaRPr lang="en-US" sz="3300" spc="429">
              <a:solidFill>
                <a:srgbClr val="2E414D"/>
              </a:solidFill>
              <a:latin typeface="Glacial Indifference"/>
            </a:endParaRPr>
          </a:p>
        </p:txBody>
      </p:sp>
      <p:pic>
        <p:nvPicPr>
          <p:cNvPr id="7" name="Picture 7"/>
          <p:cNvPicPr>
            <a:picLocks noChangeAspect="1"/>
          </p:cNvPicPr>
          <p:nvPr/>
        </p:nvPicPr>
        <p:blipFill>
          <a:blip r:embed="rId3"/>
          <a:srcRect/>
          <a:stretch>
            <a:fillRect/>
          </a:stretch>
        </p:blipFill>
        <p:spPr>
          <a:xfrm>
            <a:off x="4988791" y="753210"/>
            <a:ext cx="4155209" cy="2770140"/>
          </a:xfrm>
          <a:prstGeom prst="rect">
            <a:avLst/>
          </a:prstGeom>
        </p:spPr>
      </p:pic>
      <p:sp>
        <p:nvSpPr>
          <p:cNvPr id="8" name="TextBox 8"/>
          <p:cNvSpPr txBox="1"/>
          <p:nvPr/>
        </p:nvSpPr>
        <p:spPr>
          <a:xfrm rot="-5400000">
            <a:off x="-2256692" y="4323250"/>
            <a:ext cx="8667457" cy="1095375"/>
          </a:xfrm>
          <a:prstGeom prst="rect">
            <a:avLst/>
          </a:prstGeom>
        </p:spPr>
        <p:txBody>
          <a:bodyPr lIns="0" tIns="0" rIns="0" bIns="0" rtlCol="0" anchor="t">
            <a:spAutoFit/>
          </a:bodyPr>
          <a:lstStyle/>
          <a:p>
            <a:pPr algn="ctr">
              <a:lnSpc>
                <a:spcPts val="2879"/>
              </a:lnSpc>
            </a:pPr>
            <a:r>
              <a:rPr lang="en-US" sz="2400" spc="240">
                <a:solidFill>
                  <a:srgbClr val="2E414D"/>
                </a:solidFill>
                <a:latin typeface="Glacial Indifference"/>
              </a:rPr>
              <a:t>CHAPTER 4 | TRADITIONAL GRADING HIDES INFORMATION, INVITES BIASES, AND PROVIDES MISLEADING INFORMATION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247775" y="-300109"/>
            <a:ext cx="9391775" cy="10887218"/>
            <a:chOff x="0" y="0"/>
            <a:chExt cx="22301772" cy="25852861"/>
          </a:xfrm>
        </p:grpSpPr>
        <p:sp>
          <p:nvSpPr>
            <p:cNvPr id="3" name="Freeform 3"/>
            <p:cNvSpPr/>
            <p:nvPr/>
          </p:nvSpPr>
          <p:spPr>
            <a:xfrm>
              <a:off x="72390" y="72390"/>
              <a:ext cx="22156993" cy="25708081"/>
            </a:xfrm>
            <a:custGeom>
              <a:avLst/>
              <a:gdLst/>
              <a:ahLst/>
              <a:cxnLst/>
              <a:rect l="l" t="t" r="r" b="b"/>
              <a:pathLst>
                <a:path w="22156993" h="25708081">
                  <a:moveTo>
                    <a:pt x="0" y="0"/>
                  </a:moveTo>
                  <a:lnTo>
                    <a:pt x="22156993" y="0"/>
                  </a:lnTo>
                  <a:lnTo>
                    <a:pt x="22156993" y="25708081"/>
                  </a:lnTo>
                  <a:lnTo>
                    <a:pt x="0" y="25708081"/>
                  </a:lnTo>
                  <a:lnTo>
                    <a:pt x="0" y="0"/>
                  </a:lnTo>
                  <a:close/>
                </a:path>
              </a:pathLst>
            </a:custGeom>
            <a:solidFill>
              <a:srgbClr val="FAFEFF"/>
            </a:solidFill>
          </p:spPr>
        </p:sp>
        <p:sp>
          <p:nvSpPr>
            <p:cNvPr id="4" name="Freeform 4"/>
            <p:cNvSpPr/>
            <p:nvPr/>
          </p:nvSpPr>
          <p:spPr>
            <a:xfrm>
              <a:off x="0" y="0"/>
              <a:ext cx="22301772" cy="25852861"/>
            </a:xfrm>
            <a:custGeom>
              <a:avLst/>
              <a:gdLst/>
              <a:ahLst/>
              <a:cxnLst/>
              <a:rect l="l" t="t" r="r" b="b"/>
              <a:pathLst>
                <a:path w="22301772" h="25852861">
                  <a:moveTo>
                    <a:pt x="22156992" y="25708080"/>
                  </a:moveTo>
                  <a:lnTo>
                    <a:pt x="22301772" y="25708080"/>
                  </a:lnTo>
                  <a:lnTo>
                    <a:pt x="22301772" y="25852861"/>
                  </a:lnTo>
                  <a:lnTo>
                    <a:pt x="22156992" y="25852861"/>
                  </a:lnTo>
                  <a:lnTo>
                    <a:pt x="22156992"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22156992" y="144780"/>
                  </a:moveTo>
                  <a:lnTo>
                    <a:pt x="22301772" y="144780"/>
                  </a:lnTo>
                  <a:lnTo>
                    <a:pt x="22301772" y="25708080"/>
                  </a:lnTo>
                  <a:lnTo>
                    <a:pt x="22156992" y="25708080"/>
                  </a:lnTo>
                  <a:lnTo>
                    <a:pt x="22156992" y="144780"/>
                  </a:lnTo>
                  <a:close/>
                  <a:moveTo>
                    <a:pt x="144780" y="25708080"/>
                  </a:moveTo>
                  <a:lnTo>
                    <a:pt x="22156992" y="25708080"/>
                  </a:lnTo>
                  <a:lnTo>
                    <a:pt x="22156992" y="25852861"/>
                  </a:lnTo>
                  <a:lnTo>
                    <a:pt x="144780" y="25852861"/>
                  </a:lnTo>
                  <a:lnTo>
                    <a:pt x="144780" y="25708080"/>
                  </a:lnTo>
                  <a:close/>
                  <a:moveTo>
                    <a:pt x="22156992" y="0"/>
                  </a:moveTo>
                  <a:lnTo>
                    <a:pt x="22301772" y="0"/>
                  </a:lnTo>
                  <a:lnTo>
                    <a:pt x="22301772" y="144780"/>
                  </a:lnTo>
                  <a:lnTo>
                    <a:pt x="22156992" y="144780"/>
                  </a:lnTo>
                  <a:lnTo>
                    <a:pt x="22156992" y="0"/>
                  </a:lnTo>
                  <a:close/>
                  <a:moveTo>
                    <a:pt x="0" y="0"/>
                  </a:moveTo>
                  <a:lnTo>
                    <a:pt x="144780" y="0"/>
                  </a:lnTo>
                  <a:lnTo>
                    <a:pt x="144780" y="144780"/>
                  </a:lnTo>
                  <a:lnTo>
                    <a:pt x="0" y="144780"/>
                  </a:lnTo>
                  <a:lnTo>
                    <a:pt x="0" y="0"/>
                  </a:lnTo>
                  <a:close/>
                  <a:moveTo>
                    <a:pt x="144780" y="0"/>
                  </a:moveTo>
                  <a:lnTo>
                    <a:pt x="22156992" y="0"/>
                  </a:lnTo>
                  <a:lnTo>
                    <a:pt x="22156992"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rot="-5400000">
            <a:off x="13976676" y="-453305"/>
            <a:ext cx="5136684" cy="4819144"/>
          </a:xfrm>
          <a:prstGeom prst="rect">
            <a:avLst/>
          </a:prstGeom>
        </p:spPr>
      </p:pic>
      <p:sp>
        <p:nvSpPr>
          <p:cNvPr id="6" name="TextBox 6"/>
          <p:cNvSpPr txBox="1"/>
          <p:nvPr/>
        </p:nvSpPr>
        <p:spPr>
          <a:xfrm>
            <a:off x="10266129" y="4383405"/>
            <a:ext cx="8688461" cy="4874895"/>
          </a:xfrm>
          <a:prstGeom prst="rect">
            <a:avLst/>
          </a:prstGeom>
        </p:spPr>
        <p:txBody>
          <a:bodyPr lIns="0" tIns="0" rIns="0" bIns="0" rtlCol="0" anchor="t">
            <a:spAutoFit/>
          </a:bodyPr>
          <a:lstStyle/>
          <a:p>
            <a:pPr>
              <a:lnSpc>
                <a:spcPts val="7200"/>
              </a:lnSpc>
            </a:pPr>
            <a:r>
              <a:rPr lang="en-US" sz="4800" spc="48">
                <a:solidFill>
                  <a:srgbClr val="2E414D"/>
                </a:solidFill>
                <a:latin typeface="Glacial Indifference Bold"/>
              </a:rPr>
              <a:t>Include:</a:t>
            </a:r>
          </a:p>
          <a:p>
            <a:pPr marL="906780" lvl="1" indent="-453390">
              <a:lnSpc>
                <a:spcPts val="6300"/>
              </a:lnSpc>
              <a:buFont typeface="Arial"/>
              <a:buChar char="•"/>
            </a:pPr>
            <a:r>
              <a:rPr lang="en-US" sz="4200" spc="42">
                <a:solidFill>
                  <a:srgbClr val="2E414D"/>
                </a:solidFill>
                <a:latin typeface="Glacial Indifference"/>
              </a:rPr>
              <a:t>Content knowledge</a:t>
            </a:r>
          </a:p>
          <a:p>
            <a:pPr marL="906780" lvl="1" indent="-453390">
              <a:lnSpc>
                <a:spcPts val="6300"/>
              </a:lnSpc>
              <a:buFont typeface="Arial"/>
              <a:buChar char="•"/>
            </a:pPr>
            <a:r>
              <a:rPr lang="en-US" sz="4200" spc="42">
                <a:solidFill>
                  <a:srgbClr val="2E414D"/>
                </a:solidFill>
                <a:latin typeface="Glacial Indifference"/>
              </a:rPr>
              <a:t>Skills</a:t>
            </a:r>
          </a:p>
          <a:p>
            <a:pPr marL="906780" lvl="1" indent="-453390">
              <a:lnSpc>
                <a:spcPts val="6300"/>
              </a:lnSpc>
              <a:buFont typeface="Arial"/>
              <a:buChar char="•"/>
            </a:pPr>
            <a:r>
              <a:rPr lang="en-US" sz="4200" spc="42">
                <a:solidFill>
                  <a:srgbClr val="2E414D"/>
                </a:solidFill>
                <a:latin typeface="Glacial Indifference"/>
              </a:rPr>
              <a:t>Behaviors</a:t>
            </a:r>
          </a:p>
          <a:p>
            <a:pPr marL="906780" lvl="1" indent="-453390">
              <a:lnSpc>
                <a:spcPts val="6300"/>
              </a:lnSpc>
              <a:buFont typeface="Arial"/>
              <a:buChar char="•"/>
            </a:pPr>
            <a:r>
              <a:rPr lang="en-US" sz="4200" spc="42">
                <a:solidFill>
                  <a:srgbClr val="2E414D"/>
                </a:solidFill>
                <a:latin typeface="Glacial Indifference"/>
              </a:rPr>
              <a:t>Subjectivity</a:t>
            </a:r>
          </a:p>
          <a:p>
            <a:pPr marL="906780" lvl="1" indent="-453390">
              <a:lnSpc>
                <a:spcPts val="6300"/>
              </a:lnSpc>
              <a:buFont typeface="Arial"/>
              <a:buChar char="•"/>
            </a:pPr>
            <a:r>
              <a:rPr lang="en-US" sz="4200" spc="42">
                <a:solidFill>
                  <a:srgbClr val="2E414D"/>
                </a:solidFill>
                <a:latin typeface="Glacial Indifference"/>
              </a:rPr>
              <a:t>Bias</a:t>
            </a:r>
          </a:p>
        </p:txBody>
      </p:sp>
      <p:pic>
        <p:nvPicPr>
          <p:cNvPr id="7" name="Picture 7"/>
          <p:cNvPicPr>
            <a:picLocks noChangeAspect="1"/>
          </p:cNvPicPr>
          <p:nvPr/>
        </p:nvPicPr>
        <p:blipFill>
          <a:blip r:embed="rId3"/>
          <a:srcRect t="7136"/>
          <a:stretch>
            <a:fillRect/>
          </a:stretch>
        </p:blipFill>
        <p:spPr>
          <a:xfrm>
            <a:off x="2050261" y="3223900"/>
            <a:ext cx="5041346" cy="5621399"/>
          </a:xfrm>
          <a:prstGeom prst="rect">
            <a:avLst/>
          </a:prstGeom>
        </p:spPr>
      </p:pic>
      <p:sp>
        <p:nvSpPr>
          <p:cNvPr id="8" name="TextBox 8"/>
          <p:cNvSpPr txBox="1"/>
          <p:nvPr/>
        </p:nvSpPr>
        <p:spPr>
          <a:xfrm>
            <a:off x="950459" y="2202770"/>
            <a:ext cx="7240952" cy="686439"/>
          </a:xfrm>
          <a:prstGeom prst="rect">
            <a:avLst/>
          </a:prstGeom>
        </p:spPr>
        <p:txBody>
          <a:bodyPr lIns="0" tIns="0" rIns="0" bIns="0" rtlCol="0" anchor="t">
            <a:spAutoFit/>
          </a:bodyPr>
          <a:lstStyle/>
          <a:p>
            <a:pPr algn="ctr">
              <a:lnSpc>
                <a:spcPts val="5328"/>
              </a:lnSpc>
            </a:pPr>
            <a:r>
              <a:rPr lang="en-US" sz="4800" spc="105">
                <a:solidFill>
                  <a:srgbClr val="2E414D"/>
                </a:solidFill>
                <a:latin typeface="Sifonn"/>
              </a:rPr>
              <a:t>Letter grades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247775" y="-300109"/>
            <a:ext cx="9391775" cy="10887218"/>
            <a:chOff x="0" y="0"/>
            <a:chExt cx="22301772" cy="25852861"/>
          </a:xfrm>
        </p:grpSpPr>
        <p:sp>
          <p:nvSpPr>
            <p:cNvPr id="3" name="Freeform 3"/>
            <p:cNvSpPr/>
            <p:nvPr/>
          </p:nvSpPr>
          <p:spPr>
            <a:xfrm>
              <a:off x="72390" y="72390"/>
              <a:ext cx="22156993" cy="25708081"/>
            </a:xfrm>
            <a:custGeom>
              <a:avLst/>
              <a:gdLst/>
              <a:ahLst/>
              <a:cxnLst/>
              <a:rect l="l" t="t" r="r" b="b"/>
              <a:pathLst>
                <a:path w="22156993" h="25708081">
                  <a:moveTo>
                    <a:pt x="0" y="0"/>
                  </a:moveTo>
                  <a:lnTo>
                    <a:pt x="22156993" y="0"/>
                  </a:lnTo>
                  <a:lnTo>
                    <a:pt x="22156993" y="25708081"/>
                  </a:lnTo>
                  <a:lnTo>
                    <a:pt x="0" y="25708081"/>
                  </a:lnTo>
                  <a:lnTo>
                    <a:pt x="0" y="0"/>
                  </a:lnTo>
                  <a:close/>
                </a:path>
              </a:pathLst>
            </a:custGeom>
            <a:solidFill>
              <a:srgbClr val="FAFEFF"/>
            </a:solidFill>
          </p:spPr>
        </p:sp>
        <p:sp>
          <p:nvSpPr>
            <p:cNvPr id="4" name="Freeform 4"/>
            <p:cNvSpPr/>
            <p:nvPr/>
          </p:nvSpPr>
          <p:spPr>
            <a:xfrm>
              <a:off x="0" y="0"/>
              <a:ext cx="22301772" cy="25852861"/>
            </a:xfrm>
            <a:custGeom>
              <a:avLst/>
              <a:gdLst/>
              <a:ahLst/>
              <a:cxnLst/>
              <a:rect l="l" t="t" r="r" b="b"/>
              <a:pathLst>
                <a:path w="22301772" h="25852861">
                  <a:moveTo>
                    <a:pt x="22156992" y="25708080"/>
                  </a:moveTo>
                  <a:lnTo>
                    <a:pt x="22301772" y="25708080"/>
                  </a:lnTo>
                  <a:lnTo>
                    <a:pt x="22301772" y="25852861"/>
                  </a:lnTo>
                  <a:lnTo>
                    <a:pt x="22156992" y="25852861"/>
                  </a:lnTo>
                  <a:lnTo>
                    <a:pt x="22156992"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22156992" y="144780"/>
                  </a:moveTo>
                  <a:lnTo>
                    <a:pt x="22301772" y="144780"/>
                  </a:lnTo>
                  <a:lnTo>
                    <a:pt x="22301772" y="25708080"/>
                  </a:lnTo>
                  <a:lnTo>
                    <a:pt x="22156992" y="25708080"/>
                  </a:lnTo>
                  <a:lnTo>
                    <a:pt x="22156992" y="144780"/>
                  </a:lnTo>
                  <a:close/>
                  <a:moveTo>
                    <a:pt x="144780" y="25708080"/>
                  </a:moveTo>
                  <a:lnTo>
                    <a:pt x="22156992" y="25708080"/>
                  </a:lnTo>
                  <a:lnTo>
                    <a:pt x="22156992" y="25852861"/>
                  </a:lnTo>
                  <a:lnTo>
                    <a:pt x="144780" y="25852861"/>
                  </a:lnTo>
                  <a:lnTo>
                    <a:pt x="144780" y="25708080"/>
                  </a:lnTo>
                  <a:close/>
                  <a:moveTo>
                    <a:pt x="22156992" y="0"/>
                  </a:moveTo>
                  <a:lnTo>
                    <a:pt x="22301772" y="0"/>
                  </a:lnTo>
                  <a:lnTo>
                    <a:pt x="22301772" y="144780"/>
                  </a:lnTo>
                  <a:lnTo>
                    <a:pt x="22156992" y="144780"/>
                  </a:lnTo>
                  <a:lnTo>
                    <a:pt x="22156992" y="0"/>
                  </a:lnTo>
                  <a:close/>
                  <a:moveTo>
                    <a:pt x="0" y="0"/>
                  </a:moveTo>
                  <a:lnTo>
                    <a:pt x="144780" y="0"/>
                  </a:lnTo>
                  <a:lnTo>
                    <a:pt x="144780" y="144780"/>
                  </a:lnTo>
                  <a:lnTo>
                    <a:pt x="0" y="144780"/>
                  </a:lnTo>
                  <a:lnTo>
                    <a:pt x="0" y="0"/>
                  </a:lnTo>
                  <a:close/>
                  <a:moveTo>
                    <a:pt x="144780" y="0"/>
                  </a:moveTo>
                  <a:lnTo>
                    <a:pt x="22156992" y="0"/>
                  </a:lnTo>
                  <a:lnTo>
                    <a:pt x="22156992"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rot="-5400000">
            <a:off x="13976676" y="-453305"/>
            <a:ext cx="5136684" cy="4819144"/>
          </a:xfrm>
          <a:prstGeom prst="rect">
            <a:avLst/>
          </a:prstGeom>
        </p:spPr>
      </p:pic>
      <p:pic>
        <p:nvPicPr>
          <p:cNvPr id="6" name="Picture 6"/>
          <p:cNvPicPr>
            <a:picLocks noChangeAspect="1"/>
          </p:cNvPicPr>
          <p:nvPr/>
        </p:nvPicPr>
        <p:blipFill>
          <a:blip r:embed="rId3"/>
          <a:srcRect/>
          <a:stretch>
            <a:fillRect/>
          </a:stretch>
        </p:blipFill>
        <p:spPr>
          <a:xfrm>
            <a:off x="1206994" y="4096737"/>
            <a:ext cx="6482236" cy="4321491"/>
          </a:xfrm>
          <a:prstGeom prst="rect">
            <a:avLst/>
          </a:prstGeom>
        </p:spPr>
      </p:pic>
      <p:sp>
        <p:nvSpPr>
          <p:cNvPr id="7" name="TextBox 7"/>
          <p:cNvSpPr txBox="1"/>
          <p:nvPr/>
        </p:nvSpPr>
        <p:spPr>
          <a:xfrm>
            <a:off x="9791216" y="3811905"/>
            <a:ext cx="8688461" cy="5446395"/>
          </a:xfrm>
          <a:prstGeom prst="rect">
            <a:avLst/>
          </a:prstGeom>
        </p:spPr>
        <p:txBody>
          <a:bodyPr lIns="0" tIns="0" rIns="0" bIns="0" rtlCol="0" anchor="t">
            <a:spAutoFit/>
          </a:bodyPr>
          <a:lstStyle/>
          <a:p>
            <a:pPr>
              <a:lnSpc>
                <a:spcPts val="7200"/>
              </a:lnSpc>
            </a:pPr>
            <a:r>
              <a:rPr lang="en-US" sz="4800" spc="48">
                <a:solidFill>
                  <a:srgbClr val="2E414D"/>
                </a:solidFill>
                <a:latin typeface="Glacial Indifference Bold"/>
              </a:rPr>
              <a:t>Typcial teacher </a:t>
            </a:r>
          </a:p>
          <a:p>
            <a:pPr>
              <a:lnSpc>
                <a:spcPts val="7200"/>
              </a:lnSpc>
            </a:pPr>
            <a:r>
              <a:rPr lang="en-US" sz="4800" spc="48">
                <a:solidFill>
                  <a:srgbClr val="2E414D"/>
                </a:solidFill>
                <a:latin typeface="Glacial Indifference Bold"/>
              </a:rPr>
              <a:t>grade categories:</a:t>
            </a:r>
          </a:p>
          <a:p>
            <a:pPr marL="1036320" lvl="1" indent="-518160">
              <a:lnSpc>
                <a:spcPts val="7200"/>
              </a:lnSpc>
              <a:buFont typeface="Arial"/>
              <a:buChar char="•"/>
            </a:pPr>
            <a:r>
              <a:rPr lang="en-US" sz="4800" spc="48">
                <a:solidFill>
                  <a:srgbClr val="2E414D"/>
                </a:solidFill>
                <a:latin typeface="Glacial Indifference"/>
              </a:rPr>
              <a:t>Homework</a:t>
            </a:r>
          </a:p>
          <a:p>
            <a:pPr marL="1036320" lvl="1" indent="-518160">
              <a:lnSpc>
                <a:spcPts val="7200"/>
              </a:lnSpc>
              <a:buFont typeface="Arial"/>
              <a:buChar char="•"/>
            </a:pPr>
            <a:r>
              <a:rPr lang="en-US" sz="4800" spc="48">
                <a:solidFill>
                  <a:srgbClr val="2E414D"/>
                </a:solidFill>
                <a:latin typeface="Glacial Indifference"/>
              </a:rPr>
              <a:t>Tests/Projects</a:t>
            </a:r>
          </a:p>
          <a:p>
            <a:pPr marL="1036320" lvl="1" indent="-518160">
              <a:lnSpc>
                <a:spcPts val="7200"/>
              </a:lnSpc>
              <a:buFont typeface="Arial"/>
              <a:buChar char="•"/>
            </a:pPr>
            <a:r>
              <a:rPr lang="en-US" sz="4800" spc="48">
                <a:solidFill>
                  <a:srgbClr val="2E414D"/>
                </a:solidFill>
                <a:latin typeface="Glacial Indifference"/>
              </a:rPr>
              <a:t>Classwork/Activities</a:t>
            </a:r>
          </a:p>
          <a:p>
            <a:pPr marL="1036320" lvl="1" indent="-518160">
              <a:lnSpc>
                <a:spcPts val="7200"/>
              </a:lnSpc>
              <a:buFont typeface="Arial"/>
              <a:buChar char="•"/>
            </a:pPr>
            <a:r>
              <a:rPr lang="en-US" sz="4800" spc="48">
                <a:solidFill>
                  <a:srgbClr val="2E414D"/>
                </a:solidFill>
                <a:latin typeface="Glacial Indifference"/>
              </a:rPr>
              <a:t>Participation</a:t>
            </a:r>
          </a:p>
        </p:txBody>
      </p:sp>
      <p:sp>
        <p:nvSpPr>
          <p:cNvPr id="8" name="TextBox 8"/>
          <p:cNvSpPr txBox="1"/>
          <p:nvPr/>
        </p:nvSpPr>
        <p:spPr>
          <a:xfrm>
            <a:off x="1028700" y="2434096"/>
            <a:ext cx="7240952" cy="1356113"/>
          </a:xfrm>
          <a:prstGeom prst="rect">
            <a:avLst/>
          </a:prstGeom>
        </p:spPr>
        <p:txBody>
          <a:bodyPr lIns="0" tIns="0" rIns="0" bIns="0" rtlCol="0" anchor="t">
            <a:spAutoFit/>
          </a:bodyPr>
          <a:lstStyle/>
          <a:p>
            <a:pPr algn="ctr">
              <a:lnSpc>
                <a:spcPts val="5328"/>
              </a:lnSpc>
            </a:pPr>
            <a:r>
              <a:rPr lang="en-US" sz="4800" spc="105">
                <a:solidFill>
                  <a:srgbClr val="2E414D"/>
                </a:solidFill>
                <a:latin typeface="Sifonn"/>
              </a:rPr>
              <a:t>Categorizing knowledge of students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247775" y="-300109"/>
            <a:ext cx="9391775" cy="10887218"/>
            <a:chOff x="0" y="0"/>
            <a:chExt cx="22301772" cy="25852861"/>
          </a:xfrm>
        </p:grpSpPr>
        <p:sp>
          <p:nvSpPr>
            <p:cNvPr id="3" name="Freeform 3"/>
            <p:cNvSpPr/>
            <p:nvPr/>
          </p:nvSpPr>
          <p:spPr>
            <a:xfrm>
              <a:off x="72390" y="72390"/>
              <a:ext cx="22156993" cy="25708081"/>
            </a:xfrm>
            <a:custGeom>
              <a:avLst/>
              <a:gdLst/>
              <a:ahLst/>
              <a:cxnLst/>
              <a:rect l="l" t="t" r="r" b="b"/>
              <a:pathLst>
                <a:path w="22156993" h="25708081">
                  <a:moveTo>
                    <a:pt x="0" y="0"/>
                  </a:moveTo>
                  <a:lnTo>
                    <a:pt x="22156993" y="0"/>
                  </a:lnTo>
                  <a:lnTo>
                    <a:pt x="22156993" y="25708081"/>
                  </a:lnTo>
                  <a:lnTo>
                    <a:pt x="0" y="25708081"/>
                  </a:lnTo>
                  <a:lnTo>
                    <a:pt x="0" y="0"/>
                  </a:lnTo>
                  <a:close/>
                </a:path>
              </a:pathLst>
            </a:custGeom>
            <a:solidFill>
              <a:srgbClr val="FAFEFF"/>
            </a:solidFill>
          </p:spPr>
        </p:sp>
        <p:sp>
          <p:nvSpPr>
            <p:cNvPr id="4" name="Freeform 4"/>
            <p:cNvSpPr/>
            <p:nvPr/>
          </p:nvSpPr>
          <p:spPr>
            <a:xfrm>
              <a:off x="0" y="0"/>
              <a:ext cx="22301772" cy="25852861"/>
            </a:xfrm>
            <a:custGeom>
              <a:avLst/>
              <a:gdLst/>
              <a:ahLst/>
              <a:cxnLst/>
              <a:rect l="l" t="t" r="r" b="b"/>
              <a:pathLst>
                <a:path w="22301772" h="25852861">
                  <a:moveTo>
                    <a:pt x="22156992" y="25708080"/>
                  </a:moveTo>
                  <a:lnTo>
                    <a:pt x="22301772" y="25708080"/>
                  </a:lnTo>
                  <a:lnTo>
                    <a:pt x="22301772" y="25852861"/>
                  </a:lnTo>
                  <a:lnTo>
                    <a:pt x="22156992" y="25852861"/>
                  </a:lnTo>
                  <a:lnTo>
                    <a:pt x="22156992"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22156992" y="144780"/>
                  </a:moveTo>
                  <a:lnTo>
                    <a:pt x="22301772" y="144780"/>
                  </a:lnTo>
                  <a:lnTo>
                    <a:pt x="22301772" y="25708080"/>
                  </a:lnTo>
                  <a:lnTo>
                    <a:pt x="22156992" y="25708080"/>
                  </a:lnTo>
                  <a:lnTo>
                    <a:pt x="22156992" y="144780"/>
                  </a:lnTo>
                  <a:close/>
                  <a:moveTo>
                    <a:pt x="144780" y="25708080"/>
                  </a:moveTo>
                  <a:lnTo>
                    <a:pt x="22156992" y="25708080"/>
                  </a:lnTo>
                  <a:lnTo>
                    <a:pt x="22156992" y="25852861"/>
                  </a:lnTo>
                  <a:lnTo>
                    <a:pt x="144780" y="25852861"/>
                  </a:lnTo>
                  <a:lnTo>
                    <a:pt x="144780" y="25708080"/>
                  </a:lnTo>
                  <a:close/>
                  <a:moveTo>
                    <a:pt x="22156992" y="0"/>
                  </a:moveTo>
                  <a:lnTo>
                    <a:pt x="22301772" y="0"/>
                  </a:lnTo>
                  <a:lnTo>
                    <a:pt x="22301772" y="144780"/>
                  </a:lnTo>
                  <a:lnTo>
                    <a:pt x="22156992" y="144780"/>
                  </a:lnTo>
                  <a:lnTo>
                    <a:pt x="22156992" y="0"/>
                  </a:lnTo>
                  <a:close/>
                  <a:moveTo>
                    <a:pt x="0" y="0"/>
                  </a:moveTo>
                  <a:lnTo>
                    <a:pt x="144780" y="0"/>
                  </a:lnTo>
                  <a:lnTo>
                    <a:pt x="144780" y="144780"/>
                  </a:lnTo>
                  <a:lnTo>
                    <a:pt x="0" y="144780"/>
                  </a:lnTo>
                  <a:lnTo>
                    <a:pt x="0" y="0"/>
                  </a:lnTo>
                  <a:close/>
                  <a:moveTo>
                    <a:pt x="144780" y="0"/>
                  </a:moveTo>
                  <a:lnTo>
                    <a:pt x="22156992" y="0"/>
                  </a:lnTo>
                  <a:lnTo>
                    <a:pt x="22156992"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rot="-5400000">
            <a:off x="13976676" y="-453305"/>
            <a:ext cx="5136684" cy="4819144"/>
          </a:xfrm>
          <a:prstGeom prst="rect">
            <a:avLst/>
          </a:prstGeom>
        </p:spPr>
      </p:pic>
      <p:pic>
        <p:nvPicPr>
          <p:cNvPr id="6" name="Picture 6"/>
          <p:cNvPicPr>
            <a:picLocks noChangeAspect="1"/>
          </p:cNvPicPr>
          <p:nvPr/>
        </p:nvPicPr>
        <p:blipFill>
          <a:blip r:embed="rId3"/>
          <a:srcRect/>
          <a:stretch>
            <a:fillRect/>
          </a:stretch>
        </p:blipFill>
        <p:spPr>
          <a:xfrm>
            <a:off x="1172528" y="3789398"/>
            <a:ext cx="6551169" cy="4367446"/>
          </a:xfrm>
          <a:prstGeom prst="rect">
            <a:avLst/>
          </a:prstGeom>
        </p:spPr>
      </p:pic>
      <p:sp>
        <p:nvSpPr>
          <p:cNvPr id="7" name="TextBox 7"/>
          <p:cNvSpPr txBox="1"/>
          <p:nvPr/>
        </p:nvSpPr>
        <p:spPr>
          <a:xfrm>
            <a:off x="8570839" y="4116705"/>
            <a:ext cx="8688461" cy="5141595"/>
          </a:xfrm>
          <a:prstGeom prst="rect">
            <a:avLst/>
          </a:prstGeom>
        </p:spPr>
        <p:txBody>
          <a:bodyPr lIns="0" tIns="0" rIns="0" bIns="0" rtlCol="0" anchor="t">
            <a:spAutoFit/>
          </a:bodyPr>
          <a:lstStyle/>
          <a:p>
            <a:pPr algn="r">
              <a:lnSpc>
                <a:spcPts val="7200"/>
              </a:lnSpc>
            </a:pPr>
            <a:endParaRPr/>
          </a:p>
          <a:p>
            <a:pPr algn="r">
              <a:lnSpc>
                <a:spcPts val="8400"/>
              </a:lnSpc>
            </a:pPr>
            <a:r>
              <a:rPr lang="en-US" sz="5600" spc="56">
                <a:solidFill>
                  <a:srgbClr val="2E414D"/>
                </a:solidFill>
                <a:latin typeface="Glacial Indifference"/>
              </a:rPr>
              <a:t>Not just WHAT </a:t>
            </a:r>
          </a:p>
          <a:p>
            <a:pPr algn="r">
              <a:lnSpc>
                <a:spcPts val="8400"/>
              </a:lnSpc>
            </a:pPr>
            <a:r>
              <a:rPr lang="en-US" sz="5600" spc="56">
                <a:solidFill>
                  <a:srgbClr val="2E414D"/>
                </a:solidFill>
                <a:latin typeface="Glacial Indifference"/>
              </a:rPr>
              <a:t>the teacher observes, </a:t>
            </a:r>
          </a:p>
          <a:p>
            <a:pPr algn="r">
              <a:lnSpc>
                <a:spcPts val="8400"/>
              </a:lnSpc>
            </a:pPr>
            <a:r>
              <a:rPr lang="en-US" sz="5600" spc="56">
                <a:solidFill>
                  <a:srgbClr val="2E414D"/>
                </a:solidFill>
                <a:latin typeface="Glacial Indifference"/>
              </a:rPr>
              <a:t>but HOW she interprets what she observes.</a:t>
            </a:r>
          </a:p>
        </p:txBody>
      </p:sp>
      <p:sp>
        <p:nvSpPr>
          <p:cNvPr id="8" name="TextBox 8"/>
          <p:cNvSpPr txBox="1"/>
          <p:nvPr/>
        </p:nvSpPr>
        <p:spPr>
          <a:xfrm>
            <a:off x="827636" y="2168256"/>
            <a:ext cx="7240952" cy="1356113"/>
          </a:xfrm>
          <a:prstGeom prst="rect">
            <a:avLst/>
          </a:prstGeom>
        </p:spPr>
        <p:txBody>
          <a:bodyPr lIns="0" tIns="0" rIns="0" bIns="0" rtlCol="0" anchor="t">
            <a:spAutoFit/>
          </a:bodyPr>
          <a:lstStyle/>
          <a:p>
            <a:pPr algn="ctr">
              <a:lnSpc>
                <a:spcPts val="5328"/>
              </a:lnSpc>
            </a:pPr>
            <a:r>
              <a:rPr lang="en-US" sz="4800" spc="105">
                <a:solidFill>
                  <a:srgbClr val="2E414D"/>
                </a:solidFill>
                <a:latin typeface="Sifonn"/>
              </a:rPr>
              <a:t>Flawed lens when behavior is included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247775" y="-300109"/>
            <a:ext cx="9391775" cy="10887218"/>
            <a:chOff x="0" y="0"/>
            <a:chExt cx="22301772" cy="25852861"/>
          </a:xfrm>
        </p:grpSpPr>
        <p:sp>
          <p:nvSpPr>
            <p:cNvPr id="3" name="Freeform 3"/>
            <p:cNvSpPr/>
            <p:nvPr/>
          </p:nvSpPr>
          <p:spPr>
            <a:xfrm>
              <a:off x="72390" y="72390"/>
              <a:ext cx="22156993" cy="25708081"/>
            </a:xfrm>
            <a:custGeom>
              <a:avLst/>
              <a:gdLst/>
              <a:ahLst/>
              <a:cxnLst/>
              <a:rect l="l" t="t" r="r" b="b"/>
              <a:pathLst>
                <a:path w="22156993" h="25708081">
                  <a:moveTo>
                    <a:pt x="0" y="0"/>
                  </a:moveTo>
                  <a:lnTo>
                    <a:pt x="22156993" y="0"/>
                  </a:lnTo>
                  <a:lnTo>
                    <a:pt x="22156993" y="25708081"/>
                  </a:lnTo>
                  <a:lnTo>
                    <a:pt x="0" y="25708081"/>
                  </a:lnTo>
                  <a:lnTo>
                    <a:pt x="0" y="0"/>
                  </a:lnTo>
                  <a:close/>
                </a:path>
              </a:pathLst>
            </a:custGeom>
            <a:solidFill>
              <a:srgbClr val="FAFEFF"/>
            </a:solidFill>
          </p:spPr>
        </p:sp>
        <p:sp>
          <p:nvSpPr>
            <p:cNvPr id="4" name="Freeform 4"/>
            <p:cNvSpPr/>
            <p:nvPr/>
          </p:nvSpPr>
          <p:spPr>
            <a:xfrm>
              <a:off x="0" y="0"/>
              <a:ext cx="22301772" cy="25852861"/>
            </a:xfrm>
            <a:custGeom>
              <a:avLst/>
              <a:gdLst/>
              <a:ahLst/>
              <a:cxnLst/>
              <a:rect l="l" t="t" r="r" b="b"/>
              <a:pathLst>
                <a:path w="22301772" h="25852861">
                  <a:moveTo>
                    <a:pt x="22156992" y="25708080"/>
                  </a:moveTo>
                  <a:lnTo>
                    <a:pt x="22301772" y="25708080"/>
                  </a:lnTo>
                  <a:lnTo>
                    <a:pt x="22301772" y="25852861"/>
                  </a:lnTo>
                  <a:lnTo>
                    <a:pt x="22156992" y="25852861"/>
                  </a:lnTo>
                  <a:lnTo>
                    <a:pt x="22156992"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22156992" y="144780"/>
                  </a:moveTo>
                  <a:lnTo>
                    <a:pt x="22301772" y="144780"/>
                  </a:lnTo>
                  <a:lnTo>
                    <a:pt x="22301772" y="25708080"/>
                  </a:lnTo>
                  <a:lnTo>
                    <a:pt x="22156992" y="25708080"/>
                  </a:lnTo>
                  <a:lnTo>
                    <a:pt x="22156992" y="144780"/>
                  </a:lnTo>
                  <a:close/>
                  <a:moveTo>
                    <a:pt x="144780" y="25708080"/>
                  </a:moveTo>
                  <a:lnTo>
                    <a:pt x="22156992" y="25708080"/>
                  </a:lnTo>
                  <a:lnTo>
                    <a:pt x="22156992" y="25852861"/>
                  </a:lnTo>
                  <a:lnTo>
                    <a:pt x="144780" y="25852861"/>
                  </a:lnTo>
                  <a:lnTo>
                    <a:pt x="144780" y="25708080"/>
                  </a:lnTo>
                  <a:close/>
                  <a:moveTo>
                    <a:pt x="22156992" y="0"/>
                  </a:moveTo>
                  <a:lnTo>
                    <a:pt x="22301772" y="0"/>
                  </a:lnTo>
                  <a:lnTo>
                    <a:pt x="22301772" y="144780"/>
                  </a:lnTo>
                  <a:lnTo>
                    <a:pt x="22156992" y="144780"/>
                  </a:lnTo>
                  <a:lnTo>
                    <a:pt x="22156992" y="0"/>
                  </a:lnTo>
                  <a:close/>
                  <a:moveTo>
                    <a:pt x="0" y="0"/>
                  </a:moveTo>
                  <a:lnTo>
                    <a:pt x="144780" y="0"/>
                  </a:lnTo>
                  <a:lnTo>
                    <a:pt x="144780" y="144780"/>
                  </a:lnTo>
                  <a:lnTo>
                    <a:pt x="0" y="144780"/>
                  </a:lnTo>
                  <a:lnTo>
                    <a:pt x="0" y="0"/>
                  </a:lnTo>
                  <a:close/>
                  <a:moveTo>
                    <a:pt x="144780" y="0"/>
                  </a:moveTo>
                  <a:lnTo>
                    <a:pt x="22156992" y="0"/>
                  </a:lnTo>
                  <a:lnTo>
                    <a:pt x="22156992"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rot="-5400000">
            <a:off x="13976676" y="-453305"/>
            <a:ext cx="5136684" cy="4819144"/>
          </a:xfrm>
          <a:prstGeom prst="rect">
            <a:avLst/>
          </a:prstGeom>
        </p:spPr>
      </p:pic>
      <p:sp>
        <p:nvSpPr>
          <p:cNvPr id="6" name="TextBox 6"/>
          <p:cNvSpPr txBox="1"/>
          <p:nvPr/>
        </p:nvSpPr>
        <p:spPr>
          <a:xfrm>
            <a:off x="9431539" y="4236765"/>
            <a:ext cx="8688461" cy="4303395"/>
          </a:xfrm>
          <a:prstGeom prst="rect">
            <a:avLst/>
          </a:prstGeom>
        </p:spPr>
        <p:txBody>
          <a:bodyPr lIns="0" tIns="0" rIns="0" bIns="0" rtlCol="0" anchor="t">
            <a:spAutoFit/>
          </a:bodyPr>
          <a:lstStyle/>
          <a:p>
            <a:pPr algn="r">
              <a:lnSpc>
                <a:spcPts val="7200"/>
              </a:lnSpc>
            </a:pPr>
            <a:endParaRPr/>
          </a:p>
          <a:p>
            <a:pPr>
              <a:lnSpc>
                <a:spcPts val="5400"/>
              </a:lnSpc>
            </a:pPr>
            <a:r>
              <a:rPr lang="en-US" sz="3600" spc="36">
                <a:solidFill>
                  <a:srgbClr val="2E414D"/>
                </a:solidFill>
                <a:latin typeface="Glacial Indifference"/>
              </a:rPr>
              <a:t>Did the teacher look at the wrong time?</a:t>
            </a:r>
          </a:p>
          <a:p>
            <a:pPr>
              <a:lnSpc>
                <a:spcPts val="5400"/>
              </a:lnSpc>
            </a:pPr>
            <a:endParaRPr lang="en-US" sz="3600" spc="36">
              <a:solidFill>
                <a:srgbClr val="2E414D"/>
              </a:solidFill>
              <a:latin typeface="Glacial Indifference"/>
            </a:endParaRPr>
          </a:p>
          <a:p>
            <a:pPr>
              <a:lnSpc>
                <a:spcPts val="5400"/>
              </a:lnSpc>
            </a:pPr>
            <a:r>
              <a:rPr lang="en-US" sz="3600" spc="36">
                <a:solidFill>
                  <a:srgbClr val="2E414D"/>
                </a:solidFill>
                <a:latin typeface="Glacial Indifference"/>
              </a:rPr>
              <a:t>Is this disrespect or disengagement?</a:t>
            </a:r>
          </a:p>
          <a:p>
            <a:pPr>
              <a:lnSpc>
                <a:spcPts val="5400"/>
              </a:lnSpc>
            </a:pPr>
            <a:endParaRPr lang="en-US" sz="3600" spc="36">
              <a:solidFill>
                <a:srgbClr val="2E414D"/>
              </a:solidFill>
              <a:latin typeface="Glacial Indifference"/>
            </a:endParaRPr>
          </a:p>
          <a:p>
            <a:pPr>
              <a:lnSpc>
                <a:spcPts val="5400"/>
              </a:lnSpc>
            </a:pPr>
            <a:r>
              <a:rPr lang="en-US" sz="3600" spc="36">
                <a:solidFill>
                  <a:srgbClr val="2E414D"/>
                </a:solidFill>
                <a:latin typeface="Glacial Indifference"/>
              </a:rPr>
              <a:t>Is this off-task or focused?</a:t>
            </a:r>
          </a:p>
        </p:txBody>
      </p:sp>
      <p:sp>
        <p:nvSpPr>
          <p:cNvPr id="7" name="TextBox 7"/>
          <p:cNvSpPr txBox="1"/>
          <p:nvPr/>
        </p:nvSpPr>
        <p:spPr>
          <a:xfrm>
            <a:off x="827636" y="3702308"/>
            <a:ext cx="7240952" cy="822301"/>
          </a:xfrm>
          <a:prstGeom prst="rect">
            <a:avLst/>
          </a:prstGeom>
        </p:spPr>
        <p:txBody>
          <a:bodyPr lIns="0" tIns="0" rIns="0" bIns="0" rtlCol="0" anchor="t">
            <a:spAutoFit/>
          </a:bodyPr>
          <a:lstStyle/>
          <a:p>
            <a:pPr algn="ctr">
              <a:lnSpc>
                <a:spcPts val="6216"/>
              </a:lnSpc>
            </a:pPr>
            <a:r>
              <a:rPr lang="en-US" sz="5600" spc="123">
                <a:solidFill>
                  <a:srgbClr val="2E414D"/>
                </a:solidFill>
                <a:latin typeface="Sifonn"/>
              </a:rPr>
              <a:t>Teacher observation</a:t>
            </a:r>
          </a:p>
        </p:txBody>
      </p:sp>
      <p:sp>
        <p:nvSpPr>
          <p:cNvPr id="8" name="TextBox 8"/>
          <p:cNvSpPr txBox="1"/>
          <p:nvPr/>
        </p:nvSpPr>
        <p:spPr>
          <a:xfrm>
            <a:off x="9844187" y="3702308"/>
            <a:ext cx="7240952" cy="822301"/>
          </a:xfrm>
          <a:prstGeom prst="rect">
            <a:avLst/>
          </a:prstGeom>
        </p:spPr>
        <p:txBody>
          <a:bodyPr lIns="0" tIns="0" rIns="0" bIns="0" rtlCol="0" anchor="t">
            <a:spAutoFit/>
          </a:bodyPr>
          <a:lstStyle/>
          <a:p>
            <a:pPr>
              <a:lnSpc>
                <a:spcPts val="6216"/>
              </a:lnSpc>
            </a:pPr>
            <a:r>
              <a:rPr lang="en-US" sz="5600" spc="123">
                <a:solidFill>
                  <a:srgbClr val="2E414D"/>
                </a:solidFill>
                <a:latin typeface="Sifonn"/>
              </a:rPr>
              <a:t>Flawed?</a:t>
            </a:r>
          </a:p>
        </p:txBody>
      </p:sp>
      <p:pic>
        <p:nvPicPr>
          <p:cNvPr id="9" name="Picture 9"/>
          <p:cNvPicPr>
            <a:picLocks noChangeAspect="1"/>
          </p:cNvPicPr>
          <p:nvPr/>
        </p:nvPicPr>
        <p:blipFill>
          <a:blip r:embed="rId3"/>
          <a:srcRect/>
          <a:stretch>
            <a:fillRect/>
          </a:stretch>
        </p:blipFill>
        <p:spPr>
          <a:xfrm>
            <a:off x="14495446" y="1540127"/>
            <a:ext cx="2973260" cy="1982173"/>
          </a:xfrm>
          <a:prstGeom prst="rect">
            <a:avLst/>
          </a:prstGeom>
        </p:spPr>
      </p:pic>
      <p:sp>
        <p:nvSpPr>
          <p:cNvPr id="10" name="TextBox 10"/>
          <p:cNvSpPr txBox="1"/>
          <p:nvPr/>
        </p:nvSpPr>
        <p:spPr>
          <a:xfrm>
            <a:off x="103882" y="4236765"/>
            <a:ext cx="8688461" cy="4303395"/>
          </a:xfrm>
          <a:prstGeom prst="rect">
            <a:avLst/>
          </a:prstGeom>
        </p:spPr>
        <p:txBody>
          <a:bodyPr lIns="0" tIns="0" rIns="0" bIns="0" rtlCol="0" anchor="t">
            <a:spAutoFit/>
          </a:bodyPr>
          <a:lstStyle/>
          <a:p>
            <a:pPr algn="r">
              <a:lnSpc>
                <a:spcPts val="7200"/>
              </a:lnSpc>
            </a:pPr>
            <a:endParaRPr/>
          </a:p>
          <a:p>
            <a:pPr algn="r">
              <a:lnSpc>
                <a:spcPts val="5400"/>
              </a:lnSpc>
            </a:pPr>
            <a:r>
              <a:rPr lang="en-US" sz="3600" spc="36">
                <a:solidFill>
                  <a:srgbClr val="2E414D"/>
                </a:solidFill>
                <a:latin typeface="Glacial Indifference"/>
              </a:rPr>
              <a:t>Student not talking during group work...</a:t>
            </a:r>
          </a:p>
          <a:p>
            <a:pPr algn="r">
              <a:lnSpc>
                <a:spcPts val="5400"/>
              </a:lnSpc>
            </a:pPr>
            <a:endParaRPr lang="en-US" sz="3600" spc="36">
              <a:solidFill>
                <a:srgbClr val="2E414D"/>
              </a:solidFill>
              <a:latin typeface="Glacial Indifference"/>
            </a:endParaRPr>
          </a:p>
          <a:p>
            <a:pPr algn="r">
              <a:lnSpc>
                <a:spcPts val="5400"/>
              </a:lnSpc>
            </a:pPr>
            <a:r>
              <a:rPr lang="en-US" sz="3600" spc="36">
                <a:solidFill>
                  <a:srgbClr val="2E414D"/>
                </a:solidFill>
                <a:latin typeface="Glacial Indifference"/>
              </a:rPr>
              <a:t>Student interrupting...</a:t>
            </a:r>
          </a:p>
          <a:p>
            <a:pPr algn="r">
              <a:lnSpc>
                <a:spcPts val="5400"/>
              </a:lnSpc>
            </a:pPr>
            <a:endParaRPr lang="en-US" sz="3600" spc="36">
              <a:solidFill>
                <a:srgbClr val="2E414D"/>
              </a:solidFill>
              <a:latin typeface="Glacial Indifference"/>
            </a:endParaRPr>
          </a:p>
          <a:p>
            <a:pPr algn="r">
              <a:lnSpc>
                <a:spcPts val="5400"/>
              </a:lnSpc>
            </a:pPr>
            <a:r>
              <a:rPr lang="en-US" sz="3600" spc="36">
                <a:solidFill>
                  <a:srgbClr val="2E414D"/>
                </a:solidFill>
                <a:latin typeface="Glacial Indifference"/>
              </a:rPr>
              <a:t>Student doodling during lecture...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grpSp>
        <p:nvGrpSpPr>
          <p:cNvPr id="5" name="Group 5"/>
          <p:cNvGrpSpPr/>
          <p:nvPr/>
        </p:nvGrpSpPr>
        <p:grpSpPr>
          <a:xfrm>
            <a:off x="8688000" y="2437374"/>
            <a:ext cx="8147802" cy="5412252"/>
            <a:chOff x="0" y="0"/>
            <a:chExt cx="10863736" cy="7216335"/>
          </a:xfrm>
        </p:grpSpPr>
        <p:sp>
          <p:nvSpPr>
            <p:cNvPr id="6" name="TextBox 6"/>
            <p:cNvSpPr txBox="1"/>
            <p:nvPr/>
          </p:nvSpPr>
          <p:spPr>
            <a:xfrm>
              <a:off x="0" y="47625"/>
              <a:ext cx="10863736" cy="1472992"/>
            </a:xfrm>
            <a:prstGeom prst="rect">
              <a:avLst/>
            </a:prstGeom>
          </p:spPr>
          <p:txBody>
            <a:bodyPr lIns="0" tIns="0" rIns="0" bIns="0" rtlCol="0" anchor="t">
              <a:spAutoFit/>
            </a:bodyPr>
            <a:lstStyle/>
            <a:p>
              <a:pPr algn="r">
                <a:lnSpc>
                  <a:spcPts val="8325"/>
                </a:lnSpc>
              </a:pPr>
              <a:r>
                <a:rPr lang="en-US" sz="7500" spc="165">
                  <a:solidFill>
                    <a:srgbClr val="2E414D"/>
                  </a:solidFill>
                  <a:latin typeface="Sifonn"/>
                </a:rPr>
                <a:t>Implicit Bias</a:t>
              </a:r>
            </a:p>
          </p:txBody>
        </p:sp>
        <p:sp>
          <p:nvSpPr>
            <p:cNvPr id="7" name="TextBox 7"/>
            <p:cNvSpPr txBox="1"/>
            <p:nvPr/>
          </p:nvSpPr>
          <p:spPr>
            <a:xfrm>
              <a:off x="2970" y="2239956"/>
              <a:ext cx="10860766" cy="1524000"/>
            </a:xfrm>
            <a:prstGeom prst="rect">
              <a:avLst/>
            </a:prstGeom>
          </p:spPr>
          <p:txBody>
            <a:bodyPr lIns="0" tIns="0" rIns="0" bIns="0" rtlCol="0" anchor="t">
              <a:spAutoFit/>
            </a:bodyPr>
            <a:lstStyle/>
            <a:p>
              <a:pPr algn="r">
                <a:lnSpc>
                  <a:spcPts val="4560"/>
                </a:lnSpc>
              </a:pPr>
              <a:r>
                <a:rPr lang="en-US" sz="3800" spc="380">
                  <a:solidFill>
                    <a:srgbClr val="2E414D"/>
                  </a:solidFill>
                  <a:latin typeface="Glacial Indifference Bold"/>
                </a:rPr>
                <a:t>OUR ASSUMPTIONS</a:t>
              </a:r>
            </a:p>
            <a:p>
              <a:pPr algn="r">
                <a:lnSpc>
                  <a:spcPts val="4560"/>
                </a:lnSpc>
              </a:pPr>
              <a:r>
                <a:rPr lang="en-US" sz="3800" spc="380">
                  <a:solidFill>
                    <a:srgbClr val="2E414D"/>
                  </a:solidFill>
                  <a:latin typeface="Glacial Indifference Bold"/>
                </a:rPr>
                <a:t>&amp; BELIEFS</a:t>
              </a:r>
            </a:p>
          </p:txBody>
        </p:sp>
        <p:sp>
          <p:nvSpPr>
            <p:cNvPr id="8" name="TextBox 8"/>
            <p:cNvSpPr txBox="1"/>
            <p:nvPr/>
          </p:nvSpPr>
          <p:spPr>
            <a:xfrm>
              <a:off x="2970" y="4349945"/>
              <a:ext cx="10860766" cy="2866390"/>
            </a:xfrm>
            <a:prstGeom prst="rect">
              <a:avLst/>
            </a:prstGeom>
          </p:spPr>
          <p:txBody>
            <a:bodyPr lIns="0" tIns="0" rIns="0" bIns="0" rtlCol="0" anchor="t">
              <a:spAutoFit/>
            </a:bodyPr>
            <a:lstStyle/>
            <a:p>
              <a:pPr algn="r">
                <a:lnSpc>
                  <a:spcPts val="6300"/>
                </a:lnSpc>
              </a:pPr>
              <a:r>
                <a:rPr lang="en-US" sz="4200" spc="42">
                  <a:solidFill>
                    <a:srgbClr val="2E414D"/>
                  </a:solidFill>
                  <a:latin typeface="Glacial Indifference Italics"/>
                </a:rPr>
                <a:t> These "color our interpretation of that person's action" </a:t>
              </a:r>
            </a:p>
            <a:p>
              <a:pPr algn="r">
                <a:lnSpc>
                  <a:spcPts val="4800"/>
                </a:lnSpc>
              </a:pPr>
              <a:r>
                <a:rPr lang="en-US" sz="3200" spc="32">
                  <a:solidFill>
                    <a:srgbClr val="2E414D"/>
                  </a:solidFill>
                  <a:latin typeface="Glacial Indifference Italics"/>
                </a:rPr>
                <a:t>(Feldman, 42) </a:t>
              </a:r>
            </a:p>
          </p:txBody>
        </p:sp>
      </p:grpSp>
      <p:pic>
        <p:nvPicPr>
          <p:cNvPr id="9" name="Picture 9"/>
          <p:cNvPicPr>
            <a:picLocks noChangeAspect="1"/>
          </p:cNvPicPr>
          <p:nvPr/>
        </p:nvPicPr>
        <p:blipFill>
          <a:blip r:embed="rId2"/>
          <a:srcRect/>
          <a:stretch>
            <a:fillRect/>
          </a:stretch>
        </p:blipFill>
        <p:spPr>
          <a:xfrm>
            <a:off x="1935755" y="2705730"/>
            <a:ext cx="6500719" cy="487554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sp>
        <p:nvSpPr>
          <p:cNvPr id="5" name="TextBox 5"/>
          <p:cNvSpPr txBox="1"/>
          <p:nvPr/>
        </p:nvSpPr>
        <p:spPr>
          <a:xfrm>
            <a:off x="5489726" y="577215"/>
            <a:ext cx="12033574" cy="8989695"/>
          </a:xfrm>
          <a:prstGeom prst="rect">
            <a:avLst/>
          </a:prstGeom>
        </p:spPr>
        <p:txBody>
          <a:bodyPr lIns="0" tIns="0" rIns="0" bIns="0" rtlCol="0" anchor="t">
            <a:spAutoFit/>
          </a:bodyPr>
          <a:lstStyle/>
          <a:p>
            <a:pPr algn="r">
              <a:lnSpc>
                <a:spcPts val="7200"/>
              </a:lnSpc>
            </a:pPr>
            <a:r>
              <a:rPr lang="en-US" sz="4800" spc="48">
                <a:solidFill>
                  <a:srgbClr val="2E414D"/>
                </a:solidFill>
                <a:latin typeface="Glacial Indifference Italics"/>
              </a:rPr>
              <a:t>"White teachers can misinterpret</a:t>
            </a:r>
          </a:p>
          <a:p>
            <a:pPr algn="r">
              <a:lnSpc>
                <a:spcPts val="7200"/>
              </a:lnSpc>
            </a:pPr>
            <a:r>
              <a:rPr lang="en-US" sz="4800" spc="48">
                <a:solidFill>
                  <a:srgbClr val="2E414D"/>
                </a:solidFill>
                <a:latin typeface="Glacial Indifference Italics"/>
              </a:rPr>
              <a:t>African-American students' behaviors,</a:t>
            </a:r>
          </a:p>
          <a:p>
            <a:pPr algn="r">
              <a:lnSpc>
                <a:spcPts val="7200"/>
              </a:lnSpc>
            </a:pPr>
            <a:r>
              <a:rPr lang="en-US" sz="4800" spc="48">
                <a:solidFill>
                  <a:srgbClr val="2E414D"/>
                </a:solidFill>
                <a:latin typeface="Glacial Indifference Italics"/>
              </a:rPr>
              <a:t>incorrectly believing them</a:t>
            </a:r>
          </a:p>
          <a:p>
            <a:pPr algn="r">
              <a:lnSpc>
                <a:spcPts val="7200"/>
              </a:lnSpc>
            </a:pPr>
            <a:r>
              <a:rPr lang="en-US" sz="4800" spc="48">
                <a:solidFill>
                  <a:srgbClr val="2E414D"/>
                </a:solidFill>
                <a:latin typeface="Glacial Indifference Italics"/>
              </a:rPr>
              <a:t>to be signs of disrespect </a:t>
            </a:r>
          </a:p>
          <a:p>
            <a:pPr algn="r">
              <a:lnSpc>
                <a:spcPts val="7200"/>
              </a:lnSpc>
            </a:pPr>
            <a:r>
              <a:rPr lang="en-US" sz="4800" spc="48">
                <a:solidFill>
                  <a:srgbClr val="2E414D"/>
                </a:solidFill>
                <a:latin typeface="Glacial Indifference Italics"/>
              </a:rPr>
              <a:t>or stemming from some evil intent </a:t>
            </a:r>
          </a:p>
          <a:p>
            <a:pPr algn="r">
              <a:lnSpc>
                <a:spcPts val="7200"/>
              </a:lnSpc>
            </a:pPr>
            <a:r>
              <a:rPr lang="en-US" sz="4800" spc="48">
                <a:solidFill>
                  <a:srgbClr val="2E414D"/>
                </a:solidFill>
                <a:latin typeface="Glacial Indifference Italics"/>
              </a:rPr>
              <a:t>or judging it to be inappropriate </a:t>
            </a:r>
          </a:p>
          <a:p>
            <a:pPr algn="r">
              <a:lnSpc>
                <a:spcPts val="7200"/>
              </a:lnSpc>
            </a:pPr>
            <a:r>
              <a:rPr lang="en-US" sz="4800" spc="48">
                <a:solidFill>
                  <a:srgbClr val="2E414D"/>
                </a:solidFill>
                <a:latin typeface="Glacial Indifference Italics"/>
              </a:rPr>
              <a:t>because the teacher comes from a different cultural background in which that behavior </a:t>
            </a:r>
          </a:p>
          <a:p>
            <a:pPr algn="r">
              <a:lnSpc>
                <a:spcPts val="7200"/>
              </a:lnSpc>
            </a:pPr>
            <a:r>
              <a:rPr lang="en-US" sz="4800" spc="48">
                <a:solidFill>
                  <a:srgbClr val="2E414D"/>
                </a:solidFill>
                <a:latin typeface="Glacial Indifference Italics"/>
              </a:rPr>
              <a:t>is less familiar or accepted" </a:t>
            </a:r>
          </a:p>
          <a:p>
            <a:pPr algn="r">
              <a:lnSpc>
                <a:spcPts val="6300"/>
              </a:lnSpc>
            </a:pPr>
            <a:r>
              <a:rPr lang="en-US" sz="4200" spc="42">
                <a:solidFill>
                  <a:srgbClr val="2E414D"/>
                </a:solidFill>
                <a:latin typeface="Glacial Indifference Italics"/>
              </a:rPr>
              <a:t>(Feldman, 44)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sp>
        <p:nvSpPr>
          <p:cNvPr id="5" name="TextBox 5"/>
          <p:cNvSpPr txBox="1"/>
          <p:nvPr/>
        </p:nvSpPr>
        <p:spPr>
          <a:xfrm>
            <a:off x="5489726" y="1205865"/>
            <a:ext cx="12033574" cy="7732395"/>
          </a:xfrm>
          <a:prstGeom prst="rect">
            <a:avLst/>
          </a:prstGeom>
        </p:spPr>
        <p:txBody>
          <a:bodyPr lIns="0" tIns="0" rIns="0" bIns="0" rtlCol="0" anchor="t">
            <a:spAutoFit/>
          </a:bodyPr>
          <a:lstStyle/>
          <a:p>
            <a:pPr algn="r">
              <a:lnSpc>
                <a:spcPts val="7200"/>
              </a:lnSpc>
            </a:pPr>
            <a:r>
              <a:rPr lang="en-US" sz="4800" spc="48">
                <a:solidFill>
                  <a:srgbClr val="2E414D"/>
                </a:solidFill>
                <a:latin typeface="Glacial Indifference Bold"/>
              </a:rPr>
              <a:t>Subjective</a:t>
            </a:r>
          </a:p>
          <a:p>
            <a:pPr algn="r">
              <a:lnSpc>
                <a:spcPts val="7200"/>
              </a:lnSpc>
            </a:pPr>
            <a:r>
              <a:rPr lang="en-US" sz="4800" spc="48">
                <a:solidFill>
                  <a:srgbClr val="2E414D"/>
                </a:solidFill>
                <a:latin typeface="Glacial Indifference Bold"/>
              </a:rPr>
              <a:t>awarding or subtracting for points</a:t>
            </a:r>
          </a:p>
          <a:p>
            <a:pPr algn="r">
              <a:lnSpc>
                <a:spcPts val="7200"/>
              </a:lnSpc>
            </a:pPr>
            <a:r>
              <a:rPr lang="en-US" sz="4800" spc="48">
                <a:solidFill>
                  <a:srgbClr val="2E414D"/>
                </a:solidFill>
                <a:latin typeface="Glacial Indifference Bold"/>
              </a:rPr>
              <a:t>on behavior</a:t>
            </a:r>
          </a:p>
          <a:p>
            <a:pPr algn="r">
              <a:lnSpc>
                <a:spcPts val="7200"/>
              </a:lnSpc>
            </a:pPr>
            <a:r>
              <a:rPr lang="en-US" sz="4800" spc="48">
                <a:solidFill>
                  <a:srgbClr val="2E414D"/>
                </a:solidFill>
                <a:latin typeface="Glacial Indifference Bold"/>
              </a:rPr>
              <a:t>stigmatizes students,</a:t>
            </a:r>
          </a:p>
          <a:p>
            <a:pPr algn="r">
              <a:lnSpc>
                <a:spcPts val="7200"/>
              </a:lnSpc>
            </a:pPr>
            <a:r>
              <a:rPr lang="en-US" sz="4800" spc="48">
                <a:solidFill>
                  <a:srgbClr val="2E414D"/>
                </a:solidFill>
                <a:latin typeface="Glacial Indifference Bold"/>
              </a:rPr>
              <a:t>harming academic success</a:t>
            </a:r>
          </a:p>
          <a:p>
            <a:pPr algn="r">
              <a:lnSpc>
                <a:spcPts val="6300"/>
              </a:lnSpc>
            </a:pPr>
            <a:endParaRPr lang="en-US" sz="4800" spc="48">
              <a:solidFill>
                <a:srgbClr val="2E414D"/>
              </a:solidFill>
              <a:latin typeface="Glacial Indifference Bold"/>
            </a:endParaRPr>
          </a:p>
          <a:p>
            <a:pPr algn="r">
              <a:lnSpc>
                <a:spcPts val="6300"/>
              </a:lnSpc>
            </a:pPr>
            <a:r>
              <a:rPr lang="en-US" sz="4200" spc="42">
                <a:solidFill>
                  <a:srgbClr val="2E414D"/>
                </a:solidFill>
                <a:latin typeface="Glacial Indifference Italics"/>
              </a:rPr>
              <a:t>Researchers Gershenson, Holt, </a:t>
            </a:r>
          </a:p>
          <a:p>
            <a:pPr algn="r">
              <a:lnSpc>
                <a:spcPts val="6300"/>
              </a:lnSpc>
            </a:pPr>
            <a:r>
              <a:rPr lang="en-US" sz="4200" spc="42">
                <a:solidFill>
                  <a:srgbClr val="2E414D"/>
                </a:solidFill>
                <a:latin typeface="Glacial Indifference Italics"/>
              </a:rPr>
              <a:t>Papageorge, 2015 </a:t>
            </a:r>
          </a:p>
          <a:p>
            <a:pPr algn="r">
              <a:lnSpc>
                <a:spcPts val="6300"/>
              </a:lnSpc>
            </a:pPr>
            <a:r>
              <a:rPr lang="en-US" sz="4200" spc="42">
                <a:solidFill>
                  <a:srgbClr val="2E414D"/>
                </a:solidFill>
                <a:latin typeface="Glacial Indifference Italics"/>
              </a:rPr>
              <a:t>(Feldman, 45) </a:t>
            </a:r>
          </a:p>
        </p:txBody>
      </p:sp>
      <p:pic>
        <p:nvPicPr>
          <p:cNvPr id="6" name="Picture 6"/>
          <p:cNvPicPr>
            <a:picLocks noChangeAspect="1"/>
          </p:cNvPicPr>
          <p:nvPr/>
        </p:nvPicPr>
        <p:blipFill>
          <a:blip r:embed="rId2"/>
          <a:srcRect/>
          <a:stretch>
            <a:fillRect/>
          </a:stretch>
        </p:blipFill>
        <p:spPr>
          <a:xfrm>
            <a:off x="2225020" y="1957771"/>
            <a:ext cx="4344537" cy="637145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sp>
        <p:nvSpPr>
          <p:cNvPr id="5" name="TextBox 5"/>
          <p:cNvSpPr txBox="1"/>
          <p:nvPr/>
        </p:nvSpPr>
        <p:spPr>
          <a:xfrm>
            <a:off x="8441726" y="1129665"/>
            <a:ext cx="9081574" cy="7884795"/>
          </a:xfrm>
          <a:prstGeom prst="rect">
            <a:avLst/>
          </a:prstGeom>
        </p:spPr>
        <p:txBody>
          <a:bodyPr lIns="0" tIns="0" rIns="0" bIns="0" rtlCol="0" anchor="t">
            <a:spAutoFit/>
          </a:bodyPr>
          <a:lstStyle/>
          <a:p>
            <a:pPr algn="r">
              <a:lnSpc>
                <a:spcPts val="7200"/>
              </a:lnSpc>
            </a:pPr>
            <a:r>
              <a:rPr lang="en-US" sz="4800" spc="48">
                <a:solidFill>
                  <a:srgbClr val="2E414D"/>
                </a:solidFill>
                <a:latin typeface="Glacial Indifference Italics"/>
              </a:rPr>
              <a:t>"If we can't stop</a:t>
            </a:r>
          </a:p>
          <a:p>
            <a:pPr algn="r">
              <a:lnSpc>
                <a:spcPts val="7200"/>
              </a:lnSpc>
            </a:pPr>
            <a:r>
              <a:rPr lang="en-US" sz="4800" spc="48">
                <a:solidFill>
                  <a:srgbClr val="2E414D"/>
                </a:solidFill>
                <a:latin typeface="Glacial Indifference Italics"/>
              </a:rPr>
              <a:t>our implicit biases,</a:t>
            </a:r>
          </a:p>
          <a:p>
            <a:pPr algn="r">
              <a:lnSpc>
                <a:spcPts val="7200"/>
              </a:lnSpc>
            </a:pPr>
            <a:r>
              <a:rPr lang="en-US" sz="4800" spc="48">
                <a:solidFill>
                  <a:srgbClr val="2E414D"/>
                </a:solidFill>
                <a:latin typeface="Glacial Indifference Italics"/>
              </a:rPr>
              <a:t>can teachers,</a:t>
            </a:r>
          </a:p>
          <a:p>
            <a:pPr algn="r">
              <a:lnSpc>
                <a:spcPts val="7200"/>
              </a:lnSpc>
            </a:pPr>
            <a:r>
              <a:rPr lang="en-US" sz="4800" spc="48">
                <a:solidFill>
                  <a:srgbClr val="2E414D"/>
                </a:solidFill>
                <a:latin typeface="Glacial Indifference Italics"/>
              </a:rPr>
              <a:t>particularly for those of us</a:t>
            </a:r>
          </a:p>
          <a:p>
            <a:pPr algn="r">
              <a:lnSpc>
                <a:spcPts val="7200"/>
              </a:lnSpc>
            </a:pPr>
            <a:r>
              <a:rPr lang="en-US" sz="4800" spc="48">
                <a:solidFill>
                  <a:srgbClr val="2E414D"/>
                </a:solidFill>
                <a:latin typeface="Glacial Indifference Italics"/>
              </a:rPr>
              <a:t>who are white teachers,</a:t>
            </a:r>
          </a:p>
          <a:p>
            <a:pPr algn="r">
              <a:lnSpc>
                <a:spcPts val="7200"/>
              </a:lnSpc>
            </a:pPr>
            <a:r>
              <a:rPr lang="en-US" sz="4800" spc="48">
                <a:solidFill>
                  <a:srgbClr val="2E414D"/>
                </a:solidFill>
                <a:latin typeface="Glacial Indifference Italics"/>
              </a:rPr>
              <a:t>limit the opportunities to perpetuate inequities</a:t>
            </a:r>
          </a:p>
          <a:p>
            <a:pPr algn="r">
              <a:lnSpc>
                <a:spcPts val="7200"/>
              </a:lnSpc>
            </a:pPr>
            <a:r>
              <a:rPr lang="en-US" sz="4800" spc="48">
                <a:solidFill>
                  <a:srgbClr val="2E414D"/>
                </a:solidFill>
                <a:latin typeface="Glacial Indifference Italics"/>
              </a:rPr>
              <a:t>through our racial biases?"</a:t>
            </a:r>
          </a:p>
          <a:p>
            <a:pPr algn="r">
              <a:lnSpc>
                <a:spcPts val="4800"/>
              </a:lnSpc>
            </a:pPr>
            <a:r>
              <a:rPr lang="en-US" sz="3200" spc="32">
                <a:solidFill>
                  <a:srgbClr val="2E414D"/>
                </a:solidFill>
                <a:latin typeface="Glacial Indifference Italics"/>
              </a:rPr>
              <a:t>(Feldman, 42) </a:t>
            </a:r>
          </a:p>
        </p:txBody>
      </p:sp>
      <p:pic>
        <p:nvPicPr>
          <p:cNvPr id="6" name="Picture 6"/>
          <p:cNvPicPr>
            <a:picLocks noChangeAspect="1"/>
          </p:cNvPicPr>
          <p:nvPr/>
        </p:nvPicPr>
        <p:blipFill>
          <a:blip r:embed="rId2"/>
          <a:srcRect/>
          <a:stretch>
            <a:fillRect/>
          </a:stretch>
        </p:blipFill>
        <p:spPr>
          <a:xfrm>
            <a:off x="1305368" y="2761741"/>
            <a:ext cx="7136358" cy="476351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756662" y="1028700"/>
            <a:ext cx="13670975" cy="2442175"/>
            <a:chOff x="0" y="0"/>
            <a:chExt cx="18227967" cy="3256233"/>
          </a:xfrm>
        </p:grpSpPr>
        <p:grpSp>
          <p:nvGrpSpPr>
            <p:cNvPr id="3" name="Group 3"/>
            <p:cNvGrpSpPr/>
            <p:nvPr/>
          </p:nvGrpSpPr>
          <p:grpSpPr>
            <a:xfrm>
              <a:off x="0" y="0"/>
              <a:ext cx="18227967" cy="3256233"/>
              <a:chOff x="0" y="0"/>
              <a:chExt cx="32463188" cy="5799205"/>
            </a:xfrm>
          </p:grpSpPr>
          <p:sp>
            <p:nvSpPr>
              <p:cNvPr id="4" name="Freeform 4"/>
              <p:cNvSpPr/>
              <p:nvPr/>
            </p:nvSpPr>
            <p:spPr>
              <a:xfrm>
                <a:off x="72390" y="72390"/>
                <a:ext cx="32318408" cy="5654425"/>
              </a:xfrm>
              <a:custGeom>
                <a:avLst/>
                <a:gdLst/>
                <a:ahLst/>
                <a:cxnLst/>
                <a:rect l="l" t="t" r="r" b="b"/>
                <a:pathLst>
                  <a:path w="32318408" h="5654425">
                    <a:moveTo>
                      <a:pt x="0" y="0"/>
                    </a:moveTo>
                    <a:lnTo>
                      <a:pt x="32318408" y="0"/>
                    </a:lnTo>
                    <a:lnTo>
                      <a:pt x="32318408" y="5654425"/>
                    </a:lnTo>
                    <a:lnTo>
                      <a:pt x="0" y="5654425"/>
                    </a:lnTo>
                    <a:lnTo>
                      <a:pt x="0" y="0"/>
                    </a:lnTo>
                    <a:close/>
                  </a:path>
                </a:pathLst>
              </a:custGeom>
              <a:solidFill>
                <a:srgbClr val="FAFEFF"/>
              </a:solidFill>
            </p:spPr>
          </p:sp>
          <p:sp>
            <p:nvSpPr>
              <p:cNvPr id="5" name="Freeform 5"/>
              <p:cNvSpPr/>
              <p:nvPr/>
            </p:nvSpPr>
            <p:spPr>
              <a:xfrm>
                <a:off x="0" y="0"/>
                <a:ext cx="32463187" cy="5799205"/>
              </a:xfrm>
              <a:custGeom>
                <a:avLst/>
                <a:gdLst/>
                <a:ahLst/>
                <a:cxnLst/>
                <a:rect l="l" t="t" r="r" b="b"/>
                <a:pathLst>
                  <a:path w="32463187" h="5799205">
                    <a:moveTo>
                      <a:pt x="32318409" y="5654425"/>
                    </a:moveTo>
                    <a:lnTo>
                      <a:pt x="32463187" y="5654425"/>
                    </a:lnTo>
                    <a:lnTo>
                      <a:pt x="32463187" y="5799205"/>
                    </a:lnTo>
                    <a:lnTo>
                      <a:pt x="32318409" y="5799205"/>
                    </a:lnTo>
                    <a:lnTo>
                      <a:pt x="32318409" y="5654425"/>
                    </a:lnTo>
                    <a:close/>
                    <a:moveTo>
                      <a:pt x="0" y="144780"/>
                    </a:moveTo>
                    <a:lnTo>
                      <a:pt x="144780" y="144780"/>
                    </a:lnTo>
                    <a:lnTo>
                      <a:pt x="144780" y="5654425"/>
                    </a:lnTo>
                    <a:lnTo>
                      <a:pt x="0" y="5654425"/>
                    </a:lnTo>
                    <a:lnTo>
                      <a:pt x="0" y="144780"/>
                    </a:lnTo>
                    <a:close/>
                    <a:moveTo>
                      <a:pt x="0" y="5654425"/>
                    </a:moveTo>
                    <a:lnTo>
                      <a:pt x="144780" y="5654425"/>
                    </a:lnTo>
                    <a:lnTo>
                      <a:pt x="144780" y="5799205"/>
                    </a:lnTo>
                    <a:lnTo>
                      <a:pt x="0" y="5799205"/>
                    </a:lnTo>
                    <a:lnTo>
                      <a:pt x="0" y="5654425"/>
                    </a:lnTo>
                    <a:close/>
                    <a:moveTo>
                      <a:pt x="32318409" y="144780"/>
                    </a:moveTo>
                    <a:lnTo>
                      <a:pt x="32463187" y="144780"/>
                    </a:lnTo>
                    <a:lnTo>
                      <a:pt x="32463187" y="5654425"/>
                    </a:lnTo>
                    <a:lnTo>
                      <a:pt x="32318409" y="5654425"/>
                    </a:lnTo>
                    <a:lnTo>
                      <a:pt x="32318409" y="144780"/>
                    </a:lnTo>
                    <a:close/>
                    <a:moveTo>
                      <a:pt x="144780" y="5654425"/>
                    </a:moveTo>
                    <a:lnTo>
                      <a:pt x="32318409" y="5654425"/>
                    </a:lnTo>
                    <a:lnTo>
                      <a:pt x="32318409" y="5799205"/>
                    </a:lnTo>
                    <a:lnTo>
                      <a:pt x="144780" y="5799205"/>
                    </a:lnTo>
                    <a:lnTo>
                      <a:pt x="144780" y="5654425"/>
                    </a:lnTo>
                    <a:close/>
                    <a:moveTo>
                      <a:pt x="32318409" y="0"/>
                    </a:moveTo>
                    <a:lnTo>
                      <a:pt x="32463187" y="0"/>
                    </a:lnTo>
                    <a:lnTo>
                      <a:pt x="32463187" y="144780"/>
                    </a:lnTo>
                    <a:lnTo>
                      <a:pt x="32318409" y="144780"/>
                    </a:lnTo>
                    <a:lnTo>
                      <a:pt x="32318409" y="0"/>
                    </a:lnTo>
                    <a:close/>
                    <a:moveTo>
                      <a:pt x="0" y="0"/>
                    </a:moveTo>
                    <a:lnTo>
                      <a:pt x="144780" y="0"/>
                    </a:lnTo>
                    <a:lnTo>
                      <a:pt x="144780" y="144780"/>
                    </a:lnTo>
                    <a:lnTo>
                      <a:pt x="0" y="144780"/>
                    </a:lnTo>
                    <a:lnTo>
                      <a:pt x="0" y="0"/>
                    </a:lnTo>
                    <a:close/>
                    <a:moveTo>
                      <a:pt x="144780" y="0"/>
                    </a:moveTo>
                    <a:lnTo>
                      <a:pt x="32318409" y="0"/>
                    </a:lnTo>
                    <a:lnTo>
                      <a:pt x="32318409" y="144780"/>
                    </a:lnTo>
                    <a:lnTo>
                      <a:pt x="144780" y="144780"/>
                    </a:lnTo>
                    <a:lnTo>
                      <a:pt x="144780" y="0"/>
                    </a:lnTo>
                    <a:close/>
                  </a:path>
                </a:pathLst>
              </a:custGeom>
              <a:solidFill>
                <a:srgbClr val="2E414D"/>
              </a:solidFill>
            </p:spPr>
          </p:sp>
        </p:grpSp>
        <p:sp>
          <p:nvSpPr>
            <p:cNvPr id="6" name="TextBox 6"/>
            <p:cNvSpPr txBox="1"/>
            <p:nvPr/>
          </p:nvSpPr>
          <p:spPr>
            <a:xfrm>
              <a:off x="2380482" y="915433"/>
              <a:ext cx="14982348" cy="1472992"/>
            </a:xfrm>
            <a:prstGeom prst="rect">
              <a:avLst/>
            </a:prstGeom>
          </p:spPr>
          <p:txBody>
            <a:bodyPr lIns="0" tIns="0" rIns="0" bIns="0" rtlCol="0" anchor="t">
              <a:spAutoFit/>
            </a:bodyPr>
            <a:lstStyle/>
            <a:p>
              <a:pPr>
                <a:lnSpc>
                  <a:spcPts val="8325"/>
                </a:lnSpc>
              </a:pPr>
              <a:r>
                <a:rPr lang="en-US" sz="7500" spc="165">
                  <a:solidFill>
                    <a:srgbClr val="2E414D"/>
                  </a:solidFill>
                  <a:latin typeface="Sifonn"/>
                </a:rPr>
                <a:t>Today's Webinar</a:t>
              </a:r>
            </a:p>
          </p:txBody>
        </p:sp>
      </p:grpSp>
      <p:grpSp>
        <p:nvGrpSpPr>
          <p:cNvPr id="7" name="Group 7"/>
          <p:cNvGrpSpPr/>
          <p:nvPr/>
        </p:nvGrpSpPr>
        <p:grpSpPr>
          <a:xfrm>
            <a:off x="1028700" y="4905478"/>
            <a:ext cx="13116954" cy="3229328"/>
            <a:chOff x="0" y="0"/>
            <a:chExt cx="17489272" cy="4305770"/>
          </a:xfrm>
        </p:grpSpPr>
        <p:sp>
          <p:nvSpPr>
            <p:cNvPr id="8" name="TextBox 8"/>
            <p:cNvSpPr txBox="1"/>
            <p:nvPr/>
          </p:nvSpPr>
          <p:spPr>
            <a:xfrm>
              <a:off x="0" y="0"/>
              <a:ext cx="17489272" cy="762000"/>
            </a:xfrm>
            <a:prstGeom prst="rect">
              <a:avLst/>
            </a:prstGeom>
          </p:spPr>
          <p:txBody>
            <a:bodyPr lIns="0" tIns="0" rIns="0" bIns="0" rtlCol="0" anchor="t">
              <a:spAutoFit/>
            </a:bodyPr>
            <a:lstStyle/>
            <a:p>
              <a:pPr>
                <a:lnSpc>
                  <a:spcPts val="4560"/>
                </a:lnSpc>
              </a:pPr>
              <a:r>
                <a:rPr lang="en-US" sz="3800" spc="380">
                  <a:solidFill>
                    <a:srgbClr val="2E414D"/>
                  </a:solidFill>
                  <a:latin typeface="Glacial Indifference Bold"/>
                </a:rPr>
                <a:t>CHAPTER PREVIEW &amp; BREAKOUT GROUPS</a:t>
              </a:r>
            </a:p>
          </p:txBody>
        </p:sp>
        <p:sp>
          <p:nvSpPr>
            <p:cNvPr id="9" name="TextBox 9"/>
            <p:cNvSpPr txBox="1"/>
            <p:nvPr/>
          </p:nvSpPr>
          <p:spPr>
            <a:xfrm>
              <a:off x="0" y="1314920"/>
              <a:ext cx="17489272" cy="2990850"/>
            </a:xfrm>
            <a:prstGeom prst="rect">
              <a:avLst/>
            </a:prstGeom>
          </p:spPr>
          <p:txBody>
            <a:bodyPr lIns="0" tIns="0" rIns="0" bIns="0" rtlCol="0" anchor="t">
              <a:spAutoFit/>
            </a:bodyPr>
            <a:lstStyle/>
            <a:p>
              <a:pPr>
                <a:lnSpc>
                  <a:spcPts val="4500"/>
                </a:lnSpc>
              </a:pPr>
              <a:r>
                <a:rPr lang="en-US" sz="3000" spc="30">
                  <a:solidFill>
                    <a:srgbClr val="2E414D"/>
                  </a:solidFill>
                  <a:latin typeface="Glacial Indifference"/>
                </a:rPr>
                <a:t>Chapter 4: </a:t>
              </a:r>
            </a:p>
            <a:p>
              <a:pPr>
                <a:lnSpc>
                  <a:spcPts val="4500"/>
                </a:lnSpc>
              </a:pPr>
              <a:r>
                <a:rPr lang="en-US" sz="3000" spc="30">
                  <a:solidFill>
                    <a:srgbClr val="2E414D"/>
                  </a:solidFill>
                  <a:latin typeface="Glacial Indifference"/>
                </a:rPr>
                <a:t>Traditional Grading HIdes Information, Invites Biases, </a:t>
              </a:r>
            </a:p>
            <a:p>
              <a:pPr>
                <a:lnSpc>
                  <a:spcPts val="4500"/>
                </a:lnSpc>
              </a:pPr>
              <a:r>
                <a:rPr lang="en-US" sz="3000" spc="30">
                  <a:solidFill>
                    <a:srgbClr val="2E414D"/>
                  </a:solidFill>
                  <a:latin typeface="Glacial Indifference"/>
                </a:rPr>
                <a:t>and Provides Misleading Information</a:t>
              </a:r>
            </a:p>
            <a:p>
              <a:pPr>
                <a:lnSpc>
                  <a:spcPts val="4500"/>
                </a:lnSpc>
              </a:pPr>
              <a:endParaRPr lang="en-US" sz="3000" spc="30">
                <a:solidFill>
                  <a:srgbClr val="2E414D"/>
                </a:solidFill>
                <a:latin typeface="Glacial Indifference"/>
              </a:endParaRPr>
            </a:p>
          </p:txBody>
        </p:sp>
      </p:grpSp>
      <p:pic>
        <p:nvPicPr>
          <p:cNvPr id="10" name="Picture 10"/>
          <p:cNvPicPr>
            <a:picLocks noChangeAspect="1"/>
          </p:cNvPicPr>
          <p:nvPr/>
        </p:nvPicPr>
        <p:blipFill>
          <a:blip r:embed="rId2"/>
          <a:srcRect/>
          <a:stretch>
            <a:fillRect/>
          </a:stretch>
        </p:blipFill>
        <p:spPr>
          <a:xfrm rot="-5400000">
            <a:off x="14316744" y="-159784"/>
            <a:ext cx="5136684" cy="4819144"/>
          </a:xfrm>
          <a:prstGeom prst="rect">
            <a:avLst/>
          </a:prstGeom>
        </p:spPr>
      </p:pic>
      <p:sp>
        <p:nvSpPr>
          <p:cNvPr id="11" name="TextBox 11"/>
          <p:cNvSpPr txBox="1"/>
          <p:nvPr/>
        </p:nvSpPr>
        <p:spPr>
          <a:xfrm rot="5400000">
            <a:off x="15377220" y="7304665"/>
            <a:ext cx="3072880" cy="834390"/>
          </a:xfrm>
          <a:prstGeom prst="rect">
            <a:avLst/>
          </a:prstGeom>
        </p:spPr>
        <p:txBody>
          <a:bodyPr lIns="0" tIns="0" rIns="0" bIns="0" rtlCol="0" anchor="t">
            <a:spAutoFit/>
          </a:bodyPr>
          <a:lstStyle/>
          <a:p>
            <a:pPr algn="r">
              <a:lnSpc>
                <a:spcPts val="3359"/>
              </a:lnSpc>
            </a:pPr>
            <a:r>
              <a:rPr lang="en-US" sz="2400" spc="144">
                <a:solidFill>
                  <a:srgbClr val="2E414D"/>
                </a:solidFill>
                <a:latin typeface="Glacial Indifference"/>
              </a:rPr>
              <a:t>Grading for Equity</a:t>
            </a:r>
          </a:p>
          <a:p>
            <a:pPr algn="r">
              <a:lnSpc>
                <a:spcPts val="3359"/>
              </a:lnSpc>
            </a:pPr>
            <a:r>
              <a:rPr lang="en-US" sz="2400" spc="144">
                <a:solidFill>
                  <a:srgbClr val="2E414D"/>
                </a:solidFill>
                <a:latin typeface="Glacial Indifference"/>
              </a:rPr>
              <a:t>by Joe Feldman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a:off x="5589551" y="1563490"/>
            <a:ext cx="10740030" cy="7160020"/>
          </a:xfrm>
          <a:prstGeom prst="rect">
            <a:avLst/>
          </a:prstGeom>
        </p:spPr>
      </p:pic>
      <p:sp>
        <p:nvSpPr>
          <p:cNvPr id="6" name="TextBox 6"/>
          <p:cNvSpPr txBox="1"/>
          <p:nvPr/>
        </p:nvSpPr>
        <p:spPr>
          <a:xfrm>
            <a:off x="-7165759" y="3834765"/>
            <a:ext cx="12033574" cy="2474595"/>
          </a:xfrm>
          <a:prstGeom prst="rect">
            <a:avLst/>
          </a:prstGeom>
        </p:spPr>
        <p:txBody>
          <a:bodyPr lIns="0" tIns="0" rIns="0" bIns="0" rtlCol="0" anchor="t">
            <a:spAutoFit/>
          </a:bodyPr>
          <a:lstStyle/>
          <a:p>
            <a:pPr algn="r">
              <a:lnSpc>
                <a:spcPts val="7200"/>
              </a:lnSpc>
            </a:pPr>
            <a:r>
              <a:rPr lang="en-US" sz="4800" spc="48">
                <a:solidFill>
                  <a:srgbClr val="2E414D"/>
                </a:solidFill>
                <a:latin typeface="Glacial Indifference Bold"/>
              </a:rPr>
              <a:t>The 1st step is</a:t>
            </a:r>
          </a:p>
          <a:p>
            <a:pPr algn="r">
              <a:lnSpc>
                <a:spcPts val="6300"/>
              </a:lnSpc>
            </a:pPr>
            <a:endParaRPr lang="en-US" sz="4800" spc="48">
              <a:solidFill>
                <a:srgbClr val="2E414D"/>
              </a:solidFill>
              <a:latin typeface="Glacial Indifference Bold"/>
            </a:endParaRPr>
          </a:p>
          <a:p>
            <a:pPr algn="r">
              <a:lnSpc>
                <a:spcPts val="6300"/>
              </a:lnSpc>
            </a:pPr>
            <a:endParaRPr lang="en-US" sz="4800" spc="48">
              <a:solidFill>
                <a:srgbClr val="2E414D"/>
              </a:solidFill>
              <a:latin typeface="Glacial Indifference Bo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a:off x="2417284" y="3181004"/>
            <a:ext cx="5946959" cy="3924993"/>
          </a:xfrm>
          <a:prstGeom prst="rect">
            <a:avLst/>
          </a:prstGeom>
        </p:spPr>
      </p:pic>
      <p:sp>
        <p:nvSpPr>
          <p:cNvPr id="6" name="TextBox 6"/>
          <p:cNvSpPr txBox="1"/>
          <p:nvPr/>
        </p:nvSpPr>
        <p:spPr>
          <a:xfrm>
            <a:off x="4352697" y="3038129"/>
            <a:ext cx="12033574" cy="5217795"/>
          </a:xfrm>
          <a:prstGeom prst="rect">
            <a:avLst/>
          </a:prstGeom>
        </p:spPr>
        <p:txBody>
          <a:bodyPr lIns="0" tIns="0" rIns="0" bIns="0" rtlCol="0" anchor="t">
            <a:spAutoFit/>
          </a:bodyPr>
          <a:lstStyle/>
          <a:p>
            <a:pPr algn="r">
              <a:lnSpc>
                <a:spcPts val="7200"/>
              </a:lnSpc>
            </a:pPr>
            <a:r>
              <a:rPr lang="en-US" sz="4800" spc="48">
                <a:solidFill>
                  <a:srgbClr val="2E414D"/>
                </a:solidFill>
                <a:latin typeface="Glacial Indifference Bold"/>
              </a:rPr>
              <a:t>The 2nd step is to</a:t>
            </a:r>
          </a:p>
          <a:p>
            <a:pPr algn="r">
              <a:lnSpc>
                <a:spcPts val="7200"/>
              </a:lnSpc>
            </a:pPr>
            <a:r>
              <a:rPr lang="en-US" sz="4800" spc="48">
                <a:solidFill>
                  <a:srgbClr val="2E414D"/>
                </a:solidFill>
                <a:latin typeface="Glacial Indifference Bold"/>
              </a:rPr>
              <a:t>RECONSIDER policies </a:t>
            </a:r>
          </a:p>
          <a:p>
            <a:pPr algn="r">
              <a:lnSpc>
                <a:spcPts val="7200"/>
              </a:lnSpc>
            </a:pPr>
            <a:r>
              <a:rPr lang="en-US" sz="4800" spc="48">
                <a:solidFill>
                  <a:srgbClr val="2E414D"/>
                </a:solidFill>
                <a:latin typeface="Glacial Indifference Bold"/>
              </a:rPr>
              <a:t>that invite bias </a:t>
            </a:r>
          </a:p>
          <a:p>
            <a:pPr algn="r">
              <a:lnSpc>
                <a:spcPts val="7200"/>
              </a:lnSpc>
            </a:pPr>
            <a:r>
              <a:rPr lang="en-US" sz="4800" spc="48">
                <a:solidFill>
                  <a:srgbClr val="2E414D"/>
                </a:solidFill>
                <a:latin typeface="Glacial Indifference Bold"/>
              </a:rPr>
              <a:t>to operate. </a:t>
            </a:r>
          </a:p>
          <a:p>
            <a:pPr algn="r">
              <a:lnSpc>
                <a:spcPts val="6300"/>
              </a:lnSpc>
            </a:pPr>
            <a:endParaRPr lang="en-US" sz="4800" spc="48">
              <a:solidFill>
                <a:srgbClr val="2E414D"/>
              </a:solidFill>
              <a:latin typeface="Glacial Indifference Bold"/>
            </a:endParaRPr>
          </a:p>
          <a:p>
            <a:pPr algn="r">
              <a:lnSpc>
                <a:spcPts val="6300"/>
              </a:lnSpc>
            </a:pPr>
            <a:endParaRPr lang="en-US" sz="4800" spc="48">
              <a:solidFill>
                <a:srgbClr val="2E414D"/>
              </a:solidFill>
              <a:latin typeface="Glacial Indifference Bo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1344984" y="3220076"/>
            <a:ext cx="15598032" cy="5162726"/>
            <a:chOff x="0" y="0"/>
            <a:chExt cx="37039190" cy="12259443"/>
          </a:xfrm>
        </p:grpSpPr>
        <p:sp>
          <p:nvSpPr>
            <p:cNvPr id="3" name="Freeform 3"/>
            <p:cNvSpPr/>
            <p:nvPr/>
          </p:nvSpPr>
          <p:spPr>
            <a:xfrm>
              <a:off x="72390" y="72390"/>
              <a:ext cx="36894411" cy="12114663"/>
            </a:xfrm>
            <a:custGeom>
              <a:avLst/>
              <a:gdLst/>
              <a:ahLst/>
              <a:cxnLst/>
              <a:rect l="l" t="t" r="r" b="b"/>
              <a:pathLst>
                <a:path w="36894411" h="12114663">
                  <a:moveTo>
                    <a:pt x="0" y="0"/>
                  </a:moveTo>
                  <a:lnTo>
                    <a:pt x="36894411" y="0"/>
                  </a:lnTo>
                  <a:lnTo>
                    <a:pt x="36894411" y="12114663"/>
                  </a:lnTo>
                  <a:lnTo>
                    <a:pt x="0" y="12114663"/>
                  </a:lnTo>
                  <a:lnTo>
                    <a:pt x="0" y="0"/>
                  </a:lnTo>
                  <a:close/>
                </a:path>
              </a:pathLst>
            </a:custGeom>
            <a:solidFill>
              <a:srgbClr val="FAFEFF"/>
            </a:solidFill>
          </p:spPr>
        </p:sp>
        <p:sp>
          <p:nvSpPr>
            <p:cNvPr id="4" name="Freeform 4"/>
            <p:cNvSpPr/>
            <p:nvPr/>
          </p:nvSpPr>
          <p:spPr>
            <a:xfrm>
              <a:off x="0" y="0"/>
              <a:ext cx="37039190" cy="12259443"/>
            </a:xfrm>
            <a:custGeom>
              <a:avLst/>
              <a:gdLst/>
              <a:ahLst/>
              <a:cxnLst/>
              <a:rect l="l" t="t" r="r" b="b"/>
              <a:pathLst>
                <a:path w="37039190" h="12259443">
                  <a:moveTo>
                    <a:pt x="36894412" y="12114663"/>
                  </a:moveTo>
                  <a:lnTo>
                    <a:pt x="37039190" y="12114663"/>
                  </a:lnTo>
                  <a:lnTo>
                    <a:pt x="37039190" y="12259443"/>
                  </a:lnTo>
                  <a:lnTo>
                    <a:pt x="36894412" y="12259443"/>
                  </a:lnTo>
                  <a:lnTo>
                    <a:pt x="36894412" y="12114663"/>
                  </a:lnTo>
                  <a:close/>
                  <a:moveTo>
                    <a:pt x="0" y="144780"/>
                  </a:moveTo>
                  <a:lnTo>
                    <a:pt x="144780" y="144780"/>
                  </a:lnTo>
                  <a:lnTo>
                    <a:pt x="144780" y="12114664"/>
                  </a:lnTo>
                  <a:lnTo>
                    <a:pt x="0" y="12114664"/>
                  </a:lnTo>
                  <a:lnTo>
                    <a:pt x="0" y="144780"/>
                  </a:lnTo>
                  <a:close/>
                  <a:moveTo>
                    <a:pt x="0" y="12114664"/>
                  </a:moveTo>
                  <a:lnTo>
                    <a:pt x="144780" y="12114664"/>
                  </a:lnTo>
                  <a:lnTo>
                    <a:pt x="144780" y="12259443"/>
                  </a:lnTo>
                  <a:lnTo>
                    <a:pt x="0" y="12259443"/>
                  </a:lnTo>
                  <a:lnTo>
                    <a:pt x="0" y="12114663"/>
                  </a:lnTo>
                  <a:close/>
                  <a:moveTo>
                    <a:pt x="36894412" y="144780"/>
                  </a:moveTo>
                  <a:lnTo>
                    <a:pt x="37039190" y="144780"/>
                  </a:lnTo>
                  <a:lnTo>
                    <a:pt x="37039190" y="12114664"/>
                  </a:lnTo>
                  <a:lnTo>
                    <a:pt x="36894412" y="12114664"/>
                  </a:lnTo>
                  <a:lnTo>
                    <a:pt x="36894412" y="144780"/>
                  </a:lnTo>
                  <a:close/>
                  <a:moveTo>
                    <a:pt x="144780" y="12114663"/>
                  </a:moveTo>
                  <a:lnTo>
                    <a:pt x="36894412" y="12114663"/>
                  </a:lnTo>
                  <a:lnTo>
                    <a:pt x="36894412" y="12259443"/>
                  </a:lnTo>
                  <a:lnTo>
                    <a:pt x="144780" y="12259443"/>
                  </a:lnTo>
                  <a:lnTo>
                    <a:pt x="144780" y="12114663"/>
                  </a:lnTo>
                  <a:close/>
                  <a:moveTo>
                    <a:pt x="36894412" y="0"/>
                  </a:moveTo>
                  <a:lnTo>
                    <a:pt x="37039190" y="0"/>
                  </a:lnTo>
                  <a:lnTo>
                    <a:pt x="37039190" y="144780"/>
                  </a:lnTo>
                  <a:lnTo>
                    <a:pt x="36894412" y="144780"/>
                  </a:lnTo>
                  <a:lnTo>
                    <a:pt x="36894412" y="0"/>
                  </a:lnTo>
                  <a:close/>
                  <a:moveTo>
                    <a:pt x="0" y="0"/>
                  </a:moveTo>
                  <a:lnTo>
                    <a:pt x="144780" y="0"/>
                  </a:lnTo>
                  <a:lnTo>
                    <a:pt x="144780" y="144780"/>
                  </a:lnTo>
                  <a:lnTo>
                    <a:pt x="0" y="144780"/>
                  </a:lnTo>
                  <a:lnTo>
                    <a:pt x="0" y="0"/>
                  </a:lnTo>
                  <a:close/>
                  <a:moveTo>
                    <a:pt x="144780" y="0"/>
                  </a:moveTo>
                  <a:lnTo>
                    <a:pt x="36894412" y="0"/>
                  </a:lnTo>
                  <a:lnTo>
                    <a:pt x="36894412"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rot="-5400000">
            <a:off x="15096510" y="-1380872"/>
            <a:ext cx="5136684" cy="4819144"/>
          </a:xfrm>
          <a:prstGeom prst="rect">
            <a:avLst/>
          </a:prstGeom>
        </p:spPr>
      </p:pic>
      <p:sp>
        <p:nvSpPr>
          <p:cNvPr id="6" name="TextBox 6"/>
          <p:cNvSpPr txBox="1"/>
          <p:nvPr/>
        </p:nvSpPr>
        <p:spPr>
          <a:xfrm>
            <a:off x="1344984" y="1512750"/>
            <a:ext cx="12928697" cy="1092838"/>
          </a:xfrm>
          <a:prstGeom prst="rect">
            <a:avLst/>
          </a:prstGeom>
        </p:spPr>
        <p:txBody>
          <a:bodyPr lIns="0" tIns="0" rIns="0" bIns="0" rtlCol="0" anchor="t">
            <a:spAutoFit/>
          </a:bodyPr>
          <a:lstStyle/>
          <a:p>
            <a:pPr>
              <a:lnSpc>
                <a:spcPts val="8325"/>
              </a:lnSpc>
            </a:pPr>
            <a:r>
              <a:rPr lang="en-US" sz="7500" spc="165">
                <a:solidFill>
                  <a:srgbClr val="2E414D"/>
                </a:solidFill>
                <a:latin typeface="Sifonn"/>
              </a:rPr>
              <a:t>Breakout #2</a:t>
            </a:r>
          </a:p>
        </p:txBody>
      </p:sp>
      <p:sp>
        <p:nvSpPr>
          <p:cNvPr id="7" name="TextBox 7"/>
          <p:cNvSpPr txBox="1"/>
          <p:nvPr/>
        </p:nvSpPr>
        <p:spPr>
          <a:xfrm>
            <a:off x="2006048" y="4181484"/>
            <a:ext cx="14275904" cy="3116084"/>
          </a:xfrm>
          <a:prstGeom prst="rect">
            <a:avLst/>
          </a:prstGeom>
        </p:spPr>
        <p:txBody>
          <a:bodyPr lIns="0" tIns="0" rIns="0" bIns="0" rtlCol="0" anchor="t">
            <a:spAutoFit/>
          </a:bodyPr>
          <a:lstStyle/>
          <a:p>
            <a:pPr algn="ctr">
              <a:lnSpc>
                <a:spcPts val="6299"/>
              </a:lnSpc>
            </a:pPr>
            <a:r>
              <a:rPr lang="en-US" sz="4200" spc="42">
                <a:solidFill>
                  <a:srgbClr val="2E414D"/>
                </a:solidFill>
                <a:latin typeface="Glacial Indifference"/>
              </a:rPr>
              <a:t>What confidence or uncertainty do you have that two teachers in your school would assign </a:t>
            </a:r>
          </a:p>
          <a:p>
            <a:pPr algn="ctr">
              <a:lnSpc>
                <a:spcPts val="6299"/>
              </a:lnSpc>
            </a:pPr>
            <a:r>
              <a:rPr lang="en-US" sz="4200" spc="42">
                <a:solidFill>
                  <a:srgbClr val="2E414D"/>
                </a:solidFill>
                <a:latin typeface="Glacial Indifference"/>
              </a:rPr>
              <a:t>the same grade to a student? Why is that? </a:t>
            </a:r>
          </a:p>
          <a:p>
            <a:pPr algn="ctr">
              <a:lnSpc>
                <a:spcPts val="6300"/>
              </a:lnSpc>
            </a:pPr>
            <a:r>
              <a:rPr lang="en-US" sz="4200" spc="42">
                <a:solidFill>
                  <a:srgbClr val="2E414D"/>
                </a:solidFill>
                <a:latin typeface="Glacial Indifference"/>
              </a:rPr>
              <a:t>With what biases might this be connected? </a:t>
            </a:r>
          </a:p>
        </p:txBody>
      </p:sp>
      <p:sp>
        <p:nvSpPr>
          <p:cNvPr id="8" name="TextBox 8"/>
          <p:cNvSpPr txBox="1"/>
          <p:nvPr/>
        </p:nvSpPr>
        <p:spPr>
          <a:xfrm>
            <a:off x="0" y="8644890"/>
            <a:ext cx="18288000" cy="613410"/>
          </a:xfrm>
          <a:prstGeom prst="rect">
            <a:avLst/>
          </a:prstGeom>
        </p:spPr>
        <p:txBody>
          <a:bodyPr lIns="0" tIns="0" rIns="0" bIns="0" rtlCol="0" anchor="t">
            <a:spAutoFit/>
          </a:bodyPr>
          <a:lstStyle/>
          <a:p>
            <a:pPr algn="ctr">
              <a:lnSpc>
                <a:spcPts val="5040"/>
              </a:lnSpc>
            </a:pPr>
            <a:r>
              <a:rPr lang="en-US" sz="3600">
                <a:solidFill>
                  <a:srgbClr val="7564AB"/>
                </a:solidFill>
                <a:latin typeface="Open Sans Italics"/>
              </a:rPr>
              <a:t>5 minutes to discuss––1 minute each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a:off x="2255715" y="1328712"/>
            <a:ext cx="5027095" cy="7531228"/>
          </a:xfrm>
          <a:prstGeom prst="rect">
            <a:avLst/>
          </a:prstGeom>
        </p:spPr>
      </p:pic>
      <p:pic>
        <p:nvPicPr>
          <p:cNvPr id="6" name="Picture 6"/>
          <p:cNvPicPr>
            <a:picLocks noChangeAspect="1"/>
          </p:cNvPicPr>
          <p:nvPr/>
        </p:nvPicPr>
        <p:blipFill>
          <a:blip r:embed="rId3"/>
          <a:srcRect/>
          <a:stretch>
            <a:fillRect/>
          </a:stretch>
        </p:blipFill>
        <p:spPr>
          <a:xfrm>
            <a:off x="9886167" y="1328712"/>
            <a:ext cx="6107859" cy="741095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t="1718"/>
          <a:stretch>
            <a:fillRect/>
          </a:stretch>
        </p:blipFill>
        <p:spPr>
          <a:xfrm>
            <a:off x="6179957" y="863731"/>
            <a:ext cx="10486748" cy="8088198"/>
          </a:xfrm>
          <a:prstGeom prst="rect">
            <a:avLst/>
          </a:prstGeom>
        </p:spPr>
      </p:pic>
      <p:pic>
        <p:nvPicPr>
          <p:cNvPr id="6" name="Picture 6"/>
          <p:cNvPicPr>
            <a:picLocks noChangeAspect="1"/>
          </p:cNvPicPr>
          <p:nvPr/>
        </p:nvPicPr>
        <p:blipFill>
          <a:blip r:embed="rId3"/>
          <a:srcRect/>
          <a:stretch>
            <a:fillRect/>
          </a:stretch>
        </p:blipFill>
        <p:spPr>
          <a:xfrm>
            <a:off x="232570" y="1180846"/>
            <a:ext cx="4369427" cy="1911624"/>
          </a:xfrm>
          <a:prstGeom prst="rect">
            <a:avLst/>
          </a:prstGeom>
        </p:spPr>
      </p:pic>
      <p:sp>
        <p:nvSpPr>
          <p:cNvPr id="7" name="TextBox 7"/>
          <p:cNvSpPr txBox="1"/>
          <p:nvPr/>
        </p:nvSpPr>
        <p:spPr>
          <a:xfrm>
            <a:off x="5421181" y="9172575"/>
            <a:ext cx="12546341" cy="811530"/>
          </a:xfrm>
          <a:prstGeom prst="rect">
            <a:avLst/>
          </a:prstGeom>
        </p:spPr>
        <p:txBody>
          <a:bodyPr lIns="0" tIns="0" rIns="0" bIns="0" rtlCol="0" anchor="t">
            <a:spAutoFit/>
          </a:bodyPr>
          <a:lstStyle/>
          <a:p>
            <a:pPr algn="ctr">
              <a:lnSpc>
                <a:spcPts val="6719"/>
              </a:lnSpc>
            </a:pPr>
            <a:r>
              <a:rPr lang="en-US" sz="4800">
                <a:solidFill>
                  <a:srgbClr val="000000"/>
                </a:solidFill>
                <a:latin typeface="Open Sans"/>
              </a:rPr>
              <a:t>https://www.heinemann.com/pd/institutes/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grpSp>
        <p:nvGrpSpPr>
          <p:cNvPr id="5" name="Group 5"/>
          <p:cNvGrpSpPr/>
          <p:nvPr/>
        </p:nvGrpSpPr>
        <p:grpSpPr>
          <a:xfrm>
            <a:off x="8688000" y="2691055"/>
            <a:ext cx="8147802" cy="4904889"/>
            <a:chOff x="0" y="0"/>
            <a:chExt cx="10863736" cy="6539852"/>
          </a:xfrm>
        </p:grpSpPr>
        <p:sp>
          <p:nvSpPr>
            <p:cNvPr id="6" name="TextBox 6"/>
            <p:cNvSpPr txBox="1"/>
            <p:nvPr/>
          </p:nvSpPr>
          <p:spPr>
            <a:xfrm>
              <a:off x="0" y="47625"/>
              <a:ext cx="10863736" cy="2879309"/>
            </a:xfrm>
            <a:prstGeom prst="rect">
              <a:avLst/>
            </a:prstGeom>
          </p:spPr>
          <p:txBody>
            <a:bodyPr lIns="0" tIns="0" rIns="0" bIns="0" rtlCol="0" anchor="t">
              <a:spAutoFit/>
            </a:bodyPr>
            <a:lstStyle/>
            <a:p>
              <a:pPr algn="r">
                <a:lnSpc>
                  <a:spcPts val="8325"/>
                </a:lnSpc>
              </a:pPr>
              <a:r>
                <a:rPr lang="en-US" sz="7500" spc="165">
                  <a:solidFill>
                    <a:srgbClr val="2E414D"/>
                  </a:solidFill>
                  <a:latin typeface="Sifonn"/>
                </a:rPr>
                <a:t>The "Omnibus" Grade</a:t>
              </a:r>
            </a:p>
          </p:txBody>
        </p:sp>
        <p:sp>
          <p:nvSpPr>
            <p:cNvPr id="7" name="TextBox 7"/>
            <p:cNvSpPr txBox="1"/>
            <p:nvPr/>
          </p:nvSpPr>
          <p:spPr>
            <a:xfrm>
              <a:off x="2970" y="3646273"/>
              <a:ext cx="10860766" cy="1524000"/>
            </a:xfrm>
            <a:prstGeom prst="rect">
              <a:avLst/>
            </a:prstGeom>
          </p:spPr>
          <p:txBody>
            <a:bodyPr lIns="0" tIns="0" rIns="0" bIns="0" rtlCol="0" anchor="t">
              <a:spAutoFit/>
            </a:bodyPr>
            <a:lstStyle/>
            <a:p>
              <a:pPr algn="r">
                <a:lnSpc>
                  <a:spcPts val="4560"/>
                </a:lnSpc>
              </a:pPr>
              <a:r>
                <a:rPr lang="en-US" sz="3800" spc="380">
                  <a:solidFill>
                    <a:srgbClr val="2E414D"/>
                  </a:solidFill>
                  <a:latin typeface="Glacial Indifference Bold"/>
                </a:rPr>
                <a:t>TOO MUCH INFORMATION IN ONE SMALL CONTAINER</a:t>
              </a:r>
            </a:p>
          </p:txBody>
        </p:sp>
        <p:sp>
          <p:nvSpPr>
            <p:cNvPr id="8" name="TextBox 8"/>
            <p:cNvSpPr txBox="1"/>
            <p:nvPr/>
          </p:nvSpPr>
          <p:spPr>
            <a:xfrm>
              <a:off x="2970" y="5794362"/>
              <a:ext cx="10860766" cy="745490"/>
            </a:xfrm>
            <a:prstGeom prst="rect">
              <a:avLst/>
            </a:prstGeom>
          </p:spPr>
          <p:txBody>
            <a:bodyPr lIns="0" tIns="0" rIns="0" bIns="0" rtlCol="0" anchor="t">
              <a:spAutoFit/>
            </a:bodyPr>
            <a:lstStyle/>
            <a:p>
              <a:pPr algn="r">
                <a:lnSpc>
                  <a:spcPts val="4800"/>
                </a:lnSpc>
              </a:pPr>
              <a:endParaRPr/>
            </a:p>
          </p:txBody>
        </p:sp>
      </p:grpSp>
      <p:pic>
        <p:nvPicPr>
          <p:cNvPr id="9" name="Picture 9"/>
          <p:cNvPicPr>
            <a:picLocks noChangeAspect="1"/>
          </p:cNvPicPr>
          <p:nvPr/>
        </p:nvPicPr>
        <p:blipFill>
          <a:blip r:embed="rId2"/>
          <a:srcRect/>
          <a:stretch>
            <a:fillRect/>
          </a:stretch>
        </p:blipFill>
        <p:spPr>
          <a:xfrm>
            <a:off x="1028700" y="2573560"/>
            <a:ext cx="7707410" cy="513987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grpSp>
        <p:nvGrpSpPr>
          <p:cNvPr id="5" name="Group 5"/>
          <p:cNvGrpSpPr/>
          <p:nvPr/>
        </p:nvGrpSpPr>
        <p:grpSpPr>
          <a:xfrm>
            <a:off x="9347876" y="2808550"/>
            <a:ext cx="8147802" cy="4904889"/>
            <a:chOff x="0" y="0"/>
            <a:chExt cx="10863736" cy="6539852"/>
          </a:xfrm>
        </p:grpSpPr>
        <p:sp>
          <p:nvSpPr>
            <p:cNvPr id="6" name="TextBox 6"/>
            <p:cNvSpPr txBox="1"/>
            <p:nvPr/>
          </p:nvSpPr>
          <p:spPr>
            <a:xfrm>
              <a:off x="0" y="47625"/>
              <a:ext cx="10863736" cy="2879309"/>
            </a:xfrm>
            <a:prstGeom prst="rect">
              <a:avLst/>
            </a:prstGeom>
          </p:spPr>
          <p:txBody>
            <a:bodyPr lIns="0" tIns="0" rIns="0" bIns="0" rtlCol="0" anchor="t">
              <a:spAutoFit/>
            </a:bodyPr>
            <a:lstStyle/>
            <a:p>
              <a:pPr algn="r">
                <a:lnSpc>
                  <a:spcPts val="8325"/>
                </a:lnSpc>
              </a:pPr>
              <a:r>
                <a:rPr lang="en-US" sz="7500" spc="165">
                  <a:solidFill>
                    <a:srgbClr val="2E414D"/>
                  </a:solidFill>
                  <a:latin typeface="Sifonn"/>
                </a:rPr>
                <a:t>Teacher's Try to be Clear</a:t>
              </a:r>
            </a:p>
          </p:txBody>
        </p:sp>
        <p:sp>
          <p:nvSpPr>
            <p:cNvPr id="7" name="TextBox 7"/>
            <p:cNvSpPr txBox="1"/>
            <p:nvPr/>
          </p:nvSpPr>
          <p:spPr>
            <a:xfrm>
              <a:off x="2970" y="3646273"/>
              <a:ext cx="10860766" cy="1524000"/>
            </a:xfrm>
            <a:prstGeom prst="rect">
              <a:avLst/>
            </a:prstGeom>
          </p:spPr>
          <p:txBody>
            <a:bodyPr lIns="0" tIns="0" rIns="0" bIns="0" rtlCol="0" anchor="t">
              <a:spAutoFit/>
            </a:bodyPr>
            <a:lstStyle/>
            <a:p>
              <a:pPr algn="r">
                <a:lnSpc>
                  <a:spcPts val="4560"/>
                </a:lnSpc>
              </a:pPr>
              <a:r>
                <a:rPr lang="en-US" sz="3800" spc="380">
                  <a:solidFill>
                    <a:srgbClr val="2E414D"/>
                  </a:solidFill>
                  <a:latin typeface="Glacial Indifference Bold"/>
                </a:rPr>
                <a:t>BY WEIGHTING CATEGORIES</a:t>
              </a:r>
            </a:p>
            <a:p>
              <a:pPr algn="r">
                <a:lnSpc>
                  <a:spcPts val="4560"/>
                </a:lnSpc>
              </a:pPr>
              <a:r>
                <a:rPr lang="en-US" sz="3800" spc="380">
                  <a:solidFill>
                    <a:srgbClr val="2E414D"/>
                  </a:solidFill>
                  <a:latin typeface="Glacial Indifference Bold"/>
                </a:rPr>
                <a:t>OR ADJUSTING POINT VALUES</a:t>
              </a:r>
            </a:p>
          </p:txBody>
        </p:sp>
        <p:sp>
          <p:nvSpPr>
            <p:cNvPr id="8" name="TextBox 8"/>
            <p:cNvSpPr txBox="1"/>
            <p:nvPr/>
          </p:nvSpPr>
          <p:spPr>
            <a:xfrm>
              <a:off x="2970" y="5794362"/>
              <a:ext cx="10860766" cy="745490"/>
            </a:xfrm>
            <a:prstGeom prst="rect">
              <a:avLst/>
            </a:prstGeom>
          </p:spPr>
          <p:txBody>
            <a:bodyPr lIns="0" tIns="0" rIns="0" bIns="0" rtlCol="0" anchor="t">
              <a:spAutoFit/>
            </a:bodyPr>
            <a:lstStyle/>
            <a:p>
              <a:pPr algn="r">
                <a:lnSpc>
                  <a:spcPts val="4800"/>
                </a:lnSpc>
              </a:pPr>
              <a:endParaRPr/>
            </a:p>
          </p:txBody>
        </p:sp>
      </p:grpSp>
      <p:pic>
        <p:nvPicPr>
          <p:cNvPr id="9" name="Picture 9"/>
          <p:cNvPicPr>
            <a:picLocks noChangeAspect="1"/>
          </p:cNvPicPr>
          <p:nvPr/>
        </p:nvPicPr>
        <p:blipFill>
          <a:blip r:embed="rId2"/>
          <a:srcRect/>
          <a:stretch>
            <a:fillRect/>
          </a:stretch>
        </p:blipFill>
        <p:spPr>
          <a:xfrm>
            <a:off x="1028700" y="2573560"/>
            <a:ext cx="7709819" cy="513987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l="24699"/>
          <a:stretch>
            <a:fillRect/>
          </a:stretch>
        </p:blipFill>
        <p:spPr>
          <a:xfrm>
            <a:off x="6184471" y="575028"/>
            <a:ext cx="4931989" cy="4366504"/>
          </a:xfrm>
          <a:prstGeom prst="rect">
            <a:avLst/>
          </a:prstGeom>
        </p:spPr>
      </p:pic>
      <p:grpSp>
        <p:nvGrpSpPr>
          <p:cNvPr id="6" name="Group 6"/>
          <p:cNvGrpSpPr/>
          <p:nvPr/>
        </p:nvGrpSpPr>
        <p:grpSpPr>
          <a:xfrm>
            <a:off x="8084857" y="1517244"/>
            <a:ext cx="8147802" cy="3278652"/>
            <a:chOff x="0" y="0"/>
            <a:chExt cx="10863736" cy="4371535"/>
          </a:xfrm>
        </p:grpSpPr>
        <p:sp>
          <p:nvSpPr>
            <p:cNvPr id="7" name="TextBox 7"/>
            <p:cNvSpPr txBox="1"/>
            <p:nvPr/>
          </p:nvSpPr>
          <p:spPr>
            <a:xfrm>
              <a:off x="0" y="47625"/>
              <a:ext cx="10863736" cy="1472992"/>
            </a:xfrm>
            <a:prstGeom prst="rect">
              <a:avLst/>
            </a:prstGeom>
          </p:spPr>
          <p:txBody>
            <a:bodyPr lIns="0" tIns="0" rIns="0" bIns="0" rtlCol="0" anchor="t">
              <a:spAutoFit/>
            </a:bodyPr>
            <a:lstStyle/>
            <a:p>
              <a:pPr algn="r">
                <a:lnSpc>
                  <a:spcPts val="8325"/>
                </a:lnSpc>
              </a:pPr>
              <a:endParaRPr/>
            </a:p>
          </p:txBody>
        </p:sp>
        <p:sp>
          <p:nvSpPr>
            <p:cNvPr id="8" name="TextBox 8"/>
            <p:cNvSpPr txBox="1"/>
            <p:nvPr/>
          </p:nvSpPr>
          <p:spPr>
            <a:xfrm>
              <a:off x="2970" y="2239956"/>
              <a:ext cx="10860766" cy="762000"/>
            </a:xfrm>
            <a:prstGeom prst="rect">
              <a:avLst/>
            </a:prstGeom>
          </p:spPr>
          <p:txBody>
            <a:bodyPr lIns="0" tIns="0" rIns="0" bIns="0" rtlCol="0" anchor="t">
              <a:spAutoFit/>
            </a:bodyPr>
            <a:lstStyle/>
            <a:p>
              <a:pPr algn="r">
                <a:lnSpc>
                  <a:spcPts val="4560"/>
                </a:lnSpc>
              </a:pPr>
              <a:r>
                <a:rPr lang="en-US" sz="3800" spc="380">
                  <a:solidFill>
                    <a:srgbClr val="2E414D"/>
                  </a:solidFill>
                  <a:latin typeface="Glacial Indifference Bold"/>
                </a:rPr>
                <a:t>INFLATED      </a:t>
              </a:r>
            </a:p>
          </p:txBody>
        </p:sp>
        <p:sp>
          <p:nvSpPr>
            <p:cNvPr id="9" name="TextBox 9"/>
            <p:cNvSpPr txBox="1"/>
            <p:nvPr/>
          </p:nvSpPr>
          <p:spPr>
            <a:xfrm>
              <a:off x="2970" y="3626045"/>
              <a:ext cx="10860766" cy="745490"/>
            </a:xfrm>
            <a:prstGeom prst="rect">
              <a:avLst/>
            </a:prstGeom>
          </p:spPr>
          <p:txBody>
            <a:bodyPr lIns="0" tIns="0" rIns="0" bIns="0" rtlCol="0" anchor="t">
              <a:spAutoFit/>
            </a:bodyPr>
            <a:lstStyle/>
            <a:p>
              <a:pPr algn="r">
                <a:lnSpc>
                  <a:spcPts val="4800"/>
                </a:lnSpc>
              </a:pPr>
              <a:endParaRPr/>
            </a:p>
          </p:txBody>
        </p:sp>
      </p:grpSp>
      <p:pic>
        <p:nvPicPr>
          <p:cNvPr id="10" name="Picture 10"/>
          <p:cNvPicPr>
            <a:picLocks noChangeAspect="1"/>
          </p:cNvPicPr>
          <p:nvPr/>
        </p:nvPicPr>
        <p:blipFill>
          <a:blip r:embed="rId3"/>
          <a:srcRect/>
          <a:stretch>
            <a:fillRect/>
          </a:stretch>
        </p:blipFill>
        <p:spPr>
          <a:xfrm>
            <a:off x="6213639" y="5352548"/>
            <a:ext cx="4902821" cy="4359425"/>
          </a:xfrm>
          <a:prstGeom prst="rect">
            <a:avLst/>
          </a:prstGeom>
        </p:spPr>
      </p:pic>
      <p:grpSp>
        <p:nvGrpSpPr>
          <p:cNvPr id="11" name="Group 11"/>
          <p:cNvGrpSpPr/>
          <p:nvPr/>
        </p:nvGrpSpPr>
        <p:grpSpPr>
          <a:xfrm>
            <a:off x="8084857" y="3423117"/>
            <a:ext cx="8147802" cy="5091327"/>
            <a:chOff x="0" y="0"/>
            <a:chExt cx="10863736" cy="6788435"/>
          </a:xfrm>
        </p:grpSpPr>
        <p:sp>
          <p:nvSpPr>
            <p:cNvPr id="12" name="TextBox 12"/>
            <p:cNvSpPr txBox="1"/>
            <p:nvPr/>
          </p:nvSpPr>
          <p:spPr>
            <a:xfrm>
              <a:off x="0" y="57150"/>
              <a:ext cx="10863736" cy="2356367"/>
            </a:xfrm>
            <a:prstGeom prst="rect">
              <a:avLst/>
            </a:prstGeom>
          </p:spPr>
          <p:txBody>
            <a:bodyPr lIns="0" tIns="0" rIns="0" bIns="0" rtlCol="0" anchor="t">
              <a:spAutoFit/>
            </a:bodyPr>
            <a:lstStyle/>
            <a:p>
              <a:pPr algn="r">
                <a:lnSpc>
                  <a:spcPts val="8325"/>
                </a:lnSpc>
              </a:pPr>
              <a:endParaRPr/>
            </a:p>
            <a:p>
              <a:pPr algn="ctr">
                <a:lnSpc>
                  <a:spcPts val="5328"/>
                </a:lnSpc>
              </a:pPr>
              <a:r>
                <a:rPr lang="en-US" sz="4800" spc="105">
                  <a:solidFill>
                    <a:srgbClr val="2E414D"/>
                  </a:solidFill>
                  <a:latin typeface="Sifonn"/>
                </a:rPr>
                <a:t>              &amp;</a:t>
              </a:r>
            </a:p>
          </p:txBody>
        </p:sp>
        <p:sp>
          <p:nvSpPr>
            <p:cNvPr id="13" name="TextBox 13"/>
            <p:cNvSpPr txBox="1"/>
            <p:nvPr/>
          </p:nvSpPr>
          <p:spPr>
            <a:xfrm>
              <a:off x="2970" y="3132856"/>
              <a:ext cx="10860766" cy="2286000"/>
            </a:xfrm>
            <a:prstGeom prst="rect">
              <a:avLst/>
            </a:prstGeom>
          </p:spPr>
          <p:txBody>
            <a:bodyPr lIns="0" tIns="0" rIns="0" bIns="0" rtlCol="0" anchor="t">
              <a:spAutoFit/>
            </a:bodyPr>
            <a:lstStyle/>
            <a:p>
              <a:pPr algn="r">
                <a:lnSpc>
                  <a:spcPts val="4560"/>
                </a:lnSpc>
              </a:pPr>
              <a:r>
                <a:rPr lang="en-US" sz="3800" spc="380">
                  <a:solidFill>
                    <a:srgbClr val="2E414D"/>
                  </a:solidFill>
                  <a:latin typeface="Glacial Indifference Bold"/>
                </a:rPr>
                <a:t>DEFLATED     </a:t>
              </a:r>
            </a:p>
            <a:p>
              <a:pPr algn="r">
                <a:lnSpc>
                  <a:spcPts val="4560"/>
                </a:lnSpc>
              </a:pPr>
              <a:endParaRPr lang="en-US" sz="3800" spc="380">
                <a:solidFill>
                  <a:srgbClr val="2E414D"/>
                </a:solidFill>
                <a:latin typeface="Glacial Indifference Bold"/>
              </a:endParaRPr>
            </a:p>
            <a:p>
              <a:pPr algn="r">
                <a:lnSpc>
                  <a:spcPts val="4560"/>
                </a:lnSpc>
              </a:pPr>
              <a:r>
                <a:rPr lang="en-US" sz="3800" spc="380">
                  <a:solidFill>
                    <a:srgbClr val="2E414D"/>
                  </a:solidFill>
                  <a:latin typeface="Glacial Indifference Bold"/>
                </a:rPr>
                <a:t>GRADES      </a:t>
              </a:r>
            </a:p>
          </p:txBody>
        </p:sp>
        <p:sp>
          <p:nvSpPr>
            <p:cNvPr id="14" name="TextBox 14"/>
            <p:cNvSpPr txBox="1"/>
            <p:nvPr/>
          </p:nvSpPr>
          <p:spPr>
            <a:xfrm>
              <a:off x="2970" y="6042945"/>
              <a:ext cx="10860766" cy="745490"/>
            </a:xfrm>
            <a:prstGeom prst="rect">
              <a:avLst/>
            </a:prstGeom>
          </p:spPr>
          <p:txBody>
            <a:bodyPr lIns="0" tIns="0" rIns="0" bIns="0" rtlCol="0" anchor="t">
              <a:spAutoFit/>
            </a:bodyPr>
            <a:lstStyle/>
            <a:p>
              <a:pPr algn="r">
                <a:lnSpc>
                  <a:spcPts val="4800"/>
                </a:lnSpc>
              </a:pPr>
              <a:endParaRPr/>
            </a:p>
          </p:txBody>
        </p:sp>
      </p:grpSp>
      <p:sp>
        <p:nvSpPr>
          <p:cNvPr id="15" name="TextBox 15"/>
          <p:cNvSpPr txBox="1"/>
          <p:nvPr/>
        </p:nvSpPr>
        <p:spPr>
          <a:xfrm>
            <a:off x="-7307161" y="1374369"/>
            <a:ext cx="12033574" cy="3388995"/>
          </a:xfrm>
          <a:prstGeom prst="rect">
            <a:avLst/>
          </a:prstGeom>
        </p:spPr>
        <p:txBody>
          <a:bodyPr lIns="0" tIns="0" rIns="0" bIns="0" rtlCol="0" anchor="t">
            <a:spAutoFit/>
          </a:bodyPr>
          <a:lstStyle/>
          <a:p>
            <a:pPr algn="r">
              <a:lnSpc>
                <a:spcPts val="7200"/>
              </a:lnSpc>
            </a:pPr>
            <a:r>
              <a:rPr lang="en-US" sz="4800" spc="48">
                <a:solidFill>
                  <a:srgbClr val="2E414D"/>
                </a:solidFill>
                <a:latin typeface="Glacial Indifference Bold"/>
              </a:rPr>
              <a:t>But these </a:t>
            </a:r>
          </a:p>
          <a:p>
            <a:pPr algn="r">
              <a:lnSpc>
                <a:spcPts val="7200"/>
              </a:lnSpc>
            </a:pPr>
            <a:r>
              <a:rPr lang="en-US" sz="4800" spc="48">
                <a:solidFill>
                  <a:srgbClr val="2E414D"/>
                </a:solidFill>
                <a:latin typeface="Glacial Indifference Bold"/>
              </a:rPr>
              <a:t>create..</a:t>
            </a:r>
          </a:p>
          <a:p>
            <a:pPr algn="r">
              <a:lnSpc>
                <a:spcPts val="6300"/>
              </a:lnSpc>
            </a:pPr>
            <a:endParaRPr lang="en-US" sz="4800" spc="48">
              <a:solidFill>
                <a:srgbClr val="2E414D"/>
              </a:solidFill>
              <a:latin typeface="Glacial Indifference Bold"/>
            </a:endParaRPr>
          </a:p>
          <a:p>
            <a:pPr algn="r">
              <a:lnSpc>
                <a:spcPts val="6300"/>
              </a:lnSpc>
            </a:pPr>
            <a:endParaRPr lang="en-US" sz="4800" spc="48">
              <a:solidFill>
                <a:srgbClr val="2E414D"/>
              </a:solidFill>
              <a:latin typeface="Glacial Indifference Bo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l="4666" t="6018" r="4666" b="3620"/>
          <a:stretch>
            <a:fillRect/>
          </a:stretch>
        </p:blipFill>
        <p:spPr>
          <a:xfrm>
            <a:off x="6206854" y="410763"/>
            <a:ext cx="9804347" cy="9526949"/>
          </a:xfrm>
          <a:prstGeom prst="rect">
            <a:avLst/>
          </a:prstGeom>
        </p:spPr>
      </p:pic>
      <p:pic>
        <p:nvPicPr>
          <p:cNvPr id="6" name="Picture 6"/>
          <p:cNvPicPr>
            <a:picLocks noChangeAspect="1"/>
          </p:cNvPicPr>
          <p:nvPr/>
        </p:nvPicPr>
        <p:blipFill>
          <a:blip r:embed="rId3"/>
          <a:srcRect/>
          <a:stretch>
            <a:fillRect/>
          </a:stretch>
        </p:blipFill>
        <p:spPr>
          <a:xfrm>
            <a:off x="13039728" y="2888238"/>
            <a:ext cx="2026662" cy="2026662"/>
          </a:xfrm>
          <a:prstGeom prst="rect">
            <a:avLst/>
          </a:prstGeom>
        </p:spPr>
      </p:pic>
      <p:pic>
        <p:nvPicPr>
          <p:cNvPr id="7" name="Picture 7"/>
          <p:cNvPicPr>
            <a:picLocks noChangeAspect="1"/>
          </p:cNvPicPr>
          <p:nvPr/>
        </p:nvPicPr>
        <p:blipFill>
          <a:blip r:embed="rId3"/>
          <a:srcRect/>
          <a:stretch>
            <a:fillRect/>
          </a:stretch>
        </p:blipFill>
        <p:spPr>
          <a:xfrm>
            <a:off x="13039728" y="8056433"/>
            <a:ext cx="2026662" cy="2026662"/>
          </a:xfrm>
          <a:prstGeom prst="rect">
            <a:avLst/>
          </a:prstGeom>
        </p:spPr>
      </p:pic>
      <p:sp>
        <p:nvSpPr>
          <p:cNvPr id="8" name="TextBox 8"/>
          <p:cNvSpPr txBox="1"/>
          <p:nvPr/>
        </p:nvSpPr>
        <p:spPr>
          <a:xfrm>
            <a:off x="-7236460" y="813474"/>
            <a:ext cx="12033574" cy="9789795"/>
          </a:xfrm>
          <a:prstGeom prst="rect">
            <a:avLst/>
          </a:prstGeom>
        </p:spPr>
        <p:txBody>
          <a:bodyPr lIns="0" tIns="0" rIns="0" bIns="0" rtlCol="0" anchor="t">
            <a:spAutoFit/>
          </a:bodyPr>
          <a:lstStyle/>
          <a:p>
            <a:pPr algn="r">
              <a:lnSpc>
                <a:spcPts val="7200"/>
              </a:lnSpc>
            </a:pPr>
            <a:r>
              <a:rPr lang="en-US" sz="4800" spc="48">
                <a:solidFill>
                  <a:srgbClr val="2E414D"/>
                </a:solidFill>
                <a:latin typeface="Glacial Indifference Bold"/>
              </a:rPr>
              <a:t>Tangela</a:t>
            </a:r>
          </a:p>
          <a:p>
            <a:pPr algn="r">
              <a:lnSpc>
                <a:spcPts val="5400"/>
              </a:lnSpc>
            </a:pPr>
            <a:r>
              <a:rPr lang="en-US" sz="3600" spc="36">
                <a:solidFill>
                  <a:srgbClr val="2E414D"/>
                </a:solidFill>
                <a:latin typeface="Glacial Indifference Italics"/>
              </a:rPr>
              <a:t>On time</a:t>
            </a:r>
          </a:p>
          <a:p>
            <a:pPr algn="r">
              <a:lnSpc>
                <a:spcPts val="5400"/>
              </a:lnSpc>
            </a:pPr>
            <a:r>
              <a:rPr lang="en-US" sz="3600" spc="36">
                <a:solidFill>
                  <a:srgbClr val="2E414D"/>
                </a:solidFill>
                <a:latin typeface="Glacial Indifference Italics"/>
              </a:rPr>
              <a:t>Often incorrect</a:t>
            </a:r>
          </a:p>
          <a:p>
            <a:pPr algn="r">
              <a:lnSpc>
                <a:spcPts val="5400"/>
              </a:lnSpc>
            </a:pPr>
            <a:r>
              <a:rPr lang="en-US" sz="3600" spc="36">
                <a:solidFill>
                  <a:srgbClr val="FF1616"/>
                </a:solidFill>
                <a:latin typeface="Glacial Indifference Italics"/>
              </a:rPr>
              <a:t>INFLATED  </a:t>
            </a:r>
          </a:p>
          <a:p>
            <a:pPr algn="r">
              <a:lnSpc>
                <a:spcPts val="5400"/>
              </a:lnSpc>
            </a:pPr>
            <a:r>
              <a:rPr lang="en-US" sz="3600" spc="36">
                <a:solidFill>
                  <a:srgbClr val="FF1616"/>
                </a:solidFill>
                <a:latin typeface="Glacial Indifference Italics"/>
              </a:rPr>
              <a:t>by work ethic</a:t>
            </a:r>
          </a:p>
          <a:p>
            <a:pPr algn="r">
              <a:lnSpc>
                <a:spcPts val="7200"/>
              </a:lnSpc>
            </a:pPr>
            <a:endParaRPr lang="en-US" sz="3600" spc="36">
              <a:solidFill>
                <a:srgbClr val="FF1616"/>
              </a:solidFill>
              <a:latin typeface="Glacial Indifference Italics"/>
            </a:endParaRPr>
          </a:p>
          <a:p>
            <a:pPr algn="r">
              <a:lnSpc>
                <a:spcPts val="7200"/>
              </a:lnSpc>
            </a:pPr>
            <a:r>
              <a:rPr lang="en-US" sz="4800" spc="48">
                <a:solidFill>
                  <a:srgbClr val="2E414D"/>
                </a:solidFill>
                <a:latin typeface="Glacial Indifference Bold"/>
              </a:rPr>
              <a:t>Isabel</a:t>
            </a:r>
          </a:p>
          <a:p>
            <a:pPr algn="r">
              <a:lnSpc>
                <a:spcPts val="5400"/>
              </a:lnSpc>
            </a:pPr>
            <a:r>
              <a:rPr lang="en-US" sz="3600" spc="36">
                <a:solidFill>
                  <a:srgbClr val="2E414D"/>
                </a:solidFill>
                <a:latin typeface="Glacial Indifference Italics"/>
              </a:rPr>
              <a:t>Always late</a:t>
            </a:r>
          </a:p>
          <a:p>
            <a:pPr algn="r">
              <a:lnSpc>
                <a:spcPts val="5400"/>
              </a:lnSpc>
            </a:pPr>
            <a:r>
              <a:rPr lang="en-US" sz="3600" spc="36">
                <a:solidFill>
                  <a:srgbClr val="2E414D"/>
                </a:solidFill>
                <a:latin typeface="Glacial Indifference Italics"/>
              </a:rPr>
              <a:t>Always correct</a:t>
            </a:r>
          </a:p>
          <a:p>
            <a:pPr algn="r">
              <a:lnSpc>
                <a:spcPts val="5400"/>
              </a:lnSpc>
            </a:pPr>
            <a:r>
              <a:rPr lang="en-US" sz="3600" spc="36">
                <a:solidFill>
                  <a:srgbClr val="FF1616"/>
                </a:solidFill>
                <a:latin typeface="Glacial Indifference Italics"/>
              </a:rPr>
              <a:t>DEFLATED</a:t>
            </a:r>
          </a:p>
          <a:p>
            <a:pPr algn="r">
              <a:lnSpc>
                <a:spcPts val="5400"/>
              </a:lnSpc>
            </a:pPr>
            <a:r>
              <a:rPr lang="en-US" sz="3600" spc="36">
                <a:solidFill>
                  <a:srgbClr val="FF1616"/>
                </a:solidFill>
                <a:latin typeface="Glacial Indifference Italics"/>
              </a:rPr>
              <a:t>by work ethic</a:t>
            </a:r>
            <a:r>
              <a:rPr lang="en-US" sz="3600" spc="36">
                <a:solidFill>
                  <a:srgbClr val="2E414D"/>
                </a:solidFill>
                <a:latin typeface="Glacial Indifference Italics"/>
              </a:rPr>
              <a:t> </a:t>
            </a:r>
          </a:p>
          <a:p>
            <a:pPr algn="r">
              <a:lnSpc>
                <a:spcPts val="6300"/>
              </a:lnSpc>
            </a:pPr>
            <a:endParaRPr lang="en-US" sz="3600" spc="36">
              <a:solidFill>
                <a:srgbClr val="2E414D"/>
              </a:solidFill>
              <a:latin typeface="Glacial Indifference Italics"/>
            </a:endParaRPr>
          </a:p>
          <a:p>
            <a:pPr algn="r">
              <a:lnSpc>
                <a:spcPts val="6300"/>
              </a:lnSpc>
            </a:pPr>
            <a:endParaRPr lang="en-US" sz="3600" spc="36">
              <a:solidFill>
                <a:srgbClr val="2E414D"/>
              </a:solidFill>
              <a:latin typeface="Glacial Indifference Italics"/>
            </a:endParaRPr>
          </a:p>
        </p:txBody>
      </p:sp>
      <p:sp>
        <p:nvSpPr>
          <p:cNvPr id="9" name="TextBox 9"/>
          <p:cNvSpPr txBox="1"/>
          <p:nvPr/>
        </p:nvSpPr>
        <p:spPr>
          <a:xfrm>
            <a:off x="16011201" y="9182100"/>
            <a:ext cx="2276799" cy="2244086"/>
          </a:xfrm>
          <a:prstGeom prst="rect">
            <a:avLst/>
          </a:prstGeom>
        </p:spPr>
        <p:txBody>
          <a:bodyPr lIns="0" tIns="0" rIns="0" bIns="0" rtlCol="0" anchor="t">
            <a:spAutoFit/>
          </a:bodyPr>
          <a:lstStyle/>
          <a:p>
            <a:pPr algn="r">
              <a:lnSpc>
                <a:spcPts val="3969"/>
              </a:lnSpc>
            </a:pPr>
            <a:r>
              <a:rPr lang="en-US" sz="2646" spc="26">
                <a:solidFill>
                  <a:srgbClr val="2E414D"/>
                </a:solidFill>
                <a:latin typeface="Glacial Indifference Italics"/>
              </a:rPr>
              <a:t>(Feldman, 49) </a:t>
            </a:r>
          </a:p>
          <a:p>
            <a:pPr algn="r">
              <a:lnSpc>
                <a:spcPts val="6947"/>
              </a:lnSpc>
            </a:pPr>
            <a:endParaRPr lang="en-US" sz="2646" spc="26">
              <a:solidFill>
                <a:srgbClr val="2E414D"/>
              </a:solidFill>
              <a:latin typeface="Glacial Indifference Italics"/>
            </a:endParaRPr>
          </a:p>
          <a:p>
            <a:pPr algn="r">
              <a:lnSpc>
                <a:spcPts val="6947"/>
              </a:lnSpc>
            </a:pPr>
            <a:endParaRPr lang="en-US" sz="2646" spc="26">
              <a:solidFill>
                <a:srgbClr val="2E414D"/>
              </a:solidFill>
              <a:latin typeface="Glacial Indifference Itali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sp>
        <p:nvSpPr>
          <p:cNvPr id="5" name="TextBox 5"/>
          <p:cNvSpPr txBox="1"/>
          <p:nvPr/>
        </p:nvSpPr>
        <p:spPr>
          <a:xfrm>
            <a:off x="-7542831" y="2721364"/>
            <a:ext cx="12033574" cy="7865745"/>
          </a:xfrm>
          <a:prstGeom prst="rect">
            <a:avLst/>
          </a:prstGeom>
        </p:spPr>
        <p:txBody>
          <a:bodyPr lIns="0" tIns="0" rIns="0" bIns="0" rtlCol="0" anchor="t">
            <a:spAutoFit/>
          </a:bodyPr>
          <a:lstStyle/>
          <a:p>
            <a:pPr algn="r">
              <a:lnSpc>
                <a:spcPts val="4200"/>
              </a:lnSpc>
            </a:pPr>
            <a:r>
              <a:rPr lang="en-US" sz="2800" spc="28">
                <a:solidFill>
                  <a:srgbClr val="2E414D"/>
                </a:solidFill>
                <a:latin typeface="Glacial Indifference Bold"/>
              </a:rPr>
              <a:t>Tangela</a:t>
            </a:r>
          </a:p>
          <a:p>
            <a:pPr algn="r">
              <a:lnSpc>
                <a:spcPts val="4200"/>
              </a:lnSpc>
            </a:pPr>
            <a:r>
              <a:rPr lang="en-US" sz="2800" spc="28">
                <a:solidFill>
                  <a:srgbClr val="2E414D"/>
                </a:solidFill>
                <a:latin typeface="Glacial Indifference Italics"/>
              </a:rPr>
              <a:t>On time</a:t>
            </a:r>
          </a:p>
          <a:p>
            <a:pPr algn="r">
              <a:lnSpc>
                <a:spcPts val="4200"/>
              </a:lnSpc>
            </a:pPr>
            <a:r>
              <a:rPr lang="en-US" sz="2800" spc="28">
                <a:solidFill>
                  <a:srgbClr val="2E414D"/>
                </a:solidFill>
                <a:latin typeface="Glacial Indifference Italics"/>
              </a:rPr>
              <a:t>Often incorrect</a:t>
            </a:r>
          </a:p>
          <a:p>
            <a:pPr algn="r">
              <a:lnSpc>
                <a:spcPts val="4200"/>
              </a:lnSpc>
            </a:pPr>
            <a:r>
              <a:rPr lang="en-US" sz="2800" spc="28">
                <a:solidFill>
                  <a:srgbClr val="FF1616"/>
                </a:solidFill>
                <a:latin typeface="Glacial Indifference Italics"/>
              </a:rPr>
              <a:t>INFLATED  </a:t>
            </a:r>
          </a:p>
          <a:p>
            <a:pPr algn="r">
              <a:lnSpc>
                <a:spcPts val="4200"/>
              </a:lnSpc>
            </a:pPr>
            <a:r>
              <a:rPr lang="en-US" sz="2800" spc="28">
                <a:solidFill>
                  <a:srgbClr val="FF1616"/>
                </a:solidFill>
                <a:latin typeface="Glacial Indifference Italics"/>
              </a:rPr>
              <a:t>by work ethic</a:t>
            </a:r>
          </a:p>
          <a:p>
            <a:pPr algn="r">
              <a:lnSpc>
                <a:spcPts val="4199"/>
              </a:lnSpc>
            </a:pPr>
            <a:endParaRPr lang="en-US" sz="2800" spc="28">
              <a:solidFill>
                <a:srgbClr val="FF1616"/>
              </a:solidFill>
              <a:latin typeface="Glacial Indifference Italics"/>
            </a:endParaRPr>
          </a:p>
          <a:p>
            <a:pPr algn="r">
              <a:lnSpc>
                <a:spcPts val="4199"/>
              </a:lnSpc>
            </a:pPr>
            <a:endParaRPr lang="en-US" sz="2800" spc="28">
              <a:solidFill>
                <a:srgbClr val="FF1616"/>
              </a:solidFill>
              <a:latin typeface="Glacial Indifference Italics"/>
            </a:endParaRPr>
          </a:p>
          <a:p>
            <a:pPr algn="r">
              <a:lnSpc>
                <a:spcPts val="4200"/>
              </a:lnSpc>
            </a:pPr>
            <a:r>
              <a:rPr lang="en-US" sz="2800" spc="28">
                <a:solidFill>
                  <a:srgbClr val="2E414D"/>
                </a:solidFill>
                <a:latin typeface="Glacial Indifference Bold"/>
              </a:rPr>
              <a:t>Isabel</a:t>
            </a:r>
          </a:p>
          <a:p>
            <a:pPr algn="r">
              <a:lnSpc>
                <a:spcPts val="4200"/>
              </a:lnSpc>
            </a:pPr>
            <a:r>
              <a:rPr lang="en-US" sz="2800" spc="28">
                <a:solidFill>
                  <a:srgbClr val="2E414D"/>
                </a:solidFill>
                <a:latin typeface="Glacial Indifference Italics"/>
              </a:rPr>
              <a:t>Always late</a:t>
            </a:r>
          </a:p>
          <a:p>
            <a:pPr algn="r">
              <a:lnSpc>
                <a:spcPts val="4200"/>
              </a:lnSpc>
            </a:pPr>
            <a:r>
              <a:rPr lang="en-US" sz="2800" spc="28">
                <a:solidFill>
                  <a:srgbClr val="2E414D"/>
                </a:solidFill>
                <a:latin typeface="Glacial Indifference Italics"/>
              </a:rPr>
              <a:t>Always correct</a:t>
            </a:r>
          </a:p>
          <a:p>
            <a:pPr algn="r">
              <a:lnSpc>
                <a:spcPts val="4200"/>
              </a:lnSpc>
            </a:pPr>
            <a:r>
              <a:rPr lang="en-US" sz="2800" spc="28">
                <a:solidFill>
                  <a:srgbClr val="FF1616"/>
                </a:solidFill>
                <a:latin typeface="Glacial Indifference Italics"/>
              </a:rPr>
              <a:t>DEFLATED</a:t>
            </a:r>
          </a:p>
          <a:p>
            <a:pPr algn="r">
              <a:lnSpc>
                <a:spcPts val="4200"/>
              </a:lnSpc>
            </a:pPr>
            <a:r>
              <a:rPr lang="en-US" sz="2800" spc="28">
                <a:solidFill>
                  <a:srgbClr val="FF1616"/>
                </a:solidFill>
                <a:latin typeface="Glacial Indifference Italics"/>
              </a:rPr>
              <a:t>by work ethic</a:t>
            </a:r>
          </a:p>
          <a:p>
            <a:pPr algn="r">
              <a:lnSpc>
                <a:spcPts val="6300"/>
              </a:lnSpc>
            </a:pPr>
            <a:endParaRPr lang="en-US" sz="2800" spc="28">
              <a:solidFill>
                <a:srgbClr val="FF1616"/>
              </a:solidFill>
              <a:latin typeface="Glacial Indifference Italics"/>
            </a:endParaRPr>
          </a:p>
          <a:p>
            <a:pPr algn="r">
              <a:lnSpc>
                <a:spcPts val="6300"/>
              </a:lnSpc>
            </a:pPr>
            <a:endParaRPr lang="en-US" sz="2800" spc="28">
              <a:solidFill>
                <a:srgbClr val="FF1616"/>
              </a:solidFill>
              <a:latin typeface="Glacial Indifference Italics"/>
            </a:endParaRPr>
          </a:p>
        </p:txBody>
      </p:sp>
      <p:sp>
        <p:nvSpPr>
          <p:cNvPr id="6" name="TextBox 6"/>
          <p:cNvSpPr txBox="1"/>
          <p:nvPr/>
        </p:nvSpPr>
        <p:spPr>
          <a:xfrm>
            <a:off x="5649932" y="813474"/>
            <a:ext cx="12033574" cy="10704195"/>
          </a:xfrm>
          <a:prstGeom prst="rect">
            <a:avLst/>
          </a:prstGeom>
        </p:spPr>
        <p:txBody>
          <a:bodyPr lIns="0" tIns="0" rIns="0" bIns="0" rtlCol="0" anchor="t">
            <a:spAutoFit/>
          </a:bodyPr>
          <a:lstStyle/>
          <a:p>
            <a:pPr algn="r">
              <a:lnSpc>
                <a:spcPts val="7200"/>
              </a:lnSpc>
            </a:pPr>
            <a:r>
              <a:rPr lang="en-US" sz="4800" spc="48">
                <a:solidFill>
                  <a:srgbClr val="2E414D"/>
                </a:solidFill>
                <a:latin typeface="Glacial Indifference Bold Italics"/>
              </a:rPr>
              <a:t>Compliance rewarded over competence</a:t>
            </a:r>
          </a:p>
          <a:p>
            <a:pPr algn="r">
              <a:lnSpc>
                <a:spcPts val="7200"/>
              </a:lnSpc>
            </a:pPr>
            <a:endParaRPr lang="en-US" sz="4800" spc="48">
              <a:solidFill>
                <a:srgbClr val="2E414D"/>
              </a:solidFill>
              <a:latin typeface="Glacial Indifference Bold Italics"/>
            </a:endParaRPr>
          </a:p>
          <a:p>
            <a:pPr algn="r">
              <a:lnSpc>
                <a:spcPts val="7200"/>
              </a:lnSpc>
            </a:pPr>
            <a:r>
              <a:rPr lang="en-US" sz="4800" spc="48">
                <a:solidFill>
                  <a:srgbClr val="2E414D"/>
                </a:solidFill>
                <a:latin typeface="Glacial Indifference Italics"/>
              </a:rPr>
              <a:t>Tangela's academic weaknesses</a:t>
            </a:r>
          </a:p>
          <a:p>
            <a:pPr algn="r">
              <a:lnSpc>
                <a:spcPts val="7200"/>
              </a:lnSpc>
            </a:pPr>
            <a:r>
              <a:rPr lang="en-US" sz="4800" spc="48">
                <a:solidFill>
                  <a:srgbClr val="2E414D"/>
                </a:solidFill>
                <a:latin typeface="Glacial Indifference Italics"/>
              </a:rPr>
              <a:t>overshadowed by work ethic,</a:t>
            </a:r>
          </a:p>
          <a:p>
            <a:pPr algn="r">
              <a:lnSpc>
                <a:spcPts val="7200"/>
              </a:lnSpc>
            </a:pPr>
            <a:r>
              <a:rPr lang="en-US" sz="4800" spc="48">
                <a:solidFill>
                  <a:srgbClr val="FF1616"/>
                </a:solidFill>
                <a:latin typeface="Glacial Indifference Italics"/>
              </a:rPr>
              <a:t>doesn't get the support she needs</a:t>
            </a:r>
          </a:p>
          <a:p>
            <a:pPr algn="r">
              <a:lnSpc>
                <a:spcPts val="7200"/>
              </a:lnSpc>
            </a:pPr>
            <a:endParaRPr lang="en-US" sz="4800" spc="48">
              <a:solidFill>
                <a:srgbClr val="FF1616"/>
              </a:solidFill>
              <a:latin typeface="Glacial Indifference Italics"/>
            </a:endParaRPr>
          </a:p>
          <a:p>
            <a:pPr algn="r">
              <a:lnSpc>
                <a:spcPts val="7200"/>
              </a:lnSpc>
            </a:pPr>
            <a:r>
              <a:rPr lang="en-US" sz="4800" spc="48">
                <a:solidFill>
                  <a:srgbClr val="2E414D"/>
                </a:solidFill>
                <a:latin typeface="Glacial Indifference Italics"/>
              </a:rPr>
              <a:t>Isabel learns it's not about what you know but what the teacher wants </a:t>
            </a:r>
          </a:p>
          <a:p>
            <a:pPr algn="r">
              <a:lnSpc>
                <a:spcPts val="7200"/>
              </a:lnSpc>
            </a:pPr>
            <a:r>
              <a:rPr lang="en-US" sz="4800" spc="48">
                <a:solidFill>
                  <a:srgbClr val="FF1616"/>
                </a:solidFill>
                <a:latin typeface="Glacial Indifference Italics"/>
              </a:rPr>
              <a:t>becomes less engaged/invested</a:t>
            </a:r>
          </a:p>
          <a:p>
            <a:pPr algn="r">
              <a:lnSpc>
                <a:spcPts val="7200"/>
              </a:lnSpc>
            </a:pPr>
            <a:endParaRPr lang="en-US" sz="4800" spc="48">
              <a:solidFill>
                <a:srgbClr val="FF1616"/>
              </a:solidFill>
              <a:latin typeface="Glacial Indifference Italics"/>
            </a:endParaRPr>
          </a:p>
          <a:p>
            <a:pPr algn="r">
              <a:lnSpc>
                <a:spcPts val="6300"/>
              </a:lnSpc>
            </a:pPr>
            <a:endParaRPr lang="en-US" sz="4800" spc="48">
              <a:solidFill>
                <a:srgbClr val="FF1616"/>
              </a:solidFill>
              <a:latin typeface="Glacial Indifference Italics"/>
            </a:endParaRPr>
          </a:p>
          <a:p>
            <a:pPr algn="r">
              <a:lnSpc>
                <a:spcPts val="6300"/>
              </a:lnSpc>
            </a:pPr>
            <a:endParaRPr lang="en-US" sz="4800" spc="48">
              <a:solidFill>
                <a:srgbClr val="FF1616"/>
              </a:solidFill>
              <a:latin typeface="Glacial Indifference Itali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242004" y="5889429"/>
            <a:ext cx="18772008" cy="4737640"/>
            <a:chOff x="0" y="0"/>
            <a:chExt cx="44576135" cy="11250031"/>
          </a:xfrm>
        </p:grpSpPr>
        <p:sp>
          <p:nvSpPr>
            <p:cNvPr id="3" name="Freeform 3"/>
            <p:cNvSpPr/>
            <p:nvPr/>
          </p:nvSpPr>
          <p:spPr>
            <a:xfrm>
              <a:off x="72390" y="72390"/>
              <a:ext cx="44431356" cy="11105251"/>
            </a:xfrm>
            <a:custGeom>
              <a:avLst/>
              <a:gdLst/>
              <a:ahLst/>
              <a:cxnLst/>
              <a:rect l="l" t="t" r="r" b="b"/>
              <a:pathLst>
                <a:path w="44431356" h="11105251">
                  <a:moveTo>
                    <a:pt x="0" y="0"/>
                  </a:moveTo>
                  <a:lnTo>
                    <a:pt x="44431356" y="0"/>
                  </a:lnTo>
                  <a:lnTo>
                    <a:pt x="44431356" y="11105251"/>
                  </a:lnTo>
                  <a:lnTo>
                    <a:pt x="0" y="11105251"/>
                  </a:lnTo>
                  <a:lnTo>
                    <a:pt x="0" y="0"/>
                  </a:lnTo>
                  <a:close/>
                </a:path>
              </a:pathLst>
            </a:custGeom>
            <a:solidFill>
              <a:srgbClr val="FAFEFF"/>
            </a:solidFill>
          </p:spPr>
        </p:sp>
        <p:sp>
          <p:nvSpPr>
            <p:cNvPr id="4" name="Freeform 4"/>
            <p:cNvSpPr/>
            <p:nvPr/>
          </p:nvSpPr>
          <p:spPr>
            <a:xfrm>
              <a:off x="0" y="0"/>
              <a:ext cx="44576135" cy="11250031"/>
            </a:xfrm>
            <a:custGeom>
              <a:avLst/>
              <a:gdLst/>
              <a:ahLst/>
              <a:cxnLst/>
              <a:rect l="l" t="t" r="r" b="b"/>
              <a:pathLst>
                <a:path w="44576135" h="11250031">
                  <a:moveTo>
                    <a:pt x="44431356" y="11105251"/>
                  </a:moveTo>
                  <a:lnTo>
                    <a:pt x="44576135" y="11105251"/>
                  </a:lnTo>
                  <a:lnTo>
                    <a:pt x="44576135" y="11250031"/>
                  </a:lnTo>
                  <a:lnTo>
                    <a:pt x="44431356" y="11250031"/>
                  </a:lnTo>
                  <a:lnTo>
                    <a:pt x="44431356" y="11105251"/>
                  </a:lnTo>
                  <a:close/>
                  <a:moveTo>
                    <a:pt x="0" y="144780"/>
                  </a:moveTo>
                  <a:lnTo>
                    <a:pt x="144780" y="144780"/>
                  </a:lnTo>
                  <a:lnTo>
                    <a:pt x="144780" y="11105251"/>
                  </a:lnTo>
                  <a:lnTo>
                    <a:pt x="0" y="11105251"/>
                  </a:lnTo>
                  <a:lnTo>
                    <a:pt x="0" y="144780"/>
                  </a:lnTo>
                  <a:close/>
                  <a:moveTo>
                    <a:pt x="0" y="11105251"/>
                  </a:moveTo>
                  <a:lnTo>
                    <a:pt x="144780" y="11105251"/>
                  </a:lnTo>
                  <a:lnTo>
                    <a:pt x="144780" y="11250031"/>
                  </a:lnTo>
                  <a:lnTo>
                    <a:pt x="0" y="11250031"/>
                  </a:lnTo>
                  <a:lnTo>
                    <a:pt x="0" y="11105251"/>
                  </a:lnTo>
                  <a:close/>
                  <a:moveTo>
                    <a:pt x="44431356" y="144780"/>
                  </a:moveTo>
                  <a:lnTo>
                    <a:pt x="44576135" y="144780"/>
                  </a:lnTo>
                  <a:lnTo>
                    <a:pt x="44576135" y="11105251"/>
                  </a:lnTo>
                  <a:lnTo>
                    <a:pt x="44431356" y="11105251"/>
                  </a:lnTo>
                  <a:lnTo>
                    <a:pt x="44431356" y="144780"/>
                  </a:lnTo>
                  <a:close/>
                  <a:moveTo>
                    <a:pt x="144780" y="11105251"/>
                  </a:moveTo>
                  <a:lnTo>
                    <a:pt x="44431356" y="11105251"/>
                  </a:lnTo>
                  <a:lnTo>
                    <a:pt x="44431356" y="11250031"/>
                  </a:lnTo>
                  <a:lnTo>
                    <a:pt x="144780" y="11250031"/>
                  </a:lnTo>
                  <a:lnTo>
                    <a:pt x="144780" y="11105251"/>
                  </a:lnTo>
                  <a:close/>
                  <a:moveTo>
                    <a:pt x="44431356" y="0"/>
                  </a:moveTo>
                  <a:lnTo>
                    <a:pt x="44576135" y="0"/>
                  </a:lnTo>
                  <a:lnTo>
                    <a:pt x="44576135" y="144780"/>
                  </a:lnTo>
                  <a:lnTo>
                    <a:pt x="44431356" y="144780"/>
                  </a:lnTo>
                  <a:lnTo>
                    <a:pt x="44431356" y="0"/>
                  </a:lnTo>
                  <a:close/>
                  <a:moveTo>
                    <a:pt x="0" y="0"/>
                  </a:moveTo>
                  <a:lnTo>
                    <a:pt x="144780" y="0"/>
                  </a:lnTo>
                  <a:lnTo>
                    <a:pt x="144780" y="144780"/>
                  </a:lnTo>
                  <a:lnTo>
                    <a:pt x="0" y="144780"/>
                  </a:lnTo>
                  <a:lnTo>
                    <a:pt x="0" y="0"/>
                  </a:lnTo>
                  <a:close/>
                  <a:moveTo>
                    <a:pt x="144780" y="0"/>
                  </a:moveTo>
                  <a:lnTo>
                    <a:pt x="44431356" y="0"/>
                  </a:lnTo>
                  <a:lnTo>
                    <a:pt x="44431356" y="144780"/>
                  </a:lnTo>
                  <a:lnTo>
                    <a:pt x="144780" y="144780"/>
                  </a:lnTo>
                  <a:lnTo>
                    <a:pt x="144780" y="0"/>
                  </a:lnTo>
                  <a:close/>
                </a:path>
              </a:pathLst>
            </a:custGeom>
            <a:solidFill>
              <a:srgbClr val="2E414D"/>
            </a:solidFill>
          </p:spPr>
        </p:sp>
      </p:grpSp>
      <p:sp>
        <p:nvSpPr>
          <p:cNvPr id="5" name="TextBox 5"/>
          <p:cNvSpPr txBox="1"/>
          <p:nvPr/>
        </p:nvSpPr>
        <p:spPr>
          <a:xfrm>
            <a:off x="6251479" y="7482425"/>
            <a:ext cx="11007821" cy="1144905"/>
          </a:xfrm>
          <a:prstGeom prst="rect">
            <a:avLst/>
          </a:prstGeom>
        </p:spPr>
        <p:txBody>
          <a:bodyPr lIns="0" tIns="0" rIns="0" bIns="0" rtlCol="0" anchor="t">
            <a:spAutoFit/>
          </a:bodyPr>
          <a:lstStyle/>
          <a:p>
            <a:pPr algn="r">
              <a:lnSpc>
                <a:spcPts val="4620"/>
              </a:lnSpc>
            </a:pPr>
            <a:r>
              <a:rPr lang="en-US" sz="3300" spc="429">
                <a:solidFill>
                  <a:srgbClr val="2E414D"/>
                </a:solidFill>
                <a:latin typeface="Glacial Indifference"/>
              </a:rPr>
              <a:t>GRADING FOR EQUITY</a:t>
            </a:r>
          </a:p>
          <a:p>
            <a:pPr algn="r">
              <a:lnSpc>
                <a:spcPts val="4620"/>
              </a:lnSpc>
            </a:pPr>
            <a:r>
              <a:rPr lang="en-US" sz="3300" spc="429">
                <a:solidFill>
                  <a:srgbClr val="2E414D"/>
                </a:solidFill>
                <a:latin typeface="Glacial Indifference"/>
              </a:rPr>
              <a:t>BOOK STUDY</a:t>
            </a:r>
          </a:p>
        </p:txBody>
      </p:sp>
      <p:sp>
        <p:nvSpPr>
          <p:cNvPr id="6" name="TextBox 6"/>
          <p:cNvSpPr txBox="1"/>
          <p:nvPr/>
        </p:nvSpPr>
        <p:spPr>
          <a:xfrm>
            <a:off x="1028700" y="2416122"/>
            <a:ext cx="15459283" cy="1092838"/>
          </a:xfrm>
          <a:prstGeom prst="rect">
            <a:avLst/>
          </a:prstGeom>
        </p:spPr>
        <p:txBody>
          <a:bodyPr lIns="0" tIns="0" rIns="0" bIns="0" rtlCol="0" anchor="t">
            <a:spAutoFit/>
          </a:bodyPr>
          <a:lstStyle/>
          <a:p>
            <a:pPr>
              <a:lnSpc>
                <a:spcPts val="8325"/>
              </a:lnSpc>
            </a:pPr>
            <a:r>
              <a:rPr lang="en-US" sz="7500" spc="165">
                <a:solidFill>
                  <a:srgbClr val="2E414D"/>
                </a:solidFill>
                <a:latin typeface="Sifonn"/>
              </a:rPr>
              <a:t>What's best for students?</a:t>
            </a:r>
          </a:p>
        </p:txBody>
      </p:sp>
      <p:pic>
        <p:nvPicPr>
          <p:cNvPr id="7" name="Picture 7"/>
          <p:cNvPicPr>
            <a:picLocks noChangeAspect="1"/>
          </p:cNvPicPr>
          <p:nvPr/>
        </p:nvPicPr>
        <p:blipFill>
          <a:blip r:embed="rId2"/>
          <a:srcRect/>
          <a:stretch>
            <a:fillRect/>
          </a:stretch>
        </p:blipFill>
        <p:spPr>
          <a:xfrm rot="5400000">
            <a:off x="-1539642" y="6848728"/>
            <a:ext cx="5136684" cy="4819144"/>
          </a:xfrm>
          <a:prstGeom prst="rect">
            <a:avLst/>
          </a:prstGeom>
        </p:spPr>
      </p:pic>
      <p:sp>
        <p:nvSpPr>
          <p:cNvPr id="8" name="TextBox 8"/>
          <p:cNvSpPr txBox="1"/>
          <p:nvPr/>
        </p:nvSpPr>
        <p:spPr>
          <a:xfrm>
            <a:off x="1028700" y="942975"/>
            <a:ext cx="5020866" cy="811530"/>
          </a:xfrm>
          <a:prstGeom prst="rect">
            <a:avLst/>
          </a:prstGeom>
        </p:spPr>
        <p:txBody>
          <a:bodyPr lIns="0" tIns="0" rIns="0" bIns="0" rtlCol="0" anchor="t">
            <a:spAutoFit/>
          </a:bodyPr>
          <a:lstStyle/>
          <a:p>
            <a:pPr algn="ctr">
              <a:lnSpc>
                <a:spcPts val="6719"/>
              </a:lnSpc>
            </a:pPr>
            <a:r>
              <a:rPr lang="en-US" sz="4800">
                <a:solidFill>
                  <a:srgbClr val="66757F"/>
                </a:solidFill>
                <a:latin typeface="Open Sans"/>
              </a:rPr>
              <a:t>Guiding question: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grpSp>
        <p:nvGrpSpPr>
          <p:cNvPr id="5" name="Group 5"/>
          <p:cNvGrpSpPr/>
          <p:nvPr/>
        </p:nvGrpSpPr>
        <p:grpSpPr>
          <a:xfrm>
            <a:off x="8664433" y="3579878"/>
            <a:ext cx="8147802" cy="3850152"/>
            <a:chOff x="0" y="0"/>
            <a:chExt cx="10863736" cy="5133535"/>
          </a:xfrm>
        </p:grpSpPr>
        <p:sp>
          <p:nvSpPr>
            <p:cNvPr id="6" name="TextBox 6"/>
            <p:cNvSpPr txBox="1"/>
            <p:nvPr/>
          </p:nvSpPr>
          <p:spPr>
            <a:xfrm>
              <a:off x="0" y="47625"/>
              <a:ext cx="10863736" cy="1472992"/>
            </a:xfrm>
            <a:prstGeom prst="rect">
              <a:avLst/>
            </a:prstGeom>
          </p:spPr>
          <p:txBody>
            <a:bodyPr lIns="0" tIns="0" rIns="0" bIns="0" rtlCol="0" anchor="t">
              <a:spAutoFit/>
            </a:bodyPr>
            <a:lstStyle/>
            <a:p>
              <a:pPr algn="r">
                <a:lnSpc>
                  <a:spcPts val="8325"/>
                </a:lnSpc>
              </a:pPr>
              <a:r>
                <a:rPr lang="en-US" sz="7500" spc="165">
                  <a:solidFill>
                    <a:srgbClr val="2E414D"/>
                  </a:solidFill>
                  <a:latin typeface="Sifonn"/>
                </a:rPr>
                <a:t>Grade Hacks</a:t>
              </a:r>
            </a:p>
          </p:txBody>
        </p:sp>
        <p:sp>
          <p:nvSpPr>
            <p:cNvPr id="7" name="TextBox 7"/>
            <p:cNvSpPr txBox="1"/>
            <p:nvPr/>
          </p:nvSpPr>
          <p:spPr>
            <a:xfrm>
              <a:off x="2970" y="2239956"/>
              <a:ext cx="10860766" cy="1524000"/>
            </a:xfrm>
            <a:prstGeom prst="rect">
              <a:avLst/>
            </a:prstGeom>
          </p:spPr>
          <p:txBody>
            <a:bodyPr lIns="0" tIns="0" rIns="0" bIns="0" rtlCol="0" anchor="t">
              <a:spAutoFit/>
            </a:bodyPr>
            <a:lstStyle/>
            <a:p>
              <a:pPr algn="r">
                <a:lnSpc>
                  <a:spcPts val="4560"/>
                </a:lnSpc>
              </a:pPr>
              <a:r>
                <a:rPr lang="en-US" sz="3800" spc="380">
                  <a:solidFill>
                    <a:srgbClr val="2E414D"/>
                  </a:solidFill>
                  <a:latin typeface="Glacial Indifference Bold"/>
                </a:rPr>
                <a:t>MANIPULATING OUR </a:t>
              </a:r>
            </a:p>
            <a:p>
              <a:pPr algn="r">
                <a:lnSpc>
                  <a:spcPts val="4560"/>
                </a:lnSpc>
              </a:pPr>
              <a:r>
                <a:rPr lang="en-US" sz="3800" spc="380">
                  <a:solidFill>
                    <a:srgbClr val="2E414D"/>
                  </a:solidFill>
                  <a:latin typeface="Glacial Indifference Bold"/>
                </a:rPr>
                <a:t>GRADING PROGRAMS</a:t>
              </a:r>
            </a:p>
          </p:txBody>
        </p:sp>
        <p:sp>
          <p:nvSpPr>
            <p:cNvPr id="8" name="TextBox 8"/>
            <p:cNvSpPr txBox="1"/>
            <p:nvPr/>
          </p:nvSpPr>
          <p:spPr>
            <a:xfrm>
              <a:off x="2970" y="4388045"/>
              <a:ext cx="10860766" cy="745490"/>
            </a:xfrm>
            <a:prstGeom prst="rect">
              <a:avLst/>
            </a:prstGeom>
          </p:spPr>
          <p:txBody>
            <a:bodyPr lIns="0" tIns="0" rIns="0" bIns="0" rtlCol="0" anchor="t">
              <a:spAutoFit/>
            </a:bodyPr>
            <a:lstStyle/>
            <a:p>
              <a:pPr algn="r">
                <a:lnSpc>
                  <a:spcPts val="4800"/>
                </a:lnSpc>
              </a:pPr>
              <a:endParaRPr/>
            </a:p>
          </p:txBody>
        </p:sp>
      </p:grpSp>
      <p:pic>
        <p:nvPicPr>
          <p:cNvPr id="9" name="Picture 9"/>
          <p:cNvPicPr>
            <a:picLocks noChangeAspect="1"/>
          </p:cNvPicPr>
          <p:nvPr/>
        </p:nvPicPr>
        <p:blipFill>
          <a:blip r:embed="rId2"/>
          <a:srcRect/>
          <a:stretch>
            <a:fillRect/>
          </a:stretch>
        </p:blipFill>
        <p:spPr>
          <a:xfrm>
            <a:off x="1188437" y="2477007"/>
            <a:ext cx="8324408" cy="495302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a:off x="728196" y="3453235"/>
            <a:ext cx="9369992" cy="5139580"/>
          </a:xfrm>
          <a:prstGeom prst="rect">
            <a:avLst/>
          </a:prstGeom>
        </p:spPr>
      </p:pic>
      <p:sp>
        <p:nvSpPr>
          <p:cNvPr id="6" name="TextBox 6"/>
          <p:cNvSpPr txBox="1"/>
          <p:nvPr/>
        </p:nvSpPr>
        <p:spPr>
          <a:xfrm>
            <a:off x="5649932" y="1613574"/>
            <a:ext cx="12033574" cy="9103995"/>
          </a:xfrm>
          <a:prstGeom prst="rect">
            <a:avLst/>
          </a:prstGeom>
        </p:spPr>
        <p:txBody>
          <a:bodyPr lIns="0" tIns="0" rIns="0" bIns="0" rtlCol="0" anchor="t">
            <a:spAutoFit/>
          </a:bodyPr>
          <a:lstStyle/>
          <a:p>
            <a:pPr algn="r">
              <a:lnSpc>
                <a:spcPts val="7200"/>
              </a:lnSpc>
            </a:pPr>
            <a:r>
              <a:rPr lang="en-US" sz="4800" spc="48">
                <a:solidFill>
                  <a:srgbClr val="2E414D"/>
                </a:solidFill>
                <a:latin typeface="Glacial Indifference Bold Italics"/>
              </a:rPr>
              <a:t>Retroactively make changes to scores</a:t>
            </a:r>
          </a:p>
          <a:p>
            <a:pPr algn="r">
              <a:lnSpc>
                <a:spcPts val="7200"/>
              </a:lnSpc>
            </a:pPr>
            <a:endParaRPr lang="en-US" sz="4800" spc="48">
              <a:solidFill>
                <a:srgbClr val="2E414D"/>
              </a:solidFill>
              <a:latin typeface="Glacial Indifference Bold Italics"/>
            </a:endParaRPr>
          </a:p>
          <a:p>
            <a:pPr algn="r">
              <a:lnSpc>
                <a:spcPts val="6300"/>
              </a:lnSpc>
            </a:pPr>
            <a:r>
              <a:rPr lang="en-US" sz="4200" spc="42">
                <a:solidFill>
                  <a:srgbClr val="2E414D"/>
                </a:solidFill>
                <a:latin typeface="Glacial Indifference Italics"/>
              </a:rPr>
              <a:t>drop lowest test score</a:t>
            </a:r>
          </a:p>
          <a:p>
            <a:pPr algn="r">
              <a:lnSpc>
                <a:spcPts val="6300"/>
              </a:lnSpc>
            </a:pPr>
            <a:r>
              <a:rPr lang="en-US" sz="4200" spc="42">
                <a:solidFill>
                  <a:srgbClr val="2E414D"/>
                </a:solidFill>
                <a:latin typeface="Glacial Indifference Italics"/>
              </a:rPr>
              <a:t>selectively average scores</a:t>
            </a:r>
          </a:p>
          <a:p>
            <a:pPr algn="r">
              <a:lnSpc>
                <a:spcPts val="6300"/>
              </a:lnSpc>
            </a:pPr>
            <a:r>
              <a:rPr lang="en-US" sz="4200" spc="42">
                <a:solidFill>
                  <a:srgbClr val="2E414D"/>
                </a:solidFill>
                <a:latin typeface="Glacial Indifference Italics"/>
              </a:rPr>
              <a:t>create extra credit</a:t>
            </a:r>
          </a:p>
          <a:p>
            <a:pPr algn="r">
              <a:lnSpc>
                <a:spcPts val="6300"/>
              </a:lnSpc>
            </a:pPr>
            <a:r>
              <a:rPr lang="en-US" sz="4200" spc="42">
                <a:solidFill>
                  <a:srgbClr val="2E414D"/>
                </a:solidFill>
                <a:latin typeface="Glacial Indifference Italics"/>
              </a:rPr>
              <a:t>"curve up" scores</a:t>
            </a:r>
          </a:p>
          <a:p>
            <a:pPr algn="r">
              <a:lnSpc>
                <a:spcPts val="6300"/>
              </a:lnSpc>
            </a:pPr>
            <a:r>
              <a:rPr lang="en-US" sz="4200" spc="42">
                <a:solidFill>
                  <a:srgbClr val="2E414D"/>
                </a:solidFill>
                <a:latin typeface="Glacial Indifference Italics"/>
              </a:rPr>
              <a:t>"bump up" for effort/growth</a:t>
            </a:r>
          </a:p>
          <a:p>
            <a:pPr algn="r">
              <a:lnSpc>
                <a:spcPts val="6300"/>
              </a:lnSpc>
            </a:pPr>
            <a:r>
              <a:rPr lang="en-US" sz="4200" spc="42">
                <a:solidFill>
                  <a:srgbClr val="2E414D"/>
                </a:solidFill>
                <a:latin typeface="Glacial Indifference Italics"/>
              </a:rPr>
              <a:t>"end of term" fudge</a:t>
            </a:r>
          </a:p>
          <a:p>
            <a:pPr algn="r">
              <a:lnSpc>
                <a:spcPts val="7200"/>
              </a:lnSpc>
            </a:pPr>
            <a:endParaRPr lang="en-US" sz="4200" spc="42">
              <a:solidFill>
                <a:srgbClr val="2E414D"/>
              </a:solidFill>
              <a:latin typeface="Glacial Indifference Italics"/>
            </a:endParaRPr>
          </a:p>
          <a:p>
            <a:pPr algn="r">
              <a:lnSpc>
                <a:spcPts val="6300"/>
              </a:lnSpc>
            </a:pPr>
            <a:endParaRPr lang="en-US" sz="4200" spc="42">
              <a:solidFill>
                <a:srgbClr val="2E414D"/>
              </a:solidFill>
              <a:latin typeface="Glacial Indifference Italics"/>
            </a:endParaRPr>
          </a:p>
          <a:p>
            <a:pPr algn="r">
              <a:lnSpc>
                <a:spcPts val="6300"/>
              </a:lnSpc>
            </a:pPr>
            <a:endParaRPr lang="en-US" sz="4200" spc="42">
              <a:solidFill>
                <a:srgbClr val="2E414D"/>
              </a:solidFill>
              <a:latin typeface="Glacial Indifference Itali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sp>
        <p:nvSpPr>
          <p:cNvPr id="5" name="TextBox 5"/>
          <p:cNvSpPr txBox="1"/>
          <p:nvPr/>
        </p:nvSpPr>
        <p:spPr>
          <a:xfrm>
            <a:off x="5626365" y="1607820"/>
            <a:ext cx="12033574" cy="8583930"/>
          </a:xfrm>
          <a:prstGeom prst="rect">
            <a:avLst/>
          </a:prstGeom>
        </p:spPr>
        <p:txBody>
          <a:bodyPr lIns="0" tIns="0" rIns="0" bIns="0" rtlCol="0" anchor="t">
            <a:spAutoFit/>
          </a:bodyPr>
          <a:lstStyle/>
          <a:p>
            <a:pPr algn="r">
              <a:lnSpc>
                <a:spcPts val="6300"/>
              </a:lnSpc>
            </a:pPr>
            <a:r>
              <a:rPr lang="en-US" sz="4800" spc="48">
                <a:solidFill>
                  <a:srgbClr val="2E414D"/>
                </a:solidFill>
                <a:latin typeface="Glacial Indifference Italics"/>
              </a:rPr>
              <a:t>"The problem is that each teacher solves for weaknesses in our software and our dysfunctional omnibus grade design in unique ways, guided by individual beliefs about what motivates students and what aspects of a course are most important, different levels of technical knowhow and comfort with grading software, and diverse ideas about what students need to learn and how."</a:t>
            </a:r>
            <a:r>
              <a:rPr lang="en-US" sz="4800" spc="48">
                <a:solidFill>
                  <a:srgbClr val="2E414D"/>
                </a:solidFill>
                <a:latin typeface="Glacial Indifference Bold Italics"/>
              </a:rPr>
              <a:t> </a:t>
            </a:r>
          </a:p>
          <a:p>
            <a:pPr algn="r">
              <a:lnSpc>
                <a:spcPts val="4800"/>
              </a:lnSpc>
            </a:pPr>
            <a:r>
              <a:rPr lang="en-US" sz="3200" spc="32">
                <a:solidFill>
                  <a:srgbClr val="2E414D"/>
                </a:solidFill>
                <a:latin typeface="Glacial Indifference Italics"/>
              </a:rPr>
              <a:t>(Feldman, 52)</a:t>
            </a:r>
          </a:p>
          <a:p>
            <a:pPr algn="r">
              <a:lnSpc>
                <a:spcPts val="6300"/>
              </a:lnSpc>
            </a:pPr>
            <a:endParaRPr lang="en-US" sz="3200" spc="32">
              <a:solidFill>
                <a:srgbClr val="2E414D"/>
              </a:solidFill>
              <a:latin typeface="Glacial Indifference Italics"/>
            </a:endParaRPr>
          </a:p>
          <a:p>
            <a:pPr algn="r">
              <a:lnSpc>
                <a:spcPts val="6300"/>
              </a:lnSpc>
            </a:pPr>
            <a:endParaRPr lang="en-US" sz="3200" spc="32">
              <a:solidFill>
                <a:srgbClr val="2E414D"/>
              </a:solidFill>
              <a:latin typeface="Glacial Indifference Italics"/>
            </a:endParaRPr>
          </a:p>
        </p:txBody>
      </p:sp>
      <p:pic>
        <p:nvPicPr>
          <p:cNvPr id="6" name="Picture 6"/>
          <p:cNvPicPr>
            <a:picLocks noChangeAspect="1"/>
          </p:cNvPicPr>
          <p:nvPr/>
        </p:nvPicPr>
        <p:blipFill>
          <a:blip r:embed="rId2"/>
          <a:srcRect/>
          <a:stretch>
            <a:fillRect/>
          </a:stretch>
        </p:blipFill>
        <p:spPr>
          <a:xfrm>
            <a:off x="259237" y="6532567"/>
            <a:ext cx="5839073" cy="350344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a:off x="307743" y="3322923"/>
            <a:ext cx="5460023" cy="3641153"/>
          </a:xfrm>
          <a:prstGeom prst="rect">
            <a:avLst/>
          </a:prstGeom>
        </p:spPr>
      </p:pic>
      <p:sp>
        <p:nvSpPr>
          <p:cNvPr id="6" name="TextBox 6"/>
          <p:cNvSpPr txBox="1"/>
          <p:nvPr/>
        </p:nvSpPr>
        <p:spPr>
          <a:xfrm>
            <a:off x="5767767" y="1948815"/>
            <a:ext cx="12033574" cy="6246495"/>
          </a:xfrm>
          <a:prstGeom prst="rect">
            <a:avLst/>
          </a:prstGeom>
        </p:spPr>
        <p:txBody>
          <a:bodyPr lIns="0" tIns="0" rIns="0" bIns="0" rtlCol="0" anchor="t">
            <a:spAutoFit/>
          </a:bodyPr>
          <a:lstStyle/>
          <a:p>
            <a:pPr algn="ctr">
              <a:lnSpc>
                <a:spcPts val="7200"/>
              </a:lnSpc>
            </a:pPr>
            <a:r>
              <a:rPr lang="en-US" sz="4800" spc="48">
                <a:solidFill>
                  <a:srgbClr val="2E414D"/>
                </a:solidFill>
                <a:latin typeface="Glacial Indifference Bold Italics"/>
              </a:rPr>
              <a:t>Constraints of traditional grading system             +</a:t>
            </a:r>
          </a:p>
          <a:p>
            <a:pPr algn="ctr">
              <a:lnSpc>
                <a:spcPts val="7200"/>
              </a:lnSpc>
            </a:pPr>
            <a:r>
              <a:rPr lang="en-US" sz="4800" spc="48">
                <a:solidFill>
                  <a:srgbClr val="2E414D"/>
                </a:solidFill>
                <a:latin typeface="Glacial Indifference Bold Italics"/>
              </a:rPr>
              <a:t>Well-intentioned grading decisions</a:t>
            </a:r>
          </a:p>
          <a:p>
            <a:pPr algn="ctr">
              <a:lnSpc>
                <a:spcPts val="7200"/>
              </a:lnSpc>
            </a:pPr>
            <a:r>
              <a:rPr lang="en-US" sz="4800" spc="48">
                <a:solidFill>
                  <a:srgbClr val="2E414D"/>
                </a:solidFill>
                <a:latin typeface="Glacial Indifference Bold Italics"/>
              </a:rPr>
              <a:t>by teachers</a:t>
            </a:r>
          </a:p>
          <a:p>
            <a:pPr algn="ctr">
              <a:lnSpc>
                <a:spcPts val="7200"/>
              </a:lnSpc>
            </a:pPr>
            <a:r>
              <a:rPr lang="en-US" sz="4800" spc="48">
                <a:solidFill>
                  <a:srgbClr val="2E414D"/>
                </a:solidFill>
                <a:latin typeface="Glacial Indifference Bold Italics"/>
              </a:rPr>
              <a:t>=</a:t>
            </a:r>
          </a:p>
          <a:p>
            <a:pPr algn="ctr">
              <a:lnSpc>
                <a:spcPts val="7200"/>
              </a:lnSpc>
            </a:pPr>
            <a:r>
              <a:rPr lang="en-US" sz="4800" spc="48">
                <a:solidFill>
                  <a:srgbClr val="2E414D"/>
                </a:solidFill>
                <a:latin typeface="Glacial Indifference Bold Italics"/>
              </a:rPr>
              <a:t>Grade variance &amp; unreliability</a:t>
            </a:r>
          </a:p>
          <a:p>
            <a:pPr algn="r">
              <a:lnSpc>
                <a:spcPts val="6300"/>
              </a:lnSpc>
            </a:pPr>
            <a:endParaRPr lang="en-US" sz="4800" spc="48">
              <a:solidFill>
                <a:srgbClr val="2E414D"/>
              </a:solidFill>
              <a:latin typeface="Glacial Indifference Bold Itali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sp>
        <p:nvSpPr>
          <p:cNvPr id="5" name="TextBox 5"/>
          <p:cNvSpPr txBox="1"/>
          <p:nvPr/>
        </p:nvSpPr>
        <p:spPr>
          <a:xfrm>
            <a:off x="5697066" y="1445070"/>
            <a:ext cx="12033574" cy="7960995"/>
          </a:xfrm>
          <a:prstGeom prst="rect">
            <a:avLst/>
          </a:prstGeom>
        </p:spPr>
        <p:txBody>
          <a:bodyPr lIns="0" tIns="0" rIns="0" bIns="0" rtlCol="0" anchor="t">
            <a:spAutoFit/>
          </a:bodyPr>
          <a:lstStyle/>
          <a:p>
            <a:pPr algn="r">
              <a:lnSpc>
                <a:spcPts val="7200"/>
              </a:lnSpc>
            </a:pPr>
            <a:r>
              <a:rPr lang="en-US" sz="4800" spc="48">
                <a:solidFill>
                  <a:srgbClr val="2E414D"/>
                </a:solidFill>
                <a:latin typeface="Glacial Indifference Bold Italics"/>
              </a:rPr>
              <a:t>Impact of Variable &amp; Unreliable Grading</a:t>
            </a:r>
          </a:p>
          <a:p>
            <a:pPr algn="r">
              <a:lnSpc>
                <a:spcPts val="7200"/>
              </a:lnSpc>
            </a:pPr>
            <a:endParaRPr lang="en-US" sz="4800" spc="48">
              <a:solidFill>
                <a:srgbClr val="2E414D"/>
              </a:solidFill>
              <a:latin typeface="Glacial Indifference Bold Italics"/>
            </a:endParaRPr>
          </a:p>
          <a:p>
            <a:pPr algn="r">
              <a:lnSpc>
                <a:spcPts val="6300"/>
              </a:lnSpc>
            </a:pPr>
            <a:r>
              <a:rPr lang="en-US" sz="4800" spc="48">
                <a:solidFill>
                  <a:srgbClr val="2E414D"/>
                </a:solidFill>
                <a:latin typeface="Glacial Indifference Italics"/>
              </a:rPr>
              <a:t>Difficult for students to navigate</a:t>
            </a:r>
          </a:p>
          <a:p>
            <a:pPr algn="r">
              <a:lnSpc>
                <a:spcPts val="5400"/>
              </a:lnSpc>
            </a:pPr>
            <a:r>
              <a:rPr lang="en-US" sz="3600" spc="36">
                <a:solidFill>
                  <a:srgbClr val="2E414D"/>
                </a:solidFill>
                <a:latin typeface="Glacial Indifference Italics"/>
              </a:rPr>
              <a:t>Challenge to keep track of teacher variance</a:t>
            </a:r>
          </a:p>
          <a:p>
            <a:pPr algn="r">
              <a:lnSpc>
                <a:spcPts val="5400"/>
              </a:lnSpc>
            </a:pPr>
            <a:r>
              <a:rPr lang="en-US" sz="3600" spc="36">
                <a:solidFill>
                  <a:srgbClr val="2E414D"/>
                </a:solidFill>
                <a:latin typeface="Glacial Indifference Italics"/>
              </a:rPr>
              <a:t>Creating uncertainty &amp; confusion for students</a:t>
            </a:r>
          </a:p>
          <a:p>
            <a:pPr algn="r">
              <a:lnSpc>
                <a:spcPts val="6300"/>
              </a:lnSpc>
            </a:pPr>
            <a:endParaRPr lang="en-US" sz="3600" spc="36">
              <a:solidFill>
                <a:srgbClr val="2E414D"/>
              </a:solidFill>
              <a:latin typeface="Glacial Indifference Italics"/>
            </a:endParaRPr>
          </a:p>
          <a:p>
            <a:pPr algn="r">
              <a:lnSpc>
                <a:spcPts val="6300"/>
              </a:lnSpc>
            </a:pPr>
            <a:r>
              <a:rPr lang="en-US" sz="4200" spc="42">
                <a:solidFill>
                  <a:srgbClr val="2E414D"/>
                </a:solidFill>
                <a:latin typeface="Glacial Indifference Italics"/>
              </a:rPr>
              <a:t>Students misplaced in course levels up &amp; down</a:t>
            </a:r>
          </a:p>
          <a:p>
            <a:pPr algn="r">
              <a:lnSpc>
                <a:spcPts val="6300"/>
              </a:lnSpc>
            </a:pPr>
            <a:endParaRPr lang="en-US" sz="4200" spc="42">
              <a:solidFill>
                <a:srgbClr val="2E414D"/>
              </a:solidFill>
              <a:latin typeface="Glacial Indifference Italics"/>
            </a:endParaRPr>
          </a:p>
          <a:p>
            <a:pPr algn="r">
              <a:lnSpc>
                <a:spcPts val="6300"/>
              </a:lnSpc>
            </a:pPr>
            <a:r>
              <a:rPr lang="en-US" sz="4200" spc="42">
                <a:solidFill>
                  <a:srgbClr val="2E414D"/>
                </a:solidFill>
                <a:latin typeface="Glacial Indifference Italics"/>
              </a:rPr>
              <a:t>Distrust among colleagues</a:t>
            </a:r>
          </a:p>
          <a:p>
            <a:pPr algn="r">
              <a:lnSpc>
                <a:spcPts val="6300"/>
              </a:lnSpc>
            </a:pPr>
            <a:endParaRPr lang="en-US" sz="4200" spc="42">
              <a:solidFill>
                <a:srgbClr val="2E414D"/>
              </a:solidFill>
              <a:latin typeface="Glacial Indifference Italics"/>
            </a:endParaRPr>
          </a:p>
        </p:txBody>
      </p:sp>
      <p:pic>
        <p:nvPicPr>
          <p:cNvPr id="6" name="Picture 6"/>
          <p:cNvPicPr>
            <a:picLocks noChangeAspect="1"/>
          </p:cNvPicPr>
          <p:nvPr/>
        </p:nvPicPr>
        <p:blipFill>
          <a:blip r:embed="rId2"/>
          <a:srcRect/>
          <a:stretch>
            <a:fillRect/>
          </a:stretch>
        </p:blipFill>
        <p:spPr>
          <a:xfrm>
            <a:off x="565608" y="3370169"/>
            <a:ext cx="5319994" cy="354666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sp>
        <p:nvSpPr>
          <p:cNvPr id="2" name="TextBox 2"/>
          <p:cNvSpPr txBox="1"/>
          <p:nvPr/>
        </p:nvSpPr>
        <p:spPr>
          <a:xfrm>
            <a:off x="1344984" y="1512750"/>
            <a:ext cx="12568697" cy="1092838"/>
          </a:xfrm>
          <a:prstGeom prst="rect">
            <a:avLst/>
          </a:prstGeom>
        </p:spPr>
        <p:txBody>
          <a:bodyPr lIns="0" tIns="0" rIns="0" bIns="0" rtlCol="0" anchor="t">
            <a:spAutoFit/>
          </a:bodyPr>
          <a:lstStyle/>
          <a:p>
            <a:pPr>
              <a:lnSpc>
                <a:spcPts val="8325"/>
              </a:lnSpc>
            </a:pPr>
            <a:r>
              <a:rPr lang="en-US" sz="7500" spc="165">
                <a:solidFill>
                  <a:srgbClr val="2E414D"/>
                </a:solidFill>
                <a:latin typeface="Sifonn"/>
              </a:rPr>
              <a:t>Discussion Question</a:t>
            </a:r>
          </a:p>
        </p:txBody>
      </p:sp>
      <p:grpSp>
        <p:nvGrpSpPr>
          <p:cNvPr id="3" name="Group 3"/>
          <p:cNvGrpSpPr/>
          <p:nvPr/>
        </p:nvGrpSpPr>
        <p:grpSpPr>
          <a:xfrm>
            <a:off x="1344984" y="2752254"/>
            <a:ext cx="15598032" cy="6506046"/>
            <a:chOff x="0" y="0"/>
            <a:chExt cx="37039190" cy="15449299"/>
          </a:xfrm>
        </p:grpSpPr>
        <p:sp>
          <p:nvSpPr>
            <p:cNvPr id="4" name="Freeform 4"/>
            <p:cNvSpPr/>
            <p:nvPr/>
          </p:nvSpPr>
          <p:spPr>
            <a:xfrm>
              <a:off x="72390" y="72390"/>
              <a:ext cx="36894411" cy="15304519"/>
            </a:xfrm>
            <a:custGeom>
              <a:avLst/>
              <a:gdLst/>
              <a:ahLst/>
              <a:cxnLst/>
              <a:rect l="l" t="t" r="r" b="b"/>
              <a:pathLst>
                <a:path w="36894411" h="15304519">
                  <a:moveTo>
                    <a:pt x="0" y="0"/>
                  </a:moveTo>
                  <a:lnTo>
                    <a:pt x="36894411" y="0"/>
                  </a:lnTo>
                  <a:lnTo>
                    <a:pt x="36894411" y="15304519"/>
                  </a:lnTo>
                  <a:lnTo>
                    <a:pt x="0" y="15304519"/>
                  </a:lnTo>
                  <a:lnTo>
                    <a:pt x="0" y="0"/>
                  </a:lnTo>
                  <a:close/>
                </a:path>
              </a:pathLst>
            </a:custGeom>
            <a:solidFill>
              <a:srgbClr val="FAFEFF"/>
            </a:solidFill>
          </p:spPr>
        </p:sp>
        <p:sp>
          <p:nvSpPr>
            <p:cNvPr id="5" name="Freeform 5"/>
            <p:cNvSpPr/>
            <p:nvPr/>
          </p:nvSpPr>
          <p:spPr>
            <a:xfrm>
              <a:off x="0" y="0"/>
              <a:ext cx="37039190" cy="15449299"/>
            </a:xfrm>
            <a:custGeom>
              <a:avLst/>
              <a:gdLst/>
              <a:ahLst/>
              <a:cxnLst/>
              <a:rect l="l" t="t" r="r" b="b"/>
              <a:pathLst>
                <a:path w="37039190" h="15449299">
                  <a:moveTo>
                    <a:pt x="36894412" y="15304519"/>
                  </a:moveTo>
                  <a:lnTo>
                    <a:pt x="37039190" y="15304519"/>
                  </a:lnTo>
                  <a:lnTo>
                    <a:pt x="37039190" y="15449299"/>
                  </a:lnTo>
                  <a:lnTo>
                    <a:pt x="36894412" y="15449299"/>
                  </a:lnTo>
                  <a:lnTo>
                    <a:pt x="36894412" y="15304519"/>
                  </a:lnTo>
                  <a:close/>
                  <a:moveTo>
                    <a:pt x="0" y="144780"/>
                  </a:moveTo>
                  <a:lnTo>
                    <a:pt x="144780" y="144780"/>
                  </a:lnTo>
                  <a:lnTo>
                    <a:pt x="144780" y="15304519"/>
                  </a:lnTo>
                  <a:lnTo>
                    <a:pt x="0" y="15304519"/>
                  </a:lnTo>
                  <a:lnTo>
                    <a:pt x="0" y="144780"/>
                  </a:lnTo>
                  <a:close/>
                  <a:moveTo>
                    <a:pt x="0" y="15304519"/>
                  </a:moveTo>
                  <a:lnTo>
                    <a:pt x="144780" y="15304519"/>
                  </a:lnTo>
                  <a:lnTo>
                    <a:pt x="144780" y="15449299"/>
                  </a:lnTo>
                  <a:lnTo>
                    <a:pt x="0" y="15449299"/>
                  </a:lnTo>
                  <a:lnTo>
                    <a:pt x="0" y="15304519"/>
                  </a:lnTo>
                  <a:close/>
                  <a:moveTo>
                    <a:pt x="36894412" y="144780"/>
                  </a:moveTo>
                  <a:lnTo>
                    <a:pt x="37039190" y="144780"/>
                  </a:lnTo>
                  <a:lnTo>
                    <a:pt x="37039190" y="15304519"/>
                  </a:lnTo>
                  <a:lnTo>
                    <a:pt x="36894412" y="15304519"/>
                  </a:lnTo>
                  <a:lnTo>
                    <a:pt x="36894412" y="144780"/>
                  </a:lnTo>
                  <a:close/>
                  <a:moveTo>
                    <a:pt x="144780" y="15304519"/>
                  </a:moveTo>
                  <a:lnTo>
                    <a:pt x="36894412" y="15304519"/>
                  </a:lnTo>
                  <a:lnTo>
                    <a:pt x="36894412" y="15449299"/>
                  </a:lnTo>
                  <a:lnTo>
                    <a:pt x="144780" y="15449299"/>
                  </a:lnTo>
                  <a:lnTo>
                    <a:pt x="144780" y="15304519"/>
                  </a:lnTo>
                  <a:close/>
                  <a:moveTo>
                    <a:pt x="36894412" y="0"/>
                  </a:moveTo>
                  <a:lnTo>
                    <a:pt x="37039190" y="0"/>
                  </a:lnTo>
                  <a:lnTo>
                    <a:pt x="37039190" y="144780"/>
                  </a:lnTo>
                  <a:lnTo>
                    <a:pt x="36894412" y="144780"/>
                  </a:lnTo>
                  <a:lnTo>
                    <a:pt x="36894412" y="0"/>
                  </a:lnTo>
                  <a:close/>
                  <a:moveTo>
                    <a:pt x="0" y="0"/>
                  </a:moveTo>
                  <a:lnTo>
                    <a:pt x="144780" y="0"/>
                  </a:lnTo>
                  <a:lnTo>
                    <a:pt x="144780" y="144780"/>
                  </a:lnTo>
                  <a:lnTo>
                    <a:pt x="0" y="144780"/>
                  </a:lnTo>
                  <a:lnTo>
                    <a:pt x="0" y="0"/>
                  </a:lnTo>
                  <a:close/>
                  <a:moveTo>
                    <a:pt x="144780" y="0"/>
                  </a:moveTo>
                  <a:lnTo>
                    <a:pt x="36894412" y="0"/>
                  </a:lnTo>
                  <a:lnTo>
                    <a:pt x="36894412" y="144780"/>
                  </a:lnTo>
                  <a:lnTo>
                    <a:pt x="144780" y="144780"/>
                  </a:lnTo>
                  <a:lnTo>
                    <a:pt x="144780" y="0"/>
                  </a:lnTo>
                  <a:close/>
                </a:path>
              </a:pathLst>
            </a:custGeom>
            <a:solidFill>
              <a:srgbClr val="2E414D"/>
            </a:solidFill>
          </p:spPr>
        </p:sp>
      </p:grpSp>
      <p:sp>
        <p:nvSpPr>
          <p:cNvPr id="6" name="TextBox 6"/>
          <p:cNvSpPr txBox="1"/>
          <p:nvPr/>
        </p:nvSpPr>
        <p:spPr>
          <a:xfrm>
            <a:off x="1668901" y="4096795"/>
            <a:ext cx="14950198" cy="4522503"/>
          </a:xfrm>
          <a:prstGeom prst="rect">
            <a:avLst/>
          </a:prstGeom>
        </p:spPr>
        <p:txBody>
          <a:bodyPr lIns="0" tIns="0" rIns="0" bIns="0" rtlCol="0" anchor="t">
            <a:spAutoFit/>
          </a:bodyPr>
          <a:lstStyle/>
          <a:p>
            <a:pPr algn="ctr">
              <a:lnSpc>
                <a:spcPts val="7200"/>
              </a:lnSpc>
            </a:pPr>
            <a:r>
              <a:rPr lang="en-US" sz="4800" spc="48">
                <a:solidFill>
                  <a:srgbClr val="2E414D"/>
                </a:solidFill>
                <a:latin typeface="Glacial Indifference"/>
              </a:rPr>
              <a:t>15 minutes!</a:t>
            </a:r>
          </a:p>
          <a:p>
            <a:pPr algn="ctr">
              <a:lnSpc>
                <a:spcPts val="7200"/>
              </a:lnSpc>
            </a:pPr>
            <a:endParaRPr lang="en-US" sz="4800" spc="48">
              <a:solidFill>
                <a:srgbClr val="2E414D"/>
              </a:solidFill>
              <a:latin typeface="Glacial Indifference"/>
            </a:endParaRPr>
          </a:p>
          <a:p>
            <a:pPr algn="ctr">
              <a:lnSpc>
                <a:spcPts val="7200"/>
              </a:lnSpc>
            </a:pPr>
            <a:r>
              <a:rPr lang="en-US" sz="4800" spc="48">
                <a:solidFill>
                  <a:srgbClr val="2E414D"/>
                </a:solidFill>
                <a:latin typeface="Glacial Indifference"/>
              </a:rPr>
              <a:t>Share, take notes, post to Padlet (link in chat)</a:t>
            </a:r>
          </a:p>
          <a:p>
            <a:pPr algn="ctr">
              <a:lnSpc>
                <a:spcPts val="7200"/>
              </a:lnSpc>
            </a:pPr>
            <a:endParaRPr lang="en-US" sz="4800" spc="48">
              <a:solidFill>
                <a:srgbClr val="2E414D"/>
              </a:solidFill>
              <a:latin typeface="Glacial Indifference"/>
            </a:endParaRPr>
          </a:p>
          <a:p>
            <a:pPr algn="ctr">
              <a:lnSpc>
                <a:spcPts val="7200"/>
              </a:lnSpc>
            </a:pPr>
            <a:endParaRPr lang="en-US" sz="4800" spc="48">
              <a:solidFill>
                <a:srgbClr val="2E414D"/>
              </a:solidFill>
              <a:latin typeface="Glacial Indifference"/>
            </a:endParaRPr>
          </a:p>
        </p:txBody>
      </p:sp>
      <p:pic>
        <p:nvPicPr>
          <p:cNvPr id="7" name="Picture 7"/>
          <p:cNvPicPr>
            <a:picLocks noChangeAspect="1"/>
          </p:cNvPicPr>
          <p:nvPr/>
        </p:nvPicPr>
        <p:blipFill>
          <a:blip r:embed="rId2"/>
          <a:srcRect/>
          <a:stretch>
            <a:fillRect/>
          </a:stretch>
        </p:blipFill>
        <p:spPr>
          <a:xfrm rot="-5400000">
            <a:off x="15096510" y="-1380872"/>
            <a:ext cx="5136684" cy="481914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sp>
        <p:nvSpPr>
          <p:cNvPr id="2" name="TextBox 2"/>
          <p:cNvSpPr txBox="1"/>
          <p:nvPr/>
        </p:nvSpPr>
        <p:spPr>
          <a:xfrm>
            <a:off x="1344984" y="1512750"/>
            <a:ext cx="12568697" cy="1092838"/>
          </a:xfrm>
          <a:prstGeom prst="rect">
            <a:avLst/>
          </a:prstGeom>
        </p:spPr>
        <p:txBody>
          <a:bodyPr lIns="0" tIns="0" rIns="0" bIns="0" rtlCol="0" anchor="t">
            <a:spAutoFit/>
          </a:bodyPr>
          <a:lstStyle/>
          <a:p>
            <a:pPr>
              <a:lnSpc>
                <a:spcPts val="8325"/>
              </a:lnSpc>
            </a:pPr>
            <a:r>
              <a:rPr lang="en-US" sz="7500" spc="165">
                <a:solidFill>
                  <a:srgbClr val="2E414D"/>
                </a:solidFill>
                <a:latin typeface="Sifonn"/>
              </a:rPr>
              <a:t>Discussion Question</a:t>
            </a:r>
          </a:p>
        </p:txBody>
      </p:sp>
      <p:grpSp>
        <p:nvGrpSpPr>
          <p:cNvPr id="3" name="Group 3"/>
          <p:cNvGrpSpPr/>
          <p:nvPr/>
        </p:nvGrpSpPr>
        <p:grpSpPr>
          <a:xfrm>
            <a:off x="1344984" y="2752254"/>
            <a:ext cx="15598032" cy="6506046"/>
            <a:chOff x="0" y="0"/>
            <a:chExt cx="37039190" cy="15449299"/>
          </a:xfrm>
        </p:grpSpPr>
        <p:sp>
          <p:nvSpPr>
            <p:cNvPr id="4" name="Freeform 4"/>
            <p:cNvSpPr/>
            <p:nvPr/>
          </p:nvSpPr>
          <p:spPr>
            <a:xfrm>
              <a:off x="72390" y="72390"/>
              <a:ext cx="36894411" cy="15304519"/>
            </a:xfrm>
            <a:custGeom>
              <a:avLst/>
              <a:gdLst/>
              <a:ahLst/>
              <a:cxnLst/>
              <a:rect l="l" t="t" r="r" b="b"/>
              <a:pathLst>
                <a:path w="36894411" h="15304519">
                  <a:moveTo>
                    <a:pt x="0" y="0"/>
                  </a:moveTo>
                  <a:lnTo>
                    <a:pt x="36894411" y="0"/>
                  </a:lnTo>
                  <a:lnTo>
                    <a:pt x="36894411" y="15304519"/>
                  </a:lnTo>
                  <a:lnTo>
                    <a:pt x="0" y="15304519"/>
                  </a:lnTo>
                  <a:lnTo>
                    <a:pt x="0" y="0"/>
                  </a:lnTo>
                  <a:close/>
                </a:path>
              </a:pathLst>
            </a:custGeom>
            <a:solidFill>
              <a:srgbClr val="FAFEFF"/>
            </a:solidFill>
          </p:spPr>
        </p:sp>
        <p:sp>
          <p:nvSpPr>
            <p:cNvPr id="5" name="Freeform 5"/>
            <p:cNvSpPr/>
            <p:nvPr/>
          </p:nvSpPr>
          <p:spPr>
            <a:xfrm>
              <a:off x="0" y="0"/>
              <a:ext cx="37039190" cy="15449299"/>
            </a:xfrm>
            <a:custGeom>
              <a:avLst/>
              <a:gdLst/>
              <a:ahLst/>
              <a:cxnLst/>
              <a:rect l="l" t="t" r="r" b="b"/>
              <a:pathLst>
                <a:path w="37039190" h="15449299">
                  <a:moveTo>
                    <a:pt x="36894412" y="15304519"/>
                  </a:moveTo>
                  <a:lnTo>
                    <a:pt x="37039190" y="15304519"/>
                  </a:lnTo>
                  <a:lnTo>
                    <a:pt x="37039190" y="15449299"/>
                  </a:lnTo>
                  <a:lnTo>
                    <a:pt x="36894412" y="15449299"/>
                  </a:lnTo>
                  <a:lnTo>
                    <a:pt x="36894412" y="15304519"/>
                  </a:lnTo>
                  <a:close/>
                  <a:moveTo>
                    <a:pt x="0" y="144780"/>
                  </a:moveTo>
                  <a:lnTo>
                    <a:pt x="144780" y="144780"/>
                  </a:lnTo>
                  <a:lnTo>
                    <a:pt x="144780" y="15304519"/>
                  </a:lnTo>
                  <a:lnTo>
                    <a:pt x="0" y="15304519"/>
                  </a:lnTo>
                  <a:lnTo>
                    <a:pt x="0" y="144780"/>
                  </a:lnTo>
                  <a:close/>
                  <a:moveTo>
                    <a:pt x="0" y="15304519"/>
                  </a:moveTo>
                  <a:lnTo>
                    <a:pt x="144780" y="15304519"/>
                  </a:lnTo>
                  <a:lnTo>
                    <a:pt x="144780" y="15449299"/>
                  </a:lnTo>
                  <a:lnTo>
                    <a:pt x="0" y="15449299"/>
                  </a:lnTo>
                  <a:lnTo>
                    <a:pt x="0" y="15304519"/>
                  </a:lnTo>
                  <a:close/>
                  <a:moveTo>
                    <a:pt x="36894412" y="144780"/>
                  </a:moveTo>
                  <a:lnTo>
                    <a:pt x="37039190" y="144780"/>
                  </a:lnTo>
                  <a:lnTo>
                    <a:pt x="37039190" y="15304519"/>
                  </a:lnTo>
                  <a:lnTo>
                    <a:pt x="36894412" y="15304519"/>
                  </a:lnTo>
                  <a:lnTo>
                    <a:pt x="36894412" y="144780"/>
                  </a:lnTo>
                  <a:close/>
                  <a:moveTo>
                    <a:pt x="144780" y="15304519"/>
                  </a:moveTo>
                  <a:lnTo>
                    <a:pt x="36894412" y="15304519"/>
                  </a:lnTo>
                  <a:lnTo>
                    <a:pt x="36894412" y="15449299"/>
                  </a:lnTo>
                  <a:lnTo>
                    <a:pt x="144780" y="15449299"/>
                  </a:lnTo>
                  <a:lnTo>
                    <a:pt x="144780" y="15304519"/>
                  </a:lnTo>
                  <a:close/>
                  <a:moveTo>
                    <a:pt x="36894412" y="0"/>
                  </a:moveTo>
                  <a:lnTo>
                    <a:pt x="37039190" y="0"/>
                  </a:lnTo>
                  <a:lnTo>
                    <a:pt x="37039190" y="144780"/>
                  </a:lnTo>
                  <a:lnTo>
                    <a:pt x="36894412" y="144780"/>
                  </a:lnTo>
                  <a:lnTo>
                    <a:pt x="36894412" y="0"/>
                  </a:lnTo>
                  <a:close/>
                  <a:moveTo>
                    <a:pt x="0" y="0"/>
                  </a:moveTo>
                  <a:lnTo>
                    <a:pt x="144780" y="0"/>
                  </a:lnTo>
                  <a:lnTo>
                    <a:pt x="144780" y="144780"/>
                  </a:lnTo>
                  <a:lnTo>
                    <a:pt x="0" y="144780"/>
                  </a:lnTo>
                  <a:lnTo>
                    <a:pt x="0" y="0"/>
                  </a:lnTo>
                  <a:close/>
                  <a:moveTo>
                    <a:pt x="144780" y="0"/>
                  </a:moveTo>
                  <a:lnTo>
                    <a:pt x="36894412" y="0"/>
                  </a:lnTo>
                  <a:lnTo>
                    <a:pt x="36894412" y="144780"/>
                  </a:lnTo>
                  <a:lnTo>
                    <a:pt x="144780" y="144780"/>
                  </a:lnTo>
                  <a:lnTo>
                    <a:pt x="144780" y="0"/>
                  </a:lnTo>
                  <a:close/>
                </a:path>
              </a:pathLst>
            </a:custGeom>
            <a:solidFill>
              <a:srgbClr val="2E414D"/>
            </a:solidFill>
          </p:spPr>
        </p:sp>
      </p:grpSp>
      <p:sp>
        <p:nvSpPr>
          <p:cNvPr id="6" name="TextBox 6"/>
          <p:cNvSpPr txBox="1"/>
          <p:nvPr/>
        </p:nvSpPr>
        <p:spPr>
          <a:xfrm>
            <a:off x="1668901" y="3454167"/>
            <a:ext cx="14950198" cy="5435004"/>
          </a:xfrm>
          <a:prstGeom prst="rect">
            <a:avLst/>
          </a:prstGeom>
        </p:spPr>
        <p:txBody>
          <a:bodyPr lIns="0" tIns="0" rIns="0" bIns="0" rtlCol="0" anchor="t">
            <a:spAutoFit/>
          </a:bodyPr>
          <a:lstStyle/>
          <a:p>
            <a:pPr algn="ctr">
              <a:lnSpc>
                <a:spcPts val="7200"/>
              </a:lnSpc>
            </a:pPr>
            <a:r>
              <a:rPr lang="en-US" sz="4800" spc="48">
                <a:solidFill>
                  <a:srgbClr val="2E414D"/>
                </a:solidFill>
                <a:latin typeface="Glacial Indifference"/>
              </a:rPr>
              <a:t>Are there teachers with reputations as "hard" or "easy" graders? What, specifically, defines them as that? </a:t>
            </a:r>
          </a:p>
          <a:p>
            <a:pPr algn="ctr">
              <a:lnSpc>
                <a:spcPts val="7200"/>
              </a:lnSpc>
            </a:pPr>
            <a:r>
              <a:rPr lang="en-US" sz="4800" spc="48">
                <a:solidFill>
                  <a:srgbClr val="2E414D"/>
                </a:solidFill>
                <a:latin typeface="Glacial Indifference"/>
              </a:rPr>
              <a:t>How does this categorization make you feel? How does it make the labeled "easy" and "hard" teachers feel? How do students react? How does this impact grading/learning and what does it suggest?</a:t>
            </a:r>
          </a:p>
        </p:txBody>
      </p:sp>
      <p:pic>
        <p:nvPicPr>
          <p:cNvPr id="7" name="Picture 7"/>
          <p:cNvPicPr>
            <a:picLocks noChangeAspect="1"/>
          </p:cNvPicPr>
          <p:nvPr/>
        </p:nvPicPr>
        <p:blipFill>
          <a:blip r:embed="rId2"/>
          <a:srcRect/>
          <a:stretch>
            <a:fillRect/>
          </a:stretch>
        </p:blipFill>
        <p:spPr>
          <a:xfrm rot="-5400000">
            <a:off x="15096510" y="-1380872"/>
            <a:ext cx="5136684" cy="481914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sp>
        <p:nvSpPr>
          <p:cNvPr id="2" name="TextBox 2"/>
          <p:cNvSpPr txBox="1"/>
          <p:nvPr/>
        </p:nvSpPr>
        <p:spPr>
          <a:xfrm>
            <a:off x="1028700" y="761619"/>
            <a:ext cx="11775203" cy="3192788"/>
          </a:xfrm>
          <a:prstGeom prst="rect">
            <a:avLst/>
          </a:prstGeom>
        </p:spPr>
        <p:txBody>
          <a:bodyPr lIns="0" tIns="0" rIns="0" bIns="0" rtlCol="0" anchor="t">
            <a:spAutoFit/>
          </a:bodyPr>
          <a:lstStyle/>
          <a:p>
            <a:pPr>
              <a:lnSpc>
                <a:spcPts val="8325"/>
              </a:lnSpc>
            </a:pPr>
            <a:r>
              <a:rPr lang="en-US" sz="7500" spc="165">
                <a:solidFill>
                  <a:srgbClr val="2E414D"/>
                </a:solidFill>
                <a:latin typeface="Sifonn"/>
              </a:rPr>
              <a:t>Thank you </a:t>
            </a:r>
          </a:p>
          <a:p>
            <a:pPr>
              <a:lnSpc>
                <a:spcPts val="8325"/>
              </a:lnSpc>
            </a:pPr>
            <a:r>
              <a:rPr lang="en-US" sz="7500" spc="165">
                <a:solidFill>
                  <a:srgbClr val="2E414D"/>
                </a:solidFill>
                <a:latin typeface="Sifonn"/>
              </a:rPr>
              <a:t>for participating </a:t>
            </a:r>
          </a:p>
          <a:p>
            <a:pPr>
              <a:lnSpc>
                <a:spcPts val="8325"/>
              </a:lnSpc>
            </a:pPr>
            <a:r>
              <a:rPr lang="en-US" sz="7500" spc="165">
                <a:solidFill>
                  <a:srgbClr val="2E414D"/>
                </a:solidFill>
                <a:latin typeface="Sifonn"/>
              </a:rPr>
              <a:t>in this learning journey!</a:t>
            </a:r>
          </a:p>
        </p:txBody>
      </p:sp>
      <p:grpSp>
        <p:nvGrpSpPr>
          <p:cNvPr id="3" name="Group 3"/>
          <p:cNvGrpSpPr/>
          <p:nvPr/>
        </p:nvGrpSpPr>
        <p:grpSpPr>
          <a:xfrm>
            <a:off x="-652921" y="4673398"/>
            <a:ext cx="19593841" cy="5786185"/>
            <a:chOff x="0" y="0"/>
            <a:chExt cx="46527665" cy="13739914"/>
          </a:xfrm>
        </p:grpSpPr>
        <p:sp>
          <p:nvSpPr>
            <p:cNvPr id="4" name="Freeform 4"/>
            <p:cNvSpPr/>
            <p:nvPr/>
          </p:nvSpPr>
          <p:spPr>
            <a:xfrm>
              <a:off x="72390" y="72390"/>
              <a:ext cx="46382886" cy="13595134"/>
            </a:xfrm>
            <a:custGeom>
              <a:avLst/>
              <a:gdLst/>
              <a:ahLst/>
              <a:cxnLst/>
              <a:rect l="l" t="t" r="r" b="b"/>
              <a:pathLst>
                <a:path w="46382886" h="13595134">
                  <a:moveTo>
                    <a:pt x="0" y="0"/>
                  </a:moveTo>
                  <a:lnTo>
                    <a:pt x="46382886" y="0"/>
                  </a:lnTo>
                  <a:lnTo>
                    <a:pt x="46382886" y="13595134"/>
                  </a:lnTo>
                  <a:lnTo>
                    <a:pt x="0" y="13595134"/>
                  </a:lnTo>
                  <a:lnTo>
                    <a:pt x="0" y="0"/>
                  </a:lnTo>
                  <a:close/>
                </a:path>
              </a:pathLst>
            </a:custGeom>
            <a:solidFill>
              <a:srgbClr val="FAFEFF"/>
            </a:solidFill>
          </p:spPr>
        </p:sp>
        <p:sp>
          <p:nvSpPr>
            <p:cNvPr id="5" name="Freeform 5"/>
            <p:cNvSpPr/>
            <p:nvPr/>
          </p:nvSpPr>
          <p:spPr>
            <a:xfrm>
              <a:off x="0" y="0"/>
              <a:ext cx="46527665" cy="13739915"/>
            </a:xfrm>
            <a:custGeom>
              <a:avLst/>
              <a:gdLst/>
              <a:ahLst/>
              <a:cxnLst/>
              <a:rect l="l" t="t" r="r" b="b"/>
              <a:pathLst>
                <a:path w="46527665" h="13739915">
                  <a:moveTo>
                    <a:pt x="46382887" y="13595135"/>
                  </a:moveTo>
                  <a:lnTo>
                    <a:pt x="46527665" y="13595135"/>
                  </a:lnTo>
                  <a:lnTo>
                    <a:pt x="46527665" y="13739915"/>
                  </a:lnTo>
                  <a:lnTo>
                    <a:pt x="46382887" y="13739915"/>
                  </a:lnTo>
                  <a:lnTo>
                    <a:pt x="46382887" y="13595135"/>
                  </a:lnTo>
                  <a:close/>
                  <a:moveTo>
                    <a:pt x="0" y="144780"/>
                  </a:moveTo>
                  <a:lnTo>
                    <a:pt x="144780" y="144780"/>
                  </a:lnTo>
                  <a:lnTo>
                    <a:pt x="144780" y="13595135"/>
                  </a:lnTo>
                  <a:lnTo>
                    <a:pt x="0" y="13595135"/>
                  </a:lnTo>
                  <a:lnTo>
                    <a:pt x="0" y="144780"/>
                  </a:lnTo>
                  <a:close/>
                  <a:moveTo>
                    <a:pt x="0" y="13595135"/>
                  </a:moveTo>
                  <a:lnTo>
                    <a:pt x="144780" y="13595135"/>
                  </a:lnTo>
                  <a:lnTo>
                    <a:pt x="144780" y="13739915"/>
                  </a:lnTo>
                  <a:lnTo>
                    <a:pt x="0" y="13739915"/>
                  </a:lnTo>
                  <a:lnTo>
                    <a:pt x="0" y="13595135"/>
                  </a:lnTo>
                  <a:close/>
                  <a:moveTo>
                    <a:pt x="46382887" y="144780"/>
                  </a:moveTo>
                  <a:lnTo>
                    <a:pt x="46527665" y="144780"/>
                  </a:lnTo>
                  <a:lnTo>
                    <a:pt x="46527665" y="13595135"/>
                  </a:lnTo>
                  <a:lnTo>
                    <a:pt x="46382887" y="13595135"/>
                  </a:lnTo>
                  <a:lnTo>
                    <a:pt x="46382887" y="144780"/>
                  </a:lnTo>
                  <a:close/>
                  <a:moveTo>
                    <a:pt x="144780" y="13595135"/>
                  </a:moveTo>
                  <a:lnTo>
                    <a:pt x="46382887" y="13595135"/>
                  </a:lnTo>
                  <a:lnTo>
                    <a:pt x="46382887" y="13739915"/>
                  </a:lnTo>
                  <a:lnTo>
                    <a:pt x="144780" y="13739915"/>
                  </a:lnTo>
                  <a:lnTo>
                    <a:pt x="144780" y="13595135"/>
                  </a:lnTo>
                  <a:close/>
                  <a:moveTo>
                    <a:pt x="46382887" y="0"/>
                  </a:moveTo>
                  <a:lnTo>
                    <a:pt x="46527665" y="0"/>
                  </a:lnTo>
                  <a:lnTo>
                    <a:pt x="46527665" y="144780"/>
                  </a:lnTo>
                  <a:lnTo>
                    <a:pt x="46382887" y="144780"/>
                  </a:lnTo>
                  <a:lnTo>
                    <a:pt x="46382887" y="0"/>
                  </a:lnTo>
                  <a:close/>
                  <a:moveTo>
                    <a:pt x="0" y="0"/>
                  </a:moveTo>
                  <a:lnTo>
                    <a:pt x="144780" y="0"/>
                  </a:lnTo>
                  <a:lnTo>
                    <a:pt x="144780" y="144780"/>
                  </a:lnTo>
                  <a:lnTo>
                    <a:pt x="0" y="144780"/>
                  </a:lnTo>
                  <a:lnTo>
                    <a:pt x="0" y="0"/>
                  </a:lnTo>
                  <a:close/>
                  <a:moveTo>
                    <a:pt x="144780" y="0"/>
                  </a:moveTo>
                  <a:lnTo>
                    <a:pt x="46382887" y="0"/>
                  </a:lnTo>
                  <a:lnTo>
                    <a:pt x="46382887" y="144780"/>
                  </a:lnTo>
                  <a:lnTo>
                    <a:pt x="144780" y="144780"/>
                  </a:lnTo>
                  <a:lnTo>
                    <a:pt x="144780" y="0"/>
                  </a:lnTo>
                  <a:close/>
                </a:path>
              </a:pathLst>
            </a:custGeom>
            <a:solidFill>
              <a:srgbClr val="2E414D"/>
            </a:solidFill>
          </p:spPr>
        </p:sp>
      </p:grpSp>
      <p:pic>
        <p:nvPicPr>
          <p:cNvPr id="6" name="Picture 6"/>
          <p:cNvPicPr>
            <a:picLocks noChangeAspect="1"/>
          </p:cNvPicPr>
          <p:nvPr/>
        </p:nvPicPr>
        <p:blipFill>
          <a:blip r:embed="rId2"/>
          <a:srcRect/>
          <a:stretch>
            <a:fillRect/>
          </a:stretch>
        </p:blipFill>
        <p:spPr>
          <a:xfrm rot="-2700000">
            <a:off x="14775977" y="-558569"/>
            <a:ext cx="5136684" cy="4819144"/>
          </a:xfrm>
          <a:prstGeom prst="rect">
            <a:avLst/>
          </a:prstGeom>
        </p:spPr>
      </p:pic>
      <p:grpSp>
        <p:nvGrpSpPr>
          <p:cNvPr id="7" name="Group 7"/>
          <p:cNvGrpSpPr/>
          <p:nvPr/>
        </p:nvGrpSpPr>
        <p:grpSpPr>
          <a:xfrm>
            <a:off x="1384962" y="5733163"/>
            <a:ext cx="4574851" cy="4032415"/>
            <a:chOff x="0" y="0"/>
            <a:chExt cx="6099802" cy="5376553"/>
          </a:xfrm>
        </p:grpSpPr>
        <p:sp>
          <p:nvSpPr>
            <p:cNvPr id="8" name="TextBox 8"/>
            <p:cNvSpPr txBox="1"/>
            <p:nvPr/>
          </p:nvSpPr>
          <p:spPr>
            <a:xfrm>
              <a:off x="0" y="-66675"/>
              <a:ext cx="6099802" cy="729615"/>
            </a:xfrm>
            <a:prstGeom prst="rect">
              <a:avLst/>
            </a:prstGeom>
          </p:spPr>
          <p:txBody>
            <a:bodyPr lIns="0" tIns="0" rIns="0" bIns="0" rtlCol="0" anchor="t">
              <a:spAutoFit/>
            </a:bodyPr>
            <a:lstStyle/>
            <a:p>
              <a:pPr>
                <a:lnSpc>
                  <a:spcPts val="4620"/>
                </a:lnSpc>
              </a:pPr>
              <a:r>
                <a:rPr lang="en-US" sz="3300" spc="429">
                  <a:solidFill>
                    <a:srgbClr val="2E414D"/>
                  </a:solidFill>
                  <a:latin typeface="Glacial Indifference"/>
                </a:rPr>
                <a:t>NEXT QUESTION</a:t>
              </a:r>
            </a:p>
          </p:txBody>
        </p:sp>
        <p:sp>
          <p:nvSpPr>
            <p:cNvPr id="9" name="TextBox 9"/>
            <p:cNvSpPr txBox="1"/>
            <p:nvPr/>
          </p:nvSpPr>
          <p:spPr>
            <a:xfrm>
              <a:off x="0" y="1145548"/>
              <a:ext cx="6099802" cy="4231005"/>
            </a:xfrm>
            <a:prstGeom prst="rect">
              <a:avLst/>
            </a:prstGeom>
          </p:spPr>
          <p:txBody>
            <a:bodyPr lIns="0" tIns="0" rIns="0" bIns="0" rtlCol="0" anchor="t">
              <a:spAutoFit/>
            </a:bodyPr>
            <a:lstStyle/>
            <a:p>
              <a:pPr>
                <a:lnSpc>
                  <a:spcPts val="3600"/>
                </a:lnSpc>
              </a:pPr>
              <a:r>
                <a:rPr lang="en-US" sz="2400" spc="24">
                  <a:solidFill>
                    <a:srgbClr val="2E414D"/>
                  </a:solidFill>
                  <a:latin typeface="Glacial Indifference Bold"/>
                </a:rPr>
                <a:t>What impact does being judged for every mistake, awarded points for their actions, and faced with complex and variable grading have on students' motivation to learn? (Q1, p. 59)</a:t>
              </a:r>
            </a:p>
          </p:txBody>
        </p:sp>
      </p:grpSp>
      <p:grpSp>
        <p:nvGrpSpPr>
          <p:cNvPr id="10" name="Group 10"/>
          <p:cNvGrpSpPr/>
          <p:nvPr/>
        </p:nvGrpSpPr>
        <p:grpSpPr>
          <a:xfrm>
            <a:off x="7613631" y="5733163"/>
            <a:ext cx="4574851" cy="1952155"/>
            <a:chOff x="0" y="0"/>
            <a:chExt cx="6099802" cy="2602873"/>
          </a:xfrm>
        </p:grpSpPr>
        <p:sp>
          <p:nvSpPr>
            <p:cNvPr id="11" name="TextBox 11"/>
            <p:cNvSpPr txBox="1"/>
            <p:nvPr/>
          </p:nvSpPr>
          <p:spPr>
            <a:xfrm>
              <a:off x="0" y="-66675"/>
              <a:ext cx="6099802" cy="729615"/>
            </a:xfrm>
            <a:prstGeom prst="rect">
              <a:avLst/>
            </a:prstGeom>
          </p:spPr>
          <p:txBody>
            <a:bodyPr lIns="0" tIns="0" rIns="0" bIns="0" rtlCol="0" anchor="t">
              <a:spAutoFit/>
            </a:bodyPr>
            <a:lstStyle/>
            <a:p>
              <a:pPr>
                <a:lnSpc>
                  <a:spcPts val="4620"/>
                </a:lnSpc>
              </a:pPr>
              <a:r>
                <a:rPr lang="en-US" sz="3300" spc="429">
                  <a:solidFill>
                    <a:srgbClr val="2E414D"/>
                  </a:solidFill>
                  <a:latin typeface="Glacial Indifference"/>
                </a:rPr>
                <a:t>NEXT STEP</a:t>
              </a:r>
            </a:p>
          </p:txBody>
        </p:sp>
        <p:sp>
          <p:nvSpPr>
            <p:cNvPr id="12" name="TextBox 12"/>
            <p:cNvSpPr txBox="1"/>
            <p:nvPr/>
          </p:nvSpPr>
          <p:spPr>
            <a:xfrm>
              <a:off x="0" y="1136023"/>
              <a:ext cx="6099802" cy="1466850"/>
            </a:xfrm>
            <a:prstGeom prst="rect">
              <a:avLst/>
            </a:prstGeom>
          </p:spPr>
          <p:txBody>
            <a:bodyPr lIns="0" tIns="0" rIns="0" bIns="0" rtlCol="0" anchor="t">
              <a:spAutoFit/>
            </a:bodyPr>
            <a:lstStyle/>
            <a:p>
              <a:pPr>
                <a:lnSpc>
                  <a:spcPts val="4500"/>
                </a:lnSpc>
              </a:pPr>
              <a:r>
                <a:rPr lang="en-US" sz="3000" spc="30">
                  <a:solidFill>
                    <a:srgbClr val="2E414D"/>
                  </a:solidFill>
                  <a:latin typeface="Glacial Indifference Bold"/>
                </a:rPr>
                <a:t>Read and Reflect </a:t>
              </a:r>
            </a:p>
            <a:p>
              <a:pPr>
                <a:lnSpc>
                  <a:spcPts val="4500"/>
                </a:lnSpc>
              </a:pPr>
              <a:r>
                <a:rPr lang="en-US" sz="3000" spc="30">
                  <a:solidFill>
                    <a:srgbClr val="2E414D"/>
                  </a:solidFill>
                  <a:latin typeface="Glacial Indifference Bold"/>
                </a:rPr>
                <a:t>on Chapter 4</a:t>
              </a:r>
            </a:p>
          </p:txBody>
        </p:sp>
      </p:grpSp>
      <p:grpSp>
        <p:nvGrpSpPr>
          <p:cNvPr id="13" name="Group 13"/>
          <p:cNvGrpSpPr/>
          <p:nvPr/>
        </p:nvGrpSpPr>
        <p:grpSpPr>
          <a:xfrm>
            <a:off x="13062977" y="5733163"/>
            <a:ext cx="4574851" cy="4123855"/>
            <a:chOff x="0" y="0"/>
            <a:chExt cx="6099802" cy="5498473"/>
          </a:xfrm>
        </p:grpSpPr>
        <p:sp>
          <p:nvSpPr>
            <p:cNvPr id="14" name="TextBox 14"/>
            <p:cNvSpPr txBox="1"/>
            <p:nvPr/>
          </p:nvSpPr>
          <p:spPr>
            <a:xfrm>
              <a:off x="0" y="-66675"/>
              <a:ext cx="6099802" cy="729615"/>
            </a:xfrm>
            <a:prstGeom prst="rect">
              <a:avLst/>
            </a:prstGeom>
          </p:spPr>
          <p:txBody>
            <a:bodyPr lIns="0" tIns="0" rIns="0" bIns="0" rtlCol="0" anchor="t">
              <a:spAutoFit/>
            </a:bodyPr>
            <a:lstStyle/>
            <a:p>
              <a:pPr>
                <a:lnSpc>
                  <a:spcPts val="4620"/>
                </a:lnSpc>
              </a:pPr>
              <a:r>
                <a:rPr lang="en-US" sz="3300" spc="429">
                  <a:solidFill>
                    <a:srgbClr val="2E414D"/>
                  </a:solidFill>
                  <a:latin typeface="Glacial Indifference"/>
                </a:rPr>
                <a:t>NEXT WEBINAR</a:t>
              </a:r>
            </a:p>
          </p:txBody>
        </p:sp>
        <p:sp>
          <p:nvSpPr>
            <p:cNvPr id="15" name="TextBox 15"/>
            <p:cNvSpPr txBox="1"/>
            <p:nvPr/>
          </p:nvSpPr>
          <p:spPr>
            <a:xfrm>
              <a:off x="0" y="1136023"/>
              <a:ext cx="6099802" cy="4362450"/>
            </a:xfrm>
            <a:prstGeom prst="rect">
              <a:avLst/>
            </a:prstGeom>
          </p:spPr>
          <p:txBody>
            <a:bodyPr lIns="0" tIns="0" rIns="0" bIns="0" rtlCol="0" anchor="t">
              <a:spAutoFit/>
            </a:bodyPr>
            <a:lstStyle/>
            <a:p>
              <a:pPr>
                <a:lnSpc>
                  <a:spcPts val="4500"/>
                </a:lnSpc>
              </a:pPr>
              <a:r>
                <a:rPr lang="en-US" sz="3000" spc="30">
                  <a:solidFill>
                    <a:srgbClr val="2E414D"/>
                  </a:solidFill>
                  <a:latin typeface="Glacial Indifference"/>
                </a:rPr>
                <a:t>Tuesday, </a:t>
              </a:r>
              <a:r>
                <a:rPr lang="en-US" sz="3000" spc="30">
                  <a:solidFill>
                    <a:srgbClr val="2E414D"/>
                  </a:solidFill>
                  <a:latin typeface="Glacial Indifference Bold"/>
                </a:rPr>
                <a:t>6/23 @ 9am</a:t>
              </a:r>
            </a:p>
            <a:p>
              <a:pPr>
                <a:lnSpc>
                  <a:spcPts val="4500"/>
                </a:lnSpc>
              </a:pPr>
              <a:r>
                <a:rPr lang="en-US" sz="3000" spc="30">
                  <a:solidFill>
                    <a:srgbClr val="2E414D"/>
                  </a:solidFill>
                  <a:latin typeface="Glacial Indifference Bold"/>
                </a:rPr>
                <a:t>Chapters 5 &amp; 6 Preview</a:t>
              </a:r>
            </a:p>
            <a:p>
              <a:pPr>
                <a:lnSpc>
                  <a:spcPts val="4500"/>
                </a:lnSpc>
              </a:pPr>
              <a:endParaRPr lang="en-US" sz="3000" spc="30">
                <a:solidFill>
                  <a:srgbClr val="2E414D"/>
                </a:solidFill>
                <a:latin typeface="Glacial Indifference Bold"/>
              </a:endParaRPr>
            </a:p>
            <a:p>
              <a:pPr>
                <a:lnSpc>
                  <a:spcPts val="4500"/>
                </a:lnSpc>
              </a:pPr>
              <a:r>
                <a:rPr lang="en-US" sz="3000" spc="30">
                  <a:solidFill>
                    <a:srgbClr val="2E414D"/>
                  </a:solidFill>
                  <a:latin typeface="Glacial Indifference Bold"/>
                </a:rPr>
                <a:t>July Working Groups Overview</a:t>
              </a:r>
            </a:p>
            <a:p>
              <a:pPr>
                <a:lnSpc>
                  <a:spcPts val="3600"/>
                </a:lnSpc>
              </a:pPr>
              <a:endParaRPr lang="en-US" sz="3000" spc="30">
                <a:solidFill>
                  <a:srgbClr val="2E414D"/>
                </a:solidFill>
                <a:latin typeface="Glacial Indifference Bold"/>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grpSp>
        <p:nvGrpSpPr>
          <p:cNvPr id="2" name="Group 2"/>
          <p:cNvGrpSpPr/>
          <p:nvPr/>
        </p:nvGrpSpPr>
        <p:grpSpPr>
          <a:xfrm>
            <a:off x="-365686" y="-611839"/>
            <a:ext cx="4885863" cy="11510678"/>
            <a:chOff x="0" y="0"/>
            <a:chExt cx="11602003" cy="27333332"/>
          </a:xfrm>
        </p:grpSpPr>
        <p:sp>
          <p:nvSpPr>
            <p:cNvPr id="3" name="Freeform 3"/>
            <p:cNvSpPr/>
            <p:nvPr/>
          </p:nvSpPr>
          <p:spPr>
            <a:xfrm>
              <a:off x="72390" y="72390"/>
              <a:ext cx="11457223" cy="27188554"/>
            </a:xfrm>
            <a:custGeom>
              <a:avLst/>
              <a:gdLst/>
              <a:ahLst/>
              <a:cxnLst/>
              <a:rect l="l" t="t" r="r" b="b"/>
              <a:pathLst>
                <a:path w="11457223" h="27188554">
                  <a:moveTo>
                    <a:pt x="0" y="0"/>
                  </a:moveTo>
                  <a:lnTo>
                    <a:pt x="11457223" y="0"/>
                  </a:lnTo>
                  <a:lnTo>
                    <a:pt x="11457223" y="27188554"/>
                  </a:lnTo>
                  <a:lnTo>
                    <a:pt x="0" y="27188554"/>
                  </a:lnTo>
                  <a:lnTo>
                    <a:pt x="0" y="0"/>
                  </a:lnTo>
                  <a:close/>
                </a:path>
              </a:pathLst>
            </a:custGeom>
            <a:solidFill>
              <a:srgbClr val="C3EBE2"/>
            </a:solidFill>
          </p:spPr>
        </p:sp>
        <p:sp>
          <p:nvSpPr>
            <p:cNvPr id="4" name="Freeform 4"/>
            <p:cNvSpPr/>
            <p:nvPr/>
          </p:nvSpPr>
          <p:spPr>
            <a:xfrm>
              <a:off x="0" y="0"/>
              <a:ext cx="11602003" cy="27333333"/>
            </a:xfrm>
            <a:custGeom>
              <a:avLst/>
              <a:gdLst/>
              <a:ahLst/>
              <a:cxnLst/>
              <a:rect l="l" t="t" r="r" b="b"/>
              <a:pathLst>
                <a:path w="11602003" h="27333333">
                  <a:moveTo>
                    <a:pt x="11457223" y="27188551"/>
                  </a:moveTo>
                  <a:lnTo>
                    <a:pt x="11602003" y="27188551"/>
                  </a:lnTo>
                  <a:lnTo>
                    <a:pt x="11602003" y="27333333"/>
                  </a:lnTo>
                  <a:lnTo>
                    <a:pt x="11457223" y="27333333"/>
                  </a:lnTo>
                  <a:lnTo>
                    <a:pt x="11457223" y="27188551"/>
                  </a:lnTo>
                  <a:close/>
                  <a:moveTo>
                    <a:pt x="0" y="144780"/>
                  </a:moveTo>
                  <a:lnTo>
                    <a:pt x="144780" y="144780"/>
                  </a:lnTo>
                  <a:lnTo>
                    <a:pt x="144780" y="27188551"/>
                  </a:lnTo>
                  <a:lnTo>
                    <a:pt x="0" y="27188551"/>
                  </a:lnTo>
                  <a:lnTo>
                    <a:pt x="0" y="144780"/>
                  </a:lnTo>
                  <a:close/>
                  <a:moveTo>
                    <a:pt x="0" y="27188551"/>
                  </a:moveTo>
                  <a:lnTo>
                    <a:pt x="144780" y="27188551"/>
                  </a:lnTo>
                  <a:lnTo>
                    <a:pt x="144780" y="27333333"/>
                  </a:lnTo>
                  <a:lnTo>
                    <a:pt x="0" y="27333333"/>
                  </a:lnTo>
                  <a:lnTo>
                    <a:pt x="0" y="27188551"/>
                  </a:lnTo>
                  <a:close/>
                  <a:moveTo>
                    <a:pt x="11457223" y="144780"/>
                  </a:moveTo>
                  <a:lnTo>
                    <a:pt x="11602003" y="144780"/>
                  </a:lnTo>
                  <a:lnTo>
                    <a:pt x="11602003" y="27188551"/>
                  </a:lnTo>
                  <a:lnTo>
                    <a:pt x="11457223" y="27188551"/>
                  </a:lnTo>
                  <a:lnTo>
                    <a:pt x="11457223" y="144780"/>
                  </a:lnTo>
                  <a:close/>
                  <a:moveTo>
                    <a:pt x="144780" y="27188551"/>
                  </a:moveTo>
                  <a:lnTo>
                    <a:pt x="11457223" y="27188551"/>
                  </a:lnTo>
                  <a:lnTo>
                    <a:pt x="11457223" y="27333333"/>
                  </a:lnTo>
                  <a:lnTo>
                    <a:pt x="144780" y="27333333"/>
                  </a:lnTo>
                  <a:lnTo>
                    <a:pt x="144780" y="27188551"/>
                  </a:lnTo>
                  <a:close/>
                  <a:moveTo>
                    <a:pt x="11457223" y="0"/>
                  </a:moveTo>
                  <a:lnTo>
                    <a:pt x="11602003" y="0"/>
                  </a:lnTo>
                  <a:lnTo>
                    <a:pt x="11602003" y="144780"/>
                  </a:lnTo>
                  <a:lnTo>
                    <a:pt x="11457223" y="144780"/>
                  </a:lnTo>
                  <a:lnTo>
                    <a:pt x="11457223" y="0"/>
                  </a:lnTo>
                  <a:close/>
                  <a:moveTo>
                    <a:pt x="0" y="0"/>
                  </a:moveTo>
                  <a:lnTo>
                    <a:pt x="144780" y="0"/>
                  </a:lnTo>
                  <a:lnTo>
                    <a:pt x="144780" y="144780"/>
                  </a:lnTo>
                  <a:lnTo>
                    <a:pt x="0" y="144780"/>
                  </a:lnTo>
                  <a:lnTo>
                    <a:pt x="0" y="0"/>
                  </a:lnTo>
                  <a:close/>
                  <a:moveTo>
                    <a:pt x="144780" y="0"/>
                  </a:moveTo>
                  <a:lnTo>
                    <a:pt x="11457223" y="0"/>
                  </a:lnTo>
                  <a:lnTo>
                    <a:pt x="11457223"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rot="-10800000">
            <a:off x="-1539642" y="-832193"/>
            <a:ext cx="5136684" cy="4819144"/>
          </a:xfrm>
          <a:prstGeom prst="rect">
            <a:avLst/>
          </a:prstGeom>
        </p:spPr>
      </p:pic>
      <p:pic>
        <p:nvPicPr>
          <p:cNvPr id="6" name="Picture 6"/>
          <p:cNvPicPr>
            <a:picLocks noChangeAspect="1"/>
          </p:cNvPicPr>
          <p:nvPr/>
        </p:nvPicPr>
        <p:blipFill>
          <a:blip r:embed="rId3"/>
          <a:srcRect/>
          <a:stretch>
            <a:fillRect/>
          </a:stretch>
        </p:blipFill>
        <p:spPr>
          <a:xfrm>
            <a:off x="4896064" y="907323"/>
            <a:ext cx="12997629" cy="8350977"/>
          </a:xfrm>
          <a:prstGeom prst="rect">
            <a:avLst/>
          </a:prstGeom>
        </p:spPr>
      </p:pic>
      <p:sp>
        <p:nvSpPr>
          <p:cNvPr id="7" name="TextBox 7"/>
          <p:cNvSpPr txBox="1"/>
          <p:nvPr/>
        </p:nvSpPr>
        <p:spPr>
          <a:xfrm rot="-5400000">
            <a:off x="-125163" y="6770142"/>
            <a:ext cx="4404817" cy="571500"/>
          </a:xfrm>
          <a:prstGeom prst="rect">
            <a:avLst/>
          </a:prstGeom>
        </p:spPr>
        <p:txBody>
          <a:bodyPr lIns="0" tIns="0" rIns="0" bIns="0" rtlCol="0" anchor="t">
            <a:spAutoFit/>
          </a:bodyPr>
          <a:lstStyle/>
          <a:p>
            <a:pPr>
              <a:lnSpc>
                <a:spcPts val="4560"/>
              </a:lnSpc>
            </a:pPr>
            <a:r>
              <a:rPr lang="en-US" sz="3800" spc="380">
                <a:solidFill>
                  <a:srgbClr val="2E414D"/>
                </a:solidFill>
                <a:latin typeface="Glacial Indifference Bold"/>
              </a:rPr>
              <a:t>FINAL WORDS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0800000">
            <a:off x="-211469" y="-1380872"/>
            <a:ext cx="5136684" cy="4819144"/>
          </a:xfrm>
          <a:prstGeom prst="rect">
            <a:avLst/>
          </a:prstGeom>
        </p:spPr>
      </p:pic>
      <p:grpSp>
        <p:nvGrpSpPr>
          <p:cNvPr id="3" name="Group 3"/>
          <p:cNvGrpSpPr/>
          <p:nvPr/>
        </p:nvGrpSpPr>
        <p:grpSpPr>
          <a:xfrm>
            <a:off x="3173800" y="5512528"/>
            <a:ext cx="14085500" cy="3745772"/>
            <a:chOff x="0" y="0"/>
            <a:chExt cx="33447520" cy="8894736"/>
          </a:xfrm>
        </p:grpSpPr>
        <p:sp>
          <p:nvSpPr>
            <p:cNvPr id="4" name="Freeform 4"/>
            <p:cNvSpPr/>
            <p:nvPr/>
          </p:nvSpPr>
          <p:spPr>
            <a:xfrm>
              <a:off x="72390" y="72390"/>
              <a:ext cx="33302742" cy="8749956"/>
            </a:xfrm>
            <a:custGeom>
              <a:avLst/>
              <a:gdLst/>
              <a:ahLst/>
              <a:cxnLst/>
              <a:rect l="l" t="t" r="r" b="b"/>
              <a:pathLst>
                <a:path w="33302742" h="8749956">
                  <a:moveTo>
                    <a:pt x="0" y="0"/>
                  </a:moveTo>
                  <a:lnTo>
                    <a:pt x="33302742" y="0"/>
                  </a:lnTo>
                  <a:lnTo>
                    <a:pt x="33302742" y="8749956"/>
                  </a:lnTo>
                  <a:lnTo>
                    <a:pt x="0" y="8749956"/>
                  </a:lnTo>
                  <a:lnTo>
                    <a:pt x="0" y="0"/>
                  </a:lnTo>
                  <a:close/>
                </a:path>
              </a:pathLst>
            </a:custGeom>
            <a:solidFill>
              <a:srgbClr val="FAFEFF"/>
            </a:solidFill>
          </p:spPr>
        </p:sp>
        <p:sp>
          <p:nvSpPr>
            <p:cNvPr id="5" name="Freeform 5"/>
            <p:cNvSpPr/>
            <p:nvPr/>
          </p:nvSpPr>
          <p:spPr>
            <a:xfrm>
              <a:off x="0" y="0"/>
              <a:ext cx="33447521" cy="8894736"/>
            </a:xfrm>
            <a:custGeom>
              <a:avLst/>
              <a:gdLst/>
              <a:ahLst/>
              <a:cxnLst/>
              <a:rect l="l" t="t" r="r" b="b"/>
              <a:pathLst>
                <a:path w="33447521" h="8894736">
                  <a:moveTo>
                    <a:pt x="33302739" y="8749956"/>
                  </a:moveTo>
                  <a:lnTo>
                    <a:pt x="33447521" y="8749956"/>
                  </a:lnTo>
                  <a:lnTo>
                    <a:pt x="33447521" y="8894736"/>
                  </a:lnTo>
                  <a:lnTo>
                    <a:pt x="33302739" y="8894736"/>
                  </a:lnTo>
                  <a:lnTo>
                    <a:pt x="33302739" y="8749956"/>
                  </a:lnTo>
                  <a:close/>
                  <a:moveTo>
                    <a:pt x="0" y="144780"/>
                  </a:moveTo>
                  <a:lnTo>
                    <a:pt x="144780" y="144780"/>
                  </a:lnTo>
                  <a:lnTo>
                    <a:pt x="144780" y="8749956"/>
                  </a:lnTo>
                  <a:lnTo>
                    <a:pt x="0" y="8749956"/>
                  </a:lnTo>
                  <a:lnTo>
                    <a:pt x="0" y="144780"/>
                  </a:lnTo>
                  <a:close/>
                  <a:moveTo>
                    <a:pt x="0" y="8749956"/>
                  </a:moveTo>
                  <a:lnTo>
                    <a:pt x="144780" y="8749956"/>
                  </a:lnTo>
                  <a:lnTo>
                    <a:pt x="144780" y="8894736"/>
                  </a:lnTo>
                  <a:lnTo>
                    <a:pt x="0" y="8894736"/>
                  </a:lnTo>
                  <a:lnTo>
                    <a:pt x="0" y="8749956"/>
                  </a:lnTo>
                  <a:close/>
                  <a:moveTo>
                    <a:pt x="33302739" y="144780"/>
                  </a:moveTo>
                  <a:lnTo>
                    <a:pt x="33447521" y="144780"/>
                  </a:lnTo>
                  <a:lnTo>
                    <a:pt x="33447521" y="8749956"/>
                  </a:lnTo>
                  <a:lnTo>
                    <a:pt x="33302739" y="8749956"/>
                  </a:lnTo>
                  <a:lnTo>
                    <a:pt x="33302739" y="144780"/>
                  </a:lnTo>
                  <a:close/>
                  <a:moveTo>
                    <a:pt x="144780" y="8749956"/>
                  </a:moveTo>
                  <a:lnTo>
                    <a:pt x="33302739" y="8749956"/>
                  </a:lnTo>
                  <a:lnTo>
                    <a:pt x="33302739" y="8894736"/>
                  </a:lnTo>
                  <a:lnTo>
                    <a:pt x="144780" y="8894736"/>
                  </a:lnTo>
                  <a:lnTo>
                    <a:pt x="144780" y="8749956"/>
                  </a:lnTo>
                  <a:close/>
                  <a:moveTo>
                    <a:pt x="33302739" y="0"/>
                  </a:moveTo>
                  <a:lnTo>
                    <a:pt x="33447521" y="0"/>
                  </a:lnTo>
                  <a:lnTo>
                    <a:pt x="33447521" y="144780"/>
                  </a:lnTo>
                  <a:lnTo>
                    <a:pt x="33302739" y="144780"/>
                  </a:lnTo>
                  <a:lnTo>
                    <a:pt x="33302739" y="0"/>
                  </a:lnTo>
                  <a:close/>
                  <a:moveTo>
                    <a:pt x="0" y="0"/>
                  </a:moveTo>
                  <a:lnTo>
                    <a:pt x="144780" y="0"/>
                  </a:lnTo>
                  <a:lnTo>
                    <a:pt x="144780" y="144780"/>
                  </a:lnTo>
                  <a:lnTo>
                    <a:pt x="0" y="144780"/>
                  </a:lnTo>
                  <a:lnTo>
                    <a:pt x="0" y="0"/>
                  </a:lnTo>
                  <a:close/>
                  <a:moveTo>
                    <a:pt x="144780" y="0"/>
                  </a:moveTo>
                  <a:lnTo>
                    <a:pt x="33302739" y="0"/>
                  </a:lnTo>
                  <a:lnTo>
                    <a:pt x="33302739" y="144780"/>
                  </a:lnTo>
                  <a:lnTo>
                    <a:pt x="144780" y="144780"/>
                  </a:lnTo>
                  <a:lnTo>
                    <a:pt x="144780" y="0"/>
                  </a:lnTo>
                  <a:close/>
                </a:path>
              </a:pathLst>
            </a:custGeom>
            <a:solidFill>
              <a:srgbClr val="2E414D"/>
            </a:solidFill>
          </p:spPr>
        </p:sp>
      </p:grpSp>
      <p:grpSp>
        <p:nvGrpSpPr>
          <p:cNvPr id="6" name="Group 6"/>
          <p:cNvGrpSpPr/>
          <p:nvPr/>
        </p:nvGrpSpPr>
        <p:grpSpPr>
          <a:xfrm>
            <a:off x="3173800" y="1028700"/>
            <a:ext cx="14085500" cy="3745772"/>
            <a:chOff x="0" y="0"/>
            <a:chExt cx="33447520" cy="8894736"/>
          </a:xfrm>
        </p:grpSpPr>
        <p:sp>
          <p:nvSpPr>
            <p:cNvPr id="7" name="Freeform 7"/>
            <p:cNvSpPr/>
            <p:nvPr/>
          </p:nvSpPr>
          <p:spPr>
            <a:xfrm>
              <a:off x="72390" y="72390"/>
              <a:ext cx="33302742" cy="8749956"/>
            </a:xfrm>
            <a:custGeom>
              <a:avLst/>
              <a:gdLst/>
              <a:ahLst/>
              <a:cxnLst/>
              <a:rect l="l" t="t" r="r" b="b"/>
              <a:pathLst>
                <a:path w="33302742" h="8749956">
                  <a:moveTo>
                    <a:pt x="0" y="0"/>
                  </a:moveTo>
                  <a:lnTo>
                    <a:pt x="33302742" y="0"/>
                  </a:lnTo>
                  <a:lnTo>
                    <a:pt x="33302742" y="8749956"/>
                  </a:lnTo>
                  <a:lnTo>
                    <a:pt x="0" y="8749956"/>
                  </a:lnTo>
                  <a:lnTo>
                    <a:pt x="0" y="0"/>
                  </a:lnTo>
                  <a:close/>
                </a:path>
              </a:pathLst>
            </a:custGeom>
            <a:solidFill>
              <a:srgbClr val="FAFEFF"/>
            </a:solidFill>
          </p:spPr>
        </p:sp>
        <p:sp>
          <p:nvSpPr>
            <p:cNvPr id="8" name="Freeform 8"/>
            <p:cNvSpPr/>
            <p:nvPr/>
          </p:nvSpPr>
          <p:spPr>
            <a:xfrm>
              <a:off x="0" y="0"/>
              <a:ext cx="33447521" cy="8894736"/>
            </a:xfrm>
            <a:custGeom>
              <a:avLst/>
              <a:gdLst/>
              <a:ahLst/>
              <a:cxnLst/>
              <a:rect l="l" t="t" r="r" b="b"/>
              <a:pathLst>
                <a:path w="33447521" h="8894736">
                  <a:moveTo>
                    <a:pt x="33302739" y="8749956"/>
                  </a:moveTo>
                  <a:lnTo>
                    <a:pt x="33447521" y="8749956"/>
                  </a:lnTo>
                  <a:lnTo>
                    <a:pt x="33447521" y="8894736"/>
                  </a:lnTo>
                  <a:lnTo>
                    <a:pt x="33302739" y="8894736"/>
                  </a:lnTo>
                  <a:lnTo>
                    <a:pt x="33302739" y="8749956"/>
                  </a:lnTo>
                  <a:close/>
                  <a:moveTo>
                    <a:pt x="0" y="144780"/>
                  </a:moveTo>
                  <a:lnTo>
                    <a:pt x="144780" y="144780"/>
                  </a:lnTo>
                  <a:lnTo>
                    <a:pt x="144780" y="8749956"/>
                  </a:lnTo>
                  <a:lnTo>
                    <a:pt x="0" y="8749956"/>
                  </a:lnTo>
                  <a:lnTo>
                    <a:pt x="0" y="144780"/>
                  </a:lnTo>
                  <a:close/>
                  <a:moveTo>
                    <a:pt x="0" y="8749956"/>
                  </a:moveTo>
                  <a:lnTo>
                    <a:pt x="144780" y="8749956"/>
                  </a:lnTo>
                  <a:lnTo>
                    <a:pt x="144780" y="8894736"/>
                  </a:lnTo>
                  <a:lnTo>
                    <a:pt x="0" y="8894736"/>
                  </a:lnTo>
                  <a:lnTo>
                    <a:pt x="0" y="8749956"/>
                  </a:lnTo>
                  <a:close/>
                  <a:moveTo>
                    <a:pt x="33302739" y="144780"/>
                  </a:moveTo>
                  <a:lnTo>
                    <a:pt x="33447521" y="144780"/>
                  </a:lnTo>
                  <a:lnTo>
                    <a:pt x="33447521" y="8749956"/>
                  </a:lnTo>
                  <a:lnTo>
                    <a:pt x="33302739" y="8749956"/>
                  </a:lnTo>
                  <a:lnTo>
                    <a:pt x="33302739" y="144780"/>
                  </a:lnTo>
                  <a:close/>
                  <a:moveTo>
                    <a:pt x="144780" y="8749956"/>
                  </a:moveTo>
                  <a:lnTo>
                    <a:pt x="33302739" y="8749956"/>
                  </a:lnTo>
                  <a:lnTo>
                    <a:pt x="33302739" y="8894736"/>
                  </a:lnTo>
                  <a:lnTo>
                    <a:pt x="144780" y="8894736"/>
                  </a:lnTo>
                  <a:lnTo>
                    <a:pt x="144780" y="8749956"/>
                  </a:lnTo>
                  <a:close/>
                  <a:moveTo>
                    <a:pt x="33302739" y="0"/>
                  </a:moveTo>
                  <a:lnTo>
                    <a:pt x="33447521" y="0"/>
                  </a:lnTo>
                  <a:lnTo>
                    <a:pt x="33447521" y="144780"/>
                  </a:lnTo>
                  <a:lnTo>
                    <a:pt x="33302739" y="144780"/>
                  </a:lnTo>
                  <a:lnTo>
                    <a:pt x="33302739" y="0"/>
                  </a:lnTo>
                  <a:close/>
                  <a:moveTo>
                    <a:pt x="0" y="0"/>
                  </a:moveTo>
                  <a:lnTo>
                    <a:pt x="144780" y="0"/>
                  </a:lnTo>
                  <a:lnTo>
                    <a:pt x="144780" y="144780"/>
                  </a:lnTo>
                  <a:lnTo>
                    <a:pt x="0" y="144780"/>
                  </a:lnTo>
                  <a:lnTo>
                    <a:pt x="0" y="0"/>
                  </a:lnTo>
                  <a:close/>
                  <a:moveTo>
                    <a:pt x="144780" y="0"/>
                  </a:moveTo>
                  <a:lnTo>
                    <a:pt x="33302739" y="0"/>
                  </a:lnTo>
                  <a:lnTo>
                    <a:pt x="33302739" y="144780"/>
                  </a:lnTo>
                  <a:lnTo>
                    <a:pt x="144780" y="144780"/>
                  </a:lnTo>
                  <a:lnTo>
                    <a:pt x="144780" y="0"/>
                  </a:lnTo>
                  <a:close/>
                </a:path>
              </a:pathLst>
            </a:custGeom>
            <a:solidFill>
              <a:srgbClr val="2E414D"/>
            </a:solidFill>
          </p:spPr>
        </p:sp>
      </p:grpSp>
      <p:grpSp>
        <p:nvGrpSpPr>
          <p:cNvPr id="9" name="Group 9"/>
          <p:cNvGrpSpPr/>
          <p:nvPr/>
        </p:nvGrpSpPr>
        <p:grpSpPr>
          <a:xfrm>
            <a:off x="11489998" y="2749525"/>
            <a:ext cx="2013063" cy="304122"/>
            <a:chOff x="0" y="0"/>
            <a:chExt cx="3841750" cy="580390"/>
          </a:xfrm>
        </p:grpSpPr>
        <p:sp>
          <p:nvSpPr>
            <p:cNvPr id="10" name="Freeform 10"/>
            <p:cNvSpPr/>
            <p:nvPr/>
          </p:nvSpPr>
          <p:spPr>
            <a:xfrm>
              <a:off x="3429000" y="38100"/>
              <a:ext cx="374650" cy="504190"/>
            </a:xfrm>
            <a:custGeom>
              <a:avLst/>
              <a:gdLst/>
              <a:ahLst/>
              <a:cxnLst/>
              <a:rect l="l" t="t" r="r" b="b"/>
              <a:pathLst>
                <a:path w="374650" h="504190">
                  <a:moveTo>
                    <a:pt x="0" y="504190"/>
                  </a:moveTo>
                  <a:lnTo>
                    <a:pt x="0" y="0"/>
                  </a:lnTo>
                  <a:lnTo>
                    <a:pt x="374650" y="252730"/>
                  </a:lnTo>
                  <a:close/>
                </a:path>
              </a:pathLst>
            </a:custGeom>
            <a:solidFill>
              <a:srgbClr val="C3EBE2"/>
            </a:solidFill>
          </p:spPr>
        </p:sp>
        <p:sp>
          <p:nvSpPr>
            <p:cNvPr id="11" name="Freeform 11"/>
            <p:cNvSpPr/>
            <p:nvPr/>
          </p:nvSpPr>
          <p:spPr>
            <a:xfrm>
              <a:off x="0" y="-2540"/>
              <a:ext cx="3841750" cy="582930"/>
            </a:xfrm>
            <a:custGeom>
              <a:avLst/>
              <a:gdLst/>
              <a:ahLst/>
              <a:cxnLst/>
              <a:rect l="l" t="t" r="r" b="b"/>
              <a:pathLst>
                <a:path w="3841750" h="582930">
                  <a:moveTo>
                    <a:pt x="3825240" y="261620"/>
                  </a:moveTo>
                  <a:lnTo>
                    <a:pt x="3450590" y="8890"/>
                  </a:lnTo>
                  <a:cubicBezTo>
                    <a:pt x="3439160" y="1270"/>
                    <a:pt x="3423920" y="0"/>
                    <a:pt x="3411220" y="6350"/>
                  </a:cubicBezTo>
                  <a:cubicBezTo>
                    <a:pt x="3398520" y="12700"/>
                    <a:pt x="3390900" y="25400"/>
                    <a:pt x="3390900" y="39370"/>
                  </a:cubicBezTo>
                  <a:lnTo>
                    <a:pt x="3390900" y="254000"/>
                  </a:lnTo>
                  <a:lnTo>
                    <a:pt x="0" y="254000"/>
                  </a:lnTo>
                  <a:lnTo>
                    <a:pt x="0" y="330200"/>
                  </a:lnTo>
                  <a:lnTo>
                    <a:pt x="3390900" y="330200"/>
                  </a:lnTo>
                  <a:lnTo>
                    <a:pt x="3390900" y="544830"/>
                  </a:lnTo>
                  <a:cubicBezTo>
                    <a:pt x="3390900" y="558800"/>
                    <a:pt x="3398520" y="571500"/>
                    <a:pt x="3411220" y="577850"/>
                  </a:cubicBezTo>
                  <a:cubicBezTo>
                    <a:pt x="3416300" y="580390"/>
                    <a:pt x="3422650" y="582930"/>
                    <a:pt x="3429000" y="582930"/>
                  </a:cubicBezTo>
                  <a:cubicBezTo>
                    <a:pt x="3436620" y="582930"/>
                    <a:pt x="3444240" y="580390"/>
                    <a:pt x="3450590" y="576580"/>
                  </a:cubicBezTo>
                  <a:lnTo>
                    <a:pt x="3825240" y="323850"/>
                  </a:lnTo>
                  <a:cubicBezTo>
                    <a:pt x="3835400" y="316230"/>
                    <a:pt x="3841750" y="304800"/>
                    <a:pt x="3841750" y="292100"/>
                  </a:cubicBezTo>
                  <a:cubicBezTo>
                    <a:pt x="3841750" y="279400"/>
                    <a:pt x="3835400" y="267970"/>
                    <a:pt x="3825240" y="261620"/>
                  </a:cubicBezTo>
                  <a:close/>
                  <a:moveTo>
                    <a:pt x="3467100" y="473710"/>
                  </a:moveTo>
                  <a:lnTo>
                    <a:pt x="3467100" y="111760"/>
                  </a:lnTo>
                  <a:lnTo>
                    <a:pt x="3735070" y="292100"/>
                  </a:lnTo>
                  <a:lnTo>
                    <a:pt x="3467100" y="473710"/>
                  </a:lnTo>
                  <a:close/>
                </a:path>
              </a:pathLst>
            </a:custGeom>
            <a:solidFill>
              <a:srgbClr val="8899A6"/>
            </a:solidFill>
          </p:spPr>
        </p:sp>
      </p:grpSp>
      <p:sp>
        <p:nvSpPr>
          <p:cNvPr id="12" name="TextBox 12"/>
          <p:cNvSpPr txBox="1"/>
          <p:nvPr/>
        </p:nvSpPr>
        <p:spPr>
          <a:xfrm rot="-5400000">
            <a:off x="-706466" y="5619666"/>
            <a:ext cx="5285558" cy="1910478"/>
          </a:xfrm>
          <a:prstGeom prst="rect">
            <a:avLst/>
          </a:prstGeom>
        </p:spPr>
        <p:txBody>
          <a:bodyPr lIns="0" tIns="0" rIns="0" bIns="0" rtlCol="0" anchor="t">
            <a:spAutoFit/>
          </a:bodyPr>
          <a:lstStyle/>
          <a:p>
            <a:pPr>
              <a:lnSpc>
                <a:spcPts val="7560"/>
              </a:lnSpc>
            </a:pPr>
            <a:r>
              <a:rPr lang="en-US" sz="6000" spc="258">
                <a:solidFill>
                  <a:srgbClr val="2E414D"/>
                </a:solidFill>
                <a:latin typeface="Sifonn"/>
              </a:rPr>
              <a:t>LEARNING STRUCTURE</a:t>
            </a:r>
          </a:p>
        </p:txBody>
      </p:sp>
      <p:grpSp>
        <p:nvGrpSpPr>
          <p:cNvPr id="13" name="Group 13"/>
          <p:cNvGrpSpPr/>
          <p:nvPr/>
        </p:nvGrpSpPr>
        <p:grpSpPr>
          <a:xfrm>
            <a:off x="13503061" y="2289338"/>
            <a:ext cx="3384610" cy="1735320"/>
            <a:chOff x="0" y="0"/>
            <a:chExt cx="4512814" cy="2313759"/>
          </a:xfrm>
        </p:grpSpPr>
        <p:sp>
          <p:nvSpPr>
            <p:cNvPr id="14" name="TextBox 14"/>
            <p:cNvSpPr txBox="1"/>
            <p:nvPr/>
          </p:nvSpPr>
          <p:spPr>
            <a:xfrm>
              <a:off x="0" y="-66675"/>
              <a:ext cx="4512814" cy="1504315"/>
            </a:xfrm>
            <a:prstGeom prst="rect">
              <a:avLst/>
            </a:prstGeom>
          </p:spPr>
          <p:txBody>
            <a:bodyPr lIns="0" tIns="0" rIns="0" bIns="0" rtlCol="0" anchor="t">
              <a:spAutoFit/>
            </a:bodyPr>
            <a:lstStyle/>
            <a:p>
              <a:pPr algn="ctr">
                <a:lnSpc>
                  <a:spcPts val="4620"/>
                </a:lnSpc>
              </a:pPr>
              <a:r>
                <a:rPr lang="en-US" sz="3300" spc="429">
                  <a:solidFill>
                    <a:srgbClr val="2E414D"/>
                  </a:solidFill>
                  <a:latin typeface="Glacial Indifference"/>
                </a:rPr>
                <a:t>BREAKOUT DISCUSSION </a:t>
              </a:r>
            </a:p>
          </p:txBody>
        </p:sp>
        <p:sp>
          <p:nvSpPr>
            <p:cNvPr id="15" name="TextBox 15"/>
            <p:cNvSpPr txBox="1"/>
            <p:nvPr/>
          </p:nvSpPr>
          <p:spPr>
            <a:xfrm>
              <a:off x="0" y="1742259"/>
              <a:ext cx="4512814" cy="571500"/>
            </a:xfrm>
            <a:prstGeom prst="rect">
              <a:avLst/>
            </a:prstGeom>
          </p:spPr>
          <p:txBody>
            <a:bodyPr lIns="0" tIns="0" rIns="0" bIns="0" rtlCol="0" anchor="t">
              <a:spAutoFit/>
            </a:bodyPr>
            <a:lstStyle/>
            <a:p>
              <a:pPr>
                <a:lnSpc>
                  <a:spcPts val="3750"/>
                </a:lnSpc>
              </a:pPr>
              <a:endParaRPr/>
            </a:p>
          </p:txBody>
        </p:sp>
      </p:grpSp>
      <p:grpSp>
        <p:nvGrpSpPr>
          <p:cNvPr id="16" name="Group 16"/>
          <p:cNvGrpSpPr/>
          <p:nvPr/>
        </p:nvGrpSpPr>
        <p:grpSpPr>
          <a:xfrm>
            <a:off x="8681388" y="2033926"/>
            <a:ext cx="3384610" cy="2316345"/>
            <a:chOff x="0" y="0"/>
            <a:chExt cx="4512814" cy="3088459"/>
          </a:xfrm>
        </p:grpSpPr>
        <p:sp>
          <p:nvSpPr>
            <p:cNvPr id="17" name="TextBox 17"/>
            <p:cNvSpPr txBox="1"/>
            <p:nvPr/>
          </p:nvSpPr>
          <p:spPr>
            <a:xfrm>
              <a:off x="0" y="-66675"/>
              <a:ext cx="4512814" cy="2279015"/>
            </a:xfrm>
            <a:prstGeom prst="rect">
              <a:avLst/>
            </a:prstGeom>
          </p:spPr>
          <p:txBody>
            <a:bodyPr lIns="0" tIns="0" rIns="0" bIns="0" rtlCol="0" anchor="t">
              <a:spAutoFit/>
            </a:bodyPr>
            <a:lstStyle/>
            <a:p>
              <a:pPr algn="ctr">
                <a:lnSpc>
                  <a:spcPts val="4620"/>
                </a:lnSpc>
              </a:pPr>
              <a:r>
                <a:rPr lang="en-US" sz="3300" spc="429">
                  <a:solidFill>
                    <a:srgbClr val="2E414D"/>
                  </a:solidFill>
                  <a:latin typeface="Glacial Indifference"/>
                </a:rPr>
                <a:t>CHAPTER</a:t>
              </a:r>
            </a:p>
            <a:p>
              <a:pPr algn="ctr">
                <a:lnSpc>
                  <a:spcPts val="4620"/>
                </a:lnSpc>
              </a:pPr>
              <a:r>
                <a:rPr lang="en-US" sz="3300" spc="429">
                  <a:solidFill>
                    <a:srgbClr val="2E414D"/>
                  </a:solidFill>
                  <a:latin typeface="Glacial Indifference"/>
                </a:rPr>
                <a:t>PREVIEW</a:t>
              </a:r>
            </a:p>
            <a:p>
              <a:pPr algn="ctr">
                <a:lnSpc>
                  <a:spcPts val="4620"/>
                </a:lnSpc>
              </a:pPr>
              <a:r>
                <a:rPr lang="en-US" sz="3300" spc="429">
                  <a:solidFill>
                    <a:srgbClr val="2E414D"/>
                  </a:solidFill>
                  <a:latin typeface="Glacial Indifference"/>
                </a:rPr>
                <a:t>PRESENTATION</a:t>
              </a:r>
            </a:p>
          </p:txBody>
        </p:sp>
        <p:sp>
          <p:nvSpPr>
            <p:cNvPr id="18" name="TextBox 18"/>
            <p:cNvSpPr txBox="1"/>
            <p:nvPr/>
          </p:nvSpPr>
          <p:spPr>
            <a:xfrm>
              <a:off x="0" y="2516959"/>
              <a:ext cx="4512814" cy="571500"/>
            </a:xfrm>
            <a:prstGeom prst="rect">
              <a:avLst/>
            </a:prstGeom>
          </p:spPr>
          <p:txBody>
            <a:bodyPr lIns="0" tIns="0" rIns="0" bIns="0" rtlCol="0" anchor="t">
              <a:spAutoFit/>
            </a:bodyPr>
            <a:lstStyle/>
            <a:p>
              <a:pPr>
                <a:lnSpc>
                  <a:spcPts val="3750"/>
                </a:lnSpc>
              </a:pPr>
              <a:endParaRPr/>
            </a:p>
          </p:txBody>
        </p:sp>
      </p:grpSp>
      <p:grpSp>
        <p:nvGrpSpPr>
          <p:cNvPr id="19" name="Group 19"/>
          <p:cNvGrpSpPr/>
          <p:nvPr/>
        </p:nvGrpSpPr>
        <p:grpSpPr>
          <a:xfrm>
            <a:off x="8681388" y="6669102"/>
            <a:ext cx="3384610" cy="1735320"/>
            <a:chOff x="0" y="0"/>
            <a:chExt cx="4512814" cy="2313759"/>
          </a:xfrm>
        </p:grpSpPr>
        <p:sp>
          <p:nvSpPr>
            <p:cNvPr id="20" name="TextBox 20"/>
            <p:cNvSpPr txBox="1"/>
            <p:nvPr/>
          </p:nvSpPr>
          <p:spPr>
            <a:xfrm>
              <a:off x="0" y="-66675"/>
              <a:ext cx="4512814" cy="1504315"/>
            </a:xfrm>
            <a:prstGeom prst="rect">
              <a:avLst/>
            </a:prstGeom>
          </p:spPr>
          <p:txBody>
            <a:bodyPr lIns="0" tIns="0" rIns="0" bIns="0" rtlCol="0" anchor="t">
              <a:spAutoFit/>
            </a:bodyPr>
            <a:lstStyle/>
            <a:p>
              <a:pPr algn="ctr">
                <a:lnSpc>
                  <a:spcPts val="4620"/>
                </a:lnSpc>
              </a:pPr>
              <a:r>
                <a:rPr lang="en-US" sz="3300" spc="429">
                  <a:solidFill>
                    <a:srgbClr val="2E414D"/>
                  </a:solidFill>
                  <a:latin typeface="Glacial Indifference"/>
                </a:rPr>
                <a:t>BREAKOUT DISCUSSION </a:t>
              </a:r>
            </a:p>
          </p:txBody>
        </p:sp>
        <p:sp>
          <p:nvSpPr>
            <p:cNvPr id="21" name="TextBox 21"/>
            <p:cNvSpPr txBox="1"/>
            <p:nvPr/>
          </p:nvSpPr>
          <p:spPr>
            <a:xfrm>
              <a:off x="0" y="1742259"/>
              <a:ext cx="4512814" cy="571500"/>
            </a:xfrm>
            <a:prstGeom prst="rect">
              <a:avLst/>
            </a:prstGeom>
          </p:spPr>
          <p:txBody>
            <a:bodyPr lIns="0" tIns="0" rIns="0" bIns="0" rtlCol="0" anchor="t">
              <a:spAutoFit/>
            </a:bodyPr>
            <a:lstStyle/>
            <a:p>
              <a:pPr>
                <a:lnSpc>
                  <a:spcPts val="3750"/>
                </a:lnSpc>
              </a:pPr>
              <a:endParaRPr/>
            </a:p>
          </p:txBody>
        </p:sp>
      </p:grpSp>
      <p:grpSp>
        <p:nvGrpSpPr>
          <p:cNvPr id="22" name="Group 22"/>
          <p:cNvGrpSpPr/>
          <p:nvPr/>
        </p:nvGrpSpPr>
        <p:grpSpPr>
          <a:xfrm>
            <a:off x="3731178" y="6378589"/>
            <a:ext cx="3384610" cy="2316345"/>
            <a:chOff x="0" y="0"/>
            <a:chExt cx="4512814" cy="3088459"/>
          </a:xfrm>
        </p:grpSpPr>
        <p:sp>
          <p:nvSpPr>
            <p:cNvPr id="23" name="TextBox 23"/>
            <p:cNvSpPr txBox="1"/>
            <p:nvPr/>
          </p:nvSpPr>
          <p:spPr>
            <a:xfrm>
              <a:off x="0" y="-66675"/>
              <a:ext cx="4512814" cy="2279015"/>
            </a:xfrm>
            <a:prstGeom prst="rect">
              <a:avLst/>
            </a:prstGeom>
          </p:spPr>
          <p:txBody>
            <a:bodyPr lIns="0" tIns="0" rIns="0" bIns="0" rtlCol="0" anchor="t">
              <a:spAutoFit/>
            </a:bodyPr>
            <a:lstStyle/>
            <a:p>
              <a:pPr algn="ctr">
                <a:lnSpc>
                  <a:spcPts val="4620"/>
                </a:lnSpc>
              </a:pPr>
              <a:r>
                <a:rPr lang="en-US" sz="3300" spc="429">
                  <a:solidFill>
                    <a:srgbClr val="2E414D"/>
                  </a:solidFill>
                  <a:latin typeface="Glacial Indifference"/>
                </a:rPr>
                <a:t>CHAPTER </a:t>
              </a:r>
            </a:p>
            <a:p>
              <a:pPr algn="ctr">
                <a:lnSpc>
                  <a:spcPts val="4620"/>
                </a:lnSpc>
              </a:pPr>
              <a:r>
                <a:rPr lang="en-US" sz="3300" spc="429">
                  <a:solidFill>
                    <a:srgbClr val="2E414D"/>
                  </a:solidFill>
                  <a:latin typeface="Glacial Indifference"/>
                </a:rPr>
                <a:t>PREVIEW</a:t>
              </a:r>
            </a:p>
            <a:p>
              <a:pPr algn="ctr">
                <a:lnSpc>
                  <a:spcPts val="4620"/>
                </a:lnSpc>
              </a:pPr>
              <a:r>
                <a:rPr lang="en-US" sz="3300" spc="429">
                  <a:solidFill>
                    <a:srgbClr val="2E414D"/>
                  </a:solidFill>
                  <a:latin typeface="Glacial Indifference"/>
                </a:rPr>
                <a:t>PRESENTATION</a:t>
              </a:r>
            </a:p>
          </p:txBody>
        </p:sp>
        <p:sp>
          <p:nvSpPr>
            <p:cNvPr id="24" name="TextBox 24"/>
            <p:cNvSpPr txBox="1"/>
            <p:nvPr/>
          </p:nvSpPr>
          <p:spPr>
            <a:xfrm>
              <a:off x="0" y="2516959"/>
              <a:ext cx="4512814" cy="571500"/>
            </a:xfrm>
            <a:prstGeom prst="rect">
              <a:avLst/>
            </a:prstGeom>
          </p:spPr>
          <p:txBody>
            <a:bodyPr lIns="0" tIns="0" rIns="0" bIns="0" rtlCol="0" anchor="t">
              <a:spAutoFit/>
            </a:bodyPr>
            <a:lstStyle/>
            <a:p>
              <a:pPr>
                <a:lnSpc>
                  <a:spcPts val="3750"/>
                </a:lnSpc>
              </a:pPr>
              <a:endParaRPr/>
            </a:p>
          </p:txBody>
        </p:sp>
      </p:grpSp>
      <p:grpSp>
        <p:nvGrpSpPr>
          <p:cNvPr id="25" name="Group 25"/>
          <p:cNvGrpSpPr/>
          <p:nvPr/>
        </p:nvGrpSpPr>
        <p:grpSpPr>
          <a:xfrm rot="9373468">
            <a:off x="6657236" y="4670614"/>
            <a:ext cx="6280913" cy="795278"/>
            <a:chOff x="0" y="0"/>
            <a:chExt cx="4583778" cy="580390"/>
          </a:xfrm>
        </p:grpSpPr>
        <p:sp>
          <p:nvSpPr>
            <p:cNvPr id="26" name="Freeform 26"/>
            <p:cNvSpPr/>
            <p:nvPr/>
          </p:nvSpPr>
          <p:spPr>
            <a:xfrm>
              <a:off x="4171028" y="38100"/>
              <a:ext cx="374650" cy="504190"/>
            </a:xfrm>
            <a:custGeom>
              <a:avLst/>
              <a:gdLst/>
              <a:ahLst/>
              <a:cxnLst/>
              <a:rect l="l" t="t" r="r" b="b"/>
              <a:pathLst>
                <a:path w="374650" h="504190">
                  <a:moveTo>
                    <a:pt x="0" y="504190"/>
                  </a:moveTo>
                  <a:lnTo>
                    <a:pt x="0" y="0"/>
                  </a:lnTo>
                  <a:lnTo>
                    <a:pt x="374650" y="252730"/>
                  </a:lnTo>
                  <a:close/>
                </a:path>
              </a:pathLst>
            </a:custGeom>
            <a:solidFill>
              <a:srgbClr val="C3EBE2"/>
            </a:solidFill>
          </p:spPr>
        </p:sp>
        <p:sp>
          <p:nvSpPr>
            <p:cNvPr id="27" name="Freeform 27"/>
            <p:cNvSpPr/>
            <p:nvPr/>
          </p:nvSpPr>
          <p:spPr>
            <a:xfrm>
              <a:off x="0" y="-2540"/>
              <a:ext cx="4583778" cy="582930"/>
            </a:xfrm>
            <a:custGeom>
              <a:avLst/>
              <a:gdLst/>
              <a:ahLst/>
              <a:cxnLst/>
              <a:rect l="l" t="t" r="r" b="b"/>
              <a:pathLst>
                <a:path w="4583778" h="582930">
                  <a:moveTo>
                    <a:pt x="4567269" y="261620"/>
                  </a:moveTo>
                  <a:lnTo>
                    <a:pt x="4192619" y="8890"/>
                  </a:lnTo>
                  <a:cubicBezTo>
                    <a:pt x="4181189" y="1270"/>
                    <a:pt x="4165948" y="0"/>
                    <a:pt x="4153248" y="6350"/>
                  </a:cubicBezTo>
                  <a:cubicBezTo>
                    <a:pt x="4140548" y="12700"/>
                    <a:pt x="4132928" y="25400"/>
                    <a:pt x="4132928" y="39370"/>
                  </a:cubicBezTo>
                  <a:lnTo>
                    <a:pt x="4132928" y="254000"/>
                  </a:lnTo>
                  <a:lnTo>
                    <a:pt x="0" y="254000"/>
                  </a:lnTo>
                  <a:lnTo>
                    <a:pt x="0" y="330200"/>
                  </a:lnTo>
                  <a:lnTo>
                    <a:pt x="4132928" y="330200"/>
                  </a:lnTo>
                  <a:lnTo>
                    <a:pt x="4132928" y="544830"/>
                  </a:lnTo>
                  <a:cubicBezTo>
                    <a:pt x="4132928" y="558800"/>
                    <a:pt x="4140548" y="571500"/>
                    <a:pt x="4153248" y="577850"/>
                  </a:cubicBezTo>
                  <a:cubicBezTo>
                    <a:pt x="4158328" y="580390"/>
                    <a:pt x="4164678" y="582930"/>
                    <a:pt x="4171028" y="582930"/>
                  </a:cubicBezTo>
                  <a:cubicBezTo>
                    <a:pt x="4178648" y="582930"/>
                    <a:pt x="4186268" y="580390"/>
                    <a:pt x="4192618" y="576580"/>
                  </a:cubicBezTo>
                  <a:lnTo>
                    <a:pt x="4567268" y="323850"/>
                  </a:lnTo>
                  <a:cubicBezTo>
                    <a:pt x="4577428" y="316230"/>
                    <a:pt x="4583778" y="304800"/>
                    <a:pt x="4583778" y="292100"/>
                  </a:cubicBezTo>
                  <a:cubicBezTo>
                    <a:pt x="4583778" y="279400"/>
                    <a:pt x="4577428" y="267970"/>
                    <a:pt x="4567268" y="261620"/>
                  </a:cubicBezTo>
                  <a:close/>
                  <a:moveTo>
                    <a:pt x="4209128" y="473710"/>
                  </a:moveTo>
                  <a:lnTo>
                    <a:pt x="4209128" y="111760"/>
                  </a:lnTo>
                  <a:lnTo>
                    <a:pt x="4477098" y="292100"/>
                  </a:lnTo>
                  <a:lnTo>
                    <a:pt x="4209128" y="473710"/>
                  </a:lnTo>
                  <a:close/>
                </a:path>
              </a:pathLst>
            </a:custGeom>
            <a:solidFill>
              <a:srgbClr val="8899A6"/>
            </a:solidFill>
          </p:spPr>
        </p:sp>
      </p:grpSp>
      <p:grpSp>
        <p:nvGrpSpPr>
          <p:cNvPr id="28" name="Group 28"/>
          <p:cNvGrpSpPr/>
          <p:nvPr/>
        </p:nvGrpSpPr>
        <p:grpSpPr>
          <a:xfrm>
            <a:off x="3971178" y="2033926"/>
            <a:ext cx="3384610" cy="2316345"/>
            <a:chOff x="0" y="0"/>
            <a:chExt cx="4512814" cy="3088459"/>
          </a:xfrm>
        </p:grpSpPr>
        <p:sp>
          <p:nvSpPr>
            <p:cNvPr id="29" name="TextBox 29"/>
            <p:cNvSpPr txBox="1"/>
            <p:nvPr/>
          </p:nvSpPr>
          <p:spPr>
            <a:xfrm>
              <a:off x="0" y="-66675"/>
              <a:ext cx="4512814" cy="2279015"/>
            </a:xfrm>
            <a:prstGeom prst="rect">
              <a:avLst/>
            </a:prstGeom>
          </p:spPr>
          <p:txBody>
            <a:bodyPr lIns="0" tIns="0" rIns="0" bIns="0" rtlCol="0" anchor="t">
              <a:spAutoFit/>
            </a:bodyPr>
            <a:lstStyle/>
            <a:p>
              <a:pPr algn="ctr">
                <a:lnSpc>
                  <a:spcPts val="4620"/>
                </a:lnSpc>
              </a:pPr>
              <a:r>
                <a:rPr lang="en-US" sz="3300" spc="429">
                  <a:solidFill>
                    <a:srgbClr val="2E414D"/>
                  </a:solidFill>
                  <a:latin typeface="Glacial Indifference"/>
                </a:rPr>
                <a:t>2 PART BREAKOUT DISCUSSION </a:t>
              </a:r>
            </a:p>
          </p:txBody>
        </p:sp>
        <p:sp>
          <p:nvSpPr>
            <p:cNvPr id="30" name="TextBox 30"/>
            <p:cNvSpPr txBox="1"/>
            <p:nvPr/>
          </p:nvSpPr>
          <p:spPr>
            <a:xfrm>
              <a:off x="0" y="2516959"/>
              <a:ext cx="4512814" cy="571500"/>
            </a:xfrm>
            <a:prstGeom prst="rect">
              <a:avLst/>
            </a:prstGeom>
          </p:spPr>
          <p:txBody>
            <a:bodyPr lIns="0" tIns="0" rIns="0" bIns="0" rtlCol="0" anchor="t">
              <a:spAutoFit/>
            </a:bodyPr>
            <a:lstStyle/>
            <a:p>
              <a:pPr>
                <a:lnSpc>
                  <a:spcPts val="3750"/>
                </a:lnSpc>
              </a:pPr>
              <a:endParaRPr/>
            </a:p>
          </p:txBody>
        </p:sp>
      </p:grpSp>
      <p:grpSp>
        <p:nvGrpSpPr>
          <p:cNvPr id="31" name="Group 31"/>
          <p:cNvGrpSpPr/>
          <p:nvPr/>
        </p:nvGrpSpPr>
        <p:grpSpPr>
          <a:xfrm>
            <a:off x="7098856" y="2749525"/>
            <a:ext cx="2013063" cy="304122"/>
            <a:chOff x="0" y="0"/>
            <a:chExt cx="3841750" cy="580390"/>
          </a:xfrm>
        </p:grpSpPr>
        <p:sp>
          <p:nvSpPr>
            <p:cNvPr id="32" name="Freeform 32"/>
            <p:cNvSpPr/>
            <p:nvPr/>
          </p:nvSpPr>
          <p:spPr>
            <a:xfrm>
              <a:off x="3429000" y="38100"/>
              <a:ext cx="374650" cy="504190"/>
            </a:xfrm>
            <a:custGeom>
              <a:avLst/>
              <a:gdLst/>
              <a:ahLst/>
              <a:cxnLst/>
              <a:rect l="l" t="t" r="r" b="b"/>
              <a:pathLst>
                <a:path w="374650" h="504190">
                  <a:moveTo>
                    <a:pt x="0" y="504190"/>
                  </a:moveTo>
                  <a:lnTo>
                    <a:pt x="0" y="0"/>
                  </a:lnTo>
                  <a:lnTo>
                    <a:pt x="374650" y="252730"/>
                  </a:lnTo>
                  <a:close/>
                </a:path>
              </a:pathLst>
            </a:custGeom>
            <a:solidFill>
              <a:srgbClr val="C3EBE2"/>
            </a:solidFill>
          </p:spPr>
        </p:sp>
        <p:sp>
          <p:nvSpPr>
            <p:cNvPr id="33" name="Freeform 33"/>
            <p:cNvSpPr/>
            <p:nvPr/>
          </p:nvSpPr>
          <p:spPr>
            <a:xfrm>
              <a:off x="0" y="-2540"/>
              <a:ext cx="3841750" cy="582930"/>
            </a:xfrm>
            <a:custGeom>
              <a:avLst/>
              <a:gdLst/>
              <a:ahLst/>
              <a:cxnLst/>
              <a:rect l="l" t="t" r="r" b="b"/>
              <a:pathLst>
                <a:path w="3841750" h="582930">
                  <a:moveTo>
                    <a:pt x="3825240" y="261620"/>
                  </a:moveTo>
                  <a:lnTo>
                    <a:pt x="3450590" y="8890"/>
                  </a:lnTo>
                  <a:cubicBezTo>
                    <a:pt x="3439160" y="1270"/>
                    <a:pt x="3423920" y="0"/>
                    <a:pt x="3411220" y="6350"/>
                  </a:cubicBezTo>
                  <a:cubicBezTo>
                    <a:pt x="3398520" y="12700"/>
                    <a:pt x="3390900" y="25400"/>
                    <a:pt x="3390900" y="39370"/>
                  </a:cubicBezTo>
                  <a:lnTo>
                    <a:pt x="3390900" y="254000"/>
                  </a:lnTo>
                  <a:lnTo>
                    <a:pt x="0" y="254000"/>
                  </a:lnTo>
                  <a:lnTo>
                    <a:pt x="0" y="330200"/>
                  </a:lnTo>
                  <a:lnTo>
                    <a:pt x="3390900" y="330200"/>
                  </a:lnTo>
                  <a:lnTo>
                    <a:pt x="3390900" y="544830"/>
                  </a:lnTo>
                  <a:cubicBezTo>
                    <a:pt x="3390900" y="558800"/>
                    <a:pt x="3398520" y="571500"/>
                    <a:pt x="3411220" y="577850"/>
                  </a:cubicBezTo>
                  <a:cubicBezTo>
                    <a:pt x="3416300" y="580390"/>
                    <a:pt x="3422650" y="582930"/>
                    <a:pt x="3429000" y="582930"/>
                  </a:cubicBezTo>
                  <a:cubicBezTo>
                    <a:pt x="3436620" y="582930"/>
                    <a:pt x="3444240" y="580390"/>
                    <a:pt x="3450590" y="576580"/>
                  </a:cubicBezTo>
                  <a:lnTo>
                    <a:pt x="3825240" y="323850"/>
                  </a:lnTo>
                  <a:cubicBezTo>
                    <a:pt x="3835400" y="316230"/>
                    <a:pt x="3841750" y="304800"/>
                    <a:pt x="3841750" y="292100"/>
                  </a:cubicBezTo>
                  <a:cubicBezTo>
                    <a:pt x="3841750" y="279400"/>
                    <a:pt x="3835400" y="267970"/>
                    <a:pt x="3825240" y="261620"/>
                  </a:cubicBezTo>
                  <a:close/>
                  <a:moveTo>
                    <a:pt x="3467100" y="473710"/>
                  </a:moveTo>
                  <a:lnTo>
                    <a:pt x="3467100" y="111760"/>
                  </a:lnTo>
                  <a:lnTo>
                    <a:pt x="3735070" y="292100"/>
                  </a:lnTo>
                  <a:lnTo>
                    <a:pt x="3467100" y="473710"/>
                  </a:lnTo>
                  <a:close/>
                </a:path>
              </a:pathLst>
            </a:custGeom>
            <a:solidFill>
              <a:srgbClr val="8899A6"/>
            </a:solidFill>
          </p:spPr>
        </p:sp>
      </p:grpSp>
      <p:grpSp>
        <p:nvGrpSpPr>
          <p:cNvPr id="34" name="Group 34"/>
          <p:cNvGrpSpPr/>
          <p:nvPr/>
        </p:nvGrpSpPr>
        <p:grpSpPr>
          <a:xfrm>
            <a:off x="6668325" y="7081292"/>
            <a:ext cx="2013063" cy="304122"/>
            <a:chOff x="0" y="0"/>
            <a:chExt cx="3841750" cy="580390"/>
          </a:xfrm>
        </p:grpSpPr>
        <p:sp>
          <p:nvSpPr>
            <p:cNvPr id="35" name="Freeform 35"/>
            <p:cNvSpPr/>
            <p:nvPr/>
          </p:nvSpPr>
          <p:spPr>
            <a:xfrm>
              <a:off x="3429000" y="38100"/>
              <a:ext cx="374650" cy="504190"/>
            </a:xfrm>
            <a:custGeom>
              <a:avLst/>
              <a:gdLst/>
              <a:ahLst/>
              <a:cxnLst/>
              <a:rect l="l" t="t" r="r" b="b"/>
              <a:pathLst>
                <a:path w="374650" h="504190">
                  <a:moveTo>
                    <a:pt x="0" y="504190"/>
                  </a:moveTo>
                  <a:lnTo>
                    <a:pt x="0" y="0"/>
                  </a:lnTo>
                  <a:lnTo>
                    <a:pt x="374650" y="252730"/>
                  </a:lnTo>
                  <a:close/>
                </a:path>
              </a:pathLst>
            </a:custGeom>
            <a:solidFill>
              <a:srgbClr val="C3EBE2"/>
            </a:solidFill>
          </p:spPr>
        </p:sp>
        <p:sp>
          <p:nvSpPr>
            <p:cNvPr id="36" name="Freeform 36"/>
            <p:cNvSpPr/>
            <p:nvPr/>
          </p:nvSpPr>
          <p:spPr>
            <a:xfrm>
              <a:off x="0" y="-2540"/>
              <a:ext cx="3841750" cy="582930"/>
            </a:xfrm>
            <a:custGeom>
              <a:avLst/>
              <a:gdLst/>
              <a:ahLst/>
              <a:cxnLst/>
              <a:rect l="l" t="t" r="r" b="b"/>
              <a:pathLst>
                <a:path w="3841750" h="582930">
                  <a:moveTo>
                    <a:pt x="3825240" y="261620"/>
                  </a:moveTo>
                  <a:lnTo>
                    <a:pt x="3450590" y="8890"/>
                  </a:lnTo>
                  <a:cubicBezTo>
                    <a:pt x="3439160" y="1270"/>
                    <a:pt x="3423920" y="0"/>
                    <a:pt x="3411220" y="6350"/>
                  </a:cubicBezTo>
                  <a:cubicBezTo>
                    <a:pt x="3398520" y="12700"/>
                    <a:pt x="3390900" y="25400"/>
                    <a:pt x="3390900" y="39370"/>
                  </a:cubicBezTo>
                  <a:lnTo>
                    <a:pt x="3390900" y="254000"/>
                  </a:lnTo>
                  <a:lnTo>
                    <a:pt x="0" y="254000"/>
                  </a:lnTo>
                  <a:lnTo>
                    <a:pt x="0" y="330200"/>
                  </a:lnTo>
                  <a:lnTo>
                    <a:pt x="3390900" y="330200"/>
                  </a:lnTo>
                  <a:lnTo>
                    <a:pt x="3390900" y="544830"/>
                  </a:lnTo>
                  <a:cubicBezTo>
                    <a:pt x="3390900" y="558800"/>
                    <a:pt x="3398520" y="571500"/>
                    <a:pt x="3411220" y="577850"/>
                  </a:cubicBezTo>
                  <a:cubicBezTo>
                    <a:pt x="3416300" y="580390"/>
                    <a:pt x="3422650" y="582930"/>
                    <a:pt x="3429000" y="582930"/>
                  </a:cubicBezTo>
                  <a:cubicBezTo>
                    <a:pt x="3436620" y="582930"/>
                    <a:pt x="3444240" y="580390"/>
                    <a:pt x="3450590" y="576580"/>
                  </a:cubicBezTo>
                  <a:lnTo>
                    <a:pt x="3825240" y="323850"/>
                  </a:lnTo>
                  <a:cubicBezTo>
                    <a:pt x="3835400" y="316230"/>
                    <a:pt x="3841750" y="304800"/>
                    <a:pt x="3841750" y="292100"/>
                  </a:cubicBezTo>
                  <a:cubicBezTo>
                    <a:pt x="3841750" y="279400"/>
                    <a:pt x="3835400" y="267970"/>
                    <a:pt x="3825240" y="261620"/>
                  </a:cubicBezTo>
                  <a:close/>
                  <a:moveTo>
                    <a:pt x="3467100" y="473710"/>
                  </a:moveTo>
                  <a:lnTo>
                    <a:pt x="3467100" y="111760"/>
                  </a:lnTo>
                  <a:lnTo>
                    <a:pt x="3735070" y="292100"/>
                  </a:lnTo>
                  <a:lnTo>
                    <a:pt x="3467100" y="473710"/>
                  </a:lnTo>
                  <a:close/>
                </a:path>
              </a:pathLst>
            </a:custGeom>
            <a:solidFill>
              <a:srgbClr val="8899A6"/>
            </a:solidFill>
          </p:spPr>
        </p:sp>
      </p:grpSp>
      <p:grpSp>
        <p:nvGrpSpPr>
          <p:cNvPr id="37" name="Group 37"/>
          <p:cNvGrpSpPr/>
          <p:nvPr/>
        </p:nvGrpSpPr>
        <p:grpSpPr>
          <a:xfrm>
            <a:off x="11825403" y="7081292"/>
            <a:ext cx="2013063" cy="304122"/>
            <a:chOff x="0" y="0"/>
            <a:chExt cx="3841750" cy="580390"/>
          </a:xfrm>
        </p:grpSpPr>
        <p:sp>
          <p:nvSpPr>
            <p:cNvPr id="38" name="Freeform 38"/>
            <p:cNvSpPr/>
            <p:nvPr/>
          </p:nvSpPr>
          <p:spPr>
            <a:xfrm>
              <a:off x="3429000" y="38100"/>
              <a:ext cx="374650" cy="504190"/>
            </a:xfrm>
            <a:custGeom>
              <a:avLst/>
              <a:gdLst/>
              <a:ahLst/>
              <a:cxnLst/>
              <a:rect l="l" t="t" r="r" b="b"/>
              <a:pathLst>
                <a:path w="374650" h="504190">
                  <a:moveTo>
                    <a:pt x="0" y="504190"/>
                  </a:moveTo>
                  <a:lnTo>
                    <a:pt x="0" y="0"/>
                  </a:lnTo>
                  <a:lnTo>
                    <a:pt x="374650" y="252730"/>
                  </a:lnTo>
                  <a:close/>
                </a:path>
              </a:pathLst>
            </a:custGeom>
            <a:solidFill>
              <a:srgbClr val="C3EBE2"/>
            </a:solidFill>
          </p:spPr>
        </p:sp>
        <p:sp>
          <p:nvSpPr>
            <p:cNvPr id="39" name="Freeform 39"/>
            <p:cNvSpPr/>
            <p:nvPr/>
          </p:nvSpPr>
          <p:spPr>
            <a:xfrm>
              <a:off x="0" y="-2540"/>
              <a:ext cx="3841750" cy="582930"/>
            </a:xfrm>
            <a:custGeom>
              <a:avLst/>
              <a:gdLst/>
              <a:ahLst/>
              <a:cxnLst/>
              <a:rect l="l" t="t" r="r" b="b"/>
              <a:pathLst>
                <a:path w="3841750" h="582930">
                  <a:moveTo>
                    <a:pt x="3825240" y="261620"/>
                  </a:moveTo>
                  <a:lnTo>
                    <a:pt x="3450590" y="8890"/>
                  </a:lnTo>
                  <a:cubicBezTo>
                    <a:pt x="3439160" y="1270"/>
                    <a:pt x="3423920" y="0"/>
                    <a:pt x="3411220" y="6350"/>
                  </a:cubicBezTo>
                  <a:cubicBezTo>
                    <a:pt x="3398520" y="12700"/>
                    <a:pt x="3390900" y="25400"/>
                    <a:pt x="3390900" y="39370"/>
                  </a:cubicBezTo>
                  <a:lnTo>
                    <a:pt x="3390900" y="254000"/>
                  </a:lnTo>
                  <a:lnTo>
                    <a:pt x="0" y="254000"/>
                  </a:lnTo>
                  <a:lnTo>
                    <a:pt x="0" y="330200"/>
                  </a:lnTo>
                  <a:lnTo>
                    <a:pt x="3390900" y="330200"/>
                  </a:lnTo>
                  <a:lnTo>
                    <a:pt x="3390900" y="544830"/>
                  </a:lnTo>
                  <a:cubicBezTo>
                    <a:pt x="3390900" y="558800"/>
                    <a:pt x="3398520" y="571500"/>
                    <a:pt x="3411220" y="577850"/>
                  </a:cubicBezTo>
                  <a:cubicBezTo>
                    <a:pt x="3416300" y="580390"/>
                    <a:pt x="3422650" y="582930"/>
                    <a:pt x="3429000" y="582930"/>
                  </a:cubicBezTo>
                  <a:cubicBezTo>
                    <a:pt x="3436620" y="582930"/>
                    <a:pt x="3444240" y="580390"/>
                    <a:pt x="3450590" y="576580"/>
                  </a:cubicBezTo>
                  <a:lnTo>
                    <a:pt x="3825240" y="323850"/>
                  </a:lnTo>
                  <a:cubicBezTo>
                    <a:pt x="3835400" y="316230"/>
                    <a:pt x="3841750" y="304800"/>
                    <a:pt x="3841750" y="292100"/>
                  </a:cubicBezTo>
                  <a:cubicBezTo>
                    <a:pt x="3841750" y="279400"/>
                    <a:pt x="3835400" y="267970"/>
                    <a:pt x="3825240" y="261620"/>
                  </a:cubicBezTo>
                  <a:close/>
                  <a:moveTo>
                    <a:pt x="3467100" y="473710"/>
                  </a:moveTo>
                  <a:lnTo>
                    <a:pt x="3467100" y="111760"/>
                  </a:lnTo>
                  <a:lnTo>
                    <a:pt x="3735070" y="292100"/>
                  </a:lnTo>
                  <a:lnTo>
                    <a:pt x="3467100" y="473710"/>
                  </a:lnTo>
                  <a:close/>
                </a:path>
              </a:pathLst>
            </a:custGeom>
            <a:solidFill>
              <a:srgbClr val="8899A6"/>
            </a:solidFill>
          </p:spPr>
        </p:sp>
      </p:grpSp>
      <p:grpSp>
        <p:nvGrpSpPr>
          <p:cNvPr id="40" name="Group 40"/>
          <p:cNvGrpSpPr/>
          <p:nvPr/>
        </p:nvGrpSpPr>
        <p:grpSpPr>
          <a:xfrm>
            <a:off x="13503061" y="6378589"/>
            <a:ext cx="3384610" cy="2316345"/>
            <a:chOff x="0" y="0"/>
            <a:chExt cx="4512814" cy="3088459"/>
          </a:xfrm>
        </p:grpSpPr>
        <p:sp>
          <p:nvSpPr>
            <p:cNvPr id="41" name="TextBox 41"/>
            <p:cNvSpPr txBox="1"/>
            <p:nvPr/>
          </p:nvSpPr>
          <p:spPr>
            <a:xfrm>
              <a:off x="0" y="-66675"/>
              <a:ext cx="4512814" cy="2279015"/>
            </a:xfrm>
            <a:prstGeom prst="rect">
              <a:avLst/>
            </a:prstGeom>
          </p:spPr>
          <p:txBody>
            <a:bodyPr lIns="0" tIns="0" rIns="0" bIns="0" rtlCol="0" anchor="t">
              <a:spAutoFit/>
            </a:bodyPr>
            <a:lstStyle/>
            <a:p>
              <a:pPr algn="ctr">
                <a:lnSpc>
                  <a:spcPts val="4620"/>
                </a:lnSpc>
              </a:pPr>
              <a:r>
                <a:rPr lang="en-US" sz="3300" spc="429">
                  <a:solidFill>
                    <a:srgbClr val="2E414D"/>
                  </a:solidFill>
                  <a:latin typeface="Glacial Indifference"/>
                </a:rPr>
                <a:t>PADLET NOTES &amp; </a:t>
              </a:r>
            </a:p>
            <a:p>
              <a:pPr algn="ctr">
                <a:lnSpc>
                  <a:spcPts val="4620"/>
                </a:lnSpc>
              </a:pPr>
              <a:r>
                <a:rPr lang="en-US" sz="3300" spc="429">
                  <a:solidFill>
                    <a:srgbClr val="2E414D"/>
                  </a:solidFill>
                  <a:latin typeface="Glacial Indifference"/>
                </a:rPr>
                <a:t>CLOSING</a:t>
              </a:r>
            </a:p>
          </p:txBody>
        </p:sp>
        <p:sp>
          <p:nvSpPr>
            <p:cNvPr id="42" name="TextBox 42"/>
            <p:cNvSpPr txBox="1"/>
            <p:nvPr/>
          </p:nvSpPr>
          <p:spPr>
            <a:xfrm>
              <a:off x="0" y="2516959"/>
              <a:ext cx="4512814" cy="571500"/>
            </a:xfrm>
            <a:prstGeom prst="rect">
              <a:avLst/>
            </a:prstGeom>
          </p:spPr>
          <p:txBody>
            <a:bodyPr lIns="0" tIns="0" rIns="0" bIns="0" rtlCol="0" anchor="t">
              <a:spAutoFit/>
            </a:bodyPr>
            <a:lstStyle/>
            <a:p>
              <a:pPr>
                <a:lnSpc>
                  <a:spcPts val="3750"/>
                </a:lnSpc>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670354" y="-729092"/>
            <a:ext cx="19628708" cy="5898292"/>
          </a:xfrm>
          <a:prstGeom prst="rect">
            <a:avLst/>
          </a:prstGeom>
          <a:solidFill>
            <a:srgbClr val="C3EBE2"/>
          </a:solidFill>
        </p:spPr>
      </p:sp>
      <p:sp>
        <p:nvSpPr>
          <p:cNvPr id="3" name="AutoShape 3"/>
          <p:cNvSpPr/>
          <p:nvPr/>
        </p:nvSpPr>
        <p:spPr>
          <a:xfrm>
            <a:off x="3292143" y="3993531"/>
            <a:ext cx="2692113" cy="2351339"/>
          </a:xfrm>
          <a:prstGeom prst="rect">
            <a:avLst/>
          </a:prstGeom>
          <a:solidFill>
            <a:srgbClr val="66757F"/>
          </a:solidFill>
        </p:spPr>
      </p:sp>
      <p:sp>
        <p:nvSpPr>
          <p:cNvPr id="4" name="AutoShape 4"/>
          <p:cNvSpPr/>
          <p:nvPr/>
        </p:nvSpPr>
        <p:spPr>
          <a:xfrm>
            <a:off x="12223041" y="3993531"/>
            <a:ext cx="2692113" cy="2351339"/>
          </a:xfrm>
          <a:prstGeom prst="rect">
            <a:avLst/>
          </a:prstGeom>
          <a:solidFill>
            <a:srgbClr val="66757F"/>
          </a:solidFill>
        </p:spPr>
      </p:sp>
      <p:sp>
        <p:nvSpPr>
          <p:cNvPr id="5" name="AutoShape 5"/>
          <p:cNvSpPr/>
          <p:nvPr/>
        </p:nvSpPr>
        <p:spPr>
          <a:xfrm>
            <a:off x="7797943" y="4031458"/>
            <a:ext cx="2692113" cy="2351339"/>
          </a:xfrm>
          <a:prstGeom prst="rect">
            <a:avLst/>
          </a:prstGeom>
          <a:solidFill>
            <a:srgbClr val="66757F"/>
          </a:solidFill>
        </p:spPr>
      </p:sp>
      <p:sp>
        <p:nvSpPr>
          <p:cNvPr id="6" name="AutoShape 6"/>
          <p:cNvSpPr/>
          <p:nvPr/>
        </p:nvSpPr>
        <p:spPr>
          <a:xfrm>
            <a:off x="-4877026" y="1802542"/>
            <a:ext cx="6889345" cy="87376"/>
          </a:xfrm>
          <a:prstGeom prst="rect">
            <a:avLst/>
          </a:prstGeom>
          <a:solidFill>
            <a:srgbClr val="7564AB"/>
          </a:solidFill>
        </p:spPr>
      </p:sp>
      <p:sp>
        <p:nvSpPr>
          <p:cNvPr id="7" name="AutoShape 7"/>
          <p:cNvSpPr/>
          <p:nvPr/>
        </p:nvSpPr>
        <p:spPr>
          <a:xfrm>
            <a:off x="16268700" y="1802542"/>
            <a:ext cx="6889345" cy="87376"/>
          </a:xfrm>
          <a:prstGeom prst="rect">
            <a:avLst/>
          </a:prstGeom>
          <a:solidFill>
            <a:srgbClr val="7564AB"/>
          </a:solidFill>
        </p:spPr>
      </p:sp>
      <p:pic>
        <p:nvPicPr>
          <p:cNvPr id="8" name="Picture 8"/>
          <p:cNvPicPr>
            <a:picLocks noChangeAspect="1"/>
          </p:cNvPicPr>
          <p:nvPr/>
        </p:nvPicPr>
        <p:blipFill>
          <a:blip r:embed="rId2"/>
          <a:srcRect/>
          <a:stretch>
            <a:fillRect/>
          </a:stretch>
        </p:blipFill>
        <p:spPr>
          <a:xfrm>
            <a:off x="12570852" y="4483455"/>
            <a:ext cx="1996490" cy="1388808"/>
          </a:xfrm>
          <a:prstGeom prst="rect">
            <a:avLst/>
          </a:prstGeom>
        </p:spPr>
      </p:pic>
      <p:pic>
        <p:nvPicPr>
          <p:cNvPr id="9" name="Picture 9"/>
          <p:cNvPicPr>
            <a:picLocks noChangeAspect="1"/>
          </p:cNvPicPr>
          <p:nvPr/>
        </p:nvPicPr>
        <p:blipFill>
          <a:blip r:embed="rId3"/>
          <a:srcRect/>
          <a:stretch>
            <a:fillRect/>
          </a:stretch>
        </p:blipFill>
        <p:spPr>
          <a:xfrm>
            <a:off x="7906122" y="4390535"/>
            <a:ext cx="2475756" cy="1650504"/>
          </a:xfrm>
          <a:prstGeom prst="rect">
            <a:avLst/>
          </a:prstGeom>
        </p:spPr>
      </p:pic>
      <p:pic>
        <p:nvPicPr>
          <p:cNvPr id="10" name="Picture 10"/>
          <p:cNvPicPr>
            <a:picLocks noChangeAspect="1"/>
          </p:cNvPicPr>
          <p:nvPr/>
        </p:nvPicPr>
        <p:blipFill>
          <a:blip r:embed="rId4"/>
          <a:srcRect/>
          <a:stretch>
            <a:fillRect/>
          </a:stretch>
        </p:blipFill>
        <p:spPr>
          <a:xfrm>
            <a:off x="3569482" y="4031458"/>
            <a:ext cx="3598307" cy="2313412"/>
          </a:xfrm>
          <a:prstGeom prst="rect">
            <a:avLst/>
          </a:prstGeom>
        </p:spPr>
      </p:pic>
      <p:sp>
        <p:nvSpPr>
          <p:cNvPr id="11" name="TextBox 11"/>
          <p:cNvSpPr txBox="1"/>
          <p:nvPr/>
        </p:nvSpPr>
        <p:spPr>
          <a:xfrm>
            <a:off x="2200662" y="1085850"/>
            <a:ext cx="13886677" cy="2133600"/>
          </a:xfrm>
          <a:prstGeom prst="rect">
            <a:avLst/>
          </a:prstGeom>
        </p:spPr>
        <p:txBody>
          <a:bodyPr lIns="0" tIns="0" rIns="0" bIns="0" rtlCol="0" anchor="t">
            <a:spAutoFit/>
          </a:bodyPr>
          <a:lstStyle/>
          <a:p>
            <a:pPr algn="ctr">
              <a:lnSpc>
                <a:spcPts val="8250"/>
              </a:lnSpc>
            </a:pPr>
            <a:r>
              <a:rPr lang="en-US" sz="7500">
                <a:solidFill>
                  <a:srgbClr val="2E414D"/>
                </a:solidFill>
                <a:latin typeface="Sifonn Bold"/>
              </a:rPr>
              <a:t>AUTHENTIC ENGAGEMENT AGREEMENTS</a:t>
            </a:r>
          </a:p>
        </p:txBody>
      </p:sp>
      <p:sp>
        <p:nvSpPr>
          <p:cNvPr id="12" name="TextBox 12"/>
          <p:cNvSpPr txBox="1"/>
          <p:nvPr/>
        </p:nvSpPr>
        <p:spPr>
          <a:xfrm>
            <a:off x="2849890" y="6636854"/>
            <a:ext cx="3660275" cy="1633537"/>
          </a:xfrm>
          <a:prstGeom prst="rect">
            <a:avLst/>
          </a:prstGeom>
        </p:spPr>
        <p:txBody>
          <a:bodyPr lIns="0" tIns="0" rIns="0" bIns="0" rtlCol="0" anchor="t">
            <a:spAutoFit/>
          </a:bodyPr>
          <a:lstStyle/>
          <a:p>
            <a:pPr algn="ctr">
              <a:lnSpc>
                <a:spcPts val="3262"/>
              </a:lnSpc>
            </a:pPr>
            <a:r>
              <a:rPr lang="en-US" sz="2300" spc="114">
                <a:solidFill>
                  <a:srgbClr val="343A46"/>
                </a:solidFill>
                <a:latin typeface="Quicksand"/>
              </a:rPr>
              <a:t>Short Presentations</a:t>
            </a:r>
          </a:p>
          <a:p>
            <a:pPr algn="ctr">
              <a:lnSpc>
                <a:spcPts val="3262"/>
              </a:lnSpc>
            </a:pPr>
            <a:endParaRPr lang="en-US" sz="2300" spc="114">
              <a:solidFill>
                <a:srgbClr val="343A46"/>
              </a:solidFill>
              <a:latin typeface="Quicksand"/>
            </a:endParaRPr>
          </a:p>
          <a:p>
            <a:pPr algn="ctr">
              <a:lnSpc>
                <a:spcPts val="3262"/>
              </a:lnSpc>
            </a:pPr>
            <a:r>
              <a:rPr lang="en-US" sz="2250" spc="112">
                <a:solidFill>
                  <a:srgbClr val="2E414D"/>
                </a:solidFill>
                <a:latin typeface="Quicksand"/>
              </a:rPr>
              <a:t>Mute</a:t>
            </a:r>
          </a:p>
          <a:p>
            <a:pPr algn="ctr">
              <a:lnSpc>
                <a:spcPts val="3262"/>
              </a:lnSpc>
            </a:pPr>
            <a:r>
              <a:rPr lang="en-US" sz="2250" spc="112">
                <a:solidFill>
                  <a:srgbClr val="2E414D"/>
                </a:solidFill>
                <a:latin typeface="Quicksand"/>
              </a:rPr>
              <a:t>Video off</a:t>
            </a:r>
          </a:p>
        </p:txBody>
      </p:sp>
      <p:sp>
        <p:nvSpPr>
          <p:cNvPr id="13" name="TextBox 13"/>
          <p:cNvSpPr txBox="1"/>
          <p:nvPr/>
        </p:nvSpPr>
        <p:spPr>
          <a:xfrm>
            <a:off x="11777835" y="6636854"/>
            <a:ext cx="3660275" cy="1633537"/>
          </a:xfrm>
          <a:prstGeom prst="rect">
            <a:avLst/>
          </a:prstGeom>
        </p:spPr>
        <p:txBody>
          <a:bodyPr lIns="0" tIns="0" rIns="0" bIns="0" rtlCol="0" anchor="t">
            <a:spAutoFit/>
          </a:bodyPr>
          <a:lstStyle/>
          <a:p>
            <a:pPr algn="ctr">
              <a:lnSpc>
                <a:spcPts val="3262"/>
              </a:lnSpc>
            </a:pPr>
            <a:r>
              <a:rPr lang="en-US" sz="2250" spc="112">
                <a:solidFill>
                  <a:srgbClr val="2E414D"/>
                </a:solidFill>
                <a:latin typeface="Quicksand"/>
              </a:rPr>
              <a:t>Chat box</a:t>
            </a:r>
          </a:p>
          <a:p>
            <a:pPr algn="ctr">
              <a:lnSpc>
                <a:spcPts val="3262"/>
              </a:lnSpc>
            </a:pPr>
            <a:endParaRPr lang="en-US" sz="2250" spc="112">
              <a:solidFill>
                <a:srgbClr val="2E414D"/>
              </a:solidFill>
              <a:latin typeface="Quicksand"/>
            </a:endParaRPr>
          </a:p>
          <a:p>
            <a:pPr algn="ctr">
              <a:lnSpc>
                <a:spcPts val="3262"/>
              </a:lnSpc>
            </a:pPr>
            <a:r>
              <a:rPr lang="en-US" sz="2250" spc="112">
                <a:solidFill>
                  <a:srgbClr val="2E414D"/>
                </a:solidFill>
                <a:latin typeface="Quicksand"/>
              </a:rPr>
              <a:t> TQEs</a:t>
            </a:r>
          </a:p>
          <a:p>
            <a:pPr algn="ctr">
              <a:lnSpc>
                <a:spcPts val="3262"/>
              </a:lnSpc>
            </a:pPr>
            <a:r>
              <a:rPr lang="en-US" sz="2250" spc="112">
                <a:solidFill>
                  <a:srgbClr val="2E414D"/>
                </a:solidFill>
                <a:latin typeface="Quicksand"/>
              </a:rPr>
              <a:t>Discussion prompts</a:t>
            </a:r>
          </a:p>
        </p:txBody>
      </p:sp>
      <p:sp>
        <p:nvSpPr>
          <p:cNvPr id="14" name="TextBox 14"/>
          <p:cNvSpPr txBox="1"/>
          <p:nvPr/>
        </p:nvSpPr>
        <p:spPr>
          <a:xfrm>
            <a:off x="7355691" y="6665256"/>
            <a:ext cx="3660275" cy="1679575"/>
          </a:xfrm>
          <a:prstGeom prst="rect">
            <a:avLst/>
          </a:prstGeom>
        </p:spPr>
        <p:txBody>
          <a:bodyPr lIns="0" tIns="0" rIns="0" bIns="0" rtlCol="0" anchor="t">
            <a:spAutoFit/>
          </a:bodyPr>
          <a:lstStyle/>
          <a:p>
            <a:pPr algn="ctr">
              <a:lnSpc>
                <a:spcPts val="3335"/>
              </a:lnSpc>
            </a:pPr>
            <a:r>
              <a:rPr lang="en-US" sz="2300" spc="114">
                <a:solidFill>
                  <a:srgbClr val="2E414D"/>
                </a:solidFill>
                <a:latin typeface="Quicksand"/>
              </a:rPr>
              <a:t>Longer breakout </a:t>
            </a:r>
          </a:p>
          <a:p>
            <a:pPr algn="ctr">
              <a:lnSpc>
                <a:spcPts val="3335"/>
              </a:lnSpc>
            </a:pPr>
            <a:r>
              <a:rPr lang="en-US" sz="2300" spc="114">
                <a:solidFill>
                  <a:srgbClr val="2E414D"/>
                </a:solidFill>
                <a:latin typeface="Quicksand"/>
              </a:rPr>
              <a:t>group discussions</a:t>
            </a:r>
          </a:p>
          <a:p>
            <a:pPr algn="ctr">
              <a:lnSpc>
                <a:spcPts val="3335"/>
              </a:lnSpc>
            </a:pPr>
            <a:endParaRPr lang="en-US" sz="2300" spc="114">
              <a:solidFill>
                <a:srgbClr val="2E414D"/>
              </a:solidFill>
              <a:latin typeface="Quicksand"/>
            </a:endParaRPr>
          </a:p>
          <a:p>
            <a:pPr algn="ctr">
              <a:lnSpc>
                <a:spcPts val="3335"/>
              </a:lnSpc>
            </a:pPr>
            <a:r>
              <a:rPr lang="en-US" sz="2300" spc="115">
                <a:solidFill>
                  <a:srgbClr val="2E414D"/>
                </a:solidFill>
                <a:latin typeface="Quicksand"/>
              </a:rPr>
              <a:t>Share the air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436227" y="-441805"/>
            <a:ext cx="4262403" cy="11170609"/>
            <a:chOff x="0" y="0"/>
            <a:chExt cx="10121532" cy="26525802"/>
          </a:xfrm>
        </p:grpSpPr>
        <p:sp>
          <p:nvSpPr>
            <p:cNvPr id="3" name="Freeform 3"/>
            <p:cNvSpPr/>
            <p:nvPr/>
          </p:nvSpPr>
          <p:spPr>
            <a:xfrm>
              <a:off x="72390" y="72390"/>
              <a:ext cx="9976752" cy="26381022"/>
            </a:xfrm>
            <a:custGeom>
              <a:avLst/>
              <a:gdLst/>
              <a:ahLst/>
              <a:cxnLst/>
              <a:rect l="l" t="t" r="r" b="b"/>
              <a:pathLst>
                <a:path w="9976752" h="26381022">
                  <a:moveTo>
                    <a:pt x="0" y="0"/>
                  </a:moveTo>
                  <a:lnTo>
                    <a:pt x="9976752" y="0"/>
                  </a:lnTo>
                  <a:lnTo>
                    <a:pt x="9976752" y="26381022"/>
                  </a:lnTo>
                  <a:lnTo>
                    <a:pt x="0" y="26381022"/>
                  </a:lnTo>
                  <a:lnTo>
                    <a:pt x="0" y="0"/>
                  </a:lnTo>
                  <a:close/>
                </a:path>
              </a:pathLst>
            </a:custGeom>
            <a:solidFill>
              <a:srgbClr val="FAFEFF"/>
            </a:solidFill>
          </p:spPr>
        </p:sp>
        <p:sp>
          <p:nvSpPr>
            <p:cNvPr id="4" name="Freeform 4"/>
            <p:cNvSpPr/>
            <p:nvPr/>
          </p:nvSpPr>
          <p:spPr>
            <a:xfrm>
              <a:off x="0" y="0"/>
              <a:ext cx="10121532" cy="26525801"/>
            </a:xfrm>
            <a:custGeom>
              <a:avLst/>
              <a:gdLst/>
              <a:ahLst/>
              <a:cxnLst/>
              <a:rect l="l" t="t" r="r" b="b"/>
              <a:pathLst>
                <a:path w="10121532" h="26525801">
                  <a:moveTo>
                    <a:pt x="9976751" y="26381022"/>
                  </a:moveTo>
                  <a:lnTo>
                    <a:pt x="10121532" y="26381022"/>
                  </a:lnTo>
                  <a:lnTo>
                    <a:pt x="10121532" y="26525801"/>
                  </a:lnTo>
                  <a:lnTo>
                    <a:pt x="9976751" y="26525801"/>
                  </a:lnTo>
                  <a:lnTo>
                    <a:pt x="9976751" y="26381022"/>
                  </a:lnTo>
                  <a:close/>
                  <a:moveTo>
                    <a:pt x="0" y="144780"/>
                  </a:moveTo>
                  <a:lnTo>
                    <a:pt x="144780" y="144780"/>
                  </a:lnTo>
                  <a:lnTo>
                    <a:pt x="144780" y="26381022"/>
                  </a:lnTo>
                  <a:lnTo>
                    <a:pt x="0" y="26381022"/>
                  </a:lnTo>
                  <a:lnTo>
                    <a:pt x="0" y="144780"/>
                  </a:lnTo>
                  <a:close/>
                  <a:moveTo>
                    <a:pt x="0" y="26381022"/>
                  </a:moveTo>
                  <a:lnTo>
                    <a:pt x="144780" y="26381022"/>
                  </a:lnTo>
                  <a:lnTo>
                    <a:pt x="144780" y="26525801"/>
                  </a:lnTo>
                  <a:lnTo>
                    <a:pt x="0" y="26525801"/>
                  </a:lnTo>
                  <a:lnTo>
                    <a:pt x="0" y="26381022"/>
                  </a:lnTo>
                  <a:close/>
                  <a:moveTo>
                    <a:pt x="9976751" y="144780"/>
                  </a:moveTo>
                  <a:lnTo>
                    <a:pt x="10121532" y="144780"/>
                  </a:lnTo>
                  <a:lnTo>
                    <a:pt x="10121532" y="26381022"/>
                  </a:lnTo>
                  <a:lnTo>
                    <a:pt x="9976751" y="26381022"/>
                  </a:lnTo>
                  <a:lnTo>
                    <a:pt x="9976751" y="144780"/>
                  </a:lnTo>
                  <a:close/>
                  <a:moveTo>
                    <a:pt x="144780" y="26381022"/>
                  </a:moveTo>
                  <a:lnTo>
                    <a:pt x="9976751" y="26381022"/>
                  </a:lnTo>
                  <a:lnTo>
                    <a:pt x="9976751" y="26525801"/>
                  </a:lnTo>
                  <a:lnTo>
                    <a:pt x="144780" y="26525801"/>
                  </a:lnTo>
                  <a:lnTo>
                    <a:pt x="144780" y="26381022"/>
                  </a:lnTo>
                  <a:close/>
                  <a:moveTo>
                    <a:pt x="9976751" y="0"/>
                  </a:moveTo>
                  <a:lnTo>
                    <a:pt x="10121532" y="0"/>
                  </a:lnTo>
                  <a:lnTo>
                    <a:pt x="10121532" y="144780"/>
                  </a:lnTo>
                  <a:lnTo>
                    <a:pt x="9976751" y="144780"/>
                  </a:lnTo>
                  <a:lnTo>
                    <a:pt x="9976751" y="0"/>
                  </a:lnTo>
                  <a:close/>
                  <a:moveTo>
                    <a:pt x="0" y="0"/>
                  </a:moveTo>
                  <a:lnTo>
                    <a:pt x="144780" y="0"/>
                  </a:lnTo>
                  <a:lnTo>
                    <a:pt x="144780" y="144780"/>
                  </a:lnTo>
                  <a:lnTo>
                    <a:pt x="0" y="144780"/>
                  </a:lnTo>
                  <a:lnTo>
                    <a:pt x="0" y="0"/>
                  </a:lnTo>
                  <a:close/>
                  <a:moveTo>
                    <a:pt x="144780" y="0"/>
                  </a:moveTo>
                  <a:lnTo>
                    <a:pt x="9976751" y="0"/>
                  </a:lnTo>
                  <a:lnTo>
                    <a:pt x="9976751" y="144780"/>
                  </a:lnTo>
                  <a:lnTo>
                    <a:pt x="144780" y="144780"/>
                  </a:lnTo>
                  <a:lnTo>
                    <a:pt x="144780" y="0"/>
                  </a:lnTo>
                  <a:close/>
                </a:path>
              </a:pathLst>
            </a:custGeom>
            <a:solidFill>
              <a:srgbClr val="2E414D"/>
            </a:solidFill>
          </p:spPr>
        </p:sp>
      </p:grpSp>
      <p:sp>
        <p:nvSpPr>
          <p:cNvPr id="5" name="TextBox 5"/>
          <p:cNvSpPr txBox="1"/>
          <p:nvPr/>
        </p:nvSpPr>
        <p:spPr>
          <a:xfrm rot="-5400000">
            <a:off x="-1886388" y="4765506"/>
            <a:ext cx="7892750" cy="1092838"/>
          </a:xfrm>
          <a:prstGeom prst="rect">
            <a:avLst/>
          </a:prstGeom>
        </p:spPr>
        <p:txBody>
          <a:bodyPr lIns="0" tIns="0" rIns="0" bIns="0" rtlCol="0" anchor="t">
            <a:spAutoFit/>
          </a:bodyPr>
          <a:lstStyle/>
          <a:p>
            <a:pPr algn="ctr">
              <a:lnSpc>
                <a:spcPts val="8325"/>
              </a:lnSpc>
            </a:pPr>
            <a:r>
              <a:rPr lang="en-US" sz="7500" spc="165">
                <a:solidFill>
                  <a:srgbClr val="2E414D"/>
                </a:solidFill>
                <a:latin typeface="Sifonn"/>
              </a:rPr>
              <a:t>On my mind</a:t>
            </a:r>
          </a:p>
        </p:txBody>
      </p:sp>
      <p:pic>
        <p:nvPicPr>
          <p:cNvPr id="6" name="Picture 6"/>
          <p:cNvPicPr>
            <a:picLocks noChangeAspect="1"/>
          </p:cNvPicPr>
          <p:nvPr/>
        </p:nvPicPr>
        <p:blipFill>
          <a:blip r:embed="rId2"/>
          <a:srcRect/>
          <a:stretch>
            <a:fillRect/>
          </a:stretch>
        </p:blipFill>
        <p:spPr>
          <a:xfrm rot="-5400000">
            <a:off x="13863320" y="-708355"/>
            <a:ext cx="5136684" cy="4819144"/>
          </a:xfrm>
          <a:prstGeom prst="rect">
            <a:avLst/>
          </a:prstGeom>
        </p:spPr>
      </p:pic>
      <p:pic>
        <p:nvPicPr>
          <p:cNvPr id="7" name="Picture 7"/>
          <p:cNvPicPr>
            <a:picLocks noChangeAspect="1"/>
          </p:cNvPicPr>
          <p:nvPr/>
        </p:nvPicPr>
        <p:blipFill>
          <a:blip r:embed="rId3"/>
          <a:srcRect/>
          <a:stretch>
            <a:fillRect/>
          </a:stretch>
        </p:blipFill>
        <p:spPr>
          <a:xfrm>
            <a:off x="5835718" y="4643256"/>
            <a:ext cx="7187004" cy="4791336"/>
          </a:xfrm>
          <a:prstGeom prst="rect">
            <a:avLst/>
          </a:prstGeom>
        </p:spPr>
      </p:pic>
      <p:sp>
        <p:nvSpPr>
          <p:cNvPr id="8" name="TextBox 8"/>
          <p:cNvSpPr txBox="1"/>
          <p:nvPr/>
        </p:nvSpPr>
        <p:spPr>
          <a:xfrm>
            <a:off x="5265278" y="-766642"/>
            <a:ext cx="7757444" cy="1092838"/>
          </a:xfrm>
          <a:prstGeom prst="rect">
            <a:avLst/>
          </a:prstGeom>
        </p:spPr>
        <p:txBody>
          <a:bodyPr lIns="0" tIns="0" rIns="0" bIns="0" rtlCol="0" anchor="t">
            <a:spAutoFit/>
          </a:bodyPr>
          <a:lstStyle/>
          <a:p>
            <a:pPr algn="r">
              <a:lnSpc>
                <a:spcPts val="8325"/>
              </a:lnSpc>
            </a:pPr>
            <a:endParaRPr/>
          </a:p>
        </p:txBody>
      </p:sp>
      <p:sp>
        <p:nvSpPr>
          <p:cNvPr id="9" name="TextBox 9"/>
          <p:cNvSpPr txBox="1"/>
          <p:nvPr/>
        </p:nvSpPr>
        <p:spPr>
          <a:xfrm>
            <a:off x="5267399" y="856175"/>
            <a:ext cx="7755323" cy="3200400"/>
          </a:xfrm>
          <a:prstGeom prst="rect">
            <a:avLst/>
          </a:prstGeom>
        </p:spPr>
        <p:txBody>
          <a:bodyPr lIns="0" tIns="0" rIns="0" bIns="0" rtlCol="0" anchor="t">
            <a:spAutoFit/>
          </a:bodyPr>
          <a:lstStyle/>
          <a:p>
            <a:pPr algn="r">
              <a:lnSpc>
                <a:spcPts val="5040"/>
              </a:lnSpc>
            </a:pPr>
            <a:r>
              <a:rPr lang="en-US" sz="4200" spc="420">
                <a:solidFill>
                  <a:srgbClr val="2E414D"/>
                </a:solidFill>
                <a:latin typeface="Glacial Indifference"/>
              </a:rPr>
              <a:t>If grades were created for efficiency from </a:t>
            </a:r>
          </a:p>
          <a:p>
            <a:pPr algn="r">
              <a:lnSpc>
                <a:spcPts val="5040"/>
              </a:lnSpc>
            </a:pPr>
            <a:r>
              <a:rPr lang="en-US" sz="4200" spc="420">
                <a:solidFill>
                  <a:srgbClr val="2E414D"/>
                </a:solidFill>
                <a:latin typeface="Glacial Indifference"/>
              </a:rPr>
              <a:t>the industrial age</a:t>
            </a:r>
          </a:p>
          <a:p>
            <a:pPr algn="r">
              <a:lnSpc>
                <a:spcPts val="5040"/>
              </a:lnSpc>
            </a:pPr>
            <a:r>
              <a:rPr lang="en-US" sz="4200" spc="420">
                <a:solidFill>
                  <a:srgbClr val="2E414D"/>
                </a:solidFill>
                <a:latin typeface="Glacial Indifference"/>
              </a:rPr>
              <a:t>why do they take </a:t>
            </a:r>
          </a:p>
          <a:p>
            <a:pPr algn="r">
              <a:lnSpc>
                <a:spcPts val="5040"/>
              </a:lnSpc>
            </a:pPr>
            <a:r>
              <a:rPr lang="en-US" sz="4200" spc="420">
                <a:solidFill>
                  <a:srgbClr val="2E414D"/>
                </a:solidFill>
                <a:latin typeface="Glacial Indifference"/>
              </a:rPr>
              <a:t>so much of our time?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436227" y="-441805"/>
            <a:ext cx="4262403" cy="11170609"/>
            <a:chOff x="0" y="0"/>
            <a:chExt cx="10121532" cy="26525802"/>
          </a:xfrm>
        </p:grpSpPr>
        <p:sp>
          <p:nvSpPr>
            <p:cNvPr id="3" name="Freeform 3"/>
            <p:cNvSpPr/>
            <p:nvPr/>
          </p:nvSpPr>
          <p:spPr>
            <a:xfrm>
              <a:off x="72390" y="72390"/>
              <a:ext cx="9976752" cy="26381022"/>
            </a:xfrm>
            <a:custGeom>
              <a:avLst/>
              <a:gdLst/>
              <a:ahLst/>
              <a:cxnLst/>
              <a:rect l="l" t="t" r="r" b="b"/>
              <a:pathLst>
                <a:path w="9976752" h="26381022">
                  <a:moveTo>
                    <a:pt x="0" y="0"/>
                  </a:moveTo>
                  <a:lnTo>
                    <a:pt x="9976752" y="0"/>
                  </a:lnTo>
                  <a:lnTo>
                    <a:pt x="9976752" y="26381022"/>
                  </a:lnTo>
                  <a:lnTo>
                    <a:pt x="0" y="26381022"/>
                  </a:lnTo>
                  <a:lnTo>
                    <a:pt x="0" y="0"/>
                  </a:lnTo>
                  <a:close/>
                </a:path>
              </a:pathLst>
            </a:custGeom>
            <a:solidFill>
              <a:srgbClr val="FAFEFF"/>
            </a:solidFill>
          </p:spPr>
        </p:sp>
        <p:sp>
          <p:nvSpPr>
            <p:cNvPr id="4" name="Freeform 4"/>
            <p:cNvSpPr/>
            <p:nvPr/>
          </p:nvSpPr>
          <p:spPr>
            <a:xfrm>
              <a:off x="0" y="0"/>
              <a:ext cx="10121532" cy="26525801"/>
            </a:xfrm>
            <a:custGeom>
              <a:avLst/>
              <a:gdLst/>
              <a:ahLst/>
              <a:cxnLst/>
              <a:rect l="l" t="t" r="r" b="b"/>
              <a:pathLst>
                <a:path w="10121532" h="26525801">
                  <a:moveTo>
                    <a:pt x="9976751" y="26381022"/>
                  </a:moveTo>
                  <a:lnTo>
                    <a:pt x="10121532" y="26381022"/>
                  </a:lnTo>
                  <a:lnTo>
                    <a:pt x="10121532" y="26525801"/>
                  </a:lnTo>
                  <a:lnTo>
                    <a:pt x="9976751" y="26525801"/>
                  </a:lnTo>
                  <a:lnTo>
                    <a:pt x="9976751" y="26381022"/>
                  </a:lnTo>
                  <a:close/>
                  <a:moveTo>
                    <a:pt x="0" y="144780"/>
                  </a:moveTo>
                  <a:lnTo>
                    <a:pt x="144780" y="144780"/>
                  </a:lnTo>
                  <a:lnTo>
                    <a:pt x="144780" y="26381022"/>
                  </a:lnTo>
                  <a:lnTo>
                    <a:pt x="0" y="26381022"/>
                  </a:lnTo>
                  <a:lnTo>
                    <a:pt x="0" y="144780"/>
                  </a:lnTo>
                  <a:close/>
                  <a:moveTo>
                    <a:pt x="0" y="26381022"/>
                  </a:moveTo>
                  <a:lnTo>
                    <a:pt x="144780" y="26381022"/>
                  </a:lnTo>
                  <a:lnTo>
                    <a:pt x="144780" y="26525801"/>
                  </a:lnTo>
                  <a:lnTo>
                    <a:pt x="0" y="26525801"/>
                  </a:lnTo>
                  <a:lnTo>
                    <a:pt x="0" y="26381022"/>
                  </a:lnTo>
                  <a:close/>
                  <a:moveTo>
                    <a:pt x="9976751" y="144780"/>
                  </a:moveTo>
                  <a:lnTo>
                    <a:pt x="10121532" y="144780"/>
                  </a:lnTo>
                  <a:lnTo>
                    <a:pt x="10121532" y="26381022"/>
                  </a:lnTo>
                  <a:lnTo>
                    <a:pt x="9976751" y="26381022"/>
                  </a:lnTo>
                  <a:lnTo>
                    <a:pt x="9976751" y="144780"/>
                  </a:lnTo>
                  <a:close/>
                  <a:moveTo>
                    <a:pt x="144780" y="26381022"/>
                  </a:moveTo>
                  <a:lnTo>
                    <a:pt x="9976751" y="26381022"/>
                  </a:lnTo>
                  <a:lnTo>
                    <a:pt x="9976751" y="26525801"/>
                  </a:lnTo>
                  <a:lnTo>
                    <a:pt x="144780" y="26525801"/>
                  </a:lnTo>
                  <a:lnTo>
                    <a:pt x="144780" y="26381022"/>
                  </a:lnTo>
                  <a:close/>
                  <a:moveTo>
                    <a:pt x="9976751" y="0"/>
                  </a:moveTo>
                  <a:lnTo>
                    <a:pt x="10121532" y="0"/>
                  </a:lnTo>
                  <a:lnTo>
                    <a:pt x="10121532" y="144780"/>
                  </a:lnTo>
                  <a:lnTo>
                    <a:pt x="9976751" y="144780"/>
                  </a:lnTo>
                  <a:lnTo>
                    <a:pt x="9976751" y="0"/>
                  </a:lnTo>
                  <a:close/>
                  <a:moveTo>
                    <a:pt x="0" y="0"/>
                  </a:moveTo>
                  <a:lnTo>
                    <a:pt x="144780" y="0"/>
                  </a:lnTo>
                  <a:lnTo>
                    <a:pt x="144780" y="144780"/>
                  </a:lnTo>
                  <a:lnTo>
                    <a:pt x="0" y="144780"/>
                  </a:lnTo>
                  <a:lnTo>
                    <a:pt x="0" y="0"/>
                  </a:lnTo>
                  <a:close/>
                  <a:moveTo>
                    <a:pt x="144780" y="0"/>
                  </a:moveTo>
                  <a:lnTo>
                    <a:pt x="9976751" y="0"/>
                  </a:lnTo>
                  <a:lnTo>
                    <a:pt x="9976751"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rot="-5400000">
            <a:off x="13863320" y="-708355"/>
            <a:ext cx="5136684" cy="4819144"/>
          </a:xfrm>
          <a:prstGeom prst="rect">
            <a:avLst/>
          </a:prstGeom>
        </p:spPr>
      </p:pic>
      <p:pic>
        <p:nvPicPr>
          <p:cNvPr id="6" name="Picture 6"/>
          <p:cNvPicPr>
            <a:picLocks noChangeAspect="1"/>
          </p:cNvPicPr>
          <p:nvPr/>
        </p:nvPicPr>
        <p:blipFill>
          <a:blip r:embed="rId3"/>
          <a:srcRect/>
          <a:stretch>
            <a:fillRect/>
          </a:stretch>
        </p:blipFill>
        <p:spPr>
          <a:xfrm>
            <a:off x="5831223" y="4643256"/>
            <a:ext cx="7191498" cy="4791336"/>
          </a:xfrm>
          <a:prstGeom prst="rect">
            <a:avLst/>
          </a:prstGeom>
        </p:spPr>
      </p:pic>
      <p:sp>
        <p:nvSpPr>
          <p:cNvPr id="7" name="TextBox 7"/>
          <p:cNvSpPr txBox="1"/>
          <p:nvPr/>
        </p:nvSpPr>
        <p:spPr>
          <a:xfrm rot="-5400000">
            <a:off x="-1886388" y="4765506"/>
            <a:ext cx="7892750" cy="1092838"/>
          </a:xfrm>
          <a:prstGeom prst="rect">
            <a:avLst/>
          </a:prstGeom>
        </p:spPr>
        <p:txBody>
          <a:bodyPr lIns="0" tIns="0" rIns="0" bIns="0" rtlCol="0" anchor="t">
            <a:spAutoFit/>
          </a:bodyPr>
          <a:lstStyle/>
          <a:p>
            <a:pPr algn="ctr">
              <a:lnSpc>
                <a:spcPts val="8325"/>
              </a:lnSpc>
            </a:pPr>
            <a:r>
              <a:rPr lang="en-US" sz="7500" spc="165">
                <a:solidFill>
                  <a:srgbClr val="2E414D"/>
                </a:solidFill>
                <a:latin typeface="Sifonn"/>
              </a:rPr>
              <a:t>On my mind</a:t>
            </a:r>
          </a:p>
        </p:txBody>
      </p:sp>
      <p:sp>
        <p:nvSpPr>
          <p:cNvPr id="8" name="TextBox 8"/>
          <p:cNvSpPr txBox="1"/>
          <p:nvPr/>
        </p:nvSpPr>
        <p:spPr>
          <a:xfrm>
            <a:off x="5265278" y="-766642"/>
            <a:ext cx="7757444" cy="1092838"/>
          </a:xfrm>
          <a:prstGeom prst="rect">
            <a:avLst/>
          </a:prstGeom>
        </p:spPr>
        <p:txBody>
          <a:bodyPr lIns="0" tIns="0" rIns="0" bIns="0" rtlCol="0" anchor="t">
            <a:spAutoFit/>
          </a:bodyPr>
          <a:lstStyle/>
          <a:p>
            <a:pPr algn="r">
              <a:lnSpc>
                <a:spcPts val="8325"/>
              </a:lnSpc>
            </a:pPr>
            <a:endParaRPr/>
          </a:p>
        </p:txBody>
      </p:sp>
      <p:sp>
        <p:nvSpPr>
          <p:cNvPr id="9" name="TextBox 9"/>
          <p:cNvSpPr txBox="1"/>
          <p:nvPr/>
        </p:nvSpPr>
        <p:spPr>
          <a:xfrm>
            <a:off x="5267399" y="1175262"/>
            <a:ext cx="7755323" cy="2562225"/>
          </a:xfrm>
          <a:prstGeom prst="rect">
            <a:avLst/>
          </a:prstGeom>
        </p:spPr>
        <p:txBody>
          <a:bodyPr lIns="0" tIns="0" rIns="0" bIns="0" rtlCol="0" anchor="t">
            <a:spAutoFit/>
          </a:bodyPr>
          <a:lstStyle/>
          <a:p>
            <a:pPr algn="r">
              <a:lnSpc>
                <a:spcPts val="5040"/>
              </a:lnSpc>
            </a:pPr>
            <a:r>
              <a:rPr lang="en-US" sz="4200" spc="420">
                <a:solidFill>
                  <a:srgbClr val="2E414D"/>
                </a:solidFill>
                <a:latin typeface="Glacial Indifference"/>
              </a:rPr>
              <a:t>Why do we let points/grades have so much power? And what is the impact of that power?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sp>
        <p:nvSpPr>
          <p:cNvPr id="2" name="TextBox 2"/>
          <p:cNvSpPr txBox="1"/>
          <p:nvPr/>
        </p:nvSpPr>
        <p:spPr>
          <a:xfrm>
            <a:off x="1344984" y="994907"/>
            <a:ext cx="12568697" cy="2138051"/>
          </a:xfrm>
          <a:prstGeom prst="rect">
            <a:avLst/>
          </a:prstGeom>
        </p:spPr>
        <p:txBody>
          <a:bodyPr lIns="0" tIns="0" rIns="0" bIns="0" rtlCol="0" anchor="t">
            <a:spAutoFit/>
          </a:bodyPr>
          <a:lstStyle/>
          <a:p>
            <a:pPr>
              <a:lnSpc>
                <a:spcPts val="8325"/>
              </a:lnSpc>
            </a:pPr>
            <a:r>
              <a:rPr lang="en-US" sz="7500" spc="165">
                <a:solidFill>
                  <a:srgbClr val="2E414D"/>
                </a:solidFill>
                <a:latin typeface="Sifonn"/>
              </a:rPr>
              <a:t>Break out Groups</a:t>
            </a:r>
          </a:p>
          <a:p>
            <a:pPr>
              <a:lnSpc>
                <a:spcPts val="8325"/>
              </a:lnSpc>
            </a:pPr>
            <a:r>
              <a:rPr lang="en-US" sz="7500" spc="165">
                <a:solidFill>
                  <a:srgbClr val="2E414D"/>
                </a:solidFill>
                <a:latin typeface="Sifonn"/>
              </a:rPr>
              <a:t>New Factor for Success</a:t>
            </a:r>
          </a:p>
        </p:txBody>
      </p:sp>
      <p:grpSp>
        <p:nvGrpSpPr>
          <p:cNvPr id="3" name="Group 3"/>
          <p:cNvGrpSpPr/>
          <p:nvPr/>
        </p:nvGrpSpPr>
        <p:grpSpPr>
          <a:xfrm>
            <a:off x="1344984" y="4095574"/>
            <a:ext cx="15598032" cy="5162726"/>
            <a:chOff x="0" y="0"/>
            <a:chExt cx="37039190" cy="12259443"/>
          </a:xfrm>
        </p:grpSpPr>
        <p:sp>
          <p:nvSpPr>
            <p:cNvPr id="4" name="Freeform 4"/>
            <p:cNvSpPr/>
            <p:nvPr/>
          </p:nvSpPr>
          <p:spPr>
            <a:xfrm>
              <a:off x="72390" y="72390"/>
              <a:ext cx="36894411" cy="12114663"/>
            </a:xfrm>
            <a:custGeom>
              <a:avLst/>
              <a:gdLst/>
              <a:ahLst/>
              <a:cxnLst/>
              <a:rect l="l" t="t" r="r" b="b"/>
              <a:pathLst>
                <a:path w="36894411" h="12114663">
                  <a:moveTo>
                    <a:pt x="0" y="0"/>
                  </a:moveTo>
                  <a:lnTo>
                    <a:pt x="36894411" y="0"/>
                  </a:lnTo>
                  <a:lnTo>
                    <a:pt x="36894411" y="12114663"/>
                  </a:lnTo>
                  <a:lnTo>
                    <a:pt x="0" y="12114663"/>
                  </a:lnTo>
                  <a:lnTo>
                    <a:pt x="0" y="0"/>
                  </a:lnTo>
                  <a:close/>
                </a:path>
              </a:pathLst>
            </a:custGeom>
            <a:solidFill>
              <a:srgbClr val="FAFEFF"/>
            </a:solidFill>
          </p:spPr>
        </p:sp>
        <p:sp>
          <p:nvSpPr>
            <p:cNvPr id="5" name="Freeform 5"/>
            <p:cNvSpPr/>
            <p:nvPr/>
          </p:nvSpPr>
          <p:spPr>
            <a:xfrm>
              <a:off x="0" y="0"/>
              <a:ext cx="37039190" cy="12259443"/>
            </a:xfrm>
            <a:custGeom>
              <a:avLst/>
              <a:gdLst/>
              <a:ahLst/>
              <a:cxnLst/>
              <a:rect l="l" t="t" r="r" b="b"/>
              <a:pathLst>
                <a:path w="37039190" h="12259443">
                  <a:moveTo>
                    <a:pt x="36894412" y="12114663"/>
                  </a:moveTo>
                  <a:lnTo>
                    <a:pt x="37039190" y="12114663"/>
                  </a:lnTo>
                  <a:lnTo>
                    <a:pt x="37039190" y="12259443"/>
                  </a:lnTo>
                  <a:lnTo>
                    <a:pt x="36894412" y="12259443"/>
                  </a:lnTo>
                  <a:lnTo>
                    <a:pt x="36894412" y="12114663"/>
                  </a:lnTo>
                  <a:close/>
                  <a:moveTo>
                    <a:pt x="0" y="144780"/>
                  </a:moveTo>
                  <a:lnTo>
                    <a:pt x="144780" y="144780"/>
                  </a:lnTo>
                  <a:lnTo>
                    <a:pt x="144780" y="12114664"/>
                  </a:lnTo>
                  <a:lnTo>
                    <a:pt x="0" y="12114664"/>
                  </a:lnTo>
                  <a:lnTo>
                    <a:pt x="0" y="144780"/>
                  </a:lnTo>
                  <a:close/>
                  <a:moveTo>
                    <a:pt x="0" y="12114664"/>
                  </a:moveTo>
                  <a:lnTo>
                    <a:pt x="144780" y="12114664"/>
                  </a:lnTo>
                  <a:lnTo>
                    <a:pt x="144780" y="12259443"/>
                  </a:lnTo>
                  <a:lnTo>
                    <a:pt x="0" y="12259443"/>
                  </a:lnTo>
                  <a:lnTo>
                    <a:pt x="0" y="12114663"/>
                  </a:lnTo>
                  <a:close/>
                  <a:moveTo>
                    <a:pt x="36894412" y="144780"/>
                  </a:moveTo>
                  <a:lnTo>
                    <a:pt x="37039190" y="144780"/>
                  </a:lnTo>
                  <a:lnTo>
                    <a:pt x="37039190" y="12114664"/>
                  </a:lnTo>
                  <a:lnTo>
                    <a:pt x="36894412" y="12114664"/>
                  </a:lnTo>
                  <a:lnTo>
                    <a:pt x="36894412" y="144780"/>
                  </a:lnTo>
                  <a:close/>
                  <a:moveTo>
                    <a:pt x="144780" y="12114663"/>
                  </a:moveTo>
                  <a:lnTo>
                    <a:pt x="36894412" y="12114663"/>
                  </a:lnTo>
                  <a:lnTo>
                    <a:pt x="36894412" y="12259443"/>
                  </a:lnTo>
                  <a:lnTo>
                    <a:pt x="144780" y="12259443"/>
                  </a:lnTo>
                  <a:lnTo>
                    <a:pt x="144780" y="12114663"/>
                  </a:lnTo>
                  <a:close/>
                  <a:moveTo>
                    <a:pt x="36894412" y="0"/>
                  </a:moveTo>
                  <a:lnTo>
                    <a:pt x="37039190" y="0"/>
                  </a:lnTo>
                  <a:lnTo>
                    <a:pt x="37039190" y="144780"/>
                  </a:lnTo>
                  <a:lnTo>
                    <a:pt x="36894412" y="144780"/>
                  </a:lnTo>
                  <a:lnTo>
                    <a:pt x="36894412" y="0"/>
                  </a:lnTo>
                  <a:close/>
                  <a:moveTo>
                    <a:pt x="0" y="0"/>
                  </a:moveTo>
                  <a:lnTo>
                    <a:pt x="144780" y="0"/>
                  </a:lnTo>
                  <a:lnTo>
                    <a:pt x="144780" y="144780"/>
                  </a:lnTo>
                  <a:lnTo>
                    <a:pt x="0" y="144780"/>
                  </a:lnTo>
                  <a:lnTo>
                    <a:pt x="0" y="0"/>
                  </a:lnTo>
                  <a:close/>
                  <a:moveTo>
                    <a:pt x="144780" y="0"/>
                  </a:moveTo>
                  <a:lnTo>
                    <a:pt x="36894412" y="0"/>
                  </a:lnTo>
                  <a:lnTo>
                    <a:pt x="36894412" y="144780"/>
                  </a:lnTo>
                  <a:lnTo>
                    <a:pt x="144780" y="144780"/>
                  </a:lnTo>
                  <a:lnTo>
                    <a:pt x="144780" y="0"/>
                  </a:lnTo>
                  <a:close/>
                </a:path>
              </a:pathLst>
            </a:custGeom>
            <a:solidFill>
              <a:srgbClr val="2E414D"/>
            </a:solidFill>
          </p:spPr>
        </p:sp>
      </p:grpSp>
      <p:pic>
        <p:nvPicPr>
          <p:cNvPr id="6" name="Picture 6"/>
          <p:cNvPicPr>
            <a:picLocks noChangeAspect="1"/>
          </p:cNvPicPr>
          <p:nvPr/>
        </p:nvPicPr>
        <p:blipFill>
          <a:blip r:embed="rId2"/>
          <a:srcRect/>
          <a:stretch>
            <a:fillRect/>
          </a:stretch>
        </p:blipFill>
        <p:spPr>
          <a:xfrm rot="-5400000">
            <a:off x="15096510" y="-1380872"/>
            <a:ext cx="5136684" cy="4819144"/>
          </a:xfrm>
          <a:prstGeom prst="rect">
            <a:avLst/>
          </a:prstGeom>
        </p:spPr>
      </p:pic>
      <p:pic>
        <p:nvPicPr>
          <p:cNvPr id="7" name="Picture 7"/>
          <p:cNvPicPr>
            <a:picLocks noChangeAspect="1"/>
          </p:cNvPicPr>
          <p:nvPr/>
        </p:nvPicPr>
        <p:blipFill>
          <a:blip r:embed="rId3"/>
          <a:srcRect/>
          <a:stretch>
            <a:fillRect/>
          </a:stretch>
        </p:blipFill>
        <p:spPr>
          <a:xfrm>
            <a:off x="6645638" y="5665245"/>
            <a:ext cx="1967389" cy="2057400"/>
          </a:xfrm>
          <a:prstGeom prst="rect">
            <a:avLst/>
          </a:prstGeom>
        </p:spPr>
      </p:pic>
      <p:sp>
        <p:nvSpPr>
          <p:cNvPr id="8" name="TextBox 8"/>
          <p:cNvSpPr txBox="1"/>
          <p:nvPr/>
        </p:nvSpPr>
        <p:spPr>
          <a:xfrm>
            <a:off x="9439082" y="5781587"/>
            <a:ext cx="4849950" cy="1695450"/>
          </a:xfrm>
          <a:prstGeom prst="rect">
            <a:avLst/>
          </a:prstGeom>
        </p:spPr>
        <p:txBody>
          <a:bodyPr lIns="0" tIns="0" rIns="0" bIns="0" rtlCol="0" anchor="t">
            <a:spAutoFit/>
          </a:bodyPr>
          <a:lstStyle/>
          <a:p>
            <a:pPr algn="ctr">
              <a:lnSpc>
                <a:spcPts val="4500"/>
              </a:lnSpc>
            </a:pPr>
            <a:r>
              <a:rPr lang="en-US" sz="3000" spc="30">
                <a:solidFill>
                  <a:srgbClr val="2E414D"/>
                </a:solidFill>
                <a:latin typeface="Glacial Indifference"/>
              </a:rPr>
              <a:t>New facilitators,</a:t>
            </a:r>
          </a:p>
          <a:p>
            <a:pPr algn="ctr">
              <a:lnSpc>
                <a:spcPts val="4500"/>
              </a:lnSpc>
            </a:pPr>
            <a:r>
              <a:rPr lang="en-US" sz="3000" spc="30">
                <a:solidFill>
                  <a:srgbClr val="2E414D"/>
                </a:solidFill>
                <a:latin typeface="Glacial Indifference"/>
              </a:rPr>
              <a:t>share the roles,</a:t>
            </a:r>
          </a:p>
          <a:p>
            <a:pPr algn="ctr">
              <a:lnSpc>
                <a:spcPts val="4500"/>
              </a:lnSpc>
            </a:pPr>
            <a:r>
              <a:rPr lang="en-US" sz="3000" spc="30">
                <a:solidFill>
                  <a:srgbClr val="2E414D"/>
                </a:solidFill>
                <a:latin typeface="Glacial Indifference"/>
              </a:rPr>
              <a:t>patience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sp>
        <p:nvSpPr>
          <p:cNvPr id="2" name="TextBox 2"/>
          <p:cNvSpPr txBox="1"/>
          <p:nvPr/>
        </p:nvSpPr>
        <p:spPr>
          <a:xfrm>
            <a:off x="1344984" y="1512750"/>
            <a:ext cx="12928697" cy="1092838"/>
          </a:xfrm>
          <a:prstGeom prst="rect">
            <a:avLst/>
          </a:prstGeom>
        </p:spPr>
        <p:txBody>
          <a:bodyPr lIns="0" tIns="0" rIns="0" bIns="0" rtlCol="0" anchor="t">
            <a:spAutoFit/>
          </a:bodyPr>
          <a:lstStyle/>
          <a:p>
            <a:pPr>
              <a:lnSpc>
                <a:spcPts val="8325"/>
              </a:lnSpc>
            </a:pPr>
            <a:r>
              <a:rPr lang="en-US" sz="7500" spc="165">
                <a:solidFill>
                  <a:srgbClr val="2E414D"/>
                </a:solidFill>
                <a:latin typeface="Sifonn"/>
              </a:rPr>
              <a:t>Breakout Discussion Part 1</a:t>
            </a:r>
          </a:p>
        </p:txBody>
      </p:sp>
      <p:grpSp>
        <p:nvGrpSpPr>
          <p:cNvPr id="3" name="Group 3"/>
          <p:cNvGrpSpPr/>
          <p:nvPr/>
        </p:nvGrpSpPr>
        <p:grpSpPr>
          <a:xfrm>
            <a:off x="1344984" y="3220076"/>
            <a:ext cx="15598032" cy="5162726"/>
            <a:chOff x="0" y="0"/>
            <a:chExt cx="37039190" cy="12259443"/>
          </a:xfrm>
        </p:grpSpPr>
        <p:sp>
          <p:nvSpPr>
            <p:cNvPr id="4" name="Freeform 4"/>
            <p:cNvSpPr/>
            <p:nvPr/>
          </p:nvSpPr>
          <p:spPr>
            <a:xfrm>
              <a:off x="72390" y="72390"/>
              <a:ext cx="36894411" cy="12114663"/>
            </a:xfrm>
            <a:custGeom>
              <a:avLst/>
              <a:gdLst/>
              <a:ahLst/>
              <a:cxnLst/>
              <a:rect l="l" t="t" r="r" b="b"/>
              <a:pathLst>
                <a:path w="36894411" h="12114663">
                  <a:moveTo>
                    <a:pt x="0" y="0"/>
                  </a:moveTo>
                  <a:lnTo>
                    <a:pt x="36894411" y="0"/>
                  </a:lnTo>
                  <a:lnTo>
                    <a:pt x="36894411" y="12114663"/>
                  </a:lnTo>
                  <a:lnTo>
                    <a:pt x="0" y="12114663"/>
                  </a:lnTo>
                  <a:lnTo>
                    <a:pt x="0" y="0"/>
                  </a:lnTo>
                  <a:close/>
                </a:path>
              </a:pathLst>
            </a:custGeom>
            <a:solidFill>
              <a:srgbClr val="FAFEFF"/>
            </a:solidFill>
          </p:spPr>
        </p:sp>
        <p:sp>
          <p:nvSpPr>
            <p:cNvPr id="5" name="Freeform 5"/>
            <p:cNvSpPr/>
            <p:nvPr/>
          </p:nvSpPr>
          <p:spPr>
            <a:xfrm>
              <a:off x="0" y="0"/>
              <a:ext cx="37039190" cy="12259443"/>
            </a:xfrm>
            <a:custGeom>
              <a:avLst/>
              <a:gdLst/>
              <a:ahLst/>
              <a:cxnLst/>
              <a:rect l="l" t="t" r="r" b="b"/>
              <a:pathLst>
                <a:path w="37039190" h="12259443">
                  <a:moveTo>
                    <a:pt x="36894412" y="12114663"/>
                  </a:moveTo>
                  <a:lnTo>
                    <a:pt x="37039190" y="12114663"/>
                  </a:lnTo>
                  <a:lnTo>
                    <a:pt x="37039190" y="12259443"/>
                  </a:lnTo>
                  <a:lnTo>
                    <a:pt x="36894412" y="12259443"/>
                  </a:lnTo>
                  <a:lnTo>
                    <a:pt x="36894412" y="12114663"/>
                  </a:lnTo>
                  <a:close/>
                  <a:moveTo>
                    <a:pt x="0" y="144780"/>
                  </a:moveTo>
                  <a:lnTo>
                    <a:pt x="144780" y="144780"/>
                  </a:lnTo>
                  <a:lnTo>
                    <a:pt x="144780" y="12114664"/>
                  </a:lnTo>
                  <a:lnTo>
                    <a:pt x="0" y="12114664"/>
                  </a:lnTo>
                  <a:lnTo>
                    <a:pt x="0" y="144780"/>
                  </a:lnTo>
                  <a:close/>
                  <a:moveTo>
                    <a:pt x="0" y="12114664"/>
                  </a:moveTo>
                  <a:lnTo>
                    <a:pt x="144780" y="12114664"/>
                  </a:lnTo>
                  <a:lnTo>
                    <a:pt x="144780" y="12259443"/>
                  </a:lnTo>
                  <a:lnTo>
                    <a:pt x="0" y="12259443"/>
                  </a:lnTo>
                  <a:lnTo>
                    <a:pt x="0" y="12114663"/>
                  </a:lnTo>
                  <a:close/>
                  <a:moveTo>
                    <a:pt x="36894412" y="144780"/>
                  </a:moveTo>
                  <a:lnTo>
                    <a:pt x="37039190" y="144780"/>
                  </a:lnTo>
                  <a:lnTo>
                    <a:pt x="37039190" y="12114664"/>
                  </a:lnTo>
                  <a:lnTo>
                    <a:pt x="36894412" y="12114664"/>
                  </a:lnTo>
                  <a:lnTo>
                    <a:pt x="36894412" y="144780"/>
                  </a:lnTo>
                  <a:close/>
                  <a:moveTo>
                    <a:pt x="144780" y="12114663"/>
                  </a:moveTo>
                  <a:lnTo>
                    <a:pt x="36894412" y="12114663"/>
                  </a:lnTo>
                  <a:lnTo>
                    <a:pt x="36894412" y="12259443"/>
                  </a:lnTo>
                  <a:lnTo>
                    <a:pt x="144780" y="12259443"/>
                  </a:lnTo>
                  <a:lnTo>
                    <a:pt x="144780" y="12114663"/>
                  </a:lnTo>
                  <a:close/>
                  <a:moveTo>
                    <a:pt x="36894412" y="0"/>
                  </a:moveTo>
                  <a:lnTo>
                    <a:pt x="37039190" y="0"/>
                  </a:lnTo>
                  <a:lnTo>
                    <a:pt x="37039190" y="144780"/>
                  </a:lnTo>
                  <a:lnTo>
                    <a:pt x="36894412" y="144780"/>
                  </a:lnTo>
                  <a:lnTo>
                    <a:pt x="36894412" y="0"/>
                  </a:lnTo>
                  <a:close/>
                  <a:moveTo>
                    <a:pt x="0" y="0"/>
                  </a:moveTo>
                  <a:lnTo>
                    <a:pt x="144780" y="0"/>
                  </a:lnTo>
                  <a:lnTo>
                    <a:pt x="144780" y="144780"/>
                  </a:lnTo>
                  <a:lnTo>
                    <a:pt x="0" y="144780"/>
                  </a:lnTo>
                  <a:lnTo>
                    <a:pt x="0" y="0"/>
                  </a:lnTo>
                  <a:close/>
                  <a:moveTo>
                    <a:pt x="144780" y="0"/>
                  </a:moveTo>
                  <a:lnTo>
                    <a:pt x="36894412" y="0"/>
                  </a:lnTo>
                  <a:lnTo>
                    <a:pt x="36894412" y="144780"/>
                  </a:lnTo>
                  <a:lnTo>
                    <a:pt x="144780" y="144780"/>
                  </a:lnTo>
                  <a:lnTo>
                    <a:pt x="144780" y="0"/>
                  </a:lnTo>
                  <a:close/>
                </a:path>
              </a:pathLst>
            </a:custGeom>
            <a:solidFill>
              <a:srgbClr val="2E414D"/>
            </a:solidFill>
          </p:spPr>
        </p:sp>
      </p:grpSp>
      <p:sp>
        <p:nvSpPr>
          <p:cNvPr id="6" name="TextBox 6"/>
          <p:cNvSpPr txBox="1"/>
          <p:nvPr/>
        </p:nvSpPr>
        <p:spPr>
          <a:xfrm>
            <a:off x="1927520" y="3906052"/>
            <a:ext cx="14275904" cy="3913678"/>
          </a:xfrm>
          <a:prstGeom prst="rect">
            <a:avLst/>
          </a:prstGeom>
        </p:spPr>
        <p:txBody>
          <a:bodyPr lIns="0" tIns="0" rIns="0" bIns="0" rtlCol="0" anchor="t">
            <a:spAutoFit/>
          </a:bodyPr>
          <a:lstStyle/>
          <a:p>
            <a:pPr algn="ctr">
              <a:lnSpc>
                <a:spcPts val="6300"/>
              </a:lnSpc>
            </a:pPr>
            <a:r>
              <a:rPr lang="en-US" sz="4200" spc="42">
                <a:solidFill>
                  <a:srgbClr val="2E414D"/>
                </a:solidFill>
                <a:latin typeface="Glacial Indifference"/>
              </a:rPr>
              <a:t>How effective are the use of points for students who are the least motivated and engaged? How might the use of points–the addition and subtraction throughout a student's day–effect those students' relationship with adults and their self-concept about whether school is "for" them?</a:t>
            </a:r>
          </a:p>
        </p:txBody>
      </p:sp>
      <p:pic>
        <p:nvPicPr>
          <p:cNvPr id="7" name="Picture 7"/>
          <p:cNvPicPr>
            <a:picLocks noChangeAspect="1"/>
          </p:cNvPicPr>
          <p:nvPr/>
        </p:nvPicPr>
        <p:blipFill>
          <a:blip r:embed="rId2"/>
          <a:srcRect/>
          <a:stretch>
            <a:fillRect/>
          </a:stretch>
        </p:blipFill>
        <p:spPr>
          <a:xfrm rot="-5400000">
            <a:off x="15096510" y="-1380872"/>
            <a:ext cx="5136684" cy="4819144"/>
          </a:xfrm>
          <a:prstGeom prst="rect">
            <a:avLst/>
          </a:prstGeom>
        </p:spPr>
      </p:pic>
      <p:sp>
        <p:nvSpPr>
          <p:cNvPr id="8" name="TextBox 8"/>
          <p:cNvSpPr txBox="1"/>
          <p:nvPr/>
        </p:nvSpPr>
        <p:spPr>
          <a:xfrm>
            <a:off x="0" y="8644890"/>
            <a:ext cx="18288000" cy="613410"/>
          </a:xfrm>
          <a:prstGeom prst="rect">
            <a:avLst/>
          </a:prstGeom>
        </p:spPr>
        <p:txBody>
          <a:bodyPr lIns="0" tIns="0" rIns="0" bIns="0" rtlCol="0" anchor="t">
            <a:spAutoFit/>
          </a:bodyPr>
          <a:lstStyle/>
          <a:p>
            <a:pPr algn="ctr">
              <a:lnSpc>
                <a:spcPts val="5040"/>
              </a:lnSpc>
            </a:pPr>
            <a:r>
              <a:rPr lang="en-US" sz="3600">
                <a:solidFill>
                  <a:srgbClr val="7564AB"/>
                </a:solidFill>
                <a:latin typeface="Open Sans Italics"/>
              </a:rPr>
              <a:t>5 minutes to discuss––1 minute each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489FA263FB5543BC7163C05C51A54B" ma:contentTypeVersion="13" ma:contentTypeDescription="Create a new document." ma:contentTypeScope="" ma:versionID="11c721f48a8fc0a3f0a04e3720974aa9">
  <xsd:schema xmlns:xsd="http://www.w3.org/2001/XMLSchema" xmlns:xs="http://www.w3.org/2001/XMLSchema" xmlns:p="http://schemas.microsoft.com/office/2006/metadata/properties" xmlns:ns3="e2c2f301-4a03-4ece-b5a5-e8fe594b9300" xmlns:ns4="5ca6cff0-282a-474a-8a9a-e57004c19a3a" targetNamespace="http://schemas.microsoft.com/office/2006/metadata/properties" ma:root="true" ma:fieldsID="70b8ce6f86489f07bf11e3f6c70efa1b" ns3:_="" ns4:_="">
    <xsd:import namespace="e2c2f301-4a03-4ece-b5a5-e8fe594b9300"/>
    <xsd:import namespace="5ca6cff0-282a-474a-8a9a-e57004c19a3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c2f301-4a03-4ece-b5a5-e8fe594b93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a6cff0-282a-474a-8a9a-e57004c19a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EDCC24-3B51-454C-8244-7232B74737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c2f301-4a03-4ece-b5a5-e8fe594b9300"/>
    <ds:schemaRef ds:uri="5ca6cff0-282a-474a-8a9a-e57004c19a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81DB63-483F-4D36-988B-90E854EA1F69}">
  <ds:schemaRefs>
    <ds:schemaRef ds:uri="http://schemas.microsoft.com/sharepoint/v3/contenttype/forms"/>
  </ds:schemaRefs>
</ds:datastoreItem>
</file>

<file path=customXml/itemProps3.xml><?xml version="1.0" encoding="utf-8"?>
<ds:datastoreItem xmlns:ds="http://schemas.openxmlformats.org/officeDocument/2006/customXml" ds:itemID="{C14C86BD-AD75-43E2-9B64-284EF7EF1B31}">
  <ds:schemaRefs>
    <ds:schemaRef ds:uri="http://purl.org/dc/dcmitype/"/>
    <ds:schemaRef ds:uri="http://schemas.microsoft.com/office/infopath/2007/PartnerControls"/>
    <ds:schemaRef ds:uri="http://purl.org/dc/elements/1.1/"/>
    <ds:schemaRef ds:uri="http://schemas.microsoft.com/office/2006/metadata/properties"/>
    <ds:schemaRef ds:uri="e2c2f301-4a03-4ece-b5a5-e8fe594b9300"/>
    <ds:schemaRef ds:uri="http://purl.org/dc/terms/"/>
    <ds:schemaRef ds:uri="http://schemas.microsoft.com/office/2006/documentManagement/types"/>
    <ds:schemaRef ds:uri="http://schemas.openxmlformats.org/package/2006/metadata/core-properties"/>
    <ds:schemaRef ds:uri="5ca6cff0-282a-474a-8a9a-e57004c19a3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939</Words>
  <Application>Microsoft Office PowerPoint</Application>
  <PresentationFormat>Custom</PresentationFormat>
  <Paragraphs>239</Paragraphs>
  <Slides>38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Calibri</vt:lpstr>
      <vt:lpstr>Sifonn Bold</vt:lpstr>
      <vt:lpstr>Open Sans Italics</vt:lpstr>
      <vt:lpstr>Sifonn</vt:lpstr>
      <vt:lpstr>Glacial Indifference Bold Italics</vt:lpstr>
      <vt:lpstr>Glacial Indifference Bold</vt:lpstr>
      <vt:lpstr>Glacial Indifference</vt:lpstr>
      <vt:lpstr>Arial</vt:lpstr>
      <vt:lpstr>Glacial Indifference Italics</vt:lpstr>
      <vt:lpstr>Open Sans</vt:lpstr>
      <vt:lpstr>Quicksand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Grading for Equity Book Study Day 3</dc:title>
  <dc:creator>Dunton, Morgan</dc:creator>
  <cp:lastModifiedBy>Dunton, Morgan</cp:lastModifiedBy>
  <cp:revision>2</cp:revision>
  <dcterms:created xsi:type="dcterms:W3CDTF">2006-08-16T00:00:00Z</dcterms:created>
  <dcterms:modified xsi:type="dcterms:W3CDTF">2020-08-18T18:04:05Z</dcterms:modified>
  <dc:identifier>DAD_I4IGWOI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0x0101008F489FA263FB5543BC7163C05C51A54B</vt:lpwstr>
  </property>
</Properties>
</file>