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handoutMasterIdLst>
    <p:handoutMasterId r:id="rId10"/>
  </p:handoutMasterIdLst>
  <p:sldIdLst>
    <p:sldId id="256" r:id="rId2"/>
    <p:sldId id="257" r:id="rId3"/>
    <p:sldId id="258" r:id="rId4"/>
    <p:sldId id="263" r:id="rId5"/>
    <p:sldId id="261" r:id="rId6"/>
    <p:sldId id="260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47"/>
    <p:restoredTop sz="94627"/>
  </p:normalViewPr>
  <p:slideViewPr>
    <p:cSldViewPr snapToGrid="0" snapToObjects="1">
      <p:cViewPr varScale="1">
        <p:scale>
          <a:sx n="70" d="100"/>
          <a:sy n="70" d="100"/>
        </p:scale>
        <p:origin x="184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2A010C4-4F71-E546-96F0-086751D1C8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9E8C45-66B7-A547-B9F1-C5E0BCD1734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AFD2A-8F6E-CB42-90A7-CFD21DA12286}" type="datetimeFigureOut">
              <a:rPr lang="en-US" smtClean="0"/>
              <a:t>4/28/20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656390-7B59-054E-AAC8-FD939EF1FC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23448B-51F4-C048-B56D-20F4F76A73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72CCA-D3AA-2D44-9900-A647D8D50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2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10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80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63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48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0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7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8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6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3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60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E404-636C-1F43-8CBB-731FDAA6FC34}" type="datetimeFigureOut">
              <a:rPr lang="en-US" smtClean="0"/>
              <a:t>4/28/20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4762F-C064-3D46-9289-5E8A9EDF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6122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9095F-A9DB-B046-A184-D65DF81785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Facilitating Asynchronous Discussions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7BF745-51BF-A342-BED4-377D16DB45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Adam Schmitt, Ph.D.</a:t>
            </a:r>
          </a:p>
          <a:p>
            <a:r>
              <a:rPr lang="en-US" dirty="0"/>
              <a:t>University of Southern Maine</a:t>
            </a:r>
          </a:p>
          <a:p>
            <a:endParaRPr lang="en-US" dirty="0"/>
          </a:p>
          <a:p>
            <a:r>
              <a:rPr lang="en-US" sz="2000" dirty="0" err="1"/>
              <a:t>adam.schmitt@maine.edu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45206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11512-6232-BF43-85E6-B18924936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What is Asynchronous Discussion?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868EE-23D4-5E46-AEC0-EB3BBDE0D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Asynchronous discussion is discussion that does not take place in real time, such as through the use of discussion boards.</a:t>
            </a:r>
          </a:p>
          <a:p>
            <a:r>
              <a:rPr lang="en-US" dirty="0"/>
              <a:t>The problem (according to </a:t>
            </a:r>
            <a:r>
              <a:rPr lang="en-US" dirty="0" err="1"/>
              <a:t>Journell</a:t>
            </a:r>
            <a:r>
              <a:rPr lang="en-US" dirty="0"/>
              <a:t>, 2008)</a:t>
            </a:r>
          </a:p>
          <a:p>
            <a:pPr lvl="1"/>
            <a:r>
              <a:rPr lang="en-US" dirty="0"/>
              <a:t>Social constructivist theories of learning argue that learning happens through interaction</a:t>
            </a:r>
          </a:p>
          <a:p>
            <a:pPr lvl="1"/>
            <a:r>
              <a:rPr lang="en-US" dirty="0"/>
              <a:t>How do we facilitate interaction in an online environment when students are not responding in real time?</a:t>
            </a:r>
          </a:p>
        </p:txBody>
      </p:sp>
    </p:spTree>
    <p:extLst>
      <p:ext uri="{BB962C8B-B14F-4D97-AF65-F5344CB8AC3E}">
        <p14:creationId xmlns:p14="http://schemas.microsoft.com/office/powerpoint/2010/main" val="127330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0EF0B-ECE0-3540-AA4D-1A49CD535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Reflecting on Our Own Practices/Experiences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14E0F-1999-224D-ACFE-39C1E9AC9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have been your experiences with asynchronous discussions?</a:t>
            </a:r>
          </a:p>
          <a:p>
            <a:r>
              <a:rPr lang="en-US" dirty="0"/>
              <a:t>What successes have you experienced with asynchronous discussions?</a:t>
            </a:r>
          </a:p>
          <a:p>
            <a:r>
              <a:rPr lang="en-US" dirty="0"/>
              <a:t>What obstacles do you see to being successful with asynchronous discussions?</a:t>
            </a:r>
          </a:p>
          <a:p>
            <a:pPr lvl="1"/>
            <a:r>
              <a:rPr lang="en-US" dirty="0"/>
              <a:t>Common Obstacles</a:t>
            </a:r>
          </a:p>
          <a:p>
            <a:pPr lvl="2"/>
            <a:r>
              <a:rPr lang="en-US" dirty="0"/>
              <a:t>Students retreat into relying on personal experiences/lack of substance</a:t>
            </a:r>
          </a:p>
          <a:p>
            <a:pPr lvl="2"/>
            <a:r>
              <a:rPr lang="en-US" dirty="0"/>
              <a:t>Surface-level responses to peers/lack of continuing engagement</a:t>
            </a:r>
          </a:p>
          <a:p>
            <a:pPr lvl="2"/>
            <a:r>
              <a:rPr lang="en-US" dirty="0"/>
              <a:t>Different levels of student participation</a:t>
            </a:r>
          </a:p>
        </p:txBody>
      </p:sp>
    </p:spTree>
    <p:extLst>
      <p:ext uri="{BB962C8B-B14F-4D97-AF65-F5344CB8AC3E}">
        <p14:creationId xmlns:p14="http://schemas.microsoft.com/office/powerpoint/2010/main" val="290435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36473-D335-1F4A-A536-F900A92FE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Tips for Structuring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96928-DD08-494B-902C-41E265510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Creating prompts</a:t>
            </a:r>
          </a:p>
          <a:p>
            <a:pPr lvl="1"/>
            <a:r>
              <a:rPr lang="en-US" dirty="0"/>
              <a:t>Posing questions that apply material as opposed to restate it</a:t>
            </a:r>
          </a:p>
          <a:p>
            <a:r>
              <a:rPr lang="en-US" dirty="0"/>
              <a:t>Provide sources to aid in answering prompts</a:t>
            </a:r>
          </a:p>
          <a:p>
            <a:r>
              <a:rPr lang="en-US" dirty="0"/>
              <a:t>Setting a fixed timeline for participation</a:t>
            </a:r>
          </a:p>
          <a:p>
            <a:r>
              <a:rPr lang="en-US" dirty="0"/>
              <a:t>Creating and rotating smaller discussion groups</a:t>
            </a:r>
          </a:p>
          <a:p>
            <a:r>
              <a:rPr lang="en-US" dirty="0"/>
              <a:t>Varying pedagogical approach</a:t>
            </a:r>
          </a:p>
          <a:p>
            <a:pPr lvl="1"/>
            <a:r>
              <a:rPr lang="en-US" dirty="0"/>
              <a:t>Creating collaborative charts or other group tasks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033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67A6-2415-194A-B719-170FF4358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Thinking About the Teacher’s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74A7E-69D8-874A-BA3F-2EF018AEB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Clear expectations</a:t>
            </a:r>
          </a:p>
          <a:p>
            <a:pPr lvl="1"/>
            <a:r>
              <a:rPr lang="en-US" dirty="0"/>
              <a:t>In each discussion board, provide information about word limits, quotes, response expectations, and any other parameters</a:t>
            </a:r>
          </a:p>
          <a:p>
            <a:pPr lvl="1"/>
            <a:r>
              <a:rPr lang="en-US" dirty="0"/>
              <a:t>Model – provide students with examples of what strong posts and responses look like</a:t>
            </a:r>
          </a:p>
          <a:p>
            <a:r>
              <a:rPr lang="en-US" dirty="0"/>
              <a:t>Provide individual and whole class feedback</a:t>
            </a:r>
          </a:p>
          <a:p>
            <a:pPr lvl="1"/>
            <a:r>
              <a:rPr lang="en-US" dirty="0"/>
              <a:t>Creating a summative post OR podcast/lecture</a:t>
            </a:r>
          </a:p>
          <a:p>
            <a:r>
              <a:rPr lang="en-US" dirty="0"/>
              <a:t>Provide opportunity for a synchronous check-in during the course.</a:t>
            </a:r>
          </a:p>
        </p:txBody>
      </p:sp>
    </p:spTree>
    <p:extLst>
      <p:ext uri="{BB962C8B-B14F-4D97-AF65-F5344CB8AC3E}">
        <p14:creationId xmlns:p14="http://schemas.microsoft.com/office/powerpoint/2010/main" val="360570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51D7C-27A7-234A-8C72-0349F4ABD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Questions/Concerns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46CE5-10BF-2C41-8408-7C5BFFE50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teachers contribute to online discussions?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42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EA4BB-175B-D243-A9F8-AA66DE70F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Big Take-Aways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F6826-539C-9F4A-A100-34370947C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Teach for discussion, not just with discussion (Parker &amp; Hess, 2001)</a:t>
            </a:r>
          </a:p>
          <a:p>
            <a:r>
              <a:rPr lang="en-US" dirty="0"/>
              <a:t>Many techniques for online discussion are the same as in-person discussion (</a:t>
            </a:r>
            <a:r>
              <a:rPr lang="en-US" dirty="0" err="1"/>
              <a:t>Journell</a:t>
            </a:r>
            <a:r>
              <a:rPr lang="en-US" dirty="0"/>
              <a:t>, 2008)</a:t>
            </a:r>
          </a:p>
          <a:p>
            <a:r>
              <a:rPr lang="en-US" dirty="0"/>
              <a:t>Clear communication and structure are key</a:t>
            </a:r>
          </a:p>
        </p:txBody>
      </p:sp>
    </p:spTree>
    <p:extLst>
      <p:ext uri="{BB962C8B-B14F-4D97-AF65-F5344CB8AC3E}">
        <p14:creationId xmlns:p14="http://schemas.microsoft.com/office/powerpoint/2010/main" val="438889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14641-01EF-3A48-BD6F-C916D00C2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For More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0BD26-3D93-CB42-B07F-F18A4D35F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Wayne </a:t>
            </a:r>
            <a:r>
              <a:rPr lang="en-US" dirty="0" err="1"/>
              <a:t>Journell</a:t>
            </a:r>
            <a:r>
              <a:rPr lang="en-US" dirty="0"/>
              <a:t> (2008) Facilitating Historical Discussions Using Asynchronous Communication: The Role of the Teacher, Theory &amp; Research in Social Education, 36:4, 317-355, DOI: 10.1080/00933104.2008.10473379</a:t>
            </a:r>
          </a:p>
          <a:p>
            <a:r>
              <a:rPr lang="en-US" dirty="0"/>
              <a:t>Feel free to reach out to me (</a:t>
            </a:r>
            <a:r>
              <a:rPr lang="en-US" dirty="0" err="1"/>
              <a:t>adam.schmitt@maine.edu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927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2718</TotalTime>
  <Words>360</Words>
  <Application>Microsoft Macintosh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Facilitating Asynchronous Discussions</vt:lpstr>
      <vt:lpstr>What is Asynchronous Discussion?</vt:lpstr>
      <vt:lpstr>Reflecting on Our Own Practices/Experiences</vt:lpstr>
      <vt:lpstr>Tips for Structuring Discussion</vt:lpstr>
      <vt:lpstr>Thinking About the Teacher’s Role</vt:lpstr>
      <vt:lpstr>Questions/Concerns</vt:lpstr>
      <vt:lpstr>Big Take-Aways</vt:lpstr>
      <vt:lpstr>For More Information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Adam Schmitt</cp:lastModifiedBy>
  <cp:revision>27</cp:revision>
  <cp:lastPrinted>2019-04-05T13:07:16Z</cp:lastPrinted>
  <dcterms:created xsi:type="dcterms:W3CDTF">2019-04-03T00:59:50Z</dcterms:created>
  <dcterms:modified xsi:type="dcterms:W3CDTF">2020-04-28T18:09:11Z</dcterms:modified>
</cp:coreProperties>
</file>