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68" r:id="rId3"/>
  </p:sldMasterIdLst>
  <p:notesMasterIdLst>
    <p:notesMasterId r:id="rId6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9144000" cy="5143500" type="screen16x9"/>
  <p:notesSz cx="6858000" cy="9144000"/>
  <p:embeddedFontLst>
    <p:embeddedFont>
      <p:font typeface="Lobster" panose="020B0604020202020204" charset="0"/>
      <p:regular r:id="rId62"/>
    </p:embeddedFont>
    <p:embeddedFont>
      <p:font typeface="Gill Sans" panose="020B0604020202020204" charset="0"/>
      <p:regular r:id="rId63"/>
      <p:bold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Quattrocento Sans" panose="020B0604020202020204" charset="0"/>
      <p:regular r:id="rId69"/>
      <p:bold r:id="rId70"/>
      <p:italic r:id="rId71"/>
      <p:boldItalic r:id="rId72"/>
    </p:embeddedFont>
    <p:embeddedFont>
      <p:font typeface="Overlock" panose="020B0604020202020204" charset="0"/>
      <p:regular r:id="rId73"/>
      <p:bold r:id="rId74"/>
      <p:italic r:id="rId75"/>
      <p:boldItalic r:id="rId76"/>
    </p:embeddedFont>
    <p:embeddedFont>
      <p:font typeface="Impact" panose="020B0806030902050204" pitchFamily="34" charset="0"/>
      <p:regular r:id="rId77"/>
    </p:embeddedFont>
    <p:embeddedFont>
      <p:font typeface="Nunito" panose="020B0604020202020204" charset="0"/>
      <p:bold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73" autoAdjust="0"/>
  </p:normalViewPr>
  <p:slideViewPr>
    <p:cSldViewPr snapToGrid="0">
      <p:cViewPr varScale="1">
        <p:scale>
          <a:sx n="95" d="100"/>
          <a:sy n="95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microsoft.com/office/2015/10/relationships/revisionInfo" Target="revisionInfo.xml"/><Relationship Id="rId7" Type="http://schemas.openxmlformats.org/officeDocument/2006/relationships/slide" Target="slides/slide4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1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10ec0e2f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g4f10ec0e2f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f10ec0e2f_13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f10ec0e2f_13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f10ec0e2f_13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f10ec0e2f_13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f10ec0e2f_13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f10ec0e2f_13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f10ec0e2f_13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f10ec0e2f_13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f10ec0e2f_13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f10ec0e2f_13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4cc7d6136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4cc7d6136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4bc21e297_4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54bc21e297_4_9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54bc21e297_4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4bc21e29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54bc21e297_4_11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54bc21e297_4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bc21e297_4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54bc21e297_4_12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g54bc21e297_4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4bc21e297_4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54bc21e297_4_13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54bc21e297_4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f10ec0e2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9" name="Google Shape;159;g4f10ec0e2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4546ba2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4546ba2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4bc21e297_4_14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54bc21e297_4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4bc21e297_4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54bc21e297_4_15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54bc21e297_4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4bc21e297_4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54bc21e297_4_16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54bc21e297_4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4bc21e297_4_17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54bc21e297_4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4bc21e297_4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54bc21e297_4_18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54bc21e297_4_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4bc21e297_4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54bc21e297_4_20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54bc21e297_4_2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4bc21e297_4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54bc21e297_4_20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54bc21e297_4_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4bc21e297_4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54bc21e297_4_21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54bc21e297_4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4bc21e297_4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54bc21e297_4_21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54bc21e297_4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593f4de5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593f4de5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4cc7d6136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4cc7d6136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f10ec0e2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4f10ec0e2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f10ec0e2f_6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g4f10ec0e2f_6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1" name="Google Shape;411;g4f10ec0e2f_6_1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32</a:t>
            </a:fld>
            <a:endParaRPr sz="1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f10ec0e2f_6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g4f10ec0e2f_6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231ac4f5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5231ac4f5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f10ec0e2f_6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4f10ec0e2f_6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6" name="Google Shape;436;g4f10ec0e2f_6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35</a:t>
            </a:fld>
            <a:endParaRPr sz="14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4cc7d6136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54cc7d6136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f10ec0e2f_6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4f10ec0e2f_6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f10ec0e2f_13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4f10ec0e2f_13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4f10ec0e2f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4f10ec0e2f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593f4de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593f4de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4f10ec0e2f_13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4f10ec0e2f_13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f10ec0e2f_13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f10ec0e2f_13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4f10ec0e2f_13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4f10ec0e2f_13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f10ec0e2f_13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f10ec0e2f_13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4f10ec0e2f_13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4f10ec0e2f_13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4f10ec0e2f_13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4f10ec0e2f_13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4f10ec0e2f_13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4f10ec0e2f_13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4f10ec0e2f_13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4f10ec0e2f_13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4f10ec0e2f_1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4f10ec0e2f_1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4f10ec0e2f_13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4f10ec0e2f_13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f10ec0e2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4f10ec0e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4cc7d6136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54cc7d6136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f10ec0e2f_13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4f10ec0e2f_13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4f10ec0e2f_13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4f10ec0e2f_13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4f10ec0e2f_13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4f10ec0e2f_13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4f10ec0e2f_13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4f10ec0e2f_13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4f10ec0e2f_13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4f10ec0e2f_13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55f24dc0f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55f24dc0f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54bc21e29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54bc21e29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4cc7d6136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4cc7d6136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f10ec0e2f_1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f10ec0e2f_1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f10ec0e2f_13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f10ec0e2f_13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f10ec0e2f_13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f10ec0e2f_13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20015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343150"/>
            <a:ext cx="5482828" cy="129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chemeClr val="dk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432197" y="805416"/>
            <a:ext cx="6140400" cy="30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2432198" y="3869836"/>
            <a:ext cx="5263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 i="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427410" y="4781759"/>
            <a:ext cx="1120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959298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456826" y="4781759"/>
            <a:ext cx="11157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12" title="left scallop shape"/>
          <p:cNvGrpSpPr/>
          <p:nvPr/>
        </p:nvGrpSpPr>
        <p:grpSpPr>
          <a:xfrm>
            <a:off x="0" y="0"/>
            <a:ext cx="2110978" cy="5143500"/>
            <a:chOff x="0" y="0"/>
            <a:chExt cx="2814638" cy="6858000"/>
          </a:xfrm>
        </p:grpSpPr>
        <p:sp>
          <p:nvSpPr>
            <p:cNvPr id="85" name="Google Shape;85;p12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86" name="Google Shape;86;p12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942975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4985847" y="1714500"/>
            <a:ext cx="36006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39546" y="285750"/>
            <a:ext cx="7629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938759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942975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3"/>
          </p:nvPr>
        </p:nvSpPr>
        <p:spPr>
          <a:xfrm>
            <a:off x="4975398" y="1649725"/>
            <a:ext cx="36006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4"/>
          </p:nvPr>
        </p:nvSpPr>
        <p:spPr>
          <a:xfrm>
            <a:off x="4975398" y="2181826"/>
            <a:ext cx="36006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>
            <a:spLocks noGrp="1"/>
          </p:cNvSpPr>
          <p:nvPr>
            <p:ph type="pic" idx="2"/>
          </p:nvPr>
        </p:nvSpPr>
        <p:spPr>
          <a:xfrm>
            <a:off x="212598" y="0"/>
            <a:ext cx="5516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ill Sans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4" name="Google Shape;114;p17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15" name="Google Shape;115;p17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6253412" y="342900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ill Sans"/>
              <a:buNone/>
              <a:defRPr sz="14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6253412" y="1306002"/>
            <a:ext cx="23190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dt" idx="10"/>
          </p:nvPr>
        </p:nvSpPr>
        <p:spPr>
          <a:xfrm>
            <a:off x="574463" y="4781759"/>
            <a:ext cx="9243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1577716" y="4781759"/>
            <a:ext cx="2611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4265676" y="4781759"/>
            <a:ext cx="9258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 rot="5400000">
            <a:off x="3408000" y="-754799"/>
            <a:ext cx="2695200" cy="76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 rot="5400000">
            <a:off x="6009190" y="1827440"/>
            <a:ext cx="42003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 rot="5400000">
            <a:off x="1990114" y="-760211"/>
            <a:ext cx="4200300" cy="6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2432197" y="805416"/>
            <a:ext cx="6140400" cy="30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Font typeface="Impact"/>
              <a:buNone/>
              <a:defRPr sz="63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432198" y="3869836"/>
            <a:ext cx="5263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 i="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dt" idx="10"/>
          </p:nvPr>
        </p:nvSpPr>
        <p:spPr>
          <a:xfrm>
            <a:off x="2427410" y="4781759"/>
            <a:ext cx="1120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ftr" idx="11"/>
          </p:nvPr>
        </p:nvSpPr>
        <p:spPr>
          <a:xfrm>
            <a:off x="3959298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7456826" y="4781759"/>
            <a:ext cx="11157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21" title="left scallop shape"/>
          <p:cNvGrpSpPr/>
          <p:nvPr/>
        </p:nvGrpSpPr>
        <p:grpSpPr>
          <a:xfrm>
            <a:off x="0" y="0"/>
            <a:ext cx="2110978" cy="5143500"/>
            <a:chOff x="0" y="0"/>
            <a:chExt cx="2814638" cy="6858000"/>
          </a:xfrm>
        </p:grpSpPr>
        <p:sp>
          <p:nvSpPr>
            <p:cNvPr id="148" name="Google Shape;148;p21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49" name="Google Shape;149;p21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 descr="Colored background box."/>
          <p:cNvSpPr/>
          <p:nvPr/>
        </p:nvSpPr>
        <p:spPr>
          <a:xfrm>
            <a:off x="1" y="1461407"/>
            <a:ext cx="1526100" cy="1502100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one column numbering list">
  <p:cSld name="Text-one column numbering lis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 descr="The star in the ES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61683">
            <a:off x="8133083" y="4599264"/>
            <a:ext cx="567434" cy="58364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 descr="Colored background box."/>
          <p:cNvSpPr/>
          <p:nvPr/>
        </p:nvSpPr>
        <p:spPr>
          <a:xfrm>
            <a:off x="0" y="159544"/>
            <a:ext cx="187800" cy="624300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" name="Google Shape;27;p5" descr="Colored background box."/>
          <p:cNvSpPr/>
          <p:nvPr/>
        </p:nvSpPr>
        <p:spPr>
          <a:xfrm>
            <a:off x="326572" y="159545"/>
            <a:ext cx="8817300" cy="624300"/>
          </a:xfrm>
          <a:prstGeom prst="rect">
            <a:avLst/>
          </a:prstGeom>
          <a:solidFill>
            <a:srgbClr val="101D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25807" y="216694"/>
            <a:ext cx="85281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  <a:defRPr sz="23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25807" y="922802"/>
            <a:ext cx="8528100" cy="3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Quattrocento Sans"/>
              <a:buAutoNum type="arabicPeriod"/>
              <a:defRPr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2100"/>
              <a:buFont typeface="Courier New"/>
              <a:buChar char="o"/>
              <a:defRPr sz="21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800"/>
              <a:buFont typeface="Noto Sans Symbols"/>
              <a:buChar char="▪"/>
              <a:defRPr sz="18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500"/>
              <a:buFont typeface="Noto Sans Symbols"/>
              <a:buChar char="➢"/>
              <a:defRPr sz="15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500"/>
              <a:buFont typeface="Noto Sans Symbols"/>
              <a:buChar char="❖"/>
              <a:defRPr sz="15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187778" y="4767263"/>
            <a:ext cx="578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Massachusetts Department of</a:t>
            </a:r>
            <a:r>
              <a:rPr lang="en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900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Elementary</a:t>
            </a:r>
            <a:r>
              <a:rPr lang="en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900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</a:t>
            </a:r>
            <a:r>
              <a:rPr lang="en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900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Secondary</a:t>
            </a:r>
            <a:r>
              <a:rPr lang="en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900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Education</a:t>
            </a:r>
            <a:endParaRPr sz="11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page">
  <p:cSld name="End 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descr="The ESE log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5487" y="4222983"/>
            <a:ext cx="1813026" cy="88173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 descr="Colored background box."/>
          <p:cNvSpPr/>
          <p:nvPr/>
        </p:nvSpPr>
        <p:spPr>
          <a:xfrm>
            <a:off x="0" y="618212"/>
            <a:ext cx="9144000" cy="1623300"/>
          </a:xfrm>
          <a:prstGeom prst="rect">
            <a:avLst/>
          </a:prstGeom>
          <a:solidFill>
            <a:srgbClr val="101D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" name="Google Shape;35;p6" descr="Colored background box."/>
          <p:cNvSpPr/>
          <p:nvPr/>
        </p:nvSpPr>
        <p:spPr>
          <a:xfrm>
            <a:off x="0" y="2221174"/>
            <a:ext cx="9144000" cy="1582500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6" name="Google Shape;36;p6" descr="White graphic line."/>
          <p:cNvCxnSpPr/>
          <p:nvPr/>
        </p:nvCxnSpPr>
        <p:spPr>
          <a:xfrm>
            <a:off x="1494430" y="2800780"/>
            <a:ext cx="618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 title="scalloped circle"/>
          <p:cNvSpPr/>
          <p:nvPr/>
        </p:nvSpPr>
        <p:spPr>
          <a:xfrm>
            <a:off x="2667762" y="473202"/>
            <a:ext cx="3926681" cy="3921919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8" name="Google Shape;48;p8"/>
          <p:cNvSpPr txBox="1">
            <a:spLocks noGrp="1"/>
          </p:cNvSpPr>
          <p:nvPr>
            <p:ph type="ctrTitle"/>
          </p:nvPr>
        </p:nvSpPr>
        <p:spPr>
          <a:xfrm>
            <a:off x="808892" y="823791"/>
            <a:ext cx="7738800" cy="3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ubTitle" idx="1"/>
          </p:nvPr>
        </p:nvSpPr>
        <p:spPr>
          <a:xfrm>
            <a:off x="1661284" y="4484397"/>
            <a:ext cx="60339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 i="0" cap="none">
                <a:solidFill>
                  <a:schemeClr val="dk2"/>
                </a:solidFill>
              </a:defRPr>
            </a:lvl1pPr>
            <a:lvl2pPr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08892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7606C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35249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7606C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800413" y="4781759"/>
            <a:ext cx="1747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8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6pPr>
            <a:lvl7pPr marL="3200400" lvl="6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8pPr>
            <a:lvl9pPr marL="4114800" lvl="8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 title="right scallop background shape"/>
          <p:cNvSpPr/>
          <p:nvPr/>
        </p:nvSpPr>
        <p:spPr>
          <a:xfrm>
            <a:off x="5542359" y="0"/>
            <a:ext cx="3601641" cy="51435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53413" y="342899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ill Sans"/>
              <a:buNone/>
              <a:defRPr sz="14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73788" y="690283"/>
            <a:ext cx="4618800" cy="3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100"/>
              <a:buChar char="–"/>
              <a:defRPr sz="2100"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6pPr>
            <a:lvl7pPr marL="3200400" lvl="6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–"/>
              <a:defRPr sz="1500"/>
            </a:lvl8pPr>
            <a:lvl9pPr marL="4114800" lvl="8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253414" y="1306002"/>
            <a:ext cx="23190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73788" y="4781759"/>
            <a:ext cx="9249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77715" y="4781759"/>
            <a:ext cx="2611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268261" y="4781759"/>
            <a:ext cx="9243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0" title="left edge border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432197" y="805416"/>
            <a:ext cx="6140400" cy="30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Impact"/>
              <a:buNone/>
              <a:defRPr sz="6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2432198" y="3869836"/>
            <a:ext cx="5263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 i="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2427410" y="4781759"/>
            <a:ext cx="1120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959298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7456826" y="4781759"/>
            <a:ext cx="11157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1" title="left scallop shape"/>
          <p:cNvGrpSpPr/>
          <p:nvPr/>
        </p:nvGrpSpPr>
        <p:grpSpPr>
          <a:xfrm>
            <a:off x="0" y="0"/>
            <a:ext cx="2110978" cy="5143500"/>
            <a:chOff x="0" y="0"/>
            <a:chExt cx="2814638" cy="6858000"/>
          </a:xfrm>
        </p:grpSpPr>
        <p:sp>
          <p:nvSpPr>
            <p:cNvPr id="76" name="Google Shape;76;p11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77" name="Google Shape;77;p11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2B58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2B58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2B58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2B58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2B58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2B58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2B58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2B58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2B58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Impact"/>
              <a:buNone/>
              <a:defRPr sz="3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Gill Sans"/>
              <a:buChar char="–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 title="Left scallop edge"/>
          <p:cNvSpPr/>
          <p:nvPr/>
        </p:nvSpPr>
        <p:spPr>
          <a:xfrm>
            <a:off x="0" y="0"/>
            <a:ext cx="664369" cy="51435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5" name="Google Shape;45;p7" title="right edge border"/>
          <p:cNvSpPr/>
          <p:nvPr/>
        </p:nvSpPr>
        <p:spPr>
          <a:xfrm>
            <a:off x="8931402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4">
          <p15:clr>
            <a:srgbClr val="F26B43"/>
          </p15:clr>
        </p15:guide>
        <p15:guide id="2" pos="5400">
          <p15:clr>
            <a:srgbClr val="F26B43"/>
          </p15:clr>
        </p15:guide>
        <p15:guide id="3" orient="horz" pos="3006">
          <p15:clr>
            <a:srgbClr val="F26B43"/>
          </p15:clr>
        </p15:guide>
        <p15:guide id="4" orient="horz" pos="1080">
          <p15:clr>
            <a:srgbClr val="F26B43"/>
          </p15:clr>
        </p15:guide>
        <p15:guide id="5" orient="horz" pos="2790">
          <p15:clr>
            <a:srgbClr val="F26B43"/>
          </p15:clr>
        </p15:guide>
        <p15:guide id="6" orient="horz" pos="1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Impact"/>
              <a:buNone/>
              <a:defRPr sz="38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Gill Sans"/>
              <a:buChar char="–"/>
              <a:defRPr sz="1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Gill Sans"/>
              <a:buChar char="–"/>
              <a:defRPr sz="1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Gill Sans"/>
              <a:buChar char="–"/>
              <a:defRPr sz="1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938759" y="4781759"/>
            <a:ext cx="17472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3028950" y="4781759"/>
            <a:ext cx="3086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0" title="Left scallop edge"/>
          <p:cNvSpPr/>
          <p:nvPr/>
        </p:nvSpPr>
        <p:spPr>
          <a:xfrm>
            <a:off x="0" y="0"/>
            <a:ext cx="664369" cy="51435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40" name="Google Shape;140;p20" title="right edge border"/>
          <p:cNvSpPr/>
          <p:nvPr/>
        </p:nvSpPr>
        <p:spPr>
          <a:xfrm>
            <a:off x="8931402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4">
          <p15:clr>
            <a:srgbClr val="F26B43"/>
          </p15:clr>
        </p15:guide>
        <p15:guide id="2" pos="5400">
          <p15:clr>
            <a:srgbClr val="F26B43"/>
          </p15:clr>
        </p15:guide>
        <p15:guide id="3" orient="horz" pos="3006">
          <p15:clr>
            <a:srgbClr val="F26B43"/>
          </p15:clr>
        </p15:guide>
        <p15:guide id="4" orient="horz" pos="1080">
          <p15:clr>
            <a:srgbClr val="F26B43"/>
          </p15:clr>
        </p15:guide>
        <p15:guide id="5" orient="horz" pos="2790">
          <p15:clr>
            <a:srgbClr val="F26B43"/>
          </p15:clr>
        </p15:guide>
        <p15:guide id="6" orient="horz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ainedoe20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mailto:Kristen.Ferullo@navy.mil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ymwrmidlant.com/pnsy/sl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litaryonesource.com/" TargetMode="External"/><Relationship Id="rId13" Type="http://schemas.openxmlformats.org/officeDocument/2006/relationships/hyperlink" Target="http://www.accreditedschoolsonline.org/" TargetMode="External"/><Relationship Id="rId3" Type="http://schemas.openxmlformats.org/officeDocument/2006/relationships/hyperlink" Target="http://www.dodea.edu/partnership" TargetMode="External"/><Relationship Id="rId7" Type="http://schemas.openxmlformats.org/officeDocument/2006/relationships/hyperlink" Target="http://www.eknowledge.com/PortsmouthNavalShipyard" TargetMode="External"/><Relationship Id="rId12" Type="http://schemas.openxmlformats.org/officeDocument/2006/relationships/hyperlink" Target="http://www.edtrust.org/" TargetMode="External"/><Relationship Id="rId2" Type="http://schemas.openxmlformats.org/officeDocument/2006/relationships/notesSlide" Target="../notesSlides/notesSlide27.xml"/><Relationship Id="rId16" Type="http://schemas.openxmlformats.org/officeDocument/2006/relationships/hyperlink" Target="http://www.parentcenterhub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utor.com/military" TargetMode="External"/><Relationship Id="rId11" Type="http://schemas.openxmlformats.org/officeDocument/2006/relationships/hyperlink" Target="http://www.mic3.net/" TargetMode="External"/><Relationship Id="rId5" Type="http://schemas.openxmlformats.org/officeDocument/2006/relationships/hyperlink" Target="http://www.me.ngb.army.mil/family/youth.aspx" TargetMode="External"/><Relationship Id="rId15" Type="http://schemas.openxmlformats.org/officeDocument/2006/relationships/hyperlink" Target="http://www.ldonline.org/" TargetMode="External"/><Relationship Id="rId10" Type="http://schemas.openxmlformats.org/officeDocument/2006/relationships/hyperlink" Target="http://www.militaryfamily.org/" TargetMode="External"/><Relationship Id="rId4" Type="http://schemas.openxmlformats.org/officeDocument/2006/relationships/hyperlink" Target="http://www.me.ngb.army.mil/family" TargetMode="External"/><Relationship Id="rId9" Type="http://schemas.openxmlformats.org/officeDocument/2006/relationships/hyperlink" Target="http://www.militarychild.org/" TargetMode="External"/><Relationship Id="rId14" Type="http://schemas.openxmlformats.org/officeDocument/2006/relationships/hyperlink" Target="http://www.pacer.org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dea.edu/partnerships.index.cfm" TargetMode="External"/><Relationship Id="rId3" Type="http://schemas.openxmlformats.org/officeDocument/2006/relationships/hyperlink" Target="http://www.militaryimpactedschoolsassociation.org/" TargetMode="External"/><Relationship Id="rId7" Type="http://schemas.openxmlformats.org/officeDocument/2006/relationships/hyperlink" Target="http://www.nms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litaryfamilies.pus.edu/" TargetMode="External"/><Relationship Id="rId5" Type="http://schemas.openxmlformats.org/officeDocument/2006/relationships/hyperlink" Target="http://www.mic3.net/" TargetMode="External"/><Relationship Id="rId10" Type="http://schemas.openxmlformats.org/officeDocument/2006/relationships/hyperlink" Target="http://www.militarychild.org/" TargetMode="External"/><Relationship Id="rId4" Type="http://schemas.openxmlformats.org/officeDocument/2006/relationships/hyperlink" Target="http://www.militaryfamily.org/" TargetMode="External"/><Relationship Id="rId9" Type="http://schemas.openxmlformats.org/officeDocument/2006/relationships/hyperlink" Target="http://www.militaryonesource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ainedoe2019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gayle.erdheim@maine.gov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yler.backus@maine.gov" TargetMode="External"/><Relationship Id="rId4" Type="http://schemas.openxmlformats.org/officeDocument/2006/relationships/hyperlink" Target="mailto:amelia.lyons@maine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ctrTitle"/>
          </p:nvPr>
        </p:nvSpPr>
        <p:spPr>
          <a:xfrm>
            <a:off x="685800" y="120015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ttrocento Sans"/>
              <a:buNone/>
            </a:pPr>
            <a:r>
              <a:rPr lang="en">
                <a:solidFill>
                  <a:srgbClr val="000000"/>
                </a:solidFill>
              </a:rPr>
              <a:t>Educational Stability for Highly Mobile Students</a:t>
            </a:r>
            <a:endParaRPr i="0" u="none">
              <a:solidFill>
                <a:srgbClr val="000000"/>
              </a:solidFill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Webinar Training Session 2018-19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April 8, 2019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1:00 - 2:30 PM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Services for Migrant Children provided by Mano en Mano</a:t>
            </a: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306000" y="1746625"/>
            <a:ext cx="85320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Facilitation of </a:t>
            </a:r>
            <a:r>
              <a:rPr lang="en" b="1"/>
              <a:t>Enrollment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Ensure </a:t>
            </a:r>
            <a:r>
              <a:rPr lang="en" b="1"/>
              <a:t>Equal Access</a:t>
            </a:r>
            <a:r>
              <a:rPr lang="en"/>
              <a:t> &amp; Comparable Services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Provide </a:t>
            </a:r>
            <a:r>
              <a:rPr lang="en" b="1"/>
              <a:t>Supplemental Educational Support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Migrant Students automatically qualify for free lunch!</a:t>
            </a:r>
            <a:br>
              <a:rPr lang="en"/>
            </a:br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900" y="0"/>
            <a:ext cx="2024100" cy="20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School Year Services</a:t>
            </a:r>
            <a:endParaRPr/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 l="39397"/>
          <a:stretch/>
        </p:blipFill>
        <p:spPr>
          <a:xfrm>
            <a:off x="113525" y="1063364"/>
            <a:ext cx="3278197" cy="40569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230" name="Google Shape;230;p3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794" y="1083125"/>
            <a:ext cx="3278201" cy="20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8069" y="3152503"/>
            <a:ext cx="1888731" cy="188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Services: PBL &amp; Blueberry Harvest School</a:t>
            </a: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 l="7817" t="2471" r="9544" b="3904"/>
          <a:stretch/>
        </p:blipFill>
        <p:spPr>
          <a:xfrm>
            <a:off x="6689650" y="1200150"/>
            <a:ext cx="2200125" cy="37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277" y="1200150"/>
            <a:ext cx="5890998" cy="3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find eligible students?</a:t>
            </a:r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97" y="1507369"/>
            <a:ext cx="2188783" cy="212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5191" y="1200155"/>
            <a:ext cx="2439156" cy="142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 descr="https://bdn-data.s3.amazonaws.com/uploads/2012/08/RAKERS3080312_818469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2859" y="3258314"/>
            <a:ext cx="2393576" cy="158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8595" y="1534415"/>
            <a:ext cx="1813168" cy="241755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326225" y="920350"/>
            <a:ext cx="3202500" cy="152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you help?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seen this before?</a:t>
            </a:r>
            <a:endParaRPr/>
          </a:p>
        </p:txBody>
      </p:sp>
      <p:pic>
        <p:nvPicPr>
          <p:cNvPr id="258" name="Google Shape;2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757" y="0"/>
            <a:ext cx="548423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457200" y="966000"/>
            <a:ext cx="8091900" cy="260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Chat:</a:t>
            </a:r>
            <a:r>
              <a:rPr lang="en"/>
              <a:t> What strategies do your schools use to identify highly mobile students?</a:t>
            </a: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ctrTitle"/>
          </p:nvPr>
        </p:nvSpPr>
        <p:spPr>
          <a:xfrm>
            <a:off x="808892" y="823791"/>
            <a:ext cx="7738800" cy="3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Impact"/>
              <a:buNone/>
            </a:pPr>
            <a:r>
              <a:rPr lang="en" sz="6600"/>
              <a:t>SUPPORTING OUR MILITARY FAMILIES</a:t>
            </a:r>
            <a:endParaRPr sz="1100"/>
          </a:p>
        </p:txBody>
      </p:sp>
      <p:sp>
        <p:nvSpPr>
          <p:cNvPr id="272" name="Google Shape;272;p37"/>
          <p:cNvSpPr txBox="1">
            <a:spLocks noGrp="1"/>
          </p:cNvSpPr>
          <p:nvPr>
            <p:ph type="subTitle" idx="1"/>
          </p:nvPr>
        </p:nvSpPr>
        <p:spPr>
          <a:xfrm>
            <a:off x="1661284" y="4415883"/>
            <a:ext cx="60339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100"/>
              <a:t>KRISTEN FERULLO</a:t>
            </a:r>
            <a:endParaRPr sz="110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100" i="1"/>
              <a:t>SCHOOL LIAISON OFFICER</a:t>
            </a:r>
            <a:endParaRPr sz="1100"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6800413" y="4781759"/>
            <a:ext cx="17472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1961707" y="406695"/>
            <a:ext cx="6610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mpact"/>
              <a:buNone/>
            </a:pPr>
            <a:r>
              <a:rPr lang="en" sz="2400"/>
              <a:t>WHO AM I &amp; WHAT DO I DO?</a:t>
            </a:r>
            <a:endParaRPr sz="1100"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2432197" y="1244009"/>
            <a:ext cx="62919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100"/>
              <a:t>ROLE OF THE SCHOOL LIAISON OFFICER (SLO)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 sz="1100"/>
          </a:p>
          <a:p>
            <a:pPr marL="254000" lvl="0" indent="-2540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0" i="1"/>
              <a:t>SCHOOL TRANSITION SUPPORT (PCS)</a:t>
            </a:r>
            <a:endParaRPr sz="1100"/>
          </a:p>
          <a:p>
            <a:pPr marL="254000" lvl="0" indent="-2540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0" i="1"/>
              <a:t>DEPLOYMENT &amp; REINTEGRATION SUPPORT</a:t>
            </a:r>
            <a:endParaRPr sz="1100"/>
          </a:p>
          <a:p>
            <a:pPr marL="254000" lvl="0" indent="-2540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0" i="1"/>
              <a:t>K-12 SPECIAL EDUCATION NAVIGATION</a:t>
            </a:r>
            <a:endParaRPr sz="1100"/>
          </a:p>
          <a:p>
            <a:pPr marL="254000" lvl="0" indent="-2540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0" i="1"/>
              <a:t>HOME SCHOOL SUPPORT</a:t>
            </a:r>
            <a:endParaRPr sz="1100"/>
          </a:p>
          <a:p>
            <a:pPr marL="254000" lvl="0" indent="-2540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0" i="1"/>
              <a:t>PARTNERSHIP IN EDUCATION (PIE)</a:t>
            </a:r>
            <a:endParaRPr sz="1100"/>
          </a:p>
          <a:p>
            <a:pPr marL="254000" lvl="0" indent="-2540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0" i="1"/>
              <a:t>POST-SECONDARY PREPARATION OPPORTUNITIES</a:t>
            </a:r>
            <a:endParaRPr sz="1100"/>
          </a:p>
          <a:p>
            <a:pPr marL="254000" lvl="0" indent="-2540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0" i="1"/>
              <a:t>COMMAND, INSTALLATION, SCHOOL, COMMUNITY COMMUNICATIONS</a:t>
            </a:r>
            <a:endParaRPr sz="1100"/>
          </a:p>
        </p:txBody>
      </p:sp>
      <p:sp>
        <p:nvSpPr>
          <p:cNvPr id="281" name="Google Shape;281;p38"/>
          <p:cNvSpPr txBox="1">
            <a:spLocks noGrp="1"/>
          </p:cNvSpPr>
          <p:nvPr>
            <p:ph type="sldNum" idx="12"/>
          </p:nvPr>
        </p:nvSpPr>
        <p:spPr>
          <a:xfrm>
            <a:off x="7456826" y="4781759"/>
            <a:ext cx="11157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714375" y="285750"/>
            <a:ext cx="78549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mpact"/>
              <a:buNone/>
            </a:pPr>
            <a:r>
              <a:rPr lang="en" sz="3000" i="1">
                <a:solidFill>
                  <a:schemeClr val="accent3"/>
                </a:solidFill>
              </a:rPr>
              <a:t> </a:t>
            </a:r>
            <a:r>
              <a:rPr lang="en" sz="3600" i="1">
                <a:solidFill>
                  <a:schemeClr val="accent6"/>
                </a:solidFill>
              </a:rPr>
              <a:t>NEEDS &amp; CONCERNS OF OUR MILITARY KIDS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1"/>
          </p:nvPr>
        </p:nvSpPr>
        <p:spPr>
          <a:xfrm>
            <a:off x="938750" y="1362400"/>
            <a:ext cx="36006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accent3"/>
                </a:solidFill>
              </a:rPr>
              <a:t>Emotional</a:t>
            </a:r>
            <a:r>
              <a:rPr lang="en" sz="1100"/>
              <a:t> 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</a:rPr>
              <a:t>the 2 Week Rule</a:t>
            </a:r>
            <a:endParaRPr sz="1100">
              <a:solidFill>
                <a:schemeClr val="accent3"/>
              </a:solidFill>
            </a:endParaRPr>
          </a:p>
        </p:txBody>
      </p:sp>
      <p:sp>
        <p:nvSpPr>
          <p:cNvPr id="289" name="Google Shape;289;p39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2"/>
          </p:nvPr>
        </p:nvSpPr>
        <p:spPr>
          <a:xfrm>
            <a:off x="714375" y="2181825"/>
            <a:ext cx="3829200" cy="224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50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Making New Friends - The Lunchroom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Fear of getting attached to new friends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Participation in Extracurricular    activities &amp; sports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Deployment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Reintegration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1 in 15 have lost a family member to war</a:t>
            </a:r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body" idx="3"/>
          </p:nvPr>
        </p:nvSpPr>
        <p:spPr>
          <a:xfrm>
            <a:off x="4975400" y="1362325"/>
            <a:ext cx="3600600" cy="76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accent1"/>
                </a:solidFill>
              </a:rPr>
              <a:t>Educational</a:t>
            </a:r>
            <a:endParaRPr sz="1800" i="1">
              <a:solidFill>
                <a:schemeClr val="accent1"/>
              </a:solidFill>
            </a:endParaRPr>
          </a:p>
        </p:txBody>
      </p:sp>
      <p:sp>
        <p:nvSpPr>
          <p:cNvPr id="292" name="Google Shape;292;p39"/>
          <p:cNvSpPr txBox="1">
            <a:spLocks noGrp="1"/>
          </p:cNvSpPr>
          <p:nvPr>
            <p:ph type="body" idx="4"/>
          </p:nvPr>
        </p:nvSpPr>
        <p:spPr>
          <a:xfrm>
            <a:off x="4975400" y="2181825"/>
            <a:ext cx="3829200" cy="224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50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Families will experience 6-9 moves throughout their military career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Transfer of credits, grades &amp; coursework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Redundant &amp; missed testing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Graduation requirements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Transfer of Special Education Services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"/>
              <a:t>Changes in schedule &amp; grading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>
            <a:spLocks noGrp="1"/>
          </p:cNvSpPr>
          <p:nvPr>
            <p:ph type="title"/>
          </p:nvPr>
        </p:nvSpPr>
        <p:spPr>
          <a:xfrm>
            <a:off x="6253413" y="342899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ill Sans"/>
              <a:buNone/>
            </a:pPr>
            <a:r>
              <a:rPr lang="en" sz="1100"/>
              <a:t>WHEN THE BOTTOM FALLS OUT</a:t>
            </a:r>
            <a:endParaRPr sz="1100"/>
          </a:p>
        </p:txBody>
      </p:sp>
      <p:sp>
        <p:nvSpPr>
          <p:cNvPr id="299" name="Google Shape;299;p40"/>
          <p:cNvSpPr txBox="1">
            <a:spLocks noGrp="1"/>
          </p:cNvSpPr>
          <p:nvPr>
            <p:ph type="body" idx="1"/>
          </p:nvPr>
        </p:nvSpPr>
        <p:spPr>
          <a:xfrm>
            <a:off x="573788" y="690283"/>
            <a:ext cx="4618800" cy="3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100" b="1"/>
              <a:t>Deployment &amp; Reintegration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/>
              <a:t>Deployments can be very sudden and the timeline for coming home can change frequently.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/>
              <a:t>Families don’t often inform the school or others.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/>
              <a:t>Kids can experience the phases of grief during this time.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/>
              <a:t>Kids can go through heightened emotions &amp; behavioral challenges.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 sz="15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 sz="1100" b="1" i="1">
                <a:solidFill>
                  <a:schemeClr val="accent4"/>
                </a:solidFill>
              </a:rPr>
              <a:t>How can we help?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 sz="1500"/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2"/>
          </p:nvPr>
        </p:nvSpPr>
        <p:spPr>
          <a:xfrm>
            <a:off x="5988204" y="1306002"/>
            <a:ext cx="27516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100"/>
              <a:t>Having a service member come home can be more stressful than having them deployed for some families.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/>
              <a:t>      A new family normal has been established</a:t>
            </a:r>
            <a:endParaRPr sz="1100"/>
          </a:p>
          <a:p>
            <a:pPr marL="215900" lvl="0" indent="-2159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" sz="1100"/>
              <a:t>Children have grown &amp; changed</a:t>
            </a:r>
            <a:endParaRPr sz="1100"/>
          </a:p>
          <a:p>
            <a:pPr marL="215900" lvl="0" indent="-2159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" sz="1100"/>
              <a:t>Communication</a:t>
            </a:r>
            <a:endParaRPr sz="1100"/>
          </a:p>
          <a:p>
            <a:pPr marL="215900" lvl="0" indent="-2159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" sz="1100"/>
              <a:t>Expectations</a:t>
            </a:r>
            <a:endParaRPr sz="1100"/>
          </a:p>
          <a:p>
            <a:pPr marL="215900" lvl="0" indent="-2159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" sz="1100"/>
              <a:t>Service Member Coping with “normal”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  <p:sp>
        <p:nvSpPr>
          <p:cNvPr id="301" name="Google Shape;301;p40"/>
          <p:cNvSpPr txBox="1">
            <a:spLocks noGrp="1"/>
          </p:cNvSpPr>
          <p:nvPr>
            <p:ph type="sldNum" idx="12"/>
          </p:nvPr>
        </p:nvSpPr>
        <p:spPr>
          <a:xfrm>
            <a:off x="4268261" y="4781759"/>
            <a:ext cx="9243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1200400" y="133060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Welcome &amp; Introductions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Migrant Education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Military Families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Homeless Education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Foster Care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Best Practices / Resource Sharing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tinyurl.com/mainedoe2019</a:t>
            </a:r>
            <a:r>
              <a:rPr lang="en"/>
              <a:t> </a:t>
            </a:r>
            <a:br>
              <a:rPr lang="en"/>
            </a:b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>
            <a:spLocks noGrp="1"/>
          </p:cNvSpPr>
          <p:nvPr>
            <p:ph type="title"/>
          </p:nvPr>
        </p:nvSpPr>
        <p:spPr>
          <a:xfrm>
            <a:off x="427225" y="909775"/>
            <a:ext cx="8716800" cy="362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Chat: </a:t>
            </a:r>
            <a:r>
              <a:rPr lang="en"/>
              <a:t>What strategies do your schools use to welcome highly mobile students and families and help them integrate into new school communities?</a:t>
            </a:r>
            <a:endParaRPr/>
          </a:p>
        </p:txBody>
      </p:sp>
      <p:sp>
        <p:nvSpPr>
          <p:cNvPr id="307" name="Google Shape;307;p4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/>
          <p:nvPr/>
        </p:nvSpPr>
        <p:spPr>
          <a:xfrm>
            <a:off x="2667762" y="473202"/>
            <a:ext cx="3926681" cy="3921919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13" name="Google Shape;313;p42"/>
          <p:cNvSpPr/>
          <p:nvPr/>
        </p:nvSpPr>
        <p:spPr>
          <a:xfrm>
            <a:off x="0" y="0"/>
            <a:ext cx="21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1185193" y="648683"/>
            <a:ext cx="67737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400"/>
              <a:buFont typeface="Overlock"/>
              <a:buNone/>
            </a:pPr>
            <a:r>
              <a:rPr lang="en" sz="10400">
                <a:latin typeface="Overlock"/>
                <a:ea typeface="Overlock"/>
                <a:cs typeface="Overlock"/>
                <a:sym typeface="Overlock"/>
              </a:rPr>
              <a:t>MIC3</a:t>
            </a:r>
            <a:endParaRPr sz="1100"/>
          </a:p>
        </p:txBody>
      </p:sp>
      <p:sp>
        <p:nvSpPr>
          <p:cNvPr id="316" name="Google Shape;316;p42"/>
          <p:cNvSpPr/>
          <p:nvPr/>
        </p:nvSpPr>
        <p:spPr>
          <a:xfrm>
            <a:off x="0" y="3803030"/>
            <a:ext cx="9144000" cy="1340469"/>
          </a:xfrm>
          <a:custGeom>
            <a:avLst/>
            <a:gdLst/>
            <a:ahLst/>
            <a:cxnLst/>
            <a:rect l="l" t="t" r="r" b="b"/>
            <a:pathLst>
              <a:path w="12192000" h="1787292" extrusionOk="0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7" name="Google Shape;317;p42"/>
          <p:cNvSpPr txBox="1">
            <a:spLocks noGrp="1"/>
          </p:cNvSpPr>
          <p:nvPr>
            <p:ph type="body" idx="1"/>
          </p:nvPr>
        </p:nvSpPr>
        <p:spPr>
          <a:xfrm>
            <a:off x="1554986" y="2232498"/>
            <a:ext cx="6033900" cy="13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solidFill>
                  <a:srgbClr val="2A1A00"/>
                </a:solidFill>
                <a:latin typeface="Overlock"/>
                <a:ea typeface="Overlock"/>
                <a:cs typeface="Overlock"/>
                <a:sym typeface="Overlock"/>
              </a:rPr>
              <a:t>MILITARY INTERSTATE COMPACT CHILDREN’S COMMISSION</a:t>
            </a:r>
            <a:endParaRPr sz="1100"/>
          </a:p>
        </p:txBody>
      </p:sp>
      <p:sp>
        <p:nvSpPr>
          <p:cNvPr id="318" name="Google Shape;318;p42"/>
          <p:cNvSpPr txBox="1">
            <a:spLocks noGrp="1"/>
          </p:cNvSpPr>
          <p:nvPr>
            <p:ph type="sldNum" idx="12"/>
          </p:nvPr>
        </p:nvSpPr>
        <p:spPr>
          <a:xfrm>
            <a:off x="7456826" y="4781759"/>
            <a:ext cx="11157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6253413" y="342899"/>
            <a:ext cx="2319000" cy="2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Gill Sans"/>
              <a:buNone/>
            </a:pPr>
            <a:r>
              <a:rPr lang="en" sz="1300"/>
              <a:t>THE NAVY SERVES AS THE MILITARY REPRESENTATIVE FOR ME &amp; NH.</a:t>
            </a:r>
            <a:br>
              <a:rPr lang="en" sz="1300"/>
            </a:br>
            <a:br>
              <a:rPr lang="en" sz="1300"/>
            </a:br>
            <a:r>
              <a:rPr lang="en" sz="1100" i="1"/>
              <a:t>I SERVE AS THE SUBJECT MATTER EXPERT (SME)  IN EDUCATION FOR BOTH STATES UNDER THE PNSY COMMANDING OFFICER.</a:t>
            </a:r>
            <a:br>
              <a:rPr lang="en" sz="1100" i="1"/>
            </a:br>
            <a:endParaRPr sz="1300" i="1"/>
          </a:p>
        </p:txBody>
      </p:sp>
      <p:sp>
        <p:nvSpPr>
          <p:cNvPr id="325" name="Google Shape;325;p43"/>
          <p:cNvSpPr txBox="1">
            <a:spLocks noGrp="1"/>
          </p:cNvSpPr>
          <p:nvPr>
            <p:ph type="body" idx="1"/>
          </p:nvPr>
        </p:nvSpPr>
        <p:spPr>
          <a:xfrm>
            <a:off x="573788" y="618067"/>
            <a:ext cx="4618800" cy="41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100"/>
              <a:t>Military Interstate Children’s Compact Commission (MIC3)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 sz="1500" i="1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 i="1">
                <a:solidFill>
                  <a:schemeClr val="accent4"/>
                </a:solidFill>
              </a:rPr>
              <a:t>K/1 Entrance Ages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 i="1">
                <a:solidFill>
                  <a:schemeClr val="accent4"/>
                </a:solidFill>
              </a:rPr>
              <a:t>Transfer of Records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 i="1">
                <a:solidFill>
                  <a:schemeClr val="accent4"/>
                </a:solidFill>
              </a:rPr>
              <a:t>Placement &amp; Attendance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 i="1">
                <a:solidFill>
                  <a:schemeClr val="accent4"/>
                </a:solidFill>
              </a:rPr>
              <a:t>Graduation Requirements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 i="1">
                <a:solidFill>
                  <a:schemeClr val="accent4"/>
                </a:solidFill>
              </a:rPr>
              <a:t>Special Education Services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 i="1">
                <a:solidFill>
                  <a:schemeClr val="accent4"/>
                </a:solidFill>
              </a:rPr>
              <a:t>Immunizations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1500" i="1">
                <a:solidFill>
                  <a:schemeClr val="accent4"/>
                </a:solidFill>
              </a:rPr>
              <a:t>Extracurricular Participation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 sz="1500" i="1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 sz="1100"/>
              <a:t> </a:t>
            </a:r>
            <a:endParaRPr sz="1100"/>
          </a:p>
        </p:txBody>
      </p:sp>
      <p:sp>
        <p:nvSpPr>
          <p:cNvPr id="326" name="Google Shape;326;p43"/>
          <p:cNvSpPr txBox="1">
            <a:spLocks noGrp="1"/>
          </p:cNvSpPr>
          <p:nvPr>
            <p:ph type="body" idx="2"/>
          </p:nvPr>
        </p:nvSpPr>
        <p:spPr>
          <a:xfrm>
            <a:off x="6253414" y="2673221"/>
            <a:ext cx="2319000" cy="21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100"/>
              <a:t>The Compact seeks to level the playing field for highly transient military children through addressing Educational Transition Issues.</a:t>
            </a:r>
            <a:endParaRPr sz="1100"/>
          </a:p>
          <a:p>
            <a:pPr marL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800"/>
              <a:buNone/>
            </a:pPr>
            <a:endParaRPr sz="800"/>
          </a:p>
          <a:p>
            <a:pPr marL="0" lvl="0" indent="0" algn="ctr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r>
              <a:rPr lang="en" sz="1100" i="1"/>
              <a:t>The Compact is NOT intended to impact curriculum or local standards of education.</a:t>
            </a:r>
            <a:endParaRPr sz="1100"/>
          </a:p>
        </p:txBody>
      </p:sp>
      <p:sp>
        <p:nvSpPr>
          <p:cNvPr id="327" name="Google Shape;327;p43"/>
          <p:cNvSpPr txBox="1">
            <a:spLocks noGrp="1"/>
          </p:cNvSpPr>
          <p:nvPr>
            <p:ph type="sldNum" idx="12"/>
          </p:nvPr>
        </p:nvSpPr>
        <p:spPr>
          <a:xfrm>
            <a:off x="4268261" y="4781759"/>
            <a:ext cx="9243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>
            <a:spLocks noGrp="1"/>
          </p:cNvSpPr>
          <p:nvPr>
            <p:ph type="title"/>
          </p:nvPr>
        </p:nvSpPr>
        <p:spPr>
          <a:xfrm>
            <a:off x="6253413" y="342899"/>
            <a:ext cx="23190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ill Sans"/>
              <a:buNone/>
            </a:pPr>
            <a:r>
              <a:rPr lang="en" sz="1100"/>
              <a:t>MIC3 IS LAW IN ALL 50 STATES</a:t>
            </a:r>
            <a:endParaRPr sz="1100"/>
          </a:p>
        </p:txBody>
      </p:sp>
      <p:sp>
        <p:nvSpPr>
          <p:cNvPr id="334" name="Google Shape;334;p44"/>
          <p:cNvSpPr txBox="1">
            <a:spLocks noGrp="1"/>
          </p:cNvSpPr>
          <p:nvPr>
            <p:ph type="body" idx="1"/>
          </p:nvPr>
        </p:nvSpPr>
        <p:spPr>
          <a:xfrm>
            <a:off x="573788" y="690283"/>
            <a:ext cx="4618800" cy="3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000"/>
              <a:t>MIC3 Questions??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</a:pPr>
            <a:endParaRPr sz="8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 sz="1100"/>
              <a:t>Kristen Ferullo, SLO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Kristen.Ferullo@navy.mil</a:t>
            </a: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1100"/>
          </a:p>
          <a:p>
            <a:pPr marL="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 sz="1100"/>
              <a:t>www.MIC3.net</a:t>
            </a:r>
            <a:endParaRPr sz="1100"/>
          </a:p>
        </p:txBody>
      </p:sp>
      <p:sp>
        <p:nvSpPr>
          <p:cNvPr id="335" name="Google Shape;335;p44"/>
          <p:cNvSpPr txBox="1">
            <a:spLocks noGrp="1"/>
          </p:cNvSpPr>
          <p:nvPr>
            <p:ph type="body" idx="2"/>
          </p:nvPr>
        </p:nvSpPr>
        <p:spPr>
          <a:xfrm>
            <a:off x="6253414" y="1306002"/>
            <a:ext cx="23190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100"/>
              <a:t>The Compact Covers Children of</a:t>
            </a:r>
            <a:endParaRPr sz="1100"/>
          </a:p>
          <a:p>
            <a:pPr marL="254000" lvl="0" indent="-2540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100"/>
              <a:t>1. Active Duty Military including Guard &amp; Reserves (Title 10)</a:t>
            </a:r>
            <a:endParaRPr sz="1100"/>
          </a:p>
          <a:p>
            <a:pPr marL="254000" lvl="0" indent="-2540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100"/>
              <a:t>2. Commissioned Officers of NOAA &amp; USPHS</a:t>
            </a:r>
            <a:endParaRPr sz="1100"/>
          </a:p>
          <a:p>
            <a:pPr marL="254000" lvl="0" indent="-2540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100"/>
              <a:t>3. Medically Discharged/Retired service members up to 1 year to their final home of record</a:t>
            </a:r>
            <a:endParaRPr sz="1100"/>
          </a:p>
          <a:p>
            <a:pPr marL="254000" lvl="0" indent="-2540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100"/>
              <a:t>4. Service Members perished up to one year</a:t>
            </a:r>
            <a:endParaRPr sz="1100"/>
          </a:p>
        </p:txBody>
      </p:sp>
      <p:pic>
        <p:nvPicPr>
          <p:cNvPr id="336" name="Google Shape;33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8443" y="2559704"/>
            <a:ext cx="1056223" cy="149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7511" y="3469093"/>
            <a:ext cx="1627773" cy="78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4583" y="4054878"/>
            <a:ext cx="964775" cy="9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73804" y="4540531"/>
            <a:ext cx="1984419" cy="3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5081" y="2938786"/>
            <a:ext cx="914480" cy="10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4"/>
          <p:cNvSpPr txBox="1"/>
          <p:nvPr/>
        </p:nvSpPr>
        <p:spPr>
          <a:xfrm>
            <a:off x="330309" y="4096614"/>
            <a:ext cx="122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Military Impacted Schools Association</a:t>
            </a:r>
            <a:endParaRPr sz="1100"/>
          </a:p>
        </p:txBody>
      </p:sp>
      <p:sp>
        <p:nvSpPr>
          <p:cNvPr id="342" name="Google Shape;342;p44"/>
          <p:cNvSpPr txBox="1">
            <a:spLocks noGrp="1"/>
          </p:cNvSpPr>
          <p:nvPr>
            <p:ph type="sldNum" idx="12"/>
          </p:nvPr>
        </p:nvSpPr>
        <p:spPr>
          <a:xfrm>
            <a:off x="4268261" y="4781759"/>
            <a:ext cx="9243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/>
          <p:nvPr/>
        </p:nvSpPr>
        <p:spPr>
          <a:xfrm>
            <a:off x="0" y="0"/>
            <a:ext cx="664369" cy="51435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48" name="Google Shape;348;p45"/>
          <p:cNvSpPr/>
          <p:nvPr/>
        </p:nvSpPr>
        <p:spPr>
          <a:xfrm>
            <a:off x="8931402" y="0"/>
            <a:ext cx="212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5"/>
          <p:cNvSpPr txBox="1">
            <a:spLocks noGrp="1"/>
          </p:cNvSpPr>
          <p:nvPr>
            <p:ph type="title"/>
          </p:nvPr>
        </p:nvSpPr>
        <p:spPr>
          <a:xfrm>
            <a:off x="664375" y="88450"/>
            <a:ext cx="43257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3939"/>
              </a:buClr>
              <a:buSzPts val="2700"/>
              <a:buFont typeface="Gill Sans"/>
              <a:buNone/>
            </a:pPr>
            <a:r>
              <a:rPr lang="en" sz="2700">
                <a:solidFill>
                  <a:srgbClr val="A13939"/>
                </a:solidFill>
              </a:rPr>
              <a:t>Maine Military Identifier</a:t>
            </a:r>
            <a:endParaRPr sz="2700">
              <a:solidFill>
                <a:srgbClr val="A1393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3939"/>
              </a:buClr>
              <a:buSzPts val="2700"/>
              <a:buFont typeface="Gill Sans"/>
              <a:buNone/>
            </a:pPr>
            <a:r>
              <a:rPr lang="en" sz="2700" b="0" i="1">
                <a:solidFill>
                  <a:srgbClr val="A13939"/>
                </a:solidFill>
              </a:rPr>
              <a:t>NEW FORM</a:t>
            </a:r>
            <a:endParaRPr sz="2700" b="0" i="1">
              <a:solidFill>
                <a:srgbClr val="A13939"/>
              </a:solidFill>
            </a:endParaRPr>
          </a:p>
        </p:txBody>
      </p:sp>
      <p:sp>
        <p:nvSpPr>
          <p:cNvPr id="350" name="Google Shape;350;p45"/>
          <p:cNvSpPr txBox="1">
            <a:spLocks noGrp="1"/>
          </p:cNvSpPr>
          <p:nvPr>
            <p:ph type="body" idx="2"/>
          </p:nvPr>
        </p:nvSpPr>
        <p:spPr>
          <a:xfrm>
            <a:off x="585100" y="1190625"/>
            <a:ext cx="4517400" cy="3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 b="1" i="1">
                <a:solidFill>
                  <a:srgbClr val="595959"/>
                </a:solidFill>
              </a:rPr>
              <a:t>SY 18-19 ESSA Mandate</a:t>
            </a:r>
            <a:endParaRPr sz="110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r>
              <a:rPr lang="en" sz="1100">
                <a:solidFill>
                  <a:srgbClr val="595959"/>
                </a:solidFill>
              </a:rPr>
              <a:t>Current Data Highly Inconsistent</a:t>
            </a:r>
            <a:endParaRPr sz="110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r>
              <a:rPr lang="en" sz="1100">
                <a:solidFill>
                  <a:schemeClr val="accent2"/>
                </a:solidFill>
              </a:rPr>
              <a:t>New Form seeks to Educate families</a:t>
            </a:r>
            <a:endParaRPr sz="110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r>
              <a:rPr lang="en" sz="1100">
                <a:solidFill>
                  <a:schemeClr val="accent2"/>
                </a:solidFill>
              </a:rPr>
              <a:t>Provides concise data to those who can support</a:t>
            </a:r>
            <a:endParaRPr sz="110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r>
              <a:rPr lang="en" sz="1100">
                <a:solidFill>
                  <a:schemeClr val="accent2"/>
                </a:solidFill>
              </a:rPr>
              <a:t>Opens opportunities for resources</a:t>
            </a:r>
            <a:endParaRPr sz="110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1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r>
              <a:rPr lang="en" sz="1400">
                <a:solidFill>
                  <a:srgbClr val="595959"/>
                </a:solidFill>
              </a:rPr>
              <a:t>WHY?</a:t>
            </a:r>
            <a:endParaRPr sz="1400">
              <a:solidFill>
                <a:srgbClr val="595959"/>
              </a:solidFill>
            </a:endParaRPr>
          </a:p>
          <a:p>
            <a:pPr marL="457200" lvl="0" indent="-2984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100"/>
              <a:buChar char="★"/>
            </a:pPr>
            <a:r>
              <a:rPr lang="en" sz="1100">
                <a:solidFill>
                  <a:srgbClr val="595959"/>
                </a:solidFill>
              </a:rPr>
              <a:t>Active support agencies do not know where military families reside</a:t>
            </a:r>
            <a:endParaRPr sz="11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100">
              <a:solidFill>
                <a:srgbClr val="595959"/>
              </a:solidFill>
            </a:endParaRPr>
          </a:p>
          <a:p>
            <a:pPr marL="457200" lvl="0" indent="-2984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100"/>
              <a:buChar char="★"/>
            </a:pPr>
            <a:r>
              <a:rPr lang="en" sz="1100">
                <a:solidFill>
                  <a:srgbClr val="595959"/>
                </a:solidFill>
              </a:rPr>
              <a:t>Identifying National Guard &amp; Reserve families is critical </a:t>
            </a:r>
            <a:endParaRPr sz="11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100">
              <a:solidFill>
                <a:srgbClr val="595959"/>
              </a:solidFill>
            </a:endParaRPr>
          </a:p>
          <a:p>
            <a:pPr marL="457200" lvl="0" indent="-2984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100"/>
              <a:buChar char="★"/>
            </a:pPr>
            <a:r>
              <a:rPr lang="en" sz="1100">
                <a:solidFill>
                  <a:srgbClr val="595959"/>
                </a:solidFill>
              </a:rPr>
              <a:t>Schools and families need support &amp; understanding</a:t>
            </a:r>
            <a:endParaRPr sz="11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100">
              <a:solidFill>
                <a:srgbClr val="595959"/>
              </a:solidFill>
            </a:endParaRPr>
          </a:p>
          <a:p>
            <a:pPr marL="457200" lvl="0" indent="-2984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100"/>
              <a:buChar char="★"/>
            </a:pPr>
            <a:r>
              <a:rPr lang="en" sz="1100">
                <a:solidFill>
                  <a:srgbClr val="595959"/>
                </a:solidFill>
              </a:rPr>
              <a:t>Resources  and educational opportunities available </a:t>
            </a:r>
            <a:endParaRPr sz="1100">
              <a:solidFill>
                <a:srgbClr val="595959"/>
              </a:solidFill>
            </a:endParaRPr>
          </a:p>
        </p:txBody>
      </p:sp>
      <p:pic>
        <p:nvPicPr>
          <p:cNvPr id="351" name="Google Shape;351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73718" y="380806"/>
            <a:ext cx="3374100" cy="43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5"/>
          <p:cNvSpPr txBox="1">
            <a:spLocks noGrp="1"/>
          </p:cNvSpPr>
          <p:nvPr>
            <p:ph type="sldNum" idx="12"/>
          </p:nvPr>
        </p:nvSpPr>
        <p:spPr>
          <a:xfrm>
            <a:off x="4268261" y="4781759"/>
            <a:ext cx="9243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>
            <a:spLocks noGrp="1"/>
          </p:cNvSpPr>
          <p:nvPr>
            <p:ph type="title"/>
          </p:nvPr>
        </p:nvSpPr>
        <p:spPr>
          <a:xfrm>
            <a:off x="6253413" y="342900"/>
            <a:ext cx="23190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ill Sans"/>
              <a:buNone/>
            </a:pPr>
            <a:r>
              <a:rPr lang="en" sz="1600"/>
              <a:t>FEDERAL IMPACT AID</a:t>
            </a:r>
            <a:endParaRPr sz="1100"/>
          </a:p>
        </p:txBody>
      </p:sp>
      <p:sp>
        <p:nvSpPr>
          <p:cNvPr id="359" name="Google Shape;359;p46"/>
          <p:cNvSpPr txBox="1">
            <a:spLocks noGrp="1"/>
          </p:cNvSpPr>
          <p:nvPr>
            <p:ph type="body" idx="1"/>
          </p:nvPr>
        </p:nvSpPr>
        <p:spPr>
          <a:xfrm>
            <a:off x="573788" y="690283"/>
            <a:ext cx="4618800" cy="3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300"/>
              <a:t>Data Collection</a:t>
            </a:r>
            <a:endParaRPr sz="1100"/>
          </a:p>
          <a:p>
            <a:pPr marL="17780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</a:rPr>
              <a:t>At the beginning of each school year</a:t>
            </a:r>
            <a:endParaRPr sz="1100"/>
          </a:p>
          <a:p>
            <a:pPr marL="17780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</a:rPr>
              <a:t>Questionnaire in 1</a:t>
            </a:r>
            <a:r>
              <a:rPr lang="en" sz="2100" baseline="30000">
                <a:solidFill>
                  <a:schemeClr val="accent3"/>
                </a:solidFill>
              </a:rPr>
              <a:t>st</a:t>
            </a:r>
            <a:r>
              <a:rPr lang="en" sz="2100">
                <a:solidFill>
                  <a:schemeClr val="accent3"/>
                </a:solidFill>
              </a:rPr>
              <a:t> day paperwork</a:t>
            </a:r>
            <a:endParaRPr sz="1100"/>
          </a:p>
          <a:p>
            <a:pPr marL="17780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</a:rPr>
              <a:t>One form PER CHILD</a:t>
            </a:r>
            <a:endParaRPr sz="1100"/>
          </a:p>
          <a:p>
            <a:pPr marL="17780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</a:rPr>
              <a:t>Educate Admin Teams of its importance</a:t>
            </a:r>
            <a:endParaRPr sz="1100"/>
          </a:p>
          <a:p>
            <a:pPr marL="17780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</a:rPr>
              <a:t>Must answer the WHY?</a:t>
            </a:r>
            <a:endParaRPr sz="1100"/>
          </a:p>
          <a:p>
            <a:pPr marL="177800" lvl="0" indent="-381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 sz="2100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</a:pPr>
            <a:r>
              <a:rPr lang="en" sz="2100">
                <a:solidFill>
                  <a:schemeClr val="accent4"/>
                </a:solidFill>
              </a:rPr>
              <a:t>Answering more than the minimum!!  </a:t>
            </a:r>
            <a:r>
              <a:rPr lang="en" sz="1500" i="1">
                <a:solidFill>
                  <a:schemeClr val="accent4"/>
                </a:solidFill>
              </a:rPr>
              <a:t>Need for accurate data on National Guard &amp; Reserve</a:t>
            </a:r>
            <a:endParaRPr sz="2100" i="1">
              <a:solidFill>
                <a:schemeClr val="accent4"/>
              </a:solidFill>
            </a:endParaRPr>
          </a:p>
        </p:txBody>
      </p:sp>
      <p:sp>
        <p:nvSpPr>
          <p:cNvPr id="360" name="Google Shape;360;p46"/>
          <p:cNvSpPr txBox="1">
            <a:spLocks noGrp="1"/>
          </p:cNvSpPr>
          <p:nvPr>
            <p:ph type="body" idx="2"/>
          </p:nvPr>
        </p:nvSpPr>
        <p:spPr>
          <a:xfrm>
            <a:off x="6253414" y="1306002"/>
            <a:ext cx="23190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100"/>
              <a:t>DOE Impact Aid </a:t>
            </a:r>
            <a:endParaRPr sz="110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100"/>
              <a:t>  Section 8003(b)(1) Basic Support Military Connected Students make up roughly 3% of the LEA’s  average daily attendance.</a:t>
            </a:r>
            <a:endParaRPr sz="1100"/>
          </a:p>
          <a:p>
            <a:pPr marL="0" lvl="0" indent="0" algn="ctr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r>
              <a:rPr lang="en" sz="1100"/>
              <a:t>Section 8003(d)                      Children With Disabilities  Additional payment for services for military connected students with disabilities as defined by IDEA</a:t>
            </a:r>
            <a:endParaRPr sz="1100"/>
          </a:p>
          <a:p>
            <a:pPr marL="0" lvl="0" indent="0" algn="ctr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r>
              <a:rPr lang="en" sz="1100"/>
              <a:t>DOD Supplemental Aid</a:t>
            </a:r>
            <a:endParaRPr sz="1100"/>
          </a:p>
          <a:p>
            <a:pPr marL="0" lvl="0" indent="0" algn="ctr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r>
              <a:rPr lang="en" sz="1100"/>
              <a:t>*Must Survey Entire LEA*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sz="1100"/>
          </a:p>
        </p:txBody>
      </p:sp>
      <p:sp>
        <p:nvSpPr>
          <p:cNvPr id="361" name="Google Shape;361;p46"/>
          <p:cNvSpPr txBox="1">
            <a:spLocks noGrp="1"/>
          </p:cNvSpPr>
          <p:nvPr>
            <p:ph type="sldNum" idx="12"/>
          </p:nvPr>
        </p:nvSpPr>
        <p:spPr>
          <a:xfrm>
            <a:off x="4268261" y="4781759"/>
            <a:ext cx="9243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"/>
          <p:cNvSpPr txBox="1">
            <a:spLocks noGrp="1"/>
          </p:cNvSpPr>
          <p:nvPr>
            <p:ph type="title"/>
          </p:nvPr>
        </p:nvSpPr>
        <p:spPr>
          <a:xfrm>
            <a:off x="2088700" y="204100"/>
            <a:ext cx="6855300" cy="3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Impact"/>
              <a:buNone/>
            </a:pPr>
            <a:r>
              <a:rPr lang="en" sz="2400" i="1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What can we do to Support Our Military Families?</a:t>
            </a:r>
            <a:endParaRPr sz="2400" i="1">
              <a:solidFill>
                <a:schemeClr val="accen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Impact"/>
              <a:buNone/>
            </a:pPr>
            <a:endParaRPr sz="2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Impact"/>
              <a:buNone/>
            </a:pPr>
            <a:r>
              <a:rPr lang="en" sz="2100"/>
              <a:t>ADD A MILITARY FAMILY SECTION TO YOUR DISTRICT WEBPAGE</a:t>
            </a:r>
            <a:br>
              <a:rPr lang="en" sz="1900"/>
            </a:br>
            <a:r>
              <a:rPr lang="en" sz="1200" i="1"/>
              <a:t>INCLUDE THE FOLLOWING</a:t>
            </a:r>
            <a:br>
              <a:rPr lang="en" sz="1200" i="1"/>
            </a:br>
            <a:endParaRPr sz="1200" i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Impact"/>
              <a:buNone/>
            </a:pPr>
            <a:br>
              <a:rPr lang="en" sz="1100"/>
            </a:br>
            <a:r>
              <a:rPr lang="en" sz="1600" u="sng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www.navymwrmidlant.com/pnsy/slo</a:t>
            </a:r>
            <a:r>
              <a:rPr lang="en" sz="16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  </a:t>
            </a:r>
            <a:r>
              <a:rPr lang="en" sz="1600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and everything on the family resource slide!</a:t>
            </a:r>
            <a:br>
              <a:rPr lang="en" sz="1600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900" cap="none">
              <a:solidFill>
                <a:schemeClr val="accent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Impact"/>
              <a:buNone/>
            </a:pPr>
            <a:br>
              <a:rPr lang="en" sz="1100"/>
            </a:br>
            <a:r>
              <a:rPr lang="en" sz="1200"/>
              <a:t>EDUCATE YOUR ADMINISTRATORS &amp; TEACHERS     </a:t>
            </a:r>
            <a:r>
              <a:rPr lang="en" sz="1100">
                <a:latin typeface="Gill Sans"/>
                <a:ea typeface="Gill Sans"/>
                <a:cs typeface="Gill Sans"/>
                <a:sym typeface="Gill Sans"/>
              </a:rPr>
              <a:t>WE WILL EVEN DO IT FOR YOU!</a:t>
            </a:r>
            <a:br>
              <a:rPr lang="en" sz="1100">
                <a:latin typeface="Gill Sans"/>
                <a:ea typeface="Gill Sans"/>
                <a:cs typeface="Gill Sans"/>
                <a:sym typeface="Gill Sans"/>
              </a:rPr>
            </a:br>
            <a:br>
              <a:rPr lang="en" sz="1100"/>
            </a:br>
            <a:r>
              <a:rPr lang="en" sz="1200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PROVIDE A WELCOMING COMMITTEE</a:t>
            </a:r>
            <a:br>
              <a:rPr lang="en" sz="11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lang="en" sz="1400"/>
            </a:br>
            <a:r>
              <a:rPr lang="en" sz="1400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rPr>
              <a:t>VETERAN’S DAY CELEBRATION</a:t>
            </a:r>
            <a:endParaRPr sz="190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p47"/>
          <p:cNvSpPr txBox="1">
            <a:spLocks noGrp="1"/>
          </p:cNvSpPr>
          <p:nvPr>
            <p:ph type="body" idx="1"/>
          </p:nvPr>
        </p:nvSpPr>
        <p:spPr>
          <a:xfrm>
            <a:off x="1859280" y="4198620"/>
            <a:ext cx="7041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i="1">
                <a:solidFill>
                  <a:schemeClr val="accent6"/>
                </a:solidFill>
              </a:rPr>
              <a:t>APRIL: MONTH OF THE MILITARY CHILD</a:t>
            </a:r>
            <a:endParaRPr sz="1100"/>
          </a:p>
        </p:txBody>
      </p:sp>
      <p:sp>
        <p:nvSpPr>
          <p:cNvPr id="369" name="Google Shape;369;p47"/>
          <p:cNvSpPr txBox="1">
            <a:spLocks noGrp="1"/>
          </p:cNvSpPr>
          <p:nvPr>
            <p:ph type="sldNum" idx="12"/>
          </p:nvPr>
        </p:nvSpPr>
        <p:spPr>
          <a:xfrm>
            <a:off x="7456826" y="4781759"/>
            <a:ext cx="11157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Impact"/>
              <a:buNone/>
            </a:pPr>
            <a:r>
              <a:rPr lang="en" sz="1100"/>
              <a:t>RESOURCES FOR FAMILIES</a:t>
            </a:r>
            <a:endParaRPr sz="1100"/>
          </a:p>
        </p:txBody>
      </p:sp>
      <p:sp>
        <p:nvSpPr>
          <p:cNvPr id="376" name="Google Shape;376;p48"/>
          <p:cNvSpPr txBox="1">
            <a:spLocks noGrp="1"/>
          </p:cNvSpPr>
          <p:nvPr>
            <p:ph type="body" idx="1"/>
          </p:nvPr>
        </p:nvSpPr>
        <p:spPr>
          <a:xfrm>
            <a:off x="938750" y="616075"/>
            <a:ext cx="7633800" cy="4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Worldwide School Liaison Directory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www.dodea.edu/partnership</a:t>
            </a:r>
            <a:endParaRPr sz="1100"/>
          </a:p>
          <a:p>
            <a:pPr marL="177800" lvl="0" indent="-146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Maine National Guard Family Program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www.me.ngb.army.mil/family</a:t>
            </a:r>
            <a:endParaRPr sz="1400"/>
          </a:p>
          <a:p>
            <a:pPr marL="177800" lvl="0" indent="-146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Maine National Guard Youth Program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www.me.ngb.army.mil/family/youth.aspx</a:t>
            </a:r>
            <a:endParaRPr sz="1100"/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Free Online homework help &amp; Tutoring for military kids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www.tutor.com/military</a:t>
            </a:r>
            <a:endParaRPr sz="1100"/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SAT/ACT Prep </a:t>
            </a:r>
            <a:r>
              <a:rPr lang="en" sz="1100" u="sng">
                <a:solidFill>
                  <a:schemeClr val="hlink"/>
                </a:solidFill>
                <a:hlinkClick r:id="rId7"/>
              </a:rPr>
              <a:t>www.eKnowledge.com/PortsmouthNavalShipyard</a:t>
            </a:r>
            <a:endParaRPr sz="1100"/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Military One Source </a:t>
            </a:r>
            <a:r>
              <a:rPr lang="en" sz="1100" u="sng">
                <a:solidFill>
                  <a:schemeClr val="hlink"/>
                </a:solidFill>
                <a:hlinkClick r:id="rId8"/>
              </a:rPr>
              <a:t>www.militaryonesource.com</a:t>
            </a:r>
            <a:endParaRPr sz="1100"/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Military Child Education Coalition </a:t>
            </a:r>
            <a:r>
              <a:rPr lang="en" sz="1100" u="sng">
                <a:solidFill>
                  <a:schemeClr val="hlink"/>
                </a:solidFill>
                <a:hlinkClick r:id="rId9"/>
              </a:rPr>
              <a:t>www.militarychild.org</a:t>
            </a:r>
            <a:endParaRPr sz="1100"/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National Military Child Family Association </a:t>
            </a:r>
            <a:r>
              <a:rPr lang="en" sz="1100" u="sng">
                <a:solidFill>
                  <a:schemeClr val="hlink"/>
                </a:solidFill>
                <a:hlinkClick r:id="rId10"/>
              </a:rPr>
              <a:t>www.militaryfamily.org</a:t>
            </a:r>
            <a:endParaRPr sz="1100"/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Military Interstate Children’s Compact Commission </a:t>
            </a:r>
            <a:r>
              <a:rPr lang="en" sz="1100" u="sng">
                <a:solidFill>
                  <a:schemeClr val="hlink"/>
                </a:solidFill>
                <a:hlinkClick r:id="rId11"/>
              </a:rPr>
              <a:t>www.MIC3.net</a:t>
            </a:r>
            <a:endParaRPr sz="1100">
              <a:solidFill>
                <a:schemeClr val="accent3"/>
              </a:solidFill>
            </a:endParaRPr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The Education Trust </a:t>
            </a:r>
            <a:r>
              <a:rPr lang="en" sz="1100" u="sng">
                <a:solidFill>
                  <a:schemeClr val="hlink"/>
                </a:solidFill>
                <a:hlinkClick r:id="rId12"/>
              </a:rPr>
              <a:t>www.edtrust.org</a:t>
            </a:r>
            <a:endParaRPr sz="1100"/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Guide to Online School </a:t>
            </a:r>
            <a:r>
              <a:rPr lang="en" sz="1100" u="sng">
                <a:solidFill>
                  <a:schemeClr val="hlink"/>
                </a:solidFill>
                <a:hlinkClick r:id="rId13"/>
              </a:rPr>
              <a:t>www.accreditedschoolsonline.org</a:t>
            </a:r>
            <a:endParaRPr sz="1100"/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Parent Advocacy Council for Educational Rights </a:t>
            </a:r>
            <a:r>
              <a:rPr lang="en" sz="1100" u="sng">
                <a:solidFill>
                  <a:schemeClr val="hlink"/>
                </a:solidFill>
                <a:hlinkClick r:id="rId14"/>
              </a:rPr>
              <a:t>www.pacer.org</a:t>
            </a:r>
            <a:endParaRPr sz="1100"/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Learning Disabilities Information </a:t>
            </a:r>
            <a:r>
              <a:rPr lang="en" sz="1100" u="sng">
                <a:solidFill>
                  <a:schemeClr val="hlink"/>
                </a:solidFill>
                <a:hlinkClick r:id="rId15"/>
              </a:rPr>
              <a:t>www.ldonline.org</a:t>
            </a:r>
            <a:endParaRPr sz="1100"/>
          </a:p>
          <a:p>
            <a:pPr marL="177800" lvl="0" indent="-171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Center for Parent Information &amp; Resources (CPIR) </a:t>
            </a:r>
            <a:r>
              <a:rPr lang="en" sz="1100" u="sng">
                <a:solidFill>
                  <a:schemeClr val="hlink"/>
                </a:solidFill>
                <a:hlinkClick r:id="rId16"/>
              </a:rPr>
              <a:t>www.parentcenterhub.org</a:t>
            </a:r>
            <a:endParaRPr sz="1100"/>
          </a:p>
          <a:p>
            <a:pPr marL="177800" lvl="0" indent="-76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 sz="1100"/>
          </a:p>
          <a:p>
            <a:pPr marL="177800" lvl="0" indent="-76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 sz="1100"/>
          </a:p>
        </p:txBody>
      </p:sp>
      <p:sp>
        <p:nvSpPr>
          <p:cNvPr id="377" name="Google Shape;377;p48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 txBox="1">
            <a:spLocks noGrp="1"/>
          </p:cNvSpPr>
          <p:nvPr>
            <p:ph type="title"/>
          </p:nvPr>
        </p:nvSpPr>
        <p:spPr>
          <a:xfrm>
            <a:off x="938759" y="286789"/>
            <a:ext cx="7633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Impact"/>
              <a:buNone/>
            </a:pPr>
            <a:r>
              <a:rPr lang="en" sz="1100"/>
              <a:t>SCHOOL RESOURCES</a:t>
            </a:r>
            <a:endParaRPr sz="1100"/>
          </a:p>
        </p:txBody>
      </p:sp>
      <p:sp>
        <p:nvSpPr>
          <p:cNvPr id="384" name="Google Shape;384;p49"/>
          <p:cNvSpPr txBox="1">
            <a:spLocks noGrp="1"/>
          </p:cNvSpPr>
          <p:nvPr>
            <p:ph type="body" idx="1"/>
          </p:nvPr>
        </p:nvSpPr>
        <p:spPr>
          <a:xfrm>
            <a:off x="938759" y="1714501"/>
            <a:ext cx="7633800" cy="2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Military Impacted Schools Association (MISA)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www.militaryimpactedschoolsassociation.org</a:t>
            </a:r>
            <a:endParaRPr sz="1100"/>
          </a:p>
          <a:p>
            <a:pPr marL="177800" lvl="0" indent="-171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National Military Family Association (NMFA)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www.militaryfamily.org</a:t>
            </a:r>
            <a:endParaRPr sz="1100"/>
          </a:p>
          <a:p>
            <a:pPr marL="177800" lvl="0" indent="-171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Military Interstate Children’s Compact Commission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www.MIC3.net</a:t>
            </a:r>
            <a:endParaRPr sz="1100"/>
          </a:p>
          <a:p>
            <a:pPr marL="177800" lvl="0" indent="-171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Penn State Clearing House for Military Families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www.militaryfamilies.pus.edu</a:t>
            </a:r>
            <a:endParaRPr sz="1100"/>
          </a:p>
          <a:p>
            <a:pPr marL="177800" lvl="0" indent="-171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National Math &amp; Science Initiative </a:t>
            </a:r>
            <a:r>
              <a:rPr lang="en" sz="1100" u="sng">
                <a:solidFill>
                  <a:schemeClr val="hlink"/>
                </a:solidFill>
                <a:hlinkClick r:id="rId7"/>
              </a:rPr>
              <a:t>www.NMS.org</a:t>
            </a:r>
            <a:endParaRPr sz="1100"/>
          </a:p>
          <a:p>
            <a:pPr marL="177800" lvl="0" indent="-171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Department of Defense Education Activities(DoDEA) </a:t>
            </a:r>
            <a:r>
              <a:rPr lang="en" sz="1100" u="sng">
                <a:solidFill>
                  <a:schemeClr val="hlink"/>
                </a:solidFill>
                <a:hlinkClick r:id="rId8"/>
              </a:rPr>
              <a:t>www.dodea.edu/partnerships.index.cfm</a:t>
            </a:r>
            <a:endParaRPr sz="1100"/>
          </a:p>
          <a:p>
            <a:pPr marL="177800" lvl="0" indent="-171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Military One Source </a:t>
            </a:r>
            <a:r>
              <a:rPr lang="en" sz="1100" u="sng">
                <a:solidFill>
                  <a:schemeClr val="hlink"/>
                </a:solidFill>
                <a:hlinkClick r:id="rId9"/>
              </a:rPr>
              <a:t>www.militaryonesource.com</a:t>
            </a:r>
            <a:endParaRPr sz="1100"/>
          </a:p>
          <a:p>
            <a:pPr marL="177800" lvl="0" indent="-171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</a:pPr>
            <a:r>
              <a:rPr lang="en" sz="1100"/>
              <a:t>Military Child Education Coalition (MCEC) </a:t>
            </a:r>
            <a:r>
              <a:rPr lang="en" sz="1100" u="sng">
                <a:solidFill>
                  <a:schemeClr val="hlink"/>
                </a:solidFill>
                <a:hlinkClick r:id="rId10"/>
              </a:rPr>
              <a:t>www.militarychild.org</a:t>
            </a:r>
            <a:endParaRPr sz="1100"/>
          </a:p>
          <a:p>
            <a:pPr marL="177800" lvl="0" indent="-76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 sz="1100"/>
          </a:p>
        </p:txBody>
      </p:sp>
      <p:sp>
        <p:nvSpPr>
          <p:cNvPr id="385" name="Google Shape;385;p49"/>
          <p:cNvSpPr txBox="1">
            <a:spLocks noGrp="1"/>
          </p:cNvSpPr>
          <p:nvPr>
            <p:ph type="sldNum" idx="12"/>
          </p:nvPr>
        </p:nvSpPr>
        <p:spPr>
          <a:xfrm>
            <a:off x="6457951" y="4781759"/>
            <a:ext cx="21144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0"/>
          <p:cNvSpPr txBox="1">
            <a:spLocks noGrp="1"/>
          </p:cNvSpPr>
          <p:nvPr>
            <p:ph type="ctrTitle"/>
          </p:nvPr>
        </p:nvSpPr>
        <p:spPr>
          <a:xfrm>
            <a:off x="808892" y="823791"/>
            <a:ext cx="7738800" cy="3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Impact"/>
              <a:buNone/>
            </a:pPr>
            <a:r>
              <a:rPr lang="en" sz="5000" i="1"/>
              <a:t>Thank You for Supporting Our Military Families!</a:t>
            </a:r>
            <a:endParaRPr sz="1100"/>
          </a:p>
        </p:txBody>
      </p:sp>
      <p:sp>
        <p:nvSpPr>
          <p:cNvPr id="392" name="Google Shape;392;p50"/>
          <p:cNvSpPr txBox="1">
            <a:spLocks noGrp="1"/>
          </p:cNvSpPr>
          <p:nvPr>
            <p:ph type="subTitle" idx="1"/>
          </p:nvPr>
        </p:nvSpPr>
        <p:spPr>
          <a:xfrm>
            <a:off x="1555050" y="3926678"/>
            <a:ext cx="60339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100" i="1"/>
              <a:t>Kristen Ferullo</a:t>
            </a:r>
            <a:endParaRPr sz="1100"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100" i="1"/>
              <a:t>Military School Liaison Officer</a:t>
            </a:r>
            <a:endParaRPr sz="1100"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100" i="1"/>
              <a:t>Facebook @ MENHSchoolLiaison</a:t>
            </a:r>
            <a:endParaRPr sz="1100"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100"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100" i="1"/>
              <a:t>Maine National Guard Youth Program</a:t>
            </a:r>
            <a:endParaRPr sz="1100"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100" i="1"/>
              <a:t>Facebook @ MENGYouthProgram</a:t>
            </a:r>
            <a:endParaRPr sz="1100" i="1"/>
          </a:p>
        </p:txBody>
      </p:sp>
      <p:sp>
        <p:nvSpPr>
          <p:cNvPr id="393" name="Google Shape;393;p50"/>
          <p:cNvSpPr txBox="1">
            <a:spLocks noGrp="1"/>
          </p:cNvSpPr>
          <p:nvPr>
            <p:ph type="sldNum" idx="12"/>
          </p:nvPr>
        </p:nvSpPr>
        <p:spPr>
          <a:xfrm>
            <a:off x="6800413" y="4781759"/>
            <a:ext cx="1747200" cy="259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457200" y="1516795"/>
            <a:ext cx="8419500" cy="1974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Chat:</a:t>
            </a:r>
            <a:r>
              <a:rPr lang="en"/>
              <a:t> What school district are you representing, and what are your roles in your district? 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1"/>
          <p:cNvSpPr txBox="1">
            <a:spLocks noGrp="1"/>
          </p:cNvSpPr>
          <p:nvPr>
            <p:ph type="title"/>
          </p:nvPr>
        </p:nvSpPr>
        <p:spPr>
          <a:xfrm>
            <a:off x="327975" y="1066500"/>
            <a:ext cx="8591700" cy="3151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Chat: </a:t>
            </a:r>
            <a:r>
              <a:rPr lang="en"/>
              <a:t>What strategies do your schools have in place to help students stay on track and graduate on time?</a:t>
            </a:r>
            <a:endParaRPr/>
          </a:p>
        </p:txBody>
      </p:sp>
      <p:sp>
        <p:nvSpPr>
          <p:cNvPr id="399" name="Google Shape;399;p5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2"/>
          <p:cNvSpPr txBox="1">
            <a:spLocks noGrp="1"/>
          </p:cNvSpPr>
          <p:nvPr>
            <p:ph type="ctrTitle"/>
          </p:nvPr>
        </p:nvSpPr>
        <p:spPr>
          <a:xfrm>
            <a:off x="604150" y="49475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McKinney-Vento Act</a:t>
            </a:r>
            <a:endParaRPr/>
          </a:p>
        </p:txBody>
      </p:sp>
      <p:sp>
        <p:nvSpPr>
          <p:cNvPr id="405" name="Google Shape;405;p52"/>
          <p:cNvSpPr txBox="1">
            <a:spLocks noGrp="1"/>
          </p:cNvSpPr>
          <p:nvPr>
            <p:ph type="subTitle" idx="1"/>
          </p:nvPr>
        </p:nvSpPr>
        <p:spPr>
          <a:xfrm>
            <a:off x="387000" y="2645275"/>
            <a:ext cx="3904200" cy="1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Supporting Education Stability for Homeless Children and Youth</a:t>
            </a:r>
            <a:endParaRPr/>
          </a:p>
        </p:txBody>
      </p:sp>
      <p:sp>
        <p:nvSpPr>
          <p:cNvPr id="406" name="Google Shape;406;p5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407" name="Google Shape;407;p52"/>
          <p:cNvPicPr preferRelativeResize="0"/>
          <p:nvPr/>
        </p:nvPicPr>
        <p:blipFill rotWithShape="1">
          <a:blip r:embed="rId3">
            <a:alphaModFix/>
          </a:blip>
          <a:srcRect l="5026" t="28289" r="31018" b="6855"/>
          <a:stretch/>
        </p:blipFill>
        <p:spPr>
          <a:xfrm>
            <a:off x="4649001" y="1747799"/>
            <a:ext cx="3212745" cy="210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3"/>
          <p:cNvSpPr txBox="1">
            <a:spLocks noGrp="1"/>
          </p:cNvSpPr>
          <p:nvPr>
            <p:ph type="title"/>
          </p:nvPr>
        </p:nvSpPr>
        <p:spPr>
          <a:xfrm>
            <a:off x="457200" y="103775"/>
            <a:ext cx="85956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</a:pPr>
            <a:r>
              <a:rPr lang="en" sz="3000"/>
              <a:t>Who is homeless?</a:t>
            </a:r>
            <a:endParaRPr sz="3000"/>
          </a:p>
        </p:txBody>
      </p:sp>
      <p:sp>
        <p:nvSpPr>
          <p:cNvPr id="414" name="Google Shape;414;p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700"/>
              <a:buFont typeface="Arial"/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8526"/>
              </a:buClr>
              <a:buSzPts val="2700"/>
              <a:buFont typeface="Arial"/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>
                <a:latin typeface="Arial"/>
                <a:ea typeface="Arial"/>
                <a:cs typeface="Arial"/>
                <a:sym typeface="Arial"/>
              </a:rPr>
              <a:t>32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3"/>
          <p:cNvSpPr/>
          <p:nvPr/>
        </p:nvSpPr>
        <p:spPr>
          <a:xfrm>
            <a:off x="680900" y="919275"/>
            <a:ext cx="8463000" cy="3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Quattrocento Sans"/>
              <a:buNone/>
            </a:pPr>
            <a:r>
              <a:rPr lang="en" sz="1700">
                <a:solidFill>
                  <a:schemeClr val="dk1"/>
                </a:solidFill>
              </a:rPr>
              <a:t>Homelessness is defined as lacking fixed, regular, and adequate nighttime residence, and includes:</a:t>
            </a:r>
            <a:endParaRPr sz="1700">
              <a:solidFill>
                <a:schemeClr val="dk1"/>
              </a:solidFill>
            </a:endParaRPr>
          </a:p>
          <a:p>
            <a:pPr marL="596900" marR="0" lvl="1" indent="-2476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S</a:t>
            </a:r>
            <a:r>
              <a:rPr lang="en" sz="1700" i="0" u="none" strike="noStrike" cap="none">
                <a:solidFill>
                  <a:schemeClr val="dk1"/>
                </a:solidFill>
              </a:rPr>
              <a:t>helters and transitional housing</a:t>
            </a:r>
            <a:endParaRPr sz="1700" i="0" u="none" strike="noStrike" cap="none">
              <a:solidFill>
                <a:schemeClr val="dk1"/>
              </a:solidFill>
            </a:endParaRPr>
          </a:p>
          <a:p>
            <a:pPr marL="596900" marR="0" lvl="1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Doubling up due to economic hardship, loss of housing, similar reason</a:t>
            </a:r>
            <a:endParaRPr sz="1700">
              <a:solidFill>
                <a:schemeClr val="dk1"/>
              </a:solidFill>
            </a:endParaRPr>
          </a:p>
          <a:p>
            <a:pPr marL="596900" marR="0" lvl="1" indent="-24765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Motel or hotel </a:t>
            </a:r>
            <a:endParaRPr sz="1700">
              <a:solidFill>
                <a:schemeClr val="dk1"/>
              </a:solidFill>
            </a:endParaRPr>
          </a:p>
          <a:p>
            <a:pPr marL="596900" marR="0" lvl="1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Unsheltered/inadequately sheltered - living in campgrounds, parks, cars, other places not meant to be housing, substandard housing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No minimum or maximum age or duration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Unaccompanied homeless youth - not physically staying with  parent/legal guardian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Migrant youth in above situations are also homeless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0" u="none" strike="noStrike" cap="none">
              <a:solidFill>
                <a:schemeClr val="dk1"/>
              </a:solidFill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</a:pPr>
            <a:r>
              <a:rPr lang="en" sz="3000"/>
              <a:t>Homeless students in Maine</a:t>
            </a:r>
            <a:endParaRPr sz="3000"/>
          </a:p>
        </p:txBody>
      </p:sp>
      <p:sp>
        <p:nvSpPr>
          <p:cNvPr id="422" name="Google Shape;422;p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 dirty="0"/>
              <a:t>2016-17   Total of 2515 identified </a:t>
            </a:r>
            <a:endParaRPr sz="2200" dirty="0"/>
          </a:p>
          <a:p>
            <a:pPr marL="2540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 dirty="0"/>
              <a:t>                30% increase since 2014-15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 dirty="0"/>
              <a:t>Doubled Up			61%	    Unaccompanied        21%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 dirty="0"/>
              <a:t>Shelter/Transitional Housing  22%         IDEA                         32%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 dirty="0"/>
              <a:t>Motel/Hotel		 	13%         EL  		              12%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200" dirty="0"/>
              <a:t>Unsheltered   			  4%         Migrant                       0%</a:t>
            </a:r>
            <a:endParaRPr sz="2200" dirty="0"/>
          </a:p>
          <a:p>
            <a:pPr marL="102870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endParaRPr sz="22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558800" lvl="1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endParaRPr sz="22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77800" lvl="0" indent="-25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Arial"/>
              <a:buNone/>
            </a:pPr>
            <a:endParaRPr sz="2200" dirty="0"/>
          </a:p>
        </p:txBody>
      </p:sp>
      <p:sp>
        <p:nvSpPr>
          <p:cNvPr id="423" name="Google Shape;423;p5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>
                <a:latin typeface="Arial"/>
                <a:ea typeface="Arial"/>
                <a:cs typeface="Arial"/>
                <a:sym typeface="Arial"/>
              </a:rPr>
              <a:t>33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9875" y="205975"/>
            <a:ext cx="2611300" cy="183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5"/>
          <p:cNvSpPr txBox="1">
            <a:spLocks noGrp="1"/>
          </p:cNvSpPr>
          <p:nvPr>
            <p:ph type="title"/>
          </p:nvPr>
        </p:nvSpPr>
        <p:spPr>
          <a:xfrm>
            <a:off x="2836275" y="205975"/>
            <a:ext cx="5850600" cy="15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Homeless Students: How are they doing?</a:t>
            </a:r>
            <a:endParaRPr sz="3000"/>
          </a:p>
        </p:txBody>
      </p:sp>
      <p:sp>
        <p:nvSpPr>
          <p:cNvPr id="430" name="Google Shape;430;p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For 2016-17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Chronically absent 43%        (17% for all students)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RLA proficient	   23%	(55% for all students)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Math proficient       15%         (38% for all students)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4 yr grad rate          59%        (87% for all students)</a:t>
            </a:r>
            <a:endParaRPr dirty="0"/>
          </a:p>
        </p:txBody>
      </p:sp>
      <p:sp>
        <p:nvSpPr>
          <p:cNvPr id="431" name="Google Shape;431;p5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432" name="Google Shape;43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50" y="61975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6"/>
          <p:cNvSpPr txBox="1">
            <a:spLocks noGrp="1"/>
          </p:cNvSpPr>
          <p:nvPr>
            <p:ph type="title"/>
          </p:nvPr>
        </p:nvSpPr>
        <p:spPr>
          <a:xfrm>
            <a:off x="457200" y="1914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</a:pPr>
            <a:r>
              <a:rPr lang="en" sz="3000"/>
              <a:t>Core Rights</a:t>
            </a:r>
            <a:endParaRPr sz="3000"/>
          </a:p>
        </p:txBody>
      </p:sp>
      <p:sp>
        <p:nvSpPr>
          <p:cNvPr id="439" name="Google Shape;439;p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SzPts val="2700"/>
              <a:buFont typeface="Arial"/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8526"/>
              </a:buClr>
              <a:buSzPts val="2700"/>
              <a:buFont typeface="Arial"/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>
                <a:latin typeface="Arial"/>
                <a:ea typeface="Arial"/>
                <a:cs typeface="Arial"/>
                <a:sym typeface="Arial"/>
              </a:rPr>
              <a:t>35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6"/>
          <p:cNvSpPr/>
          <p:nvPr/>
        </p:nvSpPr>
        <p:spPr>
          <a:xfrm>
            <a:off x="457200" y="827250"/>
            <a:ext cx="7800600" cy="3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School selection - schools of origin and residence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Immediate enrollment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Dispute resolution (eligibility and placement)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Equal access to available programs/Maximum integration into regularly available programs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Transportation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Free school meals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Title IA support/comparable services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Confidentiality about housing status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Quattrocento Sans"/>
              <a:buNone/>
            </a:pPr>
            <a:endParaRPr sz="2000" b="1" dirty="0"/>
          </a:p>
        </p:txBody>
      </p:sp>
      <p:pic>
        <p:nvPicPr>
          <p:cNvPr id="442" name="Google Shape;44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562" y="2982550"/>
            <a:ext cx="2968874" cy="2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7"/>
          <p:cNvSpPr txBox="1">
            <a:spLocks noGrp="1"/>
          </p:cNvSpPr>
          <p:nvPr>
            <p:ph type="title"/>
          </p:nvPr>
        </p:nvSpPr>
        <p:spPr>
          <a:xfrm>
            <a:off x="157350" y="989550"/>
            <a:ext cx="8686800" cy="295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Chat:</a:t>
            </a:r>
            <a:r>
              <a:rPr lang="en"/>
              <a:t>  What strategies do your schools use to facilitate immediate enrollment of highly mobile students?</a:t>
            </a:r>
            <a:endParaRPr/>
          </a:p>
        </p:txBody>
      </p:sp>
      <p:sp>
        <p:nvSpPr>
          <p:cNvPr id="448" name="Google Shape;448;p5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528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</a:pPr>
            <a:r>
              <a:rPr lang="en" sz="3000"/>
              <a:t>Other Key Homeless Liaison Responsibilities</a:t>
            </a:r>
            <a:endParaRPr sz="3000"/>
          </a:p>
        </p:txBody>
      </p:sp>
      <p:sp>
        <p:nvSpPr>
          <p:cNvPr id="454" name="Google Shape;454;p58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528100" cy="3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Identification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Providing info and referrals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Informing parents about their children’s rights, educational opportunities , and meaningful opportunities for parent involvement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Ensuring public notice of educational rights of homeless youth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Training other school personnel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Collaborating with other agencies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Verifying homeless status for students applying to post-secondary programs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Do you have the time and capacity to </a:t>
            </a:r>
            <a:endParaRPr sz="18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dedicate to these varied functions?</a:t>
            </a:r>
            <a:endParaRPr sz="1800" i="1"/>
          </a:p>
        </p:txBody>
      </p:sp>
      <p:sp>
        <p:nvSpPr>
          <p:cNvPr id="455" name="Google Shape;455;p5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>
                <a:latin typeface="Arial"/>
                <a:ea typeface="Arial"/>
                <a:cs typeface="Arial"/>
                <a:sym typeface="Arial"/>
              </a:rPr>
              <a:t>37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650" y="3389700"/>
            <a:ext cx="1753800" cy="17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"/>
          <p:cNvSpPr txBox="1">
            <a:spLocks noGrp="1"/>
          </p:cNvSpPr>
          <p:nvPr>
            <p:ph type="ctrTitle"/>
          </p:nvPr>
        </p:nvSpPr>
        <p:spPr>
          <a:xfrm>
            <a:off x="685800" y="120015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ttrocento Sans"/>
              <a:buNone/>
            </a:pPr>
            <a:r>
              <a:rPr lang="en" b="0">
                <a:solidFill>
                  <a:srgbClr val="000000"/>
                </a:solidFill>
              </a:rPr>
              <a:t>Foster Care Educational Provisions</a:t>
            </a:r>
            <a:endParaRPr i="0" u="none">
              <a:solidFill>
                <a:srgbClr val="000000"/>
              </a:solidFill>
            </a:endParaRPr>
          </a:p>
        </p:txBody>
      </p:sp>
      <p:pic>
        <p:nvPicPr>
          <p:cNvPr id="462" name="Google Shape;462;p59"/>
          <p:cNvPicPr preferRelativeResize="0"/>
          <p:nvPr/>
        </p:nvPicPr>
        <p:blipFill rotWithShape="1">
          <a:blip r:embed="rId4">
            <a:alphaModFix/>
          </a:blip>
          <a:srcRect t="57532" b="10517"/>
          <a:stretch/>
        </p:blipFill>
        <p:spPr>
          <a:xfrm>
            <a:off x="1017700" y="2483625"/>
            <a:ext cx="8126300" cy="194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636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Foster Care - Title I Part A Provisions</a:t>
            </a:r>
            <a:endParaRPr/>
          </a:p>
        </p:txBody>
      </p:sp>
      <p:sp>
        <p:nvSpPr>
          <p:cNvPr id="469" name="Google Shape;469;p60"/>
          <p:cNvSpPr txBox="1">
            <a:spLocks noGrp="1"/>
          </p:cNvSpPr>
          <p:nvPr>
            <p:ph type="body" idx="1"/>
          </p:nvPr>
        </p:nvSpPr>
        <p:spPr>
          <a:xfrm>
            <a:off x="-50400" y="1063375"/>
            <a:ext cx="9144000" cy="3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b="1"/>
              <a:t>Ensures educational stability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Establishes </a:t>
            </a:r>
            <a:r>
              <a:rPr lang="en" sz="2400" b="1"/>
              <a:t>specific educational rights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Requires a</a:t>
            </a:r>
            <a:r>
              <a:rPr lang="en" sz="2400" b="1"/>
              <a:t> district foster care point of contact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Requires a </a:t>
            </a:r>
            <a:r>
              <a:rPr lang="en" sz="2400" b="1"/>
              <a:t>state foster care point of contact </a:t>
            </a:r>
            <a:r>
              <a:rPr lang="en" sz="2400"/>
              <a:t>at both DOE and DHHS</a:t>
            </a:r>
            <a:endParaRPr sz="2400"/>
          </a:p>
        </p:txBody>
      </p:sp>
      <p:sp>
        <p:nvSpPr>
          <p:cNvPr id="470" name="Google Shape;470;p6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457200" y="57645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3035400" y="1721725"/>
            <a:ext cx="6108600" cy="331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Qualifications of each group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Educational Rights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Supports for schools and students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Effective strategies for all groups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b="1"/>
              <a:t>Better prepared to support Maine’s highly mobile students!</a:t>
            </a:r>
            <a:endParaRPr b="1"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r="20979"/>
          <a:stretch/>
        </p:blipFill>
        <p:spPr>
          <a:xfrm>
            <a:off x="0" y="2396050"/>
            <a:ext cx="3163300" cy="27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Students in Foster Care</a:t>
            </a:r>
            <a:endParaRPr/>
          </a:p>
        </p:txBody>
      </p:sp>
      <p:sp>
        <p:nvSpPr>
          <p:cNvPr id="476" name="Google Shape;476;p61"/>
          <p:cNvSpPr txBox="1">
            <a:spLocks noGrp="1"/>
          </p:cNvSpPr>
          <p:nvPr>
            <p:ph type="body" idx="1"/>
          </p:nvPr>
        </p:nvSpPr>
        <p:spPr>
          <a:xfrm>
            <a:off x="457200" y="926300"/>
            <a:ext cx="8626800" cy="312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 b="1"/>
              <a:t>Students in 24-hour out-of-home care</a:t>
            </a:r>
            <a:r>
              <a:rPr lang="en" sz="2400"/>
              <a:t>, placed away from their parents or guardians, and for whom</a:t>
            </a:r>
            <a:r>
              <a:rPr lang="en" sz="2400" b="1"/>
              <a:t> DHHS has placement and care responsibilities</a:t>
            </a:r>
            <a:endParaRPr sz="2400" b="1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Students previously identified as “awaiting foster care” (in emergency, short term placements) under McKinney-Vento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2400"/>
              <a:t>Foster homes can include group homes, foster homes, kinship foster homes</a:t>
            </a:r>
            <a:br>
              <a:rPr lang="en"/>
            </a:br>
            <a:endParaRPr/>
          </a:p>
        </p:txBody>
      </p:sp>
      <p:sp>
        <p:nvSpPr>
          <p:cNvPr id="477" name="Google Shape;477;p6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Rights of Students in Foster Care</a:t>
            </a:r>
            <a:endParaRPr/>
          </a:p>
        </p:txBody>
      </p:sp>
      <p:sp>
        <p:nvSpPr>
          <p:cNvPr id="483" name="Google Shape;483;p62"/>
          <p:cNvSpPr txBox="1">
            <a:spLocks noGrp="1"/>
          </p:cNvSpPr>
          <p:nvPr>
            <p:ph type="body" idx="1"/>
          </p:nvPr>
        </p:nvSpPr>
        <p:spPr>
          <a:xfrm>
            <a:off x="862025" y="1628775"/>
            <a:ext cx="5722200" cy="223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School of Origin</a:t>
            </a:r>
            <a:endParaRPr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Transportation</a:t>
            </a: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Best Interest Determination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Immediate Enrollment</a:t>
            </a:r>
            <a:br>
              <a:rPr lang="en"/>
            </a:br>
            <a:endParaRPr/>
          </a:p>
        </p:txBody>
      </p:sp>
      <p:sp>
        <p:nvSpPr>
          <p:cNvPr id="484" name="Google Shape;484;p6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485" name="Google Shape;48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150" y="1628776"/>
            <a:ext cx="2648674" cy="33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of Origin</a:t>
            </a:r>
            <a:endParaRPr/>
          </a:p>
        </p:txBody>
      </p:sp>
      <p:sp>
        <p:nvSpPr>
          <p:cNvPr id="491" name="Google Shape;491;p63"/>
          <p:cNvSpPr txBox="1">
            <a:spLocks noGrp="1"/>
          </p:cNvSpPr>
          <p:nvPr>
            <p:ph type="body" idx="1"/>
          </p:nvPr>
        </p:nvSpPr>
        <p:spPr>
          <a:xfrm>
            <a:off x="457200" y="877950"/>
            <a:ext cx="8229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School the student was attending when placed in foster care, or at the time of a subsequent change in foster care placement.</a:t>
            </a:r>
            <a:br>
              <a:rPr lang="en"/>
            </a:br>
            <a:br>
              <a:rPr lang="en"/>
            </a:br>
            <a:r>
              <a:rPr lang="en" b="1"/>
              <a:t>Students should remain enrolled in their school of origin</a:t>
            </a:r>
            <a:r>
              <a:rPr lang="en"/>
              <a:t>, unless, after a best interest determination, it is decided to be in their best interest not to.</a:t>
            </a:r>
            <a:br>
              <a:rPr lang="en"/>
            </a:br>
            <a:endParaRPr/>
          </a:p>
        </p:txBody>
      </p:sp>
      <p:sp>
        <p:nvSpPr>
          <p:cNvPr id="492" name="Google Shape;492;p6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Interest Determination (BID)</a:t>
            </a:r>
            <a:endParaRPr/>
          </a:p>
        </p:txBody>
      </p:sp>
      <p:sp>
        <p:nvSpPr>
          <p:cNvPr id="498" name="Google Shape;498;p64"/>
          <p:cNvSpPr txBox="1">
            <a:spLocks noGrp="1"/>
          </p:cNvSpPr>
          <p:nvPr>
            <p:ph type="body" idx="1"/>
          </p:nvPr>
        </p:nvSpPr>
        <p:spPr>
          <a:xfrm>
            <a:off x="35850" y="1063375"/>
            <a:ext cx="9072300" cy="337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Decisions about which school a student will attend should be made </a:t>
            </a:r>
            <a:r>
              <a:rPr lang="en" sz="2400" b="1"/>
              <a:t>collaboratively</a:t>
            </a:r>
            <a:r>
              <a:rPr lang="en" sz="2400"/>
              <a:t>, and consider a wide variety of factors</a:t>
            </a:r>
            <a:endParaRPr sz="2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Should include those in the best position to understand the </a:t>
            </a:r>
            <a:r>
              <a:rPr lang="en" sz="2400" b="1"/>
              <a:t>student’s unique needs </a:t>
            </a:r>
            <a:endParaRPr sz="2400" b="1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Student should </a:t>
            </a:r>
            <a:r>
              <a:rPr lang="en" sz="2400" b="1"/>
              <a:t>remain in their school of origin until the BID</a:t>
            </a:r>
            <a:r>
              <a:rPr lang="en" sz="2400"/>
              <a:t> is complete</a:t>
            </a:r>
            <a:br>
              <a:rPr lang="en"/>
            </a:br>
            <a:endParaRPr/>
          </a:p>
        </p:txBody>
      </p:sp>
      <p:sp>
        <p:nvSpPr>
          <p:cNvPr id="499" name="Google Shape;499;p6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5"/>
          <p:cNvSpPr txBox="1">
            <a:spLocks noGrp="1"/>
          </p:cNvSpPr>
          <p:nvPr>
            <p:ph type="title"/>
          </p:nvPr>
        </p:nvSpPr>
        <p:spPr>
          <a:xfrm>
            <a:off x="287675" y="1407949"/>
            <a:ext cx="8244300" cy="115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Chat: </a:t>
            </a:r>
            <a:r>
              <a:rPr lang="en"/>
              <a:t>Who should be involved in the Best Interest Determination?</a:t>
            </a:r>
            <a:endParaRPr/>
          </a:p>
        </p:txBody>
      </p:sp>
      <p:pic>
        <p:nvPicPr>
          <p:cNvPr id="505" name="Google Shape;50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475" y="2709125"/>
            <a:ext cx="4332618" cy="243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66"/>
          <p:cNvGrpSpPr/>
          <p:nvPr/>
        </p:nvGrpSpPr>
        <p:grpSpPr>
          <a:xfrm>
            <a:off x="821410" y="-223"/>
            <a:ext cx="7265724" cy="5109764"/>
            <a:chOff x="625" y="42190"/>
            <a:chExt cx="5125731" cy="4881785"/>
          </a:xfrm>
        </p:grpSpPr>
        <p:sp>
          <p:nvSpPr>
            <p:cNvPr id="512" name="Google Shape;512;p66"/>
            <p:cNvSpPr/>
            <p:nvPr/>
          </p:nvSpPr>
          <p:spPr>
            <a:xfrm>
              <a:off x="625" y="42190"/>
              <a:ext cx="2440800" cy="14646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6"/>
            <p:cNvSpPr txBox="1"/>
            <p:nvPr/>
          </p:nvSpPr>
          <p:spPr>
            <a:xfrm>
              <a:off x="625" y="42190"/>
              <a:ext cx="2440800" cy="14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r>
                <a:rPr lang="en" sz="16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Student, parent/guardian, foster parent</a:t>
              </a:r>
              <a:endParaRPr sz="1100"/>
            </a:p>
          </p:txBody>
        </p:sp>
        <p:sp>
          <p:nvSpPr>
            <p:cNvPr id="514" name="Google Shape;514;p66"/>
            <p:cNvSpPr/>
            <p:nvPr/>
          </p:nvSpPr>
          <p:spPr>
            <a:xfrm>
              <a:off x="2685556" y="42190"/>
              <a:ext cx="2440800" cy="1464600"/>
            </a:xfrm>
            <a:prstGeom prst="rect">
              <a:avLst/>
            </a:prstGeom>
            <a:solidFill>
              <a:srgbClr val="F0882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6"/>
            <p:cNvSpPr txBox="1"/>
            <p:nvPr/>
          </p:nvSpPr>
          <p:spPr>
            <a:xfrm>
              <a:off x="2685556" y="42190"/>
              <a:ext cx="2440800" cy="14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r>
                <a:rPr lang="en" sz="16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Educational decision maker, legal representative</a:t>
              </a:r>
              <a:endParaRPr sz="1100"/>
            </a:p>
          </p:txBody>
        </p:sp>
        <p:sp>
          <p:nvSpPr>
            <p:cNvPr id="516" name="Google Shape;516;p66"/>
            <p:cNvSpPr/>
            <p:nvPr/>
          </p:nvSpPr>
          <p:spPr>
            <a:xfrm>
              <a:off x="625" y="1750783"/>
              <a:ext cx="2440800" cy="1464600"/>
            </a:xfrm>
            <a:prstGeom prst="rect">
              <a:avLst/>
            </a:prstGeom>
            <a:solidFill>
              <a:srgbClr val="F5971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6"/>
            <p:cNvSpPr txBox="1"/>
            <p:nvPr/>
          </p:nvSpPr>
          <p:spPr>
            <a:xfrm>
              <a:off x="625" y="1750783"/>
              <a:ext cx="2440800" cy="14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r>
                <a:rPr lang="en" sz="16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Social worker, education coordinator</a:t>
              </a:r>
              <a:endParaRPr sz="1100"/>
            </a:p>
          </p:txBody>
        </p:sp>
        <p:sp>
          <p:nvSpPr>
            <p:cNvPr id="518" name="Google Shape;518;p66"/>
            <p:cNvSpPr/>
            <p:nvPr/>
          </p:nvSpPr>
          <p:spPr>
            <a:xfrm>
              <a:off x="2685556" y="1750783"/>
              <a:ext cx="2440800" cy="1464600"/>
            </a:xfrm>
            <a:prstGeom prst="rect">
              <a:avLst/>
            </a:prstGeom>
            <a:solidFill>
              <a:srgbClr val="F9AA0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6"/>
            <p:cNvSpPr txBox="1"/>
            <p:nvPr/>
          </p:nvSpPr>
          <p:spPr>
            <a:xfrm>
              <a:off x="2685556" y="1750783"/>
              <a:ext cx="2440800" cy="14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r>
                <a:rPr lang="en" sz="16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District POC, special education, guidance counselor, teacher</a:t>
              </a:r>
              <a:endParaRPr sz="1100"/>
            </a:p>
          </p:txBody>
        </p:sp>
        <p:sp>
          <p:nvSpPr>
            <p:cNvPr id="520" name="Google Shape;520;p66"/>
            <p:cNvSpPr/>
            <p:nvPr/>
          </p:nvSpPr>
          <p:spPr>
            <a:xfrm>
              <a:off x="1343091" y="3459375"/>
              <a:ext cx="2440800" cy="1464600"/>
            </a:xfrm>
            <a:prstGeom prst="rect">
              <a:avLst/>
            </a:prstGeom>
            <a:solidFill>
              <a:srgbClr val="FEBE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6"/>
            <p:cNvSpPr txBox="1"/>
            <p:nvPr/>
          </p:nvSpPr>
          <p:spPr>
            <a:xfrm>
              <a:off x="1343091" y="3459375"/>
              <a:ext cx="2440800" cy="14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r>
                <a:rPr lang="en" sz="16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District POC – from district of foster placement</a:t>
              </a:r>
              <a:endParaRPr sz="1100"/>
            </a:p>
          </p:txBody>
        </p:sp>
      </p:grpSp>
      <p:sp>
        <p:nvSpPr>
          <p:cNvPr id="522" name="Google Shape;522;p6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7"/>
          <p:cNvSpPr txBox="1">
            <a:spLocks noGrp="1"/>
          </p:cNvSpPr>
          <p:nvPr>
            <p:ph type="title"/>
          </p:nvPr>
        </p:nvSpPr>
        <p:spPr>
          <a:xfrm>
            <a:off x="294000" y="557946"/>
            <a:ext cx="8556000" cy="1763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Chat: </a:t>
            </a:r>
            <a:r>
              <a:rPr lang="en"/>
              <a:t>What should we consider when making a best interest determination for school placement?</a:t>
            </a:r>
            <a:endParaRPr/>
          </a:p>
        </p:txBody>
      </p:sp>
      <p:pic>
        <p:nvPicPr>
          <p:cNvPr id="528" name="Google Shape;52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250" y="2940500"/>
            <a:ext cx="3655148" cy="20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Considerations for BID</a:t>
            </a:r>
            <a:endParaRPr/>
          </a:p>
        </p:txBody>
      </p:sp>
      <p:sp>
        <p:nvSpPr>
          <p:cNvPr id="535" name="Google Shape;535;p68"/>
          <p:cNvSpPr txBox="1">
            <a:spLocks noGrp="1"/>
          </p:cNvSpPr>
          <p:nvPr>
            <p:ph type="body" idx="1"/>
          </p:nvPr>
        </p:nvSpPr>
        <p:spPr>
          <a:xfrm>
            <a:off x="457200" y="1474000"/>
            <a:ext cx="8229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Is the school of origin in the best interest </a:t>
            </a:r>
            <a:r>
              <a:rPr lang="en" b="1"/>
              <a:t>for a limited duration of time?</a:t>
            </a:r>
            <a:endParaRPr/>
          </a:p>
        </p:txBody>
      </p:sp>
      <p:sp>
        <p:nvSpPr>
          <p:cNvPr id="536" name="Google Shape;536;p6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pic>
        <p:nvPicPr>
          <p:cNvPr id="537" name="Google Shape;53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920" y="2519750"/>
            <a:ext cx="3593150" cy="26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Considerations (cont’d)</a:t>
            </a:r>
            <a:endParaRPr/>
          </a:p>
        </p:txBody>
      </p:sp>
      <p:sp>
        <p:nvSpPr>
          <p:cNvPr id="543" name="Google Shape;543;p69"/>
          <p:cNvSpPr txBox="1">
            <a:spLocks noGrp="1"/>
          </p:cNvSpPr>
          <p:nvPr>
            <p:ph type="body" idx="1"/>
          </p:nvPr>
        </p:nvSpPr>
        <p:spPr>
          <a:xfrm>
            <a:off x="457200" y="1003875"/>
            <a:ext cx="4418700" cy="220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/>
            </a:br>
            <a:br>
              <a:rPr lang="en"/>
            </a:br>
            <a:r>
              <a:rPr lang="en"/>
              <a:t>Transportation costs should </a:t>
            </a:r>
            <a:r>
              <a:rPr lang="en" b="1"/>
              <a:t>NOT </a:t>
            </a:r>
            <a:r>
              <a:rPr lang="en"/>
              <a:t>be a factor in determining the best interest.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4" name="Google Shape;54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180" y="1733550"/>
            <a:ext cx="3913825" cy="24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6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Transportation</a:t>
            </a:r>
            <a:endParaRPr/>
          </a:p>
        </p:txBody>
      </p:sp>
      <p:sp>
        <p:nvSpPr>
          <p:cNvPr id="551" name="Google Shape;551;p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/>
              <a:t>Districts and DHHS must collaborate to establish policies to ensure students who need transportation </a:t>
            </a:r>
            <a:r>
              <a:rPr lang="en" sz="2200" b="1"/>
              <a:t>to remain in their school of origin</a:t>
            </a:r>
            <a:r>
              <a:rPr lang="en" sz="2200"/>
              <a:t> can.</a:t>
            </a:r>
            <a:br>
              <a:rPr lang="en" sz="2200"/>
            </a:br>
            <a:br>
              <a:rPr lang="en" sz="2200"/>
            </a:br>
            <a:r>
              <a:rPr lang="en" sz="2200"/>
              <a:t>Absent another agreement, </a:t>
            </a:r>
            <a:r>
              <a:rPr lang="en" sz="2200" b="1"/>
              <a:t>districts of origin are responsible for providing transportation</a:t>
            </a:r>
            <a:r>
              <a:rPr lang="en" sz="2200"/>
              <a:t> to and from the school of origin.</a:t>
            </a:r>
            <a:br>
              <a:rPr lang="en" sz="2200"/>
            </a:br>
            <a:br>
              <a:rPr lang="en" sz="2200"/>
            </a:br>
            <a:r>
              <a:rPr lang="en" sz="2200"/>
              <a:t>Districts should document all costs associated with this transportation.</a:t>
            </a:r>
            <a:br>
              <a:rPr lang="en" sz="2200"/>
            </a:br>
            <a:endParaRPr sz="2200"/>
          </a:p>
        </p:txBody>
      </p:sp>
      <p:sp>
        <p:nvSpPr>
          <p:cNvPr id="552" name="Google Shape;552;p7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Educational Stability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2366250" y="1200150"/>
            <a:ext cx="6320400" cy="3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400" b="1"/>
              <a:t>Frequent school transitions may have lasting academic, social, and emotional impacts.</a:t>
            </a:r>
            <a:endParaRPr sz="2400" b="1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Maximizing educational stability can</a:t>
            </a:r>
            <a:endParaRPr sz="2400" b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 b="1"/>
              <a:t>improve attendance</a:t>
            </a:r>
            <a:endParaRPr sz="2400" b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 b="1"/>
              <a:t>minimize educational gaps</a:t>
            </a:r>
            <a:endParaRPr b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 b="1"/>
              <a:t>help families stay connected</a:t>
            </a:r>
            <a:endParaRPr sz="2400" b="1"/>
          </a:p>
        </p:txBody>
      </p:sp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63" y="1200150"/>
            <a:ext cx="160972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1"/>
          <p:cNvSpPr txBox="1">
            <a:spLocks noGrp="1"/>
          </p:cNvSpPr>
          <p:nvPr>
            <p:ph type="title"/>
          </p:nvPr>
        </p:nvSpPr>
        <p:spPr>
          <a:xfrm>
            <a:off x="457200" y="889800"/>
            <a:ext cx="8686800" cy="330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Chat: </a:t>
            </a:r>
            <a:r>
              <a:rPr lang="en"/>
              <a:t>What strategies do your schools use to provide transportation for highly mobile students?</a:t>
            </a:r>
            <a:endParaRPr/>
          </a:p>
        </p:txBody>
      </p:sp>
      <p:sp>
        <p:nvSpPr>
          <p:cNvPr id="558" name="Google Shape;558;p7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Immediate Enrollment</a:t>
            </a:r>
            <a:endParaRPr/>
          </a:p>
        </p:txBody>
      </p:sp>
      <p:sp>
        <p:nvSpPr>
          <p:cNvPr id="564" name="Google Shape;564;p72"/>
          <p:cNvSpPr txBox="1">
            <a:spLocks noGrp="1"/>
          </p:cNvSpPr>
          <p:nvPr>
            <p:ph type="body" idx="1"/>
          </p:nvPr>
        </p:nvSpPr>
        <p:spPr>
          <a:xfrm>
            <a:off x="457200" y="844350"/>
            <a:ext cx="8229600" cy="345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/>
              <a:t>If BID supports attending school locally (where placed in foster care), districts </a:t>
            </a:r>
            <a:r>
              <a:rPr lang="en" sz="2200" b="1"/>
              <a:t>must enroll immediately</a:t>
            </a:r>
            <a:r>
              <a:rPr lang="en" sz="2200"/>
              <a:t>, </a:t>
            </a:r>
            <a:r>
              <a:rPr lang="en" sz="2200" b="1"/>
              <a:t>with or without documentation,</a:t>
            </a:r>
            <a:r>
              <a:rPr lang="en" sz="2200"/>
              <a:t> including academic, health, discipline and/or special education records.</a:t>
            </a:r>
            <a:br>
              <a:rPr lang="en" sz="2200"/>
            </a:br>
            <a:endParaRPr sz="2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/>
              <a:t>Notice to LEA (from DHHS), includes emergency contact, residence, social worker, record release, transportation needs, etc.</a:t>
            </a:r>
            <a:endParaRPr sz="2200"/>
          </a:p>
        </p:txBody>
      </p:sp>
      <p:sp>
        <p:nvSpPr>
          <p:cNvPr id="565" name="Google Shape;565;p7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pic>
        <p:nvPicPr>
          <p:cNvPr id="566" name="Google Shape;56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225" y="3645688"/>
            <a:ext cx="440055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Selection Disputes</a:t>
            </a:r>
            <a:endParaRPr/>
          </a:p>
        </p:txBody>
      </p:sp>
      <p:sp>
        <p:nvSpPr>
          <p:cNvPr id="572" name="Google Shape;572;p73"/>
          <p:cNvSpPr txBox="1">
            <a:spLocks noGrp="1"/>
          </p:cNvSpPr>
          <p:nvPr>
            <p:ph type="body" idx="1"/>
          </p:nvPr>
        </p:nvSpPr>
        <p:spPr>
          <a:xfrm>
            <a:off x="457200" y="899225"/>
            <a:ext cx="4999500" cy="338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200"/>
              <a:t>After the BID, </a:t>
            </a:r>
            <a:r>
              <a:rPr lang="en" sz="2200" b="1"/>
              <a:t>DHHS has the authority to make final decisions </a:t>
            </a:r>
            <a:r>
              <a:rPr lang="en" sz="2200"/>
              <a:t>about the best interest, but a</a:t>
            </a:r>
            <a:r>
              <a:rPr lang="en" sz="2200" b="1"/>
              <a:t> school district may dispute.</a:t>
            </a:r>
            <a:br>
              <a:rPr lang="en" sz="2200" b="1"/>
            </a:br>
            <a:br>
              <a:rPr lang="en" sz="2200"/>
            </a:br>
            <a:r>
              <a:rPr lang="en" sz="2200"/>
              <a:t>During the dispute resolution process,</a:t>
            </a:r>
            <a:r>
              <a:rPr lang="en" sz="2200" b="1"/>
              <a:t> the student must attend the school selected by DHHS</a:t>
            </a:r>
            <a:r>
              <a:rPr lang="en" sz="2200"/>
              <a:t>. Transportation must be provided if needed.</a:t>
            </a:r>
            <a:br>
              <a:rPr lang="en" sz="2200"/>
            </a:br>
            <a:endParaRPr sz="2200"/>
          </a:p>
        </p:txBody>
      </p:sp>
      <p:sp>
        <p:nvSpPr>
          <p:cNvPr id="573" name="Google Shape;573;p7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pic>
        <p:nvPicPr>
          <p:cNvPr id="574" name="Google Shape;57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702" y="1749675"/>
            <a:ext cx="3687300" cy="245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District Foster Care POC</a:t>
            </a:r>
            <a:endParaRPr/>
          </a:p>
        </p:txBody>
      </p:sp>
      <p:sp>
        <p:nvSpPr>
          <p:cNvPr id="580" name="Google Shape;580;p74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3643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Ensure that </a:t>
            </a:r>
            <a:r>
              <a:rPr lang="en" b="1"/>
              <a:t>students in foster care are</a:t>
            </a:r>
            <a:r>
              <a:rPr lang="en"/>
              <a:t>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" sz="2800" b="1"/>
              <a:t>identified </a:t>
            </a:r>
            <a:r>
              <a:rPr lang="en" sz="2800"/>
              <a:t>and </a:t>
            </a:r>
            <a:r>
              <a:rPr lang="en" sz="2800" b="1"/>
              <a:t>supported </a:t>
            </a:r>
            <a:r>
              <a:rPr lang="en" sz="2800"/>
              <a:t>through coordination between Districts and DHHS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" sz="2800"/>
              <a:t>are </a:t>
            </a:r>
            <a:r>
              <a:rPr lang="en" sz="2800" b="1"/>
              <a:t>enrolled </a:t>
            </a:r>
            <a:r>
              <a:rPr lang="en" sz="2800"/>
              <a:t>in and regularly attending school</a:t>
            </a:r>
            <a:endParaRPr sz="2800"/>
          </a:p>
        </p:txBody>
      </p:sp>
      <p:sp>
        <p:nvSpPr>
          <p:cNvPr id="581" name="Google Shape;581;p7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pic>
        <p:nvPicPr>
          <p:cNvPr id="582" name="Google Shape;58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775" y="2903750"/>
            <a:ext cx="3857353" cy="223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Foster Care POC</a:t>
            </a:r>
            <a:endParaRPr/>
          </a:p>
        </p:txBody>
      </p:sp>
      <p:sp>
        <p:nvSpPr>
          <p:cNvPr id="588" name="Google Shape;588;p75"/>
          <p:cNvSpPr txBox="1">
            <a:spLocks noGrp="1"/>
          </p:cNvSpPr>
          <p:nvPr>
            <p:ph type="body" idx="1"/>
          </p:nvPr>
        </p:nvSpPr>
        <p:spPr>
          <a:xfrm>
            <a:off x="2507700" y="1200150"/>
            <a:ext cx="61791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b="1"/>
              <a:t>Participate </a:t>
            </a:r>
            <a:r>
              <a:rPr lang="en"/>
              <a:t>in making and documenting </a:t>
            </a:r>
            <a:r>
              <a:rPr lang="en" b="1"/>
              <a:t>BIDs</a:t>
            </a:r>
            <a:r>
              <a:rPr lang="en"/>
              <a:t> with DHHS representatives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b="1"/>
              <a:t>Ensure school enrollment </a:t>
            </a:r>
            <a:r>
              <a:rPr lang="en"/>
              <a:t>of students and timely transfer of records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7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pic>
        <p:nvPicPr>
          <p:cNvPr id="590" name="Google Shape;59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0150"/>
            <a:ext cx="2416550" cy="24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Foster Care POC</a:t>
            </a:r>
            <a:endParaRPr/>
          </a:p>
        </p:txBody>
      </p:sp>
      <p:sp>
        <p:nvSpPr>
          <p:cNvPr id="596" name="Google Shape;596;p76"/>
          <p:cNvSpPr txBox="1">
            <a:spLocks noGrp="1"/>
          </p:cNvSpPr>
          <p:nvPr>
            <p:ph type="body" idx="1"/>
          </p:nvPr>
        </p:nvSpPr>
        <p:spPr>
          <a:xfrm>
            <a:off x="328600" y="1028700"/>
            <a:ext cx="769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b="1"/>
              <a:t>Develop procedures</a:t>
            </a:r>
            <a:r>
              <a:rPr lang="en"/>
              <a:t> for coordinating cost-effective </a:t>
            </a:r>
            <a:r>
              <a:rPr lang="en" b="1"/>
              <a:t>transportation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b="1"/>
              <a:t>Facilitate professional development</a:t>
            </a:r>
            <a:r>
              <a:rPr lang="en"/>
              <a:t> for district staff</a:t>
            </a:r>
            <a:br>
              <a:rPr lang="en"/>
            </a:br>
            <a:endParaRPr/>
          </a:p>
        </p:txBody>
      </p:sp>
      <p:sp>
        <p:nvSpPr>
          <p:cNvPr id="597" name="Google Shape;597;p7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pic>
        <p:nvPicPr>
          <p:cNvPr id="598" name="Google Shape;59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6248" y="2883100"/>
            <a:ext cx="5093887" cy="22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</a:t>
            </a:r>
            <a:endParaRPr/>
          </a:p>
        </p:txBody>
      </p:sp>
      <p:sp>
        <p:nvSpPr>
          <p:cNvPr id="604" name="Google Shape;604;p77"/>
          <p:cNvSpPr txBox="1">
            <a:spLocks noGrp="1"/>
          </p:cNvSpPr>
          <p:nvPr>
            <p:ph type="body" idx="1"/>
          </p:nvPr>
        </p:nvSpPr>
        <p:spPr>
          <a:xfrm>
            <a:off x="457200" y="932250"/>
            <a:ext cx="8229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Materials Posted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tinyurl.com/mainedoe2019</a:t>
            </a:r>
            <a:r>
              <a:rPr lang="en"/>
              <a:t> 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Coming soon: PD samples, Feedback Form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b="1">
                <a:solidFill>
                  <a:srgbClr val="CC0000"/>
                </a:solidFill>
              </a:rPr>
              <a:t>Chat</a:t>
            </a:r>
            <a:r>
              <a:rPr lang="en">
                <a:solidFill>
                  <a:srgbClr val="CC0000"/>
                </a:solidFill>
              </a:rPr>
              <a:t>:</a:t>
            </a:r>
            <a:r>
              <a:rPr lang="en"/>
              <a:t> Questions/comments</a:t>
            </a:r>
            <a:endParaRPr/>
          </a:p>
        </p:txBody>
      </p:sp>
      <p:sp>
        <p:nvSpPr>
          <p:cNvPr id="605" name="Google Shape;605;p7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611" name="Google Shape;611;p78"/>
          <p:cNvSpPr txBox="1">
            <a:spLocks noGrp="1"/>
          </p:cNvSpPr>
          <p:nvPr>
            <p:ph type="body" idx="1"/>
          </p:nvPr>
        </p:nvSpPr>
        <p:spPr>
          <a:xfrm>
            <a:off x="457200" y="992725"/>
            <a:ext cx="45066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/>
              <a:t>Gayle Erdheim,</a:t>
            </a:r>
            <a:r>
              <a:rPr lang="en" sz="2000"/>
              <a:t> Truancy, Dropout, Alternative Ed., &amp; Homeless Ed. Consultant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(207) 624-6637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gayle.erdheim@maine.gov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/>
              <a:t>Amelia Lyons</a:t>
            </a:r>
            <a:r>
              <a:rPr lang="en" sz="2000"/>
              <a:t>, Consultant for Migratory &amp; Highly Mobile Students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(207) 624-6722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amelia.lyons@maine.gov</a:t>
            </a:r>
            <a:endParaRPr sz="2000"/>
          </a:p>
        </p:txBody>
      </p:sp>
      <p:sp>
        <p:nvSpPr>
          <p:cNvPr id="612" name="Google Shape;612;p7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sp>
        <p:nvSpPr>
          <p:cNvPr id="613" name="Google Shape;613;p78"/>
          <p:cNvSpPr txBox="1"/>
          <p:nvPr/>
        </p:nvSpPr>
        <p:spPr>
          <a:xfrm>
            <a:off x="4963800" y="561875"/>
            <a:ext cx="3743100" cy="21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</a:rPr>
              <a:t>Tyler Backus,</a:t>
            </a:r>
            <a:r>
              <a:rPr lang="en" sz="2000">
                <a:solidFill>
                  <a:schemeClr val="dk1"/>
                </a:solidFill>
              </a:rPr>
              <a:t> School Finance &amp; Compliance Coordinator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Military Family Education Liaison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(207) 624-6635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2"/>
                </a:solidFill>
                <a:hlinkClick r:id="rId5"/>
              </a:rPr>
              <a:t>tyler.backus@maine.gov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</a:rPr>
              <a:t>Kristen Ferullo, </a:t>
            </a:r>
            <a:r>
              <a:rPr lang="en" sz="2000">
                <a:solidFill>
                  <a:schemeClr val="dk1"/>
                </a:solidFill>
              </a:rPr>
              <a:t>Military School Liaison Officer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Portsmouth Naval Shipyard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(207) 318-1730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rgbClr val="1C4587"/>
                </a:solidFill>
              </a:rPr>
              <a:t>kristen.ferullo@navy.mil </a:t>
            </a:r>
            <a:endParaRPr sz="2000" u="sng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457200" y="889800"/>
            <a:ext cx="8590500" cy="301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Chat: </a:t>
            </a:r>
            <a:r>
              <a:rPr lang="en"/>
              <a:t> What are the main factors contributing to student/family mobility in your school communities?</a:t>
            </a: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457200" y="2912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Migrant Education Program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Part C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198" name="Google Shape;198;p28" descr="A close up of a sig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4370" y="1148652"/>
            <a:ext cx="3137600" cy="31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Purpose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519400" cy="339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 migrant students achieve same academic success as peers - HS diploma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Supplemental </a:t>
            </a:r>
            <a:r>
              <a:rPr lang="en"/>
              <a:t>educational services:</a:t>
            </a:r>
            <a:br>
              <a:rPr lang="en"/>
            </a:br>
            <a:r>
              <a:rPr lang="en"/>
              <a:t>Instructional, Advocacy, Transportation, Support, Counseling, Referrals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populations: 0-2, Pre-K, 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In-school, Out of School Youth</a:t>
            </a:r>
            <a:br>
              <a:rPr lang="en"/>
            </a:b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 l="7222" t="7377" r="7299" b="10655"/>
          <a:stretch/>
        </p:blipFill>
        <p:spPr>
          <a:xfrm>
            <a:off x="5884650" y="3202250"/>
            <a:ext cx="3259350" cy="19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qualifies?</a:t>
            </a:r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0" y="965225"/>
            <a:ext cx="5188200" cy="367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Children who are new to your district in the past 3 years (or moved during the summer) and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household member who has worked in agriculture or fishing</a:t>
            </a:r>
            <a:br>
              <a:rPr lang="en"/>
            </a:br>
            <a:endParaRPr/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525" y="1715475"/>
            <a:ext cx="3869475" cy="25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">
      <a:dk1>
        <a:srgbClr val="000000"/>
      </a:dk1>
      <a:lt1>
        <a:srgbClr val="FFFFFF"/>
      </a:lt1>
      <a:dk2>
        <a:srgbClr val="162C40"/>
      </a:dk2>
      <a:lt2>
        <a:srgbClr val="274F73"/>
      </a:lt2>
      <a:accent1>
        <a:srgbClr val="BBE0E3"/>
      </a:accent1>
      <a:accent2>
        <a:srgbClr val="162C40"/>
      </a:accent2>
      <a:accent3>
        <a:srgbClr val="FFFFFF"/>
      </a:accent3>
      <a:accent4>
        <a:srgbClr val="BBE0E3"/>
      </a:accent4>
      <a:accent5>
        <a:srgbClr val="162C40"/>
      </a:accent5>
      <a:accent6>
        <a:srgbClr val="FFFFFF"/>
      </a:accent6>
      <a:hlink>
        <a:srgbClr val="274F73"/>
      </a:hlink>
      <a:folHlink>
        <a:srgbClr val="8A2E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2099</Words>
  <Application>Microsoft Office PowerPoint</Application>
  <PresentationFormat>On-screen Show (16:9)</PresentationFormat>
  <Paragraphs>395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Lobster</vt:lpstr>
      <vt:lpstr>Gill Sans</vt:lpstr>
      <vt:lpstr>Calibri</vt:lpstr>
      <vt:lpstr>Quattrocento Sans</vt:lpstr>
      <vt:lpstr>Courier New</vt:lpstr>
      <vt:lpstr>Overlock</vt:lpstr>
      <vt:lpstr>Arial</vt:lpstr>
      <vt:lpstr>Noto Sans Symbols</vt:lpstr>
      <vt:lpstr>Impact</vt:lpstr>
      <vt:lpstr>Nunito</vt:lpstr>
      <vt:lpstr>Default Design</vt:lpstr>
      <vt:lpstr>Badge</vt:lpstr>
      <vt:lpstr>Badge</vt:lpstr>
      <vt:lpstr>Educational Stability for Highly Mobile Students</vt:lpstr>
      <vt:lpstr>Agenda</vt:lpstr>
      <vt:lpstr>Chat: What school district are you representing, and what are your roles in your district? </vt:lpstr>
      <vt:lpstr>Outcomes</vt:lpstr>
      <vt:lpstr>Why Educational Stability</vt:lpstr>
      <vt:lpstr>Chat:  What are the main factors contributing to student/family mobility in your school communities?</vt:lpstr>
      <vt:lpstr>Migrant Education Program Title I Part C</vt:lpstr>
      <vt:lpstr>Purpose</vt:lpstr>
      <vt:lpstr>Who qualifies?</vt:lpstr>
      <vt:lpstr>Services for Migrant Children provided by Mano en Mano</vt:lpstr>
      <vt:lpstr>Regular School Year Services</vt:lpstr>
      <vt:lpstr>Summer Services: PBL &amp; Blueberry Harvest School</vt:lpstr>
      <vt:lpstr>How do we find eligible students?</vt:lpstr>
      <vt:lpstr>How can you help?  Have you seen this before?</vt:lpstr>
      <vt:lpstr>Chat: What strategies do your schools use to identify highly mobile students?</vt:lpstr>
      <vt:lpstr>SUPPORTING OUR MILITARY FAMILIES</vt:lpstr>
      <vt:lpstr>WHO AM I &amp; WHAT DO I DO?</vt:lpstr>
      <vt:lpstr> NEEDS &amp; CONCERNS OF OUR MILITARY KIDS</vt:lpstr>
      <vt:lpstr>WHEN THE BOTTOM FALLS OUT</vt:lpstr>
      <vt:lpstr>Chat: What strategies do your schools use to welcome highly mobile students and families and help them integrate into new school communities?</vt:lpstr>
      <vt:lpstr>MIC3</vt:lpstr>
      <vt:lpstr>THE NAVY SERVES AS THE MILITARY REPRESENTATIVE FOR ME &amp; NH.  I SERVE AS THE SUBJECT MATTER EXPERT (SME)  IN EDUCATION FOR BOTH STATES UNDER THE PNSY COMMANDING OFFICER. </vt:lpstr>
      <vt:lpstr>MIC3 IS LAW IN ALL 50 STATES</vt:lpstr>
      <vt:lpstr>Maine Military Identifier NEW FORM</vt:lpstr>
      <vt:lpstr>FEDERAL IMPACT AID</vt:lpstr>
      <vt:lpstr>What can we do to Support Our Military Families?  ADD A MILITARY FAMILY SECTION TO YOUR DISTRICT WEBPAGE INCLUDE THE FOLLOWING   www.navymwrmidlant.com/pnsy/slo                                                               and everything on the family resource slide!   EDUCATE YOUR ADMINISTRATORS &amp; TEACHERS     WE WILL EVEN DO IT FOR YOU!  PROVIDE A WELCOMING COMMITTEE  VETERAN’S DAY CELEBRATION</vt:lpstr>
      <vt:lpstr>RESOURCES FOR FAMILIES</vt:lpstr>
      <vt:lpstr>SCHOOL RESOURCES</vt:lpstr>
      <vt:lpstr>Thank You for Supporting Our Military Families!</vt:lpstr>
      <vt:lpstr>Chat: What strategies do your schools have in place to help students stay on track and graduate on time?</vt:lpstr>
      <vt:lpstr>The McKinney-Vento Act</vt:lpstr>
      <vt:lpstr>Who is homeless?</vt:lpstr>
      <vt:lpstr>Homeless students in Maine</vt:lpstr>
      <vt:lpstr>Homeless Students: How are they doing?</vt:lpstr>
      <vt:lpstr>Core Rights</vt:lpstr>
      <vt:lpstr>Chat:  What strategies do your schools use to facilitate immediate enrollment of highly mobile students?</vt:lpstr>
      <vt:lpstr>Other Key Homeless Liaison Responsibilities</vt:lpstr>
      <vt:lpstr>Foster Care Educational Provisions</vt:lpstr>
      <vt:lpstr>Foster Care - Title I Part A Provisions</vt:lpstr>
      <vt:lpstr>Definition of Students in Foster Care</vt:lpstr>
      <vt:lpstr>Educational Rights of Students in Foster Care</vt:lpstr>
      <vt:lpstr>School of Origin</vt:lpstr>
      <vt:lpstr>Best Interest Determination (BID)</vt:lpstr>
      <vt:lpstr>Chat: Who should be involved in the Best Interest Determination?</vt:lpstr>
      <vt:lpstr>PowerPoint Presentation</vt:lpstr>
      <vt:lpstr>Chat: What should we consider when making a best interest determination for school placement?</vt:lpstr>
      <vt:lpstr>Other Considerations for BID</vt:lpstr>
      <vt:lpstr>Other Considerations (cont’d)</vt:lpstr>
      <vt:lpstr>Transportation</vt:lpstr>
      <vt:lpstr>Chat: What strategies do your schools use to provide transportation for highly mobile students?</vt:lpstr>
      <vt:lpstr>Immediate Enrollment</vt:lpstr>
      <vt:lpstr>School Selection Disputes</vt:lpstr>
      <vt:lpstr>Role of District Foster Care POC</vt:lpstr>
      <vt:lpstr>District Foster Care POC</vt:lpstr>
      <vt:lpstr>District Foster Care POC</vt:lpstr>
      <vt:lpstr>Closing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Stability for Highly Mobile Students</dc:title>
  <dc:creator>Erdheim, Gayle</dc:creator>
  <cp:lastModifiedBy>Erdheim, Gayle</cp:lastModifiedBy>
  <cp:revision>3</cp:revision>
  <dcterms:modified xsi:type="dcterms:W3CDTF">2019-04-05T19:34:04Z</dcterms:modified>
</cp:coreProperties>
</file>