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boldItalic.fntdata"/><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CenturyGothic-italic.fnt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15" Type="http://schemas.openxmlformats.org/officeDocument/2006/relationships/font" Target="fonts/CenturyGothic-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2dcecf1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2dcecf1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celebration</a:t>
            </a:r>
            <a:r>
              <a:rPr lang="en" sz="1200">
                <a:solidFill>
                  <a:schemeClr val="dk1"/>
                </a:solidFill>
                <a:latin typeface="Calibri"/>
                <a:ea typeface="Calibri"/>
                <a:cs typeface="Calibri"/>
                <a:sym typeface="Calibri"/>
              </a:rPr>
              <a:t>: an activity done to honor or celebrate something or someone </a:t>
            </a:r>
            <a:endParaRPr sz="1200">
              <a:solidFill>
                <a:srgbClr val="4A86E8"/>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commerce</a:t>
            </a:r>
            <a:r>
              <a:rPr lang="en" sz="1200">
                <a:solidFill>
                  <a:schemeClr val="dk1"/>
                </a:solidFill>
                <a:latin typeface="Calibri"/>
                <a:ea typeface="Calibri"/>
                <a:cs typeface="Calibri"/>
                <a:sym typeface="Calibri"/>
              </a:rPr>
              <a:t>: buying and selling goods and services</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influence</a:t>
            </a:r>
            <a:r>
              <a:rPr lang="en" sz="1200">
                <a:solidFill>
                  <a:schemeClr val="dk1"/>
                </a:solidFill>
                <a:latin typeface="Calibri"/>
                <a:ea typeface="Calibri"/>
                <a:cs typeface="Calibri"/>
                <a:sym typeface="Calibri"/>
              </a:rPr>
              <a:t>: power that has an effect on someone or something</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kinship</a:t>
            </a:r>
            <a:r>
              <a:rPr lang="en" sz="1200">
                <a:solidFill>
                  <a:schemeClr val="dk1"/>
                </a:solidFill>
                <a:latin typeface="Calibri"/>
                <a:ea typeface="Calibri"/>
                <a:cs typeface="Calibri"/>
                <a:sym typeface="Calibri"/>
              </a:rPr>
              <a:t>: a feeling of sharing common values, ideas, or characteristics; a feeling of being related, like to family </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opportunity</a:t>
            </a:r>
            <a:r>
              <a:rPr lang="en" sz="1200">
                <a:solidFill>
                  <a:schemeClr val="dk1"/>
                </a:solidFill>
                <a:latin typeface="Calibri"/>
                <a:ea typeface="Calibri"/>
                <a:cs typeface="Calibri"/>
                <a:sym typeface="Calibri"/>
              </a:rPr>
              <a:t>: a chance for a better situation or outcome</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promote</a:t>
            </a:r>
            <a:r>
              <a:rPr lang="en" sz="1200">
                <a:solidFill>
                  <a:schemeClr val="dk1"/>
                </a:solidFill>
                <a:latin typeface="Calibri"/>
                <a:ea typeface="Calibri"/>
                <a:cs typeface="Calibri"/>
                <a:sym typeface="Calibri"/>
              </a:rPr>
              <a:t>: to support or encourage; to tell about something in a public way</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translate</a:t>
            </a:r>
            <a:r>
              <a:rPr lang="en" sz="1200">
                <a:solidFill>
                  <a:schemeClr val="dk1"/>
                </a:solidFill>
                <a:latin typeface="Calibri"/>
                <a:ea typeface="Calibri"/>
                <a:cs typeface="Calibri"/>
                <a:sym typeface="Calibri"/>
              </a:rPr>
              <a:t>: to change into the words of another language</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understanding</a:t>
            </a:r>
            <a:r>
              <a:rPr lang="en" sz="1200">
                <a:solidFill>
                  <a:schemeClr val="dk1"/>
                </a:solidFill>
                <a:latin typeface="Calibri"/>
                <a:ea typeface="Calibri"/>
                <a:cs typeface="Calibri"/>
                <a:sym typeface="Calibri"/>
              </a:rPr>
              <a:t>: sympathy toward or appreciation about other people</a:t>
            </a:r>
            <a:endParaRPr b="1" sz="1200">
              <a:solidFill>
                <a:schemeClr val="dk1"/>
              </a:solidFill>
              <a:latin typeface="Calibri"/>
              <a:ea typeface="Calibri"/>
              <a:cs typeface="Calibri"/>
              <a:sym typeface="Calibri"/>
            </a:endParaRPr>
          </a:p>
          <a:p>
            <a:pPr indent="0" lvl="0" marL="0" rtl="0" algn="l">
              <a:spcBef>
                <a:spcPts val="300"/>
              </a:spcBef>
              <a:spcAft>
                <a:spcPts val="0"/>
              </a:spcAft>
              <a:buNone/>
            </a:pPr>
            <a:r>
              <a:t/>
            </a:r>
            <a:endParaRPr sz="1200">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05559f9fc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05559f9fc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celebration</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people in this group are having a celebration in honor of Monarch butterflies and their migration from the United States to Mexico.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Tell your partner about a celebration you have been part of</a:t>
            </a:r>
            <a:r>
              <a:rPr i="1" lang="en" sz="1200">
                <a:latin typeface="Calibri"/>
                <a:ea typeface="Calibri"/>
                <a:cs typeface="Calibri"/>
                <a:sym typeface="Calibri"/>
              </a:rPr>
              <a:t>!</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https://www.valleycentral.com/news/local-news/butterfly-migration-celebration-in-mcallen/</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0c9a41ff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0c9a41ff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commerce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These people are participating in commerce: one is selling a cup of coffee, and the other is buying it. Those are both sides of commerce.</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When do you or other people in </a:t>
            </a:r>
            <a:r>
              <a:rPr i="1" lang="en" sz="1200">
                <a:solidFill>
                  <a:schemeClr val="dk1"/>
                </a:solidFill>
                <a:latin typeface="Calibri"/>
                <a:ea typeface="Calibri"/>
                <a:cs typeface="Calibri"/>
                <a:sym typeface="Calibri"/>
              </a:rPr>
              <a:t>your</a:t>
            </a:r>
            <a:r>
              <a:rPr i="1" lang="en" sz="1200">
                <a:solidFill>
                  <a:schemeClr val="dk1"/>
                </a:solidFill>
                <a:latin typeface="Calibri"/>
                <a:ea typeface="Calibri"/>
                <a:cs typeface="Calibri"/>
                <a:sym typeface="Calibri"/>
              </a:rPr>
              <a:t> family participate in commerce? What do you buy or sell?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https://www.citybureau.org/stories/2017/4/3/inside-englewoods-best-corner-store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05559f9fc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05559f9fc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influence</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Weather has an influence on the activities of people and animals. Maybe you have been ice skating in the winter and then playing in the same pond over the summer.</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are some ways that the weather has an influence on things people do?  </a:t>
            </a:r>
            <a:endParaRPr b="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https://www.bcheights.com/2020/12/01/frog-pond-closes-for-ice-skating-for-first-time/, https://www.wbur.org/news/2021/06/25/janey-frog-pond</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ecceaafb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ecceaafb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kinship</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Kinship can be thought of as a tree, with lots of different parts that are all related in some way. You can feel kinship with people in your family, or with someone you have just met but who you have lots in common with. Think of when you are with someone and you think, “I feel exactly the same way! </a:t>
            </a:r>
            <a:r>
              <a:rPr i="1" lang="en" sz="1200">
                <a:solidFill>
                  <a:schemeClr val="dk1"/>
                </a:solidFill>
                <a:latin typeface="Calibri"/>
                <a:ea typeface="Calibri"/>
                <a:cs typeface="Calibri"/>
                <a:sym typeface="Calibri"/>
              </a:rPr>
              <a:t>We are connected!”</a:t>
            </a:r>
            <a:r>
              <a:rPr i="1" lang="en" sz="1200">
                <a:solidFill>
                  <a:schemeClr val="dk1"/>
                </a:solidFill>
                <a:latin typeface="Calibri"/>
                <a:ea typeface="Calibri"/>
                <a:cs typeface="Calibri"/>
                <a:sym typeface="Calibri"/>
              </a:rPr>
              <a:t> You feel affinity for one another.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Whole group</a:t>
            </a:r>
            <a:r>
              <a:rPr lang="en" sz="1200">
                <a:solidFill>
                  <a:schemeClr val="dk1"/>
                </a:solidFill>
                <a:latin typeface="Calibri"/>
                <a:ea typeface="Calibri"/>
                <a:cs typeface="Calibri"/>
                <a:sym typeface="Calibri"/>
              </a:rPr>
              <a:t> prompt</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Can you think of a character in a book we have read whom you feel kinship with?</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https://www.basicgoodness.com/2014/eps-68-family-constellation-adventure/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4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5559f9fc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5559f9fc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opportunity</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In </a:t>
            </a:r>
            <a:r>
              <a:rPr lang="en" sz="1200">
                <a:solidFill>
                  <a:schemeClr val="dk1"/>
                </a:solidFill>
                <a:latin typeface="Calibri"/>
                <a:ea typeface="Calibri"/>
                <a:cs typeface="Calibri"/>
                <a:sym typeface="Calibri"/>
              </a:rPr>
              <a:t>The Upside Down Boy</a:t>
            </a:r>
            <a:r>
              <a:rPr i="1" lang="en" sz="1200">
                <a:solidFill>
                  <a:schemeClr val="dk1"/>
                </a:solidFill>
                <a:latin typeface="Calibri"/>
                <a:ea typeface="Calibri"/>
                <a:cs typeface="Calibri"/>
                <a:sym typeface="Calibri"/>
              </a:rPr>
              <a:t>, Juan Felipe Herrera describes his first opportunity to go to school, when he was eight years old. In this story, he has another opportunity to perform for his classmates, when his uncle gives him a harmonica. Opportunities can feel exciting and also a bit worrisome.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This week you will have an opportunity to _____ in school. How do you feel about that?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OR:</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is an opportunity you have had? How did you feel about it at the time?</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Illustration from </a:t>
            </a:r>
            <a:r>
              <a:rPr i="1" lang="en" sz="1000">
                <a:solidFill>
                  <a:schemeClr val="dk1"/>
                </a:solidFill>
                <a:latin typeface="Calibri"/>
                <a:ea typeface="Calibri"/>
                <a:cs typeface="Calibri"/>
                <a:sym typeface="Calibri"/>
              </a:rPr>
              <a:t>The Upside Down Boy | El niño de cabeza</a:t>
            </a:r>
            <a:r>
              <a:rPr lang="en" sz="1000">
                <a:solidFill>
                  <a:schemeClr val="dk1"/>
                </a:solidFill>
                <a:latin typeface="Calibri"/>
                <a:ea typeface="Calibri"/>
                <a:cs typeface="Calibri"/>
                <a:sym typeface="Calibri"/>
              </a:rPr>
              <a:t> by Elizabeth Gómez, written by Juan Felipe Herrera</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10956f7e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10956f7e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promote </a:t>
            </a:r>
            <a:r>
              <a:rPr lang="en" sz="1200">
                <a:solidFill>
                  <a:schemeClr val="dk1"/>
                </a:solidFill>
                <a:latin typeface="Calibri"/>
                <a:ea typeface="Calibri"/>
                <a:cs typeface="Calibri"/>
                <a:sym typeface="Calibri"/>
              </a:rPr>
              <a:t>(verb)</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When you are working on an important project, or if you hear about something, and you want other people to know about it, you can promote it—tell others about it.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prompt: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Imagine there is going to be a festival in town. What are a few ways you could promote it so everyone finds out about it and plans to come?</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https://www.eventbrite.com/blog/how-to-promote-event-social-media-ds00/</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4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40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05559f9fc0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05559f9fc0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translate </a:t>
            </a:r>
            <a:r>
              <a:rPr lang="en" sz="1200">
                <a:solidFill>
                  <a:schemeClr val="dk1"/>
                </a:solidFill>
                <a:latin typeface="Calibri"/>
                <a:ea typeface="Calibri"/>
                <a:cs typeface="Calibri"/>
                <a:sym typeface="Calibri"/>
              </a:rPr>
              <a:t>(verb)</a:t>
            </a:r>
            <a:endParaRPr b="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The people in Ami Chi’s family don’t all speak the same language. They find many ways to communicate, but sometimes it’s most useful to have someone to translate. That person, the </a:t>
            </a:r>
            <a:r>
              <a:rPr b="1" i="1" lang="en" sz="1200">
                <a:solidFill>
                  <a:schemeClr val="dk1"/>
                </a:solidFill>
                <a:latin typeface="Calibri"/>
                <a:ea typeface="Calibri"/>
                <a:cs typeface="Calibri"/>
                <a:sym typeface="Calibri"/>
              </a:rPr>
              <a:t>translator</a:t>
            </a:r>
            <a:r>
              <a:rPr i="1" lang="en" sz="1200">
                <a:solidFill>
                  <a:schemeClr val="dk1"/>
                </a:solidFill>
                <a:latin typeface="Calibri"/>
                <a:ea typeface="Calibri"/>
                <a:cs typeface="Calibri"/>
                <a:sym typeface="Calibri"/>
              </a:rPr>
              <a:t>, can speak both languages. Ami Chi’s grandmother speaks Vietnamese, and Ami Chi speaks English. Her parents can translate—they can tell one what the other is saying by switching back and forth between the two </a:t>
            </a:r>
            <a:r>
              <a:rPr i="1" lang="en" sz="1200">
                <a:solidFill>
                  <a:schemeClr val="dk1"/>
                </a:solidFill>
                <a:latin typeface="Calibri"/>
                <a:ea typeface="Calibri"/>
                <a:cs typeface="Calibri"/>
                <a:sym typeface="Calibri"/>
              </a:rPr>
              <a:t>languages</a:t>
            </a:r>
            <a:r>
              <a:rPr i="1" lang="en" sz="1200">
                <a:solidFill>
                  <a:schemeClr val="dk1"/>
                </a:solidFill>
                <a:latin typeface="Calibri"/>
                <a:ea typeface="Calibri"/>
                <a:cs typeface="Calibri"/>
                <a:sym typeface="Calibri"/>
              </a:rPr>
              <a:t> they know.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Think, Pair, Share </a:t>
            </a:r>
            <a:r>
              <a:rPr lang="en" sz="1200">
                <a:solidFill>
                  <a:schemeClr val="dk1"/>
                </a:solidFill>
                <a:latin typeface="Calibri"/>
                <a:ea typeface="Calibri"/>
                <a:cs typeface="Calibri"/>
                <a:sym typeface="Calibri"/>
              </a:rPr>
              <a:t>prompt:</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highlight>
                  <a:srgbClr val="FFFFFF"/>
                </a:highlight>
                <a:latin typeface="Calibri"/>
                <a:ea typeface="Calibri"/>
                <a:cs typeface="Calibri"/>
                <a:sym typeface="Calibri"/>
              </a:rPr>
              <a:t>Share a time when you translated or saw another person translate for another person. What languages were used? What was the situation?  </a:t>
            </a:r>
            <a:endParaRPr i="1" sz="1200">
              <a:highlight>
                <a:srgbClr val="FFFFFF"/>
              </a:highlight>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OR: </a:t>
            </a:r>
            <a:endParaRPr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solidFill>
                  <a:schemeClr val="dk1"/>
                </a:solidFill>
                <a:latin typeface="Calibri"/>
                <a:ea typeface="Calibri"/>
                <a:cs typeface="Calibri"/>
                <a:sym typeface="Calibri"/>
              </a:rPr>
              <a:t>What do you think it would be like to be in a place where you didn’t speak the language and you didn’t have anyone to translate?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Illustration from </a:t>
            </a:r>
            <a:r>
              <a:rPr i="1" lang="en" sz="1000">
                <a:solidFill>
                  <a:schemeClr val="dk1"/>
                </a:solidFill>
                <a:latin typeface="Calibri"/>
                <a:ea typeface="Calibri"/>
                <a:cs typeface="Calibri"/>
                <a:sym typeface="Calibri"/>
              </a:rPr>
              <a:t>Going Home, Coming Home</a:t>
            </a:r>
            <a:r>
              <a:rPr lang="en" sz="1000">
                <a:solidFill>
                  <a:schemeClr val="dk1"/>
                </a:solidFill>
                <a:latin typeface="Calibri"/>
                <a:ea typeface="Calibri"/>
                <a:cs typeface="Calibri"/>
                <a:sym typeface="Calibri"/>
              </a:rPr>
              <a:t> by Ann Phong, written by Truong Tran</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d926cb1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d926cb1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understanding</a:t>
            </a:r>
            <a:r>
              <a:rPr b="1"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(noun)</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Elaboration: </a:t>
            </a:r>
            <a:endParaRPr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You know the verb “understand,” to get the meaning of something, like when you are reading a book.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Another meaning is to have sympathy for, or to appreciate somebody.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“Understanding” is a noun—the feeling of appreciating something about others. </a:t>
            </a:r>
            <a:endParaRPr i="1" sz="1200">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rPr i="1" lang="en" sz="1200">
                <a:latin typeface="Calibri"/>
                <a:ea typeface="Calibri"/>
                <a:cs typeface="Calibri"/>
                <a:sym typeface="Calibri"/>
              </a:rPr>
              <a:t>In </a:t>
            </a:r>
            <a:r>
              <a:rPr lang="en" sz="1200">
                <a:latin typeface="Calibri"/>
                <a:ea typeface="Calibri"/>
                <a:cs typeface="Calibri"/>
                <a:sym typeface="Calibri"/>
              </a:rPr>
              <a:t>Drum Dream Girl</a:t>
            </a:r>
            <a:r>
              <a:rPr i="1" lang="en" sz="1200">
                <a:latin typeface="Calibri"/>
                <a:ea typeface="Calibri"/>
                <a:cs typeface="Calibri"/>
                <a:sym typeface="Calibri"/>
              </a:rPr>
              <a:t>, the drummer waits a long time for her father to develop an understanding about how important it felt to her to play the drums. </a:t>
            </a:r>
            <a:endParaRPr i="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latin typeface="Calibri"/>
                <a:ea typeface="Calibri"/>
                <a:cs typeface="Calibri"/>
                <a:sym typeface="Calibri"/>
              </a:rPr>
              <a:t>Think, Pair, Share prompt: </a:t>
            </a:r>
            <a:endParaRPr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en" sz="1200">
                <a:latin typeface="Calibri"/>
                <a:ea typeface="Calibri"/>
                <a:cs typeface="Calibri"/>
                <a:sym typeface="Calibri"/>
              </a:rPr>
              <a:t>             Have you developed a new understanding about </a:t>
            </a:r>
            <a:r>
              <a:rPr lang="en" sz="1200">
                <a:latin typeface="Calibri"/>
                <a:ea typeface="Calibri"/>
                <a:cs typeface="Calibri"/>
                <a:sym typeface="Calibri"/>
              </a:rPr>
              <a:t>[something related to the unit: muralists, musicians, etc…]</a:t>
            </a:r>
            <a:r>
              <a:rPr i="1" lang="en" sz="1200">
                <a:latin typeface="Calibri"/>
                <a:ea typeface="Calibri"/>
                <a:cs typeface="Calibri"/>
                <a:sym typeface="Calibri"/>
              </a:rPr>
              <a:t> through the work we are doing in this unit?</a:t>
            </a:r>
            <a:endParaRPr i="1"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rgbClr val="98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i="1" sz="1200">
              <a:solidFill>
                <a:srgbClr val="98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Illustration from </a:t>
            </a:r>
            <a:r>
              <a:rPr i="1" lang="en" sz="1000">
                <a:solidFill>
                  <a:schemeClr val="dk1"/>
                </a:solidFill>
                <a:latin typeface="Calibri"/>
                <a:ea typeface="Calibri"/>
                <a:cs typeface="Calibri"/>
                <a:sym typeface="Calibri"/>
              </a:rPr>
              <a:t>Drum Dream Girl: How One Girl’s Courage Changed Music</a:t>
            </a:r>
            <a:r>
              <a:rPr lang="en" sz="1000">
                <a:solidFill>
                  <a:schemeClr val="dk1"/>
                </a:solidFill>
                <a:latin typeface="Calibri"/>
                <a:ea typeface="Calibri"/>
                <a:cs typeface="Calibri"/>
                <a:sym typeface="Calibri"/>
              </a:rPr>
              <a:t> by Rafael López, written by Margarita Engle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i="1" sz="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i="1"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261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Weekly Words</a:t>
            </a:r>
            <a:endParaRPr>
              <a:latin typeface="Century Gothic"/>
              <a:ea typeface="Century Gothic"/>
              <a:cs typeface="Century Gothic"/>
              <a:sym typeface="Century Gothic"/>
            </a:endParaRPr>
          </a:p>
          <a:p>
            <a:pPr indent="0" lvl="0" marL="0" rtl="0" algn="ctr">
              <a:spcBef>
                <a:spcPts val="0"/>
              </a:spcBef>
              <a:spcAft>
                <a:spcPts val="0"/>
              </a:spcAft>
              <a:buNone/>
            </a:pPr>
            <a:r>
              <a:t/>
            </a:r>
            <a:endParaRPr sz="3300">
              <a:latin typeface="Century Gothic"/>
              <a:ea typeface="Century Gothic"/>
              <a:cs typeface="Century Gothic"/>
              <a:sym typeface="Century Gothic"/>
            </a:endParaRPr>
          </a:p>
          <a:p>
            <a:pPr indent="0" lvl="0" marL="0" rtl="0" algn="ctr">
              <a:spcBef>
                <a:spcPts val="0"/>
              </a:spcBef>
              <a:spcAft>
                <a:spcPts val="0"/>
              </a:spcAft>
              <a:buNone/>
            </a:pPr>
            <a:r>
              <a:rPr lang="en" sz="3300">
                <a:latin typeface="Century Gothic"/>
                <a:ea typeface="Century Gothic"/>
                <a:cs typeface="Century Gothic"/>
                <a:sym typeface="Century Gothic"/>
              </a:rPr>
              <a:t>Unit 3, Week 7</a:t>
            </a:r>
            <a:endParaRPr sz="3300">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celebration</a:t>
            </a:r>
            <a:endParaRPr sz="2600">
              <a:latin typeface="Century Gothic"/>
              <a:ea typeface="Century Gothic"/>
              <a:cs typeface="Century Gothic"/>
              <a:sym typeface="Century Gothic"/>
            </a:endParaRPr>
          </a:p>
        </p:txBody>
      </p:sp>
      <p:sp>
        <p:nvSpPr>
          <p:cNvPr id="60" name="Google Shape;60;p14"/>
          <p:cNvSpPr txBox="1"/>
          <p:nvPr>
            <p:ph idx="1" type="subTitle"/>
          </p:nvPr>
        </p:nvSpPr>
        <p:spPr>
          <a:xfrm>
            <a:off x="265500" y="3045750"/>
            <a:ext cx="4045200" cy="17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an activity done to honor or celebrate something or someone</a:t>
            </a:r>
            <a:endParaRPr sz="1800">
              <a:solidFill>
                <a:srgbClr val="222222"/>
              </a:solidFill>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4972350" y="1089450"/>
            <a:ext cx="3635635" cy="2419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commerce</a:t>
            </a:r>
            <a:endParaRPr b="1">
              <a:latin typeface="Century Gothic"/>
              <a:ea typeface="Century Gothic"/>
              <a:cs typeface="Century Gothic"/>
              <a:sym typeface="Century Gothic"/>
            </a:endParaRPr>
          </a:p>
        </p:txBody>
      </p:sp>
      <p:sp>
        <p:nvSpPr>
          <p:cNvPr id="67" name="Google Shape;67;p15"/>
          <p:cNvSpPr txBox="1"/>
          <p:nvPr>
            <p:ph idx="1" type="subTitle"/>
          </p:nvPr>
        </p:nvSpPr>
        <p:spPr>
          <a:xfrm>
            <a:off x="265500" y="31431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buying and selling goods and services</a:t>
            </a:r>
            <a:endParaRPr sz="1800">
              <a:solidFill>
                <a:srgbClr val="000000"/>
              </a:solidFill>
              <a:latin typeface="Century Gothic"/>
              <a:ea typeface="Century Gothic"/>
              <a:cs typeface="Century Gothic"/>
              <a:sym typeface="Century Gothic"/>
            </a:endParaRPr>
          </a:p>
        </p:txBody>
      </p:sp>
      <p:sp>
        <p:nvSpPr>
          <p:cNvPr id="68" name="Google Shape;68;p15"/>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69" name="Google Shape;69;p15"/>
          <p:cNvPicPr preferRelativeResize="0"/>
          <p:nvPr/>
        </p:nvPicPr>
        <p:blipFill>
          <a:blip r:embed="rId3">
            <a:alphaModFix/>
          </a:blip>
          <a:stretch>
            <a:fillRect/>
          </a:stretch>
        </p:blipFill>
        <p:spPr>
          <a:xfrm>
            <a:off x="4918175" y="1089450"/>
            <a:ext cx="3860439" cy="2573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influence</a:t>
            </a:r>
            <a:endParaRPr b="1">
              <a:latin typeface="Century Gothic"/>
              <a:ea typeface="Century Gothic"/>
              <a:cs typeface="Century Gothic"/>
              <a:sym typeface="Century Gothic"/>
            </a:endParaRPr>
          </a:p>
        </p:txBody>
      </p:sp>
      <p:sp>
        <p:nvSpPr>
          <p:cNvPr id="75" name="Google Shape;75;p16"/>
          <p:cNvSpPr txBox="1"/>
          <p:nvPr>
            <p:ph idx="1" type="subTitle"/>
          </p:nvPr>
        </p:nvSpPr>
        <p:spPr>
          <a:xfrm>
            <a:off x="265500" y="3096325"/>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000000"/>
              </a:solidFill>
              <a:highlight>
                <a:srgbClr val="FFFFFF"/>
              </a:highlight>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000000"/>
                </a:solidFill>
                <a:highlight>
                  <a:srgbClr val="FFFFFF"/>
                </a:highlight>
                <a:latin typeface="Century Gothic"/>
                <a:ea typeface="Century Gothic"/>
                <a:cs typeface="Century Gothic"/>
                <a:sym typeface="Century Gothic"/>
              </a:rPr>
              <a:t>power that has an effect on someone or something</a:t>
            </a:r>
            <a:endParaRPr sz="1800">
              <a:solidFill>
                <a:srgbClr val="000000"/>
              </a:solidFill>
              <a:latin typeface="Century Gothic"/>
              <a:ea typeface="Century Gothic"/>
              <a:cs typeface="Century Gothic"/>
              <a:sym typeface="Century Gothic"/>
            </a:endParaRPr>
          </a:p>
        </p:txBody>
      </p:sp>
      <p:pic>
        <p:nvPicPr>
          <p:cNvPr id="76" name="Google Shape;76;p16"/>
          <p:cNvPicPr preferRelativeResize="0"/>
          <p:nvPr/>
        </p:nvPicPr>
        <p:blipFill rotWithShape="1">
          <a:blip r:embed="rId3">
            <a:alphaModFix/>
          </a:blip>
          <a:srcRect b="5478" l="0" r="0" t="23372"/>
          <a:stretch/>
        </p:blipFill>
        <p:spPr>
          <a:xfrm>
            <a:off x="5262825" y="507175"/>
            <a:ext cx="3237075" cy="1725154"/>
          </a:xfrm>
          <a:prstGeom prst="rect">
            <a:avLst/>
          </a:prstGeom>
          <a:noFill/>
          <a:ln>
            <a:noFill/>
          </a:ln>
        </p:spPr>
      </p:pic>
      <p:pic>
        <p:nvPicPr>
          <p:cNvPr id="77" name="Google Shape;77;p16"/>
          <p:cNvPicPr preferRelativeResize="0"/>
          <p:nvPr/>
        </p:nvPicPr>
        <p:blipFill rotWithShape="1">
          <a:blip r:embed="rId4">
            <a:alphaModFix/>
          </a:blip>
          <a:srcRect b="13088" l="0" r="0" t="0"/>
          <a:stretch/>
        </p:blipFill>
        <p:spPr>
          <a:xfrm>
            <a:off x="5262825" y="2447500"/>
            <a:ext cx="3237074" cy="17995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kinship</a:t>
            </a:r>
            <a:endParaRPr b="1">
              <a:latin typeface="Century Gothic"/>
              <a:ea typeface="Century Gothic"/>
              <a:cs typeface="Century Gothic"/>
              <a:sym typeface="Century Gothic"/>
            </a:endParaRPr>
          </a:p>
        </p:txBody>
      </p:sp>
      <p:sp>
        <p:nvSpPr>
          <p:cNvPr id="83" name="Google Shape;83;p17"/>
          <p:cNvSpPr txBox="1"/>
          <p:nvPr>
            <p:ph idx="1" type="subTitle"/>
          </p:nvPr>
        </p:nvSpPr>
        <p:spPr>
          <a:xfrm>
            <a:off x="265500" y="2895925"/>
            <a:ext cx="4045200" cy="185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a feeling of sharing common values, ideas, or characteristics;    a feeling of being related, like to family</a:t>
            </a:r>
            <a:endParaRPr b="1" sz="1800">
              <a:solidFill>
                <a:srgbClr val="4A86E8"/>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pic>
        <p:nvPicPr>
          <p:cNvPr id="84" name="Google Shape;84;p17"/>
          <p:cNvPicPr preferRelativeResize="0"/>
          <p:nvPr/>
        </p:nvPicPr>
        <p:blipFill>
          <a:blip r:embed="rId3">
            <a:alphaModFix/>
          </a:blip>
          <a:stretch>
            <a:fillRect/>
          </a:stretch>
        </p:blipFill>
        <p:spPr>
          <a:xfrm>
            <a:off x="5332225" y="708825"/>
            <a:ext cx="3225100" cy="3422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opportunity</a:t>
            </a:r>
            <a:endParaRPr sz="2600">
              <a:latin typeface="Century Gothic"/>
              <a:ea typeface="Century Gothic"/>
              <a:cs typeface="Century Gothic"/>
              <a:sym typeface="Century Gothic"/>
            </a:endParaRPr>
          </a:p>
        </p:txBody>
      </p:sp>
      <p:sp>
        <p:nvSpPr>
          <p:cNvPr id="90" name="Google Shape;90;p18"/>
          <p:cNvSpPr txBox="1"/>
          <p:nvPr>
            <p:ph idx="1" type="subTitle"/>
          </p:nvPr>
        </p:nvSpPr>
        <p:spPr>
          <a:xfrm>
            <a:off x="265500" y="3128950"/>
            <a:ext cx="4045200" cy="148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222222"/>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222222"/>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a</a:t>
            </a:r>
            <a:r>
              <a:rPr lang="en" sz="1800">
                <a:solidFill>
                  <a:schemeClr val="dk1"/>
                </a:solidFill>
                <a:latin typeface="Century Gothic"/>
                <a:ea typeface="Century Gothic"/>
                <a:cs typeface="Century Gothic"/>
                <a:sym typeface="Century Gothic"/>
              </a:rPr>
              <a:t> chance for a better situation or outcome</a:t>
            </a:r>
            <a:endParaRPr sz="1800">
              <a:solidFill>
                <a:schemeClr val="dk1"/>
              </a:solidFill>
              <a:latin typeface="Century Gothic"/>
              <a:ea typeface="Century Gothic"/>
              <a:cs typeface="Century Gothic"/>
              <a:sym typeface="Century Gothic"/>
            </a:endParaRPr>
          </a:p>
        </p:txBody>
      </p:sp>
      <p:pic>
        <p:nvPicPr>
          <p:cNvPr id="91" name="Google Shape;91;p18"/>
          <p:cNvPicPr preferRelativeResize="0"/>
          <p:nvPr/>
        </p:nvPicPr>
        <p:blipFill rotWithShape="1">
          <a:blip r:embed="rId3">
            <a:alphaModFix/>
          </a:blip>
          <a:srcRect b="0" l="8684" r="0" t="6200"/>
          <a:stretch/>
        </p:blipFill>
        <p:spPr>
          <a:xfrm>
            <a:off x="5318650" y="427700"/>
            <a:ext cx="2997675" cy="37592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promote</a:t>
            </a:r>
            <a:endParaRPr b="1">
              <a:latin typeface="Century Gothic"/>
              <a:ea typeface="Century Gothic"/>
              <a:cs typeface="Century Gothic"/>
              <a:sym typeface="Century Gothic"/>
            </a:endParaRPr>
          </a:p>
        </p:txBody>
      </p:sp>
      <p:sp>
        <p:nvSpPr>
          <p:cNvPr id="97" name="Google Shape;97;p19"/>
          <p:cNvSpPr txBox="1"/>
          <p:nvPr>
            <p:ph idx="1" type="subTitle"/>
          </p:nvPr>
        </p:nvSpPr>
        <p:spPr>
          <a:xfrm>
            <a:off x="340950" y="2993325"/>
            <a:ext cx="38943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to support or encourage;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to tell about something in a public way</a:t>
            </a:r>
            <a:endParaRPr sz="1800">
              <a:solidFill>
                <a:srgbClr val="4A86E8"/>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p:txBody>
      </p:sp>
      <p:sp>
        <p:nvSpPr>
          <p:cNvPr id="98" name="Google Shape;98;p19"/>
          <p:cNvSpPr txBox="1"/>
          <p:nvPr/>
        </p:nvSpPr>
        <p:spPr>
          <a:xfrm>
            <a:off x="6980750" y="2878425"/>
            <a:ext cx="1322400" cy="10638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9" name="Google Shape;99;p19"/>
          <p:cNvPicPr preferRelativeResize="0"/>
          <p:nvPr/>
        </p:nvPicPr>
        <p:blipFill rotWithShape="1">
          <a:blip r:embed="rId3">
            <a:alphaModFix/>
          </a:blip>
          <a:srcRect b="0" l="22656" r="11232" t="0"/>
          <a:stretch/>
        </p:blipFill>
        <p:spPr>
          <a:xfrm>
            <a:off x="5080247" y="1089450"/>
            <a:ext cx="3498631" cy="2419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265500" y="1272450"/>
            <a:ext cx="4045200" cy="129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500">
                <a:latin typeface="Century Gothic"/>
                <a:ea typeface="Century Gothic"/>
                <a:cs typeface="Century Gothic"/>
                <a:sym typeface="Century Gothic"/>
              </a:rPr>
              <a:t>translate</a:t>
            </a:r>
            <a:r>
              <a:rPr b="1" lang="en">
                <a:latin typeface="Century Gothic"/>
                <a:ea typeface="Century Gothic"/>
                <a:cs typeface="Century Gothic"/>
                <a:sym typeface="Century Gothic"/>
              </a:rPr>
              <a:t> </a:t>
            </a:r>
            <a:endParaRPr sz="2600">
              <a:latin typeface="Century Gothic"/>
              <a:ea typeface="Century Gothic"/>
              <a:cs typeface="Century Gothic"/>
              <a:sym typeface="Century Gothic"/>
            </a:endParaRPr>
          </a:p>
        </p:txBody>
      </p:sp>
      <p:sp>
        <p:nvSpPr>
          <p:cNvPr id="105" name="Google Shape;105;p20"/>
          <p:cNvSpPr txBox="1"/>
          <p:nvPr>
            <p:ph idx="1" type="subTitle"/>
          </p:nvPr>
        </p:nvSpPr>
        <p:spPr>
          <a:xfrm>
            <a:off x="265500" y="3005175"/>
            <a:ext cx="4045200" cy="169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verb</a:t>
            </a:r>
            <a:endParaRPr sz="1800">
              <a:solidFill>
                <a:schemeClr val="dk1"/>
              </a:solidFill>
              <a:latin typeface="Century Gothic"/>
              <a:ea typeface="Century Gothic"/>
              <a:cs typeface="Century Gothic"/>
              <a:sym typeface="Century Gothic"/>
            </a:endParaRPr>
          </a:p>
          <a:p>
            <a:pPr indent="0" lvl="0" marL="0" rtl="0" algn="l">
              <a:spcBef>
                <a:spcPts val="300"/>
              </a:spcBef>
              <a:spcAft>
                <a:spcPts val="0"/>
              </a:spcAft>
              <a:buClr>
                <a:schemeClr val="dk1"/>
              </a:buClr>
              <a:buSzPts val="1100"/>
              <a:buFont typeface="Arial"/>
              <a:buNone/>
            </a:pPr>
            <a:r>
              <a:t/>
            </a:r>
            <a:endParaRPr sz="1800">
              <a:solidFill>
                <a:schemeClr val="dk1"/>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chemeClr val="dk1"/>
                </a:solidFill>
                <a:latin typeface="Century Gothic"/>
                <a:ea typeface="Century Gothic"/>
                <a:cs typeface="Century Gothic"/>
                <a:sym typeface="Century Gothic"/>
              </a:rPr>
              <a:t>t</a:t>
            </a:r>
            <a:r>
              <a:rPr lang="en" sz="1800">
                <a:solidFill>
                  <a:schemeClr val="dk1"/>
                </a:solidFill>
                <a:latin typeface="Century Gothic"/>
                <a:ea typeface="Century Gothic"/>
                <a:cs typeface="Century Gothic"/>
                <a:sym typeface="Century Gothic"/>
              </a:rPr>
              <a:t>o change into the words of another language</a:t>
            </a:r>
            <a:endParaRPr sz="1800">
              <a:solidFill>
                <a:schemeClr val="dk1"/>
              </a:solidFill>
              <a:latin typeface="Century Gothic"/>
              <a:ea typeface="Century Gothic"/>
              <a:cs typeface="Century Gothic"/>
              <a:sym typeface="Century Gothic"/>
            </a:endParaRPr>
          </a:p>
        </p:txBody>
      </p:sp>
      <p:pic>
        <p:nvPicPr>
          <p:cNvPr id="106" name="Google Shape;106;p20"/>
          <p:cNvPicPr preferRelativeResize="0"/>
          <p:nvPr/>
        </p:nvPicPr>
        <p:blipFill rotWithShape="1">
          <a:blip r:embed="rId3">
            <a:alphaModFix/>
          </a:blip>
          <a:srcRect b="3905" l="12652" r="24961" t="48352"/>
          <a:stretch/>
        </p:blipFill>
        <p:spPr>
          <a:xfrm rot="5400000">
            <a:off x="5219889" y="513989"/>
            <a:ext cx="3379100" cy="365832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265500" y="1089450"/>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Century Gothic"/>
                <a:ea typeface="Century Gothic"/>
                <a:cs typeface="Century Gothic"/>
                <a:sym typeface="Century Gothic"/>
              </a:rPr>
              <a:t>understanding</a:t>
            </a:r>
            <a:endParaRPr b="1">
              <a:latin typeface="Century Gothic"/>
              <a:ea typeface="Century Gothic"/>
              <a:cs typeface="Century Gothic"/>
              <a:sym typeface="Century Gothic"/>
            </a:endParaRPr>
          </a:p>
        </p:txBody>
      </p:sp>
      <p:sp>
        <p:nvSpPr>
          <p:cNvPr id="112" name="Google Shape;112;p21"/>
          <p:cNvSpPr txBox="1"/>
          <p:nvPr>
            <p:ph idx="1" type="subTitle"/>
          </p:nvPr>
        </p:nvSpPr>
        <p:spPr>
          <a:xfrm>
            <a:off x="265500" y="3143125"/>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rgbClr val="666666"/>
                </a:solidFill>
                <a:latin typeface="Century Gothic"/>
                <a:ea typeface="Century Gothic"/>
                <a:cs typeface="Century Gothic"/>
                <a:sym typeface="Century Gothic"/>
              </a:rPr>
              <a:t>noun</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0"/>
              </a:spcAft>
              <a:buClr>
                <a:schemeClr val="dk1"/>
              </a:buClr>
              <a:buSzPts val="1100"/>
              <a:buFont typeface="Arial"/>
              <a:buNone/>
            </a:pPr>
            <a:r>
              <a:t/>
            </a:r>
            <a:endParaRPr sz="1800">
              <a:solidFill>
                <a:srgbClr val="666666"/>
              </a:solidFill>
              <a:latin typeface="Century Gothic"/>
              <a:ea typeface="Century Gothic"/>
              <a:cs typeface="Century Gothic"/>
              <a:sym typeface="Century Gothic"/>
            </a:endParaRPr>
          </a:p>
          <a:p>
            <a:pPr indent="0" lvl="0" marL="0" rtl="0" algn="ctr">
              <a:spcBef>
                <a:spcPts val="300"/>
              </a:spcBef>
              <a:spcAft>
                <a:spcPts val="300"/>
              </a:spcAft>
              <a:buClr>
                <a:schemeClr val="dk1"/>
              </a:buClr>
              <a:buSzPts val="1100"/>
              <a:buFont typeface="Arial"/>
              <a:buNone/>
            </a:pPr>
            <a:r>
              <a:rPr lang="en" sz="1800">
                <a:solidFill>
                  <a:srgbClr val="000000"/>
                </a:solidFill>
                <a:latin typeface="Century Gothic"/>
                <a:ea typeface="Century Gothic"/>
                <a:cs typeface="Century Gothic"/>
                <a:sym typeface="Century Gothic"/>
              </a:rPr>
              <a:t>s</a:t>
            </a:r>
            <a:r>
              <a:rPr lang="en" sz="1800">
                <a:solidFill>
                  <a:srgbClr val="000000"/>
                </a:solidFill>
                <a:latin typeface="Century Gothic"/>
                <a:ea typeface="Century Gothic"/>
                <a:cs typeface="Century Gothic"/>
                <a:sym typeface="Century Gothic"/>
              </a:rPr>
              <a:t>ympathy toward or appreciation about other people</a:t>
            </a:r>
            <a:endParaRPr sz="1800">
              <a:solidFill>
                <a:srgbClr val="000000"/>
              </a:solidFill>
              <a:latin typeface="Century Gothic"/>
              <a:ea typeface="Century Gothic"/>
              <a:cs typeface="Century Gothic"/>
              <a:sym typeface="Century Gothic"/>
            </a:endParaRPr>
          </a:p>
        </p:txBody>
      </p:sp>
      <p:pic>
        <p:nvPicPr>
          <p:cNvPr id="113" name="Google Shape;113;p21"/>
          <p:cNvPicPr preferRelativeResize="0"/>
          <p:nvPr/>
        </p:nvPicPr>
        <p:blipFill rotWithShape="1">
          <a:blip r:embed="rId3">
            <a:alphaModFix/>
          </a:blip>
          <a:srcRect b="26653" l="17114" r="7190" t="4366"/>
          <a:stretch/>
        </p:blipFill>
        <p:spPr>
          <a:xfrm>
            <a:off x="4760900" y="1089450"/>
            <a:ext cx="4235551" cy="27277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2bf73b4ac84de7c90cc22e116d56fb9d">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4f80d8fa05db4362c37c97716e1578e8"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B9CF6B-C364-4F4A-979D-3C084320FC2B}"/>
</file>

<file path=customXml/itemProps2.xml><?xml version="1.0" encoding="utf-8"?>
<ds:datastoreItem xmlns:ds="http://schemas.openxmlformats.org/officeDocument/2006/customXml" ds:itemID="{5B5F6777-D9CE-4F82-AE92-48330D4A2A2D}"/>
</file>

<file path=customXml/itemProps3.xml><?xml version="1.0" encoding="utf-8"?>
<ds:datastoreItem xmlns:ds="http://schemas.openxmlformats.org/officeDocument/2006/customXml" ds:itemID="{4FCFB09B-9503-41A1-BC4C-20E1850D95A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