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font" Target="fonts/CenturyGothic-italic.fntdata"/><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font" Target="fonts/CenturyGothic-bold.fntdata"/><Relationship Id="rId7" Type="http://schemas.openxmlformats.org/officeDocument/2006/relationships/slide" Target="slides/slide3.xml"/><Relationship Id="rId17" Type="http://schemas.openxmlformats.org/officeDocument/2006/relationships/customXml" Target="../customXml/item3.xml"/><Relationship Id="rId2" Type="http://schemas.openxmlformats.org/officeDocument/2006/relationships/presProps" Target="presProps.xml"/><Relationship Id="rId16" Type="http://schemas.openxmlformats.org/officeDocument/2006/relationships/customXml" Target="../customXml/item2.xml"/><Relationship Id="rId11" Type="http://schemas.openxmlformats.org/officeDocument/2006/relationships/font" Target="fonts/CenturyGothic-regular.fntdata"/><Relationship Id="rId1" Type="http://schemas.openxmlformats.org/officeDocument/2006/relationships/theme" Target="theme/theme1.xml"/><Relationship Id="rId6" Type="http://schemas.openxmlformats.org/officeDocument/2006/relationships/slide" Target="slides/slide2.xml"/><Relationship Id="rId5" Type="http://schemas.openxmlformats.org/officeDocument/2006/relationships/slide" Target="slides/slide1.xml"/><Relationship Id="rId15" Type="http://schemas.openxmlformats.org/officeDocument/2006/relationships/customXml" Target="../customXml/item1.xml"/><Relationship Id="rId10" Type="http://schemas.openxmlformats.org/officeDocument/2006/relationships/slide" Target="slides/slide6.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CenturyGothic-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ourses.washington.edu/statclim/whatcanbedone.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0f9ee2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0f9ee2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7384e73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7384e73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4899b53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4899b53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7371a9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7371a9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f1c9f4d760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f1c9f4d760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solidFill>
                  <a:schemeClr val="dk1"/>
                </a:solidFill>
                <a:highlight>
                  <a:srgbClr val="FFFFFF"/>
                </a:highlight>
                <a:latin typeface="Georgia"/>
                <a:ea typeface="Georgia"/>
                <a:cs typeface="Georgia"/>
                <a:sym typeface="Georgia"/>
              </a:rPr>
              <a:t>Baltim built a seawall in 1992 out of large, concrete tetrapod blocks. This has slowed—but not stopped—the sea’s advance. This type of structure, known as a </a:t>
            </a:r>
            <a:r>
              <a:rPr lang="en" sz="1350" u="sng">
                <a:solidFill>
                  <a:schemeClr val="dk1"/>
                </a:solidFill>
                <a:highlight>
                  <a:srgbClr val="FFFFFF"/>
                </a:highlight>
                <a:latin typeface="Georgia"/>
                <a:ea typeface="Georgia"/>
                <a:cs typeface="Georgia"/>
                <a:sym typeface="Georgia"/>
                <a:hlinkClick r:id="rId2">
                  <a:extLst>
                    <a:ext uri="{A12FA001-AC4F-418D-AE19-62706E023703}">
                      <ahyp:hlinkClr val="tx"/>
                    </a:ext>
                  </a:extLst>
                </a:hlinkClick>
              </a:rPr>
              <a:t>revetment</a:t>
            </a:r>
            <a:r>
              <a:rPr lang="en" sz="1350">
                <a:solidFill>
                  <a:schemeClr val="dk1"/>
                </a:solidFill>
                <a:highlight>
                  <a:srgbClr val="FFFFFF"/>
                </a:highlight>
                <a:latin typeface="Georgia"/>
                <a:ea typeface="Georgia"/>
                <a:cs typeface="Georgia"/>
                <a:sym typeface="Georgia"/>
              </a:rPr>
              <a:t>, has an average life span of 30 to 50 years. Already the wall is half-buried in sand.</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350">
                <a:solidFill>
                  <a:schemeClr val="dk1"/>
                </a:solidFill>
                <a:highlight>
                  <a:srgbClr val="FFFFFF"/>
                </a:highlight>
                <a:latin typeface="Georgia"/>
                <a:ea typeface="Georgia"/>
                <a:cs typeface="Georgia"/>
                <a:sym typeface="Georgia"/>
              </a:rPr>
              <a:t>All along the coast, cities and towns like Baltim have constructed sea walls to try and hold back the water, but even with these measures in place, Husseiny predicted that no fewer than 10 million people would be displaced in the next 30 years.</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1c9f4d76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1c9f4d76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naturalb3auty.blogspot.com/2011/01/mississippi-river.html" TargetMode="External"/><Relationship Id="rId4" Type="http://schemas.openxmlformats.org/officeDocument/2006/relationships/hyperlink" Target="http://www.radicalcartography.net/index.html?fisk" TargetMode="External"/><Relationship Id="rId5" Type="http://schemas.openxmlformats.org/officeDocument/2006/relationships/hyperlink" Target="http://www.motherjones.com/environment/2015/11/egypt-nile-river-climate-chang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The Changing </a:t>
            </a:r>
            <a:endParaRPr>
              <a:latin typeface="Century Gothic"/>
              <a:ea typeface="Century Gothic"/>
              <a:cs typeface="Century Gothic"/>
              <a:sym typeface="Century Gothic"/>
            </a:endParaRPr>
          </a:p>
          <a:p>
            <a:pPr indent="0" lvl="0" marL="0" rtl="0" algn="ctr">
              <a:spcBef>
                <a:spcPts val="0"/>
              </a:spcBef>
              <a:spcAft>
                <a:spcPts val="0"/>
              </a:spcAft>
              <a:buNone/>
            </a:pPr>
            <a:r>
              <a:rPr lang="en">
                <a:latin typeface="Century Gothic"/>
                <a:ea typeface="Century Gothic"/>
                <a:cs typeface="Century Gothic"/>
                <a:sym typeface="Century Gothic"/>
              </a:rPr>
              <a:t>Mississippi River</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37529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4, Day 5</a:t>
            </a:r>
            <a:endParaRPr>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98250" y="0"/>
            <a:ext cx="8347500" cy="5143500"/>
          </a:xfrm>
          <a:prstGeom prst="rect">
            <a:avLst/>
          </a:prstGeom>
          <a:noFill/>
          <a:ln>
            <a:noFill/>
          </a:ln>
        </p:spPr>
      </p:pic>
      <p:sp>
        <p:nvSpPr>
          <p:cNvPr id="61" name="Google Shape;61;p14"/>
          <p:cNvSpPr/>
          <p:nvPr/>
        </p:nvSpPr>
        <p:spPr>
          <a:xfrm rot="-698430">
            <a:off x="4722049" y="606811"/>
            <a:ext cx="1009564" cy="4133104"/>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678350" y="4612700"/>
            <a:ext cx="78279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alibri"/>
                <a:ea typeface="Calibri"/>
                <a:cs typeface="Calibri"/>
                <a:sym typeface="Calibri"/>
              </a:rPr>
              <a:t>Mississippi River</a:t>
            </a:r>
            <a:endParaRPr sz="1800">
              <a:latin typeface="Calibri"/>
              <a:ea typeface="Calibri"/>
              <a:cs typeface="Calibri"/>
              <a:sym typeface="Calibri"/>
            </a:endParaRPr>
          </a:p>
        </p:txBody>
      </p:sp>
      <p:pic>
        <p:nvPicPr>
          <p:cNvPr id="67" name="Google Shape;67;p15"/>
          <p:cNvPicPr preferRelativeResize="0"/>
          <p:nvPr/>
        </p:nvPicPr>
        <p:blipFill>
          <a:blip r:embed="rId3">
            <a:alphaModFix/>
          </a:blip>
          <a:stretch>
            <a:fillRect/>
          </a:stretch>
        </p:blipFill>
        <p:spPr>
          <a:xfrm>
            <a:off x="1647075" y="152400"/>
            <a:ext cx="5849850" cy="4415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5494947" y="0"/>
            <a:ext cx="2283277" cy="5143500"/>
          </a:xfrm>
          <a:prstGeom prst="rect">
            <a:avLst/>
          </a:prstGeom>
          <a:noFill/>
          <a:ln cap="flat" cmpd="sng" w="9525">
            <a:solidFill>
              <a:srgbClr val="999999"/>
            </a:solidFill>
            <a:prstDash val="solid"/>
            <a:round/>
            <a:headEnd len="sm" w="sm" type="none"/>
            <a:tailEnd len="sm" w="sm" type="none"/>
          </a:ln>
        </p:spPr>
      </p:pic>
      <p:pic>
        <p:nvPicPr>
          <p:cNvPr id="73" name="Google Shape;73;p16"/>
          <p:cNvPicPr preferRelativeResize="0"/>
          <p:nvPr/>
        </p:nvPicPr>
        <p:blipFill>
          <a:blip r:embed="rId4">
            <a:alphaModFix/>
          </a:blip>
          <a:stretch>
            <a:fillRect/>
          </a:stretch>
        </p:blipFill>
        <p:spPr>
          <a:xfrm>
            <a:off x="1447800" y="152400"/>
            <a:ext cx="3259935" cy="4838700"/>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610625" y="128850"/>
            <a:ext cx="6078100" cy="4052075"/>
          </a:xfrm>
          <a:prstGeom prst="rect">
            <a:avLst/>
          </a:prstGeom>
          <a:noFill/>
          <a:ln>
            <a:noFill/>
          </a:ln>
        </p:spPr>
      </p:pic>
      <p:sp>
        <p:nvSpPr>
          <p:cNvPr id="79" name="Google Shape;79;p17"/>
          <p:cNvSpPr txBox="1"/>
          <p:nvPr/>
        </p:nvSpPr>
        <p:spPr>
          <a:xfrm>
            <a:off x="847475" y="4382775"/>
            <a:ext cx="7604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Calibri"/>
                <a:ea typeface="Calibri"/>
                <a:cs typeface="Calibri"/>
                <a:sym typeface="Calibri"/>
              </a:rPr>
              <a:t>About 30 years ago, a seawall was built in Baltim using these </a:t>
            </a:r>
            <a:r>
              <a:rPr b="1" lang="en" sz="1800">
                <a:latin typeface="Calibri"/>
                <a:ea typeface="Calibri"/>
                <a:cs typeface="Calibri"/>
                <a:sym typeface="Calibri"/>
              </a:rPr>
              <a:t>cement</a:t>
            </a:r>
            <a:r>
              <a:rPr lang="en" sz="1800">
                <a:latin typeface="Calibri"/>
                <a:ea typeface="Calibri"/>
                <a:cs typeface="Calibri"/>
                <a:sym typeface="Calibri"/>
              </a:rPr>
              <a:t> blocks. </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nvSpPr>
        <p:spPr>
          <a:xfrm>
            <a:off x="821975" y="684975"/>
            <a:ext cx="7709100" cy="239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libri"/>
                <a:ea typeface="Calibri"/>
                <a:cs typeface="Calibri"/>
                <a:sym typeface="Calibri"/>
              </a:rPr>
              <a:t>Citations</a:t>
            </a:r>
            <a:endParaRPr b="1" sz="2200">
              <a:latin typeface="Calibri"/>
              <a:ea typeface="Calibri"/>
              <a:cs typeface="Calibri"/>
              <a:sym typeface="Calibri"/>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sz="1200">
                <a:solidFill>
                  <a:schemeClr val="dk1"/>
                </a:solidFill>
                <a:latin typeface="Calibri"/>
                <a:ea typeface="Calibri"/>
                <a:cs typeface="Calibri"/>
                <a:sym typeface="Calibri"/>
              </a:rPr>
              <a:t>Slide 2</a:t>
            </a: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Source: Wikimedia Commons </a:t>
            </a:r>
            <a:endParaRPr sz="1200">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rPr lang="en" sz="1200">
                <a:solidFill>
                  <a:schemeClr val="dk1"/>
                </a:solidFill>
                <a:latin typeface="Calibri"/>
                <a:ea typeface="Calibri"/>
                <a:cs typeface="Calibri"/>
                <a:sym typeface="Calibri"/>
              </a:rPr>
              <a:t>Slide 3: </a:t>
            </a:r>
            <a:r>
              <a:rPr lang="en" sz="1200" u="sng">
                <a:solidFill>
                  <a:schemeClr val="hlink"/>
                </a:solidFill>
                <a:latin typeface="Calibri"/>
                <a:ea typeface="Calibri"/>
                <a:cs typeface="Calibri"/>
                <a:sym typeface="Calibri"/>
                <a:hlinkClick r:id="rId3"/>
              </a:rPr>
              <a:t>http://naturalb3auty.blogspot.com/2011/01/mississippi-river.html</a:t>
            </a:r>
            <a:r>
              <a:rPr lang="en">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1000"/>
              </a:spcBef>
              <a:spcAft>
                <a:spcPts val="0"/>
              </a:spcAft>
              <a:buNone/>
            </a:pPr>
            <a:r>
              <a:rPr lang="en" sz="1200">
                <a:solidFill>
                  <a:schemeClr val="dk1"/>
                </a:solidFill>
                <a:latin typeface="Calibri"/>
                <a:ea typeface="Calibri"/>
                <a:cs typeface="Calibri"/>
                <a:sym typeface="Calibri"/>
              </a:rPr>
              <a:t>Slide 4: </a:t>
            </a:r>
            <a:r>
              <a:rPr lang="en" sz="1200" u="sng">
                <a:solidFill>
                  <a:schemeClr val="hlink"/>
                </a:solidFill>
                <a:latin typeface="Calibri"/>
                <a:ea typeface="Calibri"/>
                <a:cs typeface="Calibri"/>
                <a:sym typeface="Calibri"/>
                <a:hlinkClick r:id="rId4"/>
              </a:rPr>
              <a:t>http://www.radicalcartography.net/index.html?fisk</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1000"/>
              </a:spcBef>
              <a:spcAft>
                <a:spcPts val="0"/>
              </a:spcAft>
              <a:buNone/>
            </a:pPr>
            <a:r>
              <a:rPr lang="en" sz="1200">
                <a:solidFill>
                  <a:schemeClr val="dk1"/>
                </a:solidFill>
                <a:latin typeface="Calibri"/>
                <a:ea typeface="Calibri"/>
                <a:cs typeface="Calibri"/>
                <a:sym typeface="Calibri"/>
              </a:rPr>
              <a:t>Slide 5: </a:t>
            </a:r>
            <a:r>
              <a:rPr lang="en" sz="1100" u="sng">
                <a:solidFill>
                  <a:schemeClr val="hlink"/>
                </a:solidFill>
                <a:latin typeface="Calibri"/>
                <a:ea typeface="Calibri"/>
                <a:cs typeface="Calibri"/>
                <a:sym typeface="Calibri"/>
                <a:hlinkClick r:id="rId5"/>
              </a:rPr>
              <a:t>http://www.motherjones.com/environment/2015/11/egypt-nile-river-climate-change/</a:t>
            </a:r>
            <a:r>
              <a:rPr lang="en" sz="11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1000"/>
              </a:spcBef>
              <a:spcAft>
                <a:spcPts val="0"/>
              </a:spcAft>
              <a:buNone/>
            </a:pPr>
            <a:r>
              <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1D8205-84A8-46AB-BEDB-D5B3D2199E30}"/>
</file>

<file path=customXml/itemProps2.xml><?xml version="1.0" encoding="utf-8"?>
<ds:datastoreItem xmlns:ds="http://schemas.openxmlformats.org/officeDocument/2006/customXml" ds:itemID="{6C5D90F6-0303-4310-B4EC-BEE9281B38E8}"/>
</file>

<file path=customXml/itemProps3.xml><?xml version="1.0" encoding="utf-8"?>
<ds:datastoreItem xmlns:ds="http://schemas.openxmlformats.org/officeDocument/2006/customXml" ds:itemID="{090DD36F-0C4E-48C3-BE2C-9333C6C458B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