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8" Type="http://schemas.openxmlformats.org/officeDocument/2006/relationships/slide" Target="slides/slide4.xml"/><Relationship Id="rId21" Type="http://schemas.openxmlformats.org/officeDocument/2006/relationships/font" Target="fonts/CenturyGothic-italic.fntdata"/><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7" Type="http://schemas.openxmlformats.org/officeDocument/2006/relationships/slide" Target="slides/slide3.xml"/><Relationship Id="rId25" Type="http://schemas.openxmlformats.org/officeDocument/2006/relationships/customXml" Target="../customXml/item3.xml"/><Relationship Id="rId20" Type="http://schemas.openxmlformats.org/officeDocument/2006/relationships/font" Target="fonts/CenturyGothic-bold.fntdata"/><Relationship Id="rId2"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1" Type="http://schemas.openxmlformats.org/officeDocument/2006/relationships/theme" Target="theme/theme2.xml"/><Relationship Id="rId6" Type="http://schemas.openxmlformats.org/officeDocument/2006/relationships/slide" Target="slides/slide2.xml"/><Relationship Id="rId24" Type="http://schemas.openxmlformats.org/officeDocument/2006/relationships/customXml" Target="../customXml/item2.xml"/><Relationship Id="rId15" Type="http://schemas.openxmlformats.org/officeDocument/2006/relationships/slide" Target="slides/slide11.xml"/><Relationship Id="rId5" Type="http://schemas.openxmlformats.org/officeDocument/2006/relationships/slide" Target="slides/slide1.xml"/><Relationship Id="rId23"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font" Target="fonts/CenturyGothic-regular.fntdata"/><Relationship Id="rId22" Type="http://schemas.openxmlformats.org/officeDocument/2006/relationships/font" Target="fonts/CenturyGothic-boldItalic.fnt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ourses.washington.edu/statclim/whatcanbedone.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16ebe8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16ebe8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54899b5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54899b5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09a30e48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09a30e48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rPr>
              <a:t>Abdullah Salam walks in his field, spreading wheat seeds for the winter season. Farmers like Salam in Egypt’s Nile Delta are struggling with lower crop yields as the nearby Mediterranean rises and increases the soil’s salinity. One acre used to yield three tons. Now it yields barely over half that amount.</a:t>
            </a:r>
            <a:r>
              <a:rPr lang="en" sz="1200">
                <a:solidFill>
                  <a:srgbClr val="999999"/>
                </a:solidFill>
                <a:highlight>
                  <a:srgbClr val="FFFFFF"/>
                </a:highlight>
              </a:rPr>
              <a:t>Nicholas Linn for Newsweek</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6d60e31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6d60e31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56d60e31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56d60e31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50">
                <a:solidFill>
                  <a:schemeClr val="dk1"/>
                </a:solidFill>
                <a:highlight>
                  <a:srgbClr val="FFFFFF"/>
                </a:highlight>
                <a:latin typeface="Georgia"/>
                <a:ea typeface="Georgia"/>
                <a:cs typeface="Georgia"/>
                <a:sym typeface="Georgia"/>
              </a:rPr>
              <a:t>Baltim built a seawall in 1992 out of large, concrete tetrapod blocks. This has slowed—but not stopped—the sea’s advance. This type of structure, known as a </a:t>
            </a:r>
            <a:r>
              <a:rPr lang="en" sz="1350" u="sng">
                <a:solidFill>
                  <a:schemeClr val="dk1"/>
                </a:solidFill>
                <a:highlight>
                  <a:srgbClr val="FFFFFF"/>
                </a:highlight>
                <a:latin typeface="Georgia"/>
                <a:ea typeface="Georgia"/>
                <a:cs typeface="Georgia"/>
                <a:sym typeface="Georgia"/>
                <a:hlinkClick r:id="rId2">
                  <a:extLst>
                    <a:ext uri="{A12FA001-AC4F-418D-AE19-62706E023703}">
                      <ahyp:hlinkClr val="tx"/>
                    </a:ext>
                  </a:extLst>
                </a:hlinkClick>
              </a:rPr>
              <a:t>revetment</a:t>
            </a:r>
            <a:r>
              <a:rPr lang="en" sz="1350">
                <a:solidFill>
                  <a:schemeClr val="dk1"/>
                </a:solidFill>
                <a:highlight>
                  <a:srgbClr val="FFFFFF"/>
                </a:highlight>
                <a:latin typeface="Georgia"/>
                <a:ea typeface="Georgia"/>
                <a:cs typeface="Georgia"/>
                <a:sym typeface="Georgia"/>
              </a:rPr>
              <a:t>, has an average life span of 30 to 50 years. Already the wall is half-buried in sand.</a:t>
            </a:r>
            <a:endParaRPr sz="1350">
              <a:solidFill>
                <a:schemeClr val="dk1"/>
              </a:solidFill>
              <a:highlight>
                <a:srgbClr val="FFFFFF"/>
              </a:highlight>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350">
                <a:solidFill>
                  <a:schemeClr val="dk1"/>
                </a:solidFill>
                <a:highlight>
                  <a:srgbClr val="FFFFFF"/>
                </a:highlight>
                <a:latin typeface="Georgia"/>
                <a:ea typeface="Georgia"/>
                <a:cs typeface="Georgia"/>
                <a:sym typeface="Georgia"/>
              </a:rPr>
              <a:t>All along the coast, cities and towns like Baltim have constructed sea walls to try and hold back the water, but even with these measures in place, Husseiny predicted that no fewer than 10 million people would be displaced in the next 30 years.</a:t>
            </a:r>
            <a:endParaRPr sz="1350">
              <a:solidFill>
                <a:schemeClr val="dk1"/>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6dc4a89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f6dc4a89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4899b53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4899b53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56d60e31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56d60e31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rPr>
              <a:t>Abdullah Salam walks in his field, spreading wheat seeds for the winter season. Farmers like Salam in Egypt’s Nile Delta are struggling with lower crop yields as the nearby Mediterranean rises and increases the soil’s salinity. One acre used to yield three tons. Now it yields barely over half that amount.</a:t>
            </a:r>
            <a:r>
              <a:rPr lang="en" sz="1200">
                <a:solidFill>
                  <a:srgbClr val="999999"/>
                </a:solidFill>
                <a:highlight>
                  <a:srgbClr val="FFFFFF"/>
                </a:highlight>
              </a:rPr>
              <a:t>Nicholas Linn for Newsweek</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6d60e3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6d60e3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56f986ce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56f986ce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54899b5a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54899b5a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56d60e31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6d60e31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56f986ce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56f986ce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56f986ce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56f986ce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www.sestopotere.com/wp-content/uploads/nord-africa.jpg" TargetMode="External"/><Relationship Id="rId4" Type="http://schemas.openxmlformats.org/officeDocument/2006/relationships/hyperlink" Target="http://www.motherjones.com/environment/2015/11/egypt-nile-river-climate-change/" TargetMode="External"/><Relationship Id="rId10" Type="http://schemas.openxmlformats.org/officeDocument/2006/relationships/hyperlink" Target="http://www.ibtimes.co.uk/egypts-nile-delta-threatened-by-looming-crisis-water-food-shortages-1611479" TargetMode="External"/><Relationship Id="rId9" Type="http://schemas.openxmlformats.org/officeDocument/2006/relationships/hyperlink" Target="http://wildencounters.net/gallery2/v/landscapes/africa/0065+-+Aerial+shot+of+the+Omo+river+delta_+N_+Lake+Turkana_+Ethiopia.jpg.html" TargetMode="External"/><Relationship Id="rId5" Type="http://schemas.openxmlformats.org/officeDocument/2006/relationships/hyperlink" Target="https://water.usgs.gov/edu/gallery/watercyclekids/freshwater-nile.html" TargetMode="External"/><Relationship Id="rId6" Type="http://schemas.openxmlformats.org/officeDocument/2006/relationships/hyperlink" Target="http://pixdaus.com/view-of-nile-river-delta-red-sea-sinai-peninsula-from-space-/items/view/43147/" TargetMode="External"/><Relationship Id="rId7" Type="http://schemas.openxmlformats.org/officeDocument/2006/relationships/hyperlink" Target="https://www.google.com/maps/d/u/0/viewer?mid=1nkLGhuVMT8ntkmt4dzalGsJGC8k&amp;hl=en_US&amp;ll=29.740532115936382%2C28.627624374999982&amp;z=6" TargetMode="External"/><Relationship Id="rId8" Type="http://schemas.openxmlformats.org/officeDocument/2006/relationships/hyperlink" Target="https://www.google.com/maps/place/Kafr+El-Shaikh,+Qism+Kafr+El-Shaikh,+Kafr+El-Shaikh,+Gharbia+Governorate,+Egypt/@31.1271275,30.659462,9z/data=!4m5!3m4!1s0x14f7ab78f233021f:0xc2cdebb004a208f8!8m2!3d31.1063198!4d30.941975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Erosion at </a:t>
            </a:r>
            <a:endParaRPr>
              <a:latin typeface="Century Gothic"/>
              <a:ea typeface="Century Gothic"/>
              <a:cs typeface="Century Gothic"/>
              <a:sym typeface="Century Gothic"/>
            </a:endParaRPr>
          </a:p>
          <a:p>
            <a:pPr indent="0" lvl="0" marL="0" rtl="0" algn="ctr">
              <a:spcBef>
                <a:spcPts val="0"/>
              </a:spcBef>
              <a:spcAft>
                <a:spcPts val="0"/>
              </a:spcAft>
              <a:buNone/>
            </a:pPr>
            <a:r>
              <a:rPr lang="en">
                <a:latin typeface="Century Gothic"/>
                <a:ea typeface="Century Gothic"/>
                <a:cs typeface="Century Gothic"/>
                <a:sym typeface="Century Gothic"/>
              </a:rPr>
              <a:t>the Nile River, Egypt</a:t>
            </a:r>
            <a:endParaRPr>
              <a:latin typeface="Century Gothic"/>
              <a:ea typeface="Century Gothic"/>
              <a:cs typeface="Century Gothic"/>
              <a:sym typeface="Century Gothic"/>
            </a:endParaRPr>
          </a:p>
        </p:txBody>
      </p:sp>
      <p:sp>
        <p:nvSpPr>
          <p:cNvPr id="55" name="Google Shape;55;p13"/>
          <p:cNvSpPr txBox="1"/>
          <p:nvPr>
            <p:ph idx="1" type="subTitle"/>
          </p:nvPr>
        </p:nvSpPr>
        <p:spPr>
          <a:xfrm>
            <a:off x="311700" y="37326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Text Talk Week 4, Day 4</a:t>
            </a:r>
            <a:endParaRPr>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2"/>
          <p:cNvPicPr preferRelativeResize="0"/>
          <p:nvPr/>
        </p:nvPicPr>
        <p:blipFill rotWithShape="1">
          <a:blip r:embed="rId3">
            <a:alphaModFix/>
          </a:blip>
          <a:srcRect b="6638" l="0" r="0" t="0"/>
          <a:stretch/>
        </p:blipFill>
        <p:spPr>
          <a:xfrm>
            <a:off x="965925" y="236725"/>
            <a:ext cx="6562525" cy="4313350"/>
          </a:xfrm>
          <a:prstGeom prst="rect">
            <a:avLst/>
          </a:prstGeom>
          <a:noFill/>
          <a:ln>
            <a:noFill/>
          </a:ln>
        </p:spPr>
      </p:pic>
      <p:sp>
        <p:nvSpPr>
          <p:cNvPr id="109" name="Google Shape;109;p22"/>
          <p:cNvSpPr txBox="1"/>
          <p:nvPr/>
        </p:nvSpPr>
        <p:spPr>
          <a:xfrm rot="-5400000">
            <a:off x="6464300" y="2325100"/>
            <a:ext cx="4386300" cy="39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p:txBody>
      </p:sp>
      <p:sp>
        <p:nvSpPr>
          <p:cNvPr id="110" name="Google Shape;110;p22"/>
          <p:cNvSpPr txBox="1"/>
          <p:nvPr/>
        </p:nvSpPr>
        <p:spPr>
          <a:xfrm>
            <a:off x="2623950" y="4602875"/>
            <a:ext cx="3896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Calibri"/>
                <a:ea typeface="Calibri"/>
                <a:cs typeface="Calibri"/>
                <a:sym typeface="Calibri"/>
              </a:rPr>
              <a:t>A </a:t>
            </a:r>
            <a:r>
              <a:rPr b="1" lang="en" sz="1800">
                <a:solidFill>
                  <a:schemeClr val="dk1"/>
                </a:solidFill>
                <a:latin typeface="Calibri"/>
                <a:ea typeface="Calibri"/>
                <a:cs typeface="Calibri"/>
                <a:sym typeface="Calibri"/>
              </a:rPr>
              <a:t>fertile</a:t>
            </a:r>
            <a:r>
              <a:rPr lang="en" sz="1800">
                <a:solidFill>
                  <a:schemeClr val="dk1"/>
                </a:solidFill>
                <a:latin typeface="Calibri"/>
                <a:ea typeface="Calibri"/>
                <a:cs typeface="Calibri"/>
                <a:sym typeface="Calibri"/>
              </a:rPr>
              <a:t> area of the Nile River</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3"/>
          <p:cNvPicPr preferRelativeResize="0"/>
          <p:nvPr/>
        </p:nvPicPr>
        <p:blipFill>
          <a:blip r:embed="rId3">
            <a:alphaModFix/>
          </a:blip>
          <a:stretch>
            <a:fillRect/>
          </a:stretch>
        </p:blipFill>
        <p:spPr>
          <a:xfrm>
            <a:off x="1446875" y="45525"/>
            <a:ext cx="6106150" cy="4071552"/>
          </a:xfrm>
          <a:prstGeom prst="rect">
            <a:avLst/>
          </a:prstGeom>
          <a:noFill/>
          <a:ln>
            <a:noFill/>
          </a:ln>
        </p:spPr>
      </p:pic>
      <p:sp>
        <p:nvSpPr>
          <p:cNvPr id="116" name="Google Shape;116;p23"/>
          <p:cNvSpPr txBox="1"/>
          <p:nvPr/>
        </p:nvSpPr>
        <p:spPr>
          <a:xfrm>
            <a:off x="908925" y="4219150"/>
            <a:ext cx="6960900" cy="738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800">
                <a:latin typeface="Calibri"/>
                <a:ea typeface="Calibri"/>
                <a:cs typeface="Calibri"/>
                <a:sym typeface="Calibri"/>
              </a:rPr>
              <a:t>Instead of gettin</a:t>
            </a:r>
            <a:r>
              <a:rPr lang="en" sz="1800">
                <a:latin typeface="Calibri"/>
                <a:ea typeface="Calibri"/>
                <a:cs typeface="Calibri"/>
                <a:sym typeface="Calibri"/>
              </a:rPr>
              <a:t>g fresh water fr</a:t>
            </a:r>
            <a:r>
              <a:rPr lang="en" sz="1800">
                <a:latin typeface="Calibri"/>
                <a:ea typeface="Calibri"/>
                <a:cs typeface="Calibri"/>
                <a:sym typeface="Calibri"/>
              </a:rPr>
              <a:t>om the Nile River, Abdullah Salam’s fields are soaking up </a:t>
            </a:r>
            <a:r>
              <a:rPr b="1" lang="en" sz="1800">
                <a:latin typeface="Calibri"/>
                <a:ea typeface="Calibri"/>
                <a:cs typeface="Calibri"/>
                <a:sym typeface="Calibri"/>
              </a:rPr>
              <a:t>salt water</a:t>
            </a:r>
            <a:r>
              <a:rPr lang="en" sz="1800">
                <a:latin typeface="Calibri"/>
                <a:ea typeface="Calibri"/>
                <a:cs typeface="Calibri"/>
                <a:sym typeface="Calibri"/>
              </a:rPr>
              <a:t> from the Mediterranean Sea.</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0" name="Shape 120"/>
        <p:cNvGrpSpPr/>
        <p:nvPr/>
      </p:nvGrpSpPr>
      <p:grpSpPr>
        <a:xfrm>
          <a:off x="0" y="0"/>
          <a:ext cx="0" cy="0"/>
          <a:chOff x="0" y="0"/>
          <a:chExt cx="0" cy="0"/>
        </a:xfrm>
      </p:grpSpPr>
      <p:pic>
        <p:nvPicPr>
          <p:cNvPr id="121" name="Google Shape;121;p24"/>
          <p:cNvPicPr preferRelativeResize="0"/>
          <p:nvPr/>
        </p:nvPicPr>
        <p:blipFill>
          <a:blip r:embed="rId3">
            <a:alphaModFix amt="81000"/>
          </a:blip>
          <a:stretch>
            <a:fillRect/>
          </a:stretch>
        </p:blipFill>
        <p:spPr>
          <a:xfrm>
            <a:off x="4401617" y="519150"/>
            <a:ext cx="4359308" cy="3148950"/>
          </a:xfrm>
          <a:prstGeom prst="rect">
            <a:avLst/>
          </a:prstGeom>
          <a:noFill/>
          <a:ln>
            <a:noFill/>
          </a:ln>
        </p:spPr>
      </p:pic>
      <p:pic>
        <p:nvPicPr>
          <p:cNvPr id="122" name="Google Shape;122;p24"/>
          <p:cNvPicPr preferRelativeResize="0"/>
          <p:nvPr/>
        </p:nvPicPr>
        <p:blipFill>
          <a:blip r:embed="rId4">
            <a:alphaModFix/>
          </a:blip>
          <a:stretch>
            <a:fillRect/>
          </a:stretch>
        </p:blipFill>
        <p:spPr>
          <a:xfrm>
            <a:off x="326076" y="519138"/>
            <a:ext cx="3717650" cy="3148968"/>
          </a:xfrm>
          <a:prstGeom prst="rect">
            <a:avLst/>
          </a:prstGeom>
          <a:noFill/>
          <a:ln>
            <a:noFill/>
          </a:ln>
        </p:spPr>
      </p:pic>
      <p:sp>
        <p:nvSpPr>
          <p:cNvPr id="123" name="Google Shape;123;p24"/>
          <p:cNvSpPr txBox="1"/>
          <p:nvPr/>
        </p:nvSpPr>
        <p:spPr>
          <a:xfrm>
            <a:off x="274600" y="3808100"/>
            <a:ext cx="39078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Many Egyptians go on vacation to the town of Baltim, right on the edge of the Mediterranean Sea.</a:t>
            </a:r>
            <a:endParaRPr sz="1800">
              <a:solidFill>
                <a:schemeClr val="dk1"/>
              </a:solidFill>
              <a:latin typeface="Calibri"/>
              <a:ea typeface="Calibri"/>
              <a:cs typeface="Calibri"/>
              <a:sym typeface="Calibri"/>
            </a:endParaRPr>
          </a:p>
        </p:txBody>
      </p:sp>
      <p:sp>
        <p:nvSpPr>
          <p:cNvPr id="124" name="Google Shape;124;p24"/>
          <p:cNvSpPr txBox="1"/>
          <p:nvPr/>
        </p:nvSpPr>
        <p:spPr>
          <a:xfrm>
            <a:off x="5325625" y="4013650"/>
            <a:ext cx="2511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FF0000"/>
                </a:solidFill>
                <a:latin typeface="Calibri"/>
                <a:ea typeface="Calibri"/>
                <a:cs typeface="Calibri"/>
                <a:sym typeface="Calibri"/>
              </a:rPr>
              <a:t>Caption this photograph!</a:t>
            </a:r>
            <a:endParaRPr sz="18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5"/>
          <p:cNvPicPr preferRelativeResize="0"/>
          <p:nvPr/>
        </p:nvPicPr>
        <p:blipFill>
          <a:blip r:embed="rId3">
            <a:alphaModFix/>
          </a:blip>
          <a:stretch>
            <a:fillRect/>
          </a:stretch>
        </p:blipFill>
        <p:spPr>
          <a:xfrm>
            <a:off x="1610625" y="128850"/>
            <a:ext cx="6078100" cy="4052075"/>
          </a:xfrm>
          <a:prstGeom prst="rect">
            <a:avLst/>
          </a:prstGeom>
          <a:noFill/>
          <a:ln>
            <a:noFill/>
          </a:ln>
        </p:spPr>
      </p:pic>
      <p:sp>
        <p:nvSpPr>
          <p:cNvPr id="130" name="Google Shape;130;p25"/>
          <p:cNvSpPr txBox="1"/>
          <p:nvPr/>
        </p:nvSpPr>
        <p:spPr>
          <a:xfrm>
            <a:off x="847475" y="4382775"/>
            <a:ext cx="7604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About 30 years ago, a seawall was built in Baltim using these </a:t>
            </a:r>
            <a:r>
              <a:rPr b="1" lang="en" sz="1800">
                <a:latin typeface="Calibri"/>
                <a:ea typeface="Calibri"/>
                <a:cs typeface="Calibri"/>
                <a:sym typeface="Calibri"/>
              </a:rPr>
              <a:t>cement</a:t>
            </a:r>
            <a:r>
              <a:rPr lang="en" sz="1800">
                <a:latin typeface="Calibri"/>
                <a:ea typeface="Calibri"/>
                <a:cs typeface="Calibri"/>
                <a:sym typeface="Calibri"/>
              </a:rPr>
              <a:t> blocks. </a:t>
            </a:r>
            <a:endParaRPr sz="1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nvSpPr>
        <p:spPr>
          <a:xfrm>
            <a:off x="454925" y="466300"/>
            <a:ext cx="8076300" cy="385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libri"/>
                <a:ea typeface="Calibri"/>
                <a:cs typeface="Calibri"/>
                <a:sym typeface="Calibri"/>
              </a:rPr>
              <a:t>Citations</a:t>
            </a:r>
            <a:endParaRPr b="1" sz="2200">
              <a:latin typeface="Calibri"/>
              <a:ea typeface="Calibri"/>
              <a:cs typeface="Calibri"/>
              <a:sym typeface="Calibri"/>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sz="1200">
                <a:solidFill>
                  <a:schemeClr val="dk1"/>
                </a:solidFill>
                <a:latin typeface="Calibri"/>
                <a:ea typeface="Calibri"/>
                <a:cs typeface="Calibri"/>
                <a:sym typeface="Calibri"/>
              </a:rPr>
              <a:t>Slides 2</a:t>
            </a:r>
            <a:r>
              <a:rPr lang="en" sz="1200">
                <a:solidFill>
                  <a:schemeClr val="dk1"/>
                </a:solidFill>
                <a:latin typeface="Calibri"/>
                <a:ea typeface="Calibri"/>
                <a:cs typeface="Calibri"/>
                <a:sym typeface="Calibri"/>
              </a:rPr>
              <a:t> and 4: </a:t>
            </a:r>
            <a:r>
              <a:rPr lang="en" sz="1200" u="sng">
                <a:solidFill>
                  <a:schemeClr val="hlink"/>
                </a:solidFill>
                <a:latin typeface="Calibri"/>
                <a:ea typeface="Calibri"/>
                <a:cs typeface="Calibri"/>
                <a:sym typeface="Calibri"/>
                <a:hlinkClick r:id="rId3"/>
              </a:rPr>
              <a:t>http://www.sestopotere.com/wp-content/uploads/nord-africa.jpg</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rPr lang="en" sz="1200">
                <a:solidFill>
                  <a:schemeClr val="dk1"/>
                </a:solidFill>
                <a:latin typeface="Calibri"/>
                <a:ea typeface="Calibri"/>
                <a:cs typeface="Calibri"/>
                <a:sym typeface="Calibri"/>
              </a:rPr>
              <a:t>Slides</a:t>
            </a:r>
            <a:r>
              <a:rPr lang="en" sz="1200">
                <a:solidFill>
                  <a:schemeClr val="dk1"/>
                </a:solidFill>
                <a:latin typeface="Calibri"/>
                <a:ea typeface="Calibri"/>
                <a:cs typeface="Calibri"/>
                <a:sym typeface="Calibri"/>
              </a:rPr>
              <a:t> 3, 11, and 13: </a:t>
            </a:r>
            <a:r>
              <a:rPr lang="en" sz="1200">
                <a:solidFill>
                  <a:schemeClr val="dk1"/>
                </a:solidFill>
                <a:latin typeface="Calibri"/>
                <a:ea typeface="Calibri"/>
                <a:cs typeface="Calibri"/>
                <a:sym typeface="Calibri"/>
              </a:rPr>
              <a:t>Photo: Nicholas Linn, </a:t>
            </a:r>
            <a:r>
              <a:rPr lang="en" sz="1200" u="sng">
                <a:solidFill>
                  <a:schemeClr val="hlink"/>
                </a:solidFill>
                <a:latin typeface="Calibri"/>
                <a:ea typeface="Calibri"/>
                <a:cs typeface="Calibri"/>
                <a:sym typeface="Calibri"/>
                <a:hlinkClick r:id="rId4"/>
              </a:rPr>
              <a:t>Egypt's Nile River Delta Is Sinking Into the Sea – Mother Jones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1000"/>
              </a:spcBef>
              <a:spcAft>
                <a:spcPts val="0"/>
              </a:spcAft>
              <a:buNone/>
            </a:pPr>
            <a:r>
              <a:rPr lang="en" sz="1200">
                <a:solidFill>
                  <a:schemeClr val="dk1"/>
                </a:solidFill>
                <a:latin typeface="Calibri"/>
                <a:ea typeface="Calibri"/>
                <a:cs typeface="Calibri"/>
                <a:sym typeface="Calibri"/>
              </a:rPr>
              <a:t>Slide 5: </a:t>
            </a:r>
            <a:r>
              <a:rPr lang="en" sz="1200">
                <a:solidFill>
                  <a:srgbClr val="282828"/>
                </a:solidFill>
                <a:highlight>
                  <a:schemeClr val="lt1"/>
                </a:highlight>
                <a:latin typeface="Calibri"/>
                <a:ea typeface="Calibri"/>
                <a:cs typeface="Calibri"/>
                <a:sym typeface="Calibri"/>
              </a:rPr>
              <a:t>photo: Jeff Schmaltz, NASA Visible Earth, </a:t>
            </a:r>
            <a:r>
              <a:rPr lang="en" sz="1200" u="sng">
                <a:solidFill>
                  <a:schemeClr val="hlink"/>
                </a:solidFill>
                <a:highlight>
                  <a:schemeClr val="lt1"/>
                </a:highlight>
                <a:latin typeface="Calibri"/>
                <a:ea typeface="Calibri"/>
                <a:cs typeface="Calibri"/>
                <a:sym typeface="Calibri"/>
                <a:hlinkClick r:id="rId5"/>
              </a:rPr>
              <a:t>Photos: Nile Valley in Egypt—Water Makes the Desert Bloom</a:t>
            </a:r>
            <a:r>
              <a:rPr lang="en" sz="1200">
                <a:solidFill>
                  <a:srgbClr val="282828"/>
                </a:solidFill>
                <a:highlight>
                  <a:schemeClr val="lt1"/>
                </a:highlight>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1000"/>
              </a:spcBef>
              <a:spcAft>
                <a:spcPts val="0"/>
              </a:spcAft>
              <a:buNone/>
            </a:pPr>
            <a:r>
              <a:rPr lang="en" sz="1200">
                <a:solidFill>
                  <a:schemeClr val="dk1"/>
                </a:solidFill>
                <a:latin typeface="Calibri"/>
                <a:ea typeface="Calibri"/>
                <a:cs typeface="Calibri"/>
                <a:sym typeface="Calibri"/>
              </a:rPr>
              <a:t>Slide 6: </a:t>
            </a:r>
            <a:r>
              <a:rPr lang="en" sz="1200" u="sng">
                <a:solidFill>
                  <a:schemeClr val="hlink"/>
                </a:solidFill>
                <a:highlight>
                  <a:schemeClr val="lt1"/>
                </a:highlight>
                <a:latin typeface="Calibri"/>
                <a:ea typeface="Calibri"/>
                <a:cs typeface="Calibri"/>
                <a:sym typeface="Calibri"/>
                <a:hlinkClick r:id="rId6"/>
              </a:rPr>
              <a:t>http://pixdaus.com/view-of-nile-river-delta-red-sea-sinai-peninsula-from-space-/items/view/43147/</a:t>
            </a:r>
            <a:r>
              <a:rPr lang="en" sz="1200">
                <a:solidFill>
                  <a:srgbClr val="282828"/>
                </a:solidFill>
                <a:highlight>
                  <a:schemeClr val="lt1"/>
                </a:highlight>
                <a:latin typeface="Calibri"/>
                <a:ea typeface="Calibri"/>
                <a:cs typeface="Calibri"/>
                <a:sym typeface="Calibri"/>
              </a:rPr>
              <a:t> </a:t>
            </a:r>
            <a:endParaRPr sz="1200">
              <a:solidFill>
                <a:srgbClr val="282828"/>
              </a:solidFill>
              <a:highlight>
                <a:schemeClr val="lt1"/>
              </a:highlight>
              <a:latin typeface="Calibri"/>
              <a:ea typeface="Calibri"/>
              <a:cs typeface="Calibri"/>
              <a:sym typeface="Calibri"/>
            </a:endParaRPr>
          </a:p>
          <a:p>
            <a:pPr indent="0" lvl="0" marL="0" rtl="0" algn="l">
              <a:spcBef>
                <a:spcPts val="1000"/>
              </a:spcBef>
              <a:spcAft>
                <a:spcPts val="0"/>
              </a:spcAft>
              <a:buNone/>
            </a:pPr>
            <a:r>
              <a:rPr lang="en" sz="1200">
                <a:solidFill>
                  <a:srgbClr val="282828"/>
                </a:solidFill>
                <a:highlight>
                  <a:schemeClr val="lt1"/>
                </a:highlight>
                <a:latin typeface="Calibri"/>
                <a:ea typeface="Calibri"/>
                <a:cs typeface="Calibri"/>
                <a:sym typeface="Calibri"/>
              </a:rPr>
              <a:t>Slide 7: </a:t>
            </a:r>
            <a:r>
              <a:rPr lang="en" sz="1200" u="sng">
                <a:solidFill>
                  <a:schemeClr val="hlink"/>
                </a:solidFill>
                <a:latin typeface="Calibri"/>
                <a:ea typeface="Calibri"/>
                <a:cs typeface="Calibri"/>
                <a:sym typeface="Calibri"/>
                <a:hlinkClick r:id="rId7"/>
              </a:rPr>
              <a:t>The Nile River</a:t>
            </a:r>
            <a:r>
              <a:rPr lang="en" sz="1200">
                <a:solidFill>
                  <a:schemeClr val="dk1"/>
                </a:solidFill>
                <a:latin typeface="Calibri"/>
                <a:ea typeface="Calibri"/>
                <a:cs typeface="Calibri"/>
                <a:sym typeface="Calibri"/>
              </a:rPr>
              <a:t> </a:t>
            </a:r>
            <a:endParaRPr sz="1200">
              <a:solidFill>
                <a:srgbClr val="282828"/>
              </a:solidFill>
              <a:highlight>
                <a:schemeClr val="lt1"/>
              </a:highlight>
              <a:latin typeface="Calibri"/>
              <a:ea typeface="Calibri"/>
              <a:cs typeface="Calibri"/>
              <a:sym typeface="Calibri"/>
            </a:endParaRPr>
          </a:p>
          <a:p>
            <a:pPr indent="0" lvl="0" marL="0" rtl="0" algn="l">
              <a:spcBef>
                <a:spcPts val="1000"/>
              </a:spcBef>
              <a:spcAft>
                <a:spcPts val="0"/>
              </a:spcAft>
              <a:buNone/>
            </a:pPr>
            <a:r>
              <a:rPr lang="en" sz="1200">
                <a:solidFill>
                  <a:srgbClr val="282828"/>
                </a:solidFill>
                <a:highlight>
                  <a:schemeClr val="lt1"/>
                </a:highlight>
                <a:latin typeface="Calibri"/>
                <a:ea typeface="Calibri"/>
                <a:cs typeface="Calibri"/>
                <a:sym typeface="Calibri"/>
              </a:rPr>
              <a:t>Slides 8 and 12: </a:t>
            </a:r>
            <a:r>
              <a:rPr lang="en" sz="1200" u="sng">
                <a:solidFill>
                  <a:schemeClr val="hlink"/>
                </a:solidFill>
                <a:latin typeface="Calibri"/>
                <a:ea typeface="Calibri"/>
                <a:cs typeface="Calibri"/>
                <a:sym typeface="Calibri"/>
                <a:hlinkClick r:id="rId8"/>
              </a:rPr>
              <a:t>https://www.google.com/maps/place/Kafr+El-Shaikh,+Qism+Kafr+El-Shaikh,+Kafr+El-Shaikh,+Gharbia+Governorate,+Egypt/@31.1271275,30.659462,9z/data=!4m5!3m4!1s0x14f7ab78f233021f:0xc2cdebb004a208f8!8m2!3d31.1063198!4d30.9419751</a:t>
            </a:r>
            <a:r>
              <a:rPr lang="en" sz="1200">
                <a:solidFill>
                  <a:schemeClr val="dk1"/>
                </a:solidFill>
                <a:latin typeface="Calibri"/>
                <a:ea typeface="Calibri"/>
                <a:cs typeface="Calibri"/>
                <a:sym typeface="Calibri"/>
              </a:rPr>
              <a:t> </a:t>
            </a:r>
            <a:endParaRPr sz="1200">
              <a:solidFill>
                <a:srgbClr val="282828"/>
              </a:solidFill>
              <a:highlight>
                <a:schemeClr val="lt1"/>
              </a:highlight>
              <a:latin typeface="Calibri"/>
              <a:ea typeface="Calibri"/>
              <a:cs typeface="Calibri"/>
              <a:sym typeface="Calibri"/>
            </a:endParaRPr>
          </a:p>
          <a:p>
            <a:pPr indent="0" lvl="0" marL="0" rtl="0" algn="l">
              <a:spcBef>
                <a:spcPts val="1000"/>
              </a:spcBef>
              <a:spcAft>
                <a:spcPts val="0"/>
              </a:spcAft>
              <a:buNone/>
            </a:pPr>
            <a:r>
              <a:rPr lang="en" sz="1200">
                <a:solidFill>
                  <a:srgbClr val="282828"/>
                </a:solidFill>
                <a:highlight>
                  <a:schemeClr val="lt1"/>
                </a:highlight>
                <a:latin typeface="Calibri"/>
                <a:ea typeface="Calibri"/>
                <a:cs typeface="Calibri"/>
                <a:sym typeface="Calibri"/>
              </a:rPr>
              <a:t>Slide 9: </a:t>
            </a:r>
            <a:r>
              <a:rPr lang="en" sz="1200" u="sng">
                <a:solidFill>
                  <a:schemeClr val="hlink"/>
                </a:solidFill>
                <a:highlight>
                  <a:schemeClr val="lt1"/>
                </a:highlight>
                <a:latin typeface="Calibri"/>
                <a:ea typeface="Calibri"/>
                <a:cs typeface="Calibri"/>
                <a:sym typeface="Calibri"/>
                <a:hlinkClick r:id="rId9"/>
              </a:rPr>
              <a:t>http://wildencounters.net/gallery2/v/landscapes/africa/0065+-+Aerial+shot+of+the+Omo+river+delta_+N_+Lake+Turkana_+Ethiopia.jpg.html</a:t>
            </a:r>
            <a:r>
              <a:rPr lang="en" sz="1200">
                <a:solidFill>
                  <a:schemeClr val="dk1"/>
                </a:solidFill>
                <a:latin typeface="Calibri"/>
                <a:ea typeface="Calibri"/>
                <a:cs typeface="Calibri"/>
                <a:sym typeface="Calibri"/>
              </a:rPr>
              <a:t> </a:t>
            </a:r>
            <a:endParaRPr sz="1200">
              <a:solidFill>
                <a:srgbClr val="282828"/>
              </a:solidFill>
              <a:highlight>
                <a:schemeClr val="lt1"/>
              </a:highlight>
              <a:latin typeface="Calibri"/>
              <a:ea typeface="Calibri"/>
              <a:cs typeface="Calibri"/>
              <a:sym typeface="Calibri"/>
            </a:endParaRPr>
          </a:p>
          <a:p>
            <a:pPr indent="0" lvl="0" marL="0" rtl="0" algn="l">
              <a:spcBef>
                <a:spcPts val="1000"/>
              </a:spcBef>
              <a:spcAft>
                <a:spcPts val="1000"/>
              </a:spcAft>
              <a:buNone/>
            </a:pPr>
            <a:r>
              <a:rPr lang="en" sz="1200">
                <a:solidFill>
                  <a:srgbClr val="282828"/>
                </a:solidFill>
                <a:highlight>
                  <a:schemeClr val="lt1"/>
                </a:highlight>
                <a:latin typeface="Calibri"/>
                <a:ea typeface="Calibri"/>
                <a:cs typeface="Calibri"/>
                <a:sym typeface="Calibri"/>
              </a:rPr>
              <a:t>Slide 10: </a:t>
            </a:r>
            <a:r>
              <a:rPr lang="en" sz="1200">
                <a:solidFill>
                  <a:schemeClr val="dk1"/>
                </a:solidFill>
                <a:latin typeface="Calibri"/>
                <a:ea typeface="Calibri"/>
                <a:cs typeface="Calibri"/>
                <a:sym typeface="Calibri"/>
              </a:rPr>
              <a:t>Kenneth Garrell/Getty Images, </a:t>
            </a:r>
            <a:r>
              <a:rPr lang="en" sz="1200" u="sng">
                <a:solidFill>
                  <a:schemeClr val="hlink"/>
                </a:solidFill>
                <a:highlight>
                  <a:schemeClr val="lt1"/>
                </a:highlight>
                <a:latin typeface="Calibri"/>
                <a:ea typeface="Calibri"/>
                <a:cs typeface="Calibri"/>
                <a:sym typeface="Calibri"/>
                <a:hlinkClick r:id="rId10"/>
              </a:rPr>
              <a:t>Egypt's Nile Delta threatened by looming crisis of water and food shortages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678350" y="4612700"/>
            <a:ext cx="7827900" cy="3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Map of North Africa</a:t>
            </a:r>
            <a:endParaRPr sz="1800">
              <a:latin typeface="Calibri"/>
              <a:ea typeface="Calibri"/>
              <a:cs typeface="Calibri"/>
              <a:sym typeface="Calibri"/>
            </a:endParaRPr>
          </a:p>
        </p:txBody>
      </p:sp>
      <p:pic>
        <p:nvPicPr>
          <p:cNvPr id="61" name="Google Shape;61;p14"/>
          <p:cNvPicPr preferRelativeResize="0"/>
          <p:nvPr/>
        </p:nvPicPr>
        <p:blipFill>
          <a:blip r:embed="rId3">
            <a:alphaModFix/>
          </a:blip>
          <a:stretch>
            <a:fillRect/>
          </a:stretch>
        </p:blipFill>
        <p:spPr>
          <a:xfrm>
            <a:off x="1057725" y="152400"/>
            <a:ext cx="7069155" cy="4460300"/>
          </a:xfrm>
          <a:prstGeom prst="rect">
            <a:avLst/>
          </a:prstGeom>
          <a:noFill/>
          <a:ln>
            <a:noFill/>
          </a:ln>
        </p:spPr>
      </p:pic>
      <p:sp>
        <p:nvSpPr>
          <p:cNvPr id="62" name="Google Shape;62;p14"/>
          <p:cNvSpPr txBox="1"/>
          <p:nvPr/>
        </p:nvSpPr>
        <p:spPr>
          <a:xfrm rot="-5400000">
            <a:off x="6723825" y="2264450"/>
            <a:ext cx="4336800" cy="352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1648325" y="281075"/>
            <a:ext cx="5847350" cy="3898975"/>
          </a:xfrm>
          <a:prstGeom prst="rect">
            <a:avLst/>
          </a:prstGeom>
          <a:noFill/>
          <a:ln>
            <a:noFill/>
          </a:ln>
        </p:spPr>
      </p:pic>
      <p:sp>
        <p:nvSpPr>
          <p:cNvPr id="68" name="Google Shape;68;p15"/>
          <p:cNvSpPr txBox="1"/>
          <p:nvPr/>
        </p:nvSpPr>
        <p:spPr>
          <a:xfrm>
            <a:off x="908925" y="4261400"/>
            <a:ext cx="6960900" cy="738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800">
                <a:latin typeface="Calibri"/>
                <a:ea typeface="Calibri"/>
                <a:cs typeface="Calibri"/>
                <a:sym typeface="Calibri"/>
              </a:rPr>
              <a:t>Instead of getting </a:t>
            </a:r>
            <a:r>
              <a:rPr b="1" lang="en" sz="1800">
                <a:latin typeface="Calibri"/>
                <a:ea typeface="Calibri"/>
                <a:cs typeface="Calibri"/>
                <a:sym typeface="Calibri"/>
              </a:rPr>
              <a:t>fresh water</a:t>
            </a:r>
            <a:r>
              <a:rPr lang="en" sz="1800">
                <a:latin typeface="Calibri"/>
                <a:ea typeface="Calibri"/>
                <a:cs typeface="Calibri"/>
                <a:sym typeface="Calibri"/>
              </a:rPr>
              <a:t> from the Nile River, </a:t>
            </a:r>
            <a:r>
              <a:rPr lang="en" sz="1800">
                <a:latin typeface="Calibri"/>
                <a:ea typeface="Calibri"/>
                <a:cs typeface="Calibri"/>
                <a:sym typeface="Calibri"/>
              </a:rPr>
              <a:t>Abdullah Salam’s</a:t>
            </a:r>
            <a:r>
              <a:rPr lang="en" sz="1800">
                <a:latin typeface="Calibri"/>
                <a:ea typeface="Calibri"/>
                <a:cs typeface="Calibri"/>
                <a:sym typeface="Calibri"/>
              </a:rPr>
              <a:t> fields are soaking up salt water from the Mediterranean Sea.</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nvSpPr>
        <p:spPr>
          <a:xfrm>
            <a:off x="678350" y="4612700"/>
            <a:ext cx="7827900" cy="3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Nile River, country of Egypt, continent of Africa</a:t>
            </a:r>
            <a:endParaRPr sz="1800">
              <a:latin typeface="Calibri"/>
              <a:ea typeface="Calibri"/>
              <a:cs typeface="Calibri"/>
              <a:sym typeface="Calibri"/>
            </a:endParaRPr>
          </a:p>
        </p:txBody>
      </p:sp>
      <p:pic>
        <p:nvPicPr>
          <p:cNvPr id="74" name="Google Shape;74;p16"/>
          <p:cNvPicPr preferRelativeResize="0"/>
          <p:nvPr/>
        </p:nvPicPr>
        <p:blipFill>
          <a:blip r:embed="rId3">
            <a:alphaModFix/>
          </a:blip>
          <a:stretch>
            <a:fillRect/>
          </a:stretch>
        </p:blipFill>
        <p:spPr>
          <a:xfrm>
            <a:off x="1057725" y="152400"/>
            <a:ext cx="7069155" cy="4460300"/>
          </a:xfrm>
          <a:prstGeom prst="rect">
            <a:avLst/>
          </a:prstGeom>
          <a:noFill/>
          <a:ln>
            <a:noFill/>
          </a:ln>
        </p:spPr>
      </p:pic>
      <p:sp>
        <p:nvSpPr>
          <p:cNvPr id="75" name="Google Shape;75;p16"/>
          <p:cNvSpPr/>
          <p:nvPr/>
        </p:nvSpPr>
        <p:spPr>
          <a:xfrm rot="-237300">
            <a:off x="5139946" y="1010499"/>
            <a:ext cx="843810" cy="3345206"/>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txBox="1"/>
          <p:nvPr/>
        </p:nvSpPr>
        <p:spPr>
          <a:xfrm rot="-5400000">
            <a:off x="6708900" y="2206150"/>
            <a:ext cx="4406400" cy="352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889225" y="152400"/>
            <a:ext cx="7667574" cy="4655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nvSpPr>
        <p:spPr>
          <a:xfrm rot="-5400000">
            <a:off x="7877600" y="3125700"/>
            <a:ext cx="20382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pic>
        <p:nvPicPr>
          <p:cNvPr id="87" name="Google Shape;87;p18"/>
          <p:cNvPicPr preferRelativeResize="0"/>
          <p:nvPr/>
        </p:nvPicPr>
        <p:blipFill>
          <a:blip r:embed="rId3">
            <a:alphaModFix/>
          </a:blip>
          <a:stretch>
            <a:fillRect/>
          </a:stretch>
        </p:blipFill>
        <p:spPr>
          <a:xfrm>
            <a:off x="775525" y="129650"/>
            <a:ext cx="7592950" cy="4884200"/>
          </a:xfrm>
          <a:prstGeom prst="rect">
            <a:avLst/>
          </a:prstGeom>
          <a:noFill/>
          <a:ln>
            <a:noFill/>
          </a:ln>
        </p:spPr>
      </p:pic>
      <p:sp>
        <p:nvSpPr>
          <p:cNvPr id="88" name="Google Shape;88;p18"/>
          <p:cNvSpPr txBox="1"/>
          <p:nvPr/>
        </p:nvSpPr>
        <p:spPr>
          <a:xfrm rot="-5400000">
            <a:off x="6515100" y="2327400"/>
            <a:ext cx="4704600" cy="488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2627663" y="94775"/>
            <a:ext cx="3888673" cy="4838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1581475" y="152400"/>
            <a:ext cx="5981056" cy="4838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1"/>
          <p:cNvPicPr preferRelativeResize="0"/>
          <p:nvPr/>
        </p:nvPicPr>
        <p:blipFill>
          <a:blip r:embed="rId3">
            <a:alphaModFix/>
          </a:blip>
          <a:stretch>
            <a:fillRect/>
          </a:stretch>
        </p:blipFill>
        <p:spPr>
          <a:xfrm>
            <a:off x="967800" y="163313"/>
            <a:ext cx="7208399" cy="4816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4c70364f81099f1f955b8d54a5564545">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27700258b162cd936c08902e4b68cde6"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A2348F-FFFD-4032-8F0B-0894F3D5EDC4}"/>
</file>

<file path=customXml/itemProps2.xml><?xml version="1.0" encoding="utf-8"?>
<ds:datastoreItem xmlns:ds="http://schemas.openxmlformats.org/officeDocument/2006/customXml" ds:itemID="{04B092B2-179D-40A1-AF3C-134908C0373A}"/>
</file>

<file path=customXml/itemProps3.xml><?xml version="1.0" encoding="utf-8"?>
<ds:datastoreItem xmlns:ds="http://schemas.openxmlformats.org/officeDocument/2006/customXml" ds:itemID="{4B9EA4DC-5AEF-4B9A-A969-7D9D84834E42}"/>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