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y="5143500" cx="9144000"/>
  <p:notesSz cx="6858000" cy="9144000"/>
  <p:embeddedFontLst>
    <p:embeddedFont>
      <p:font typeface="Lato"/>
      <p:regular r:id="rId69"/>
      <p:bold r:id="rId70"/>
      <p:italic r:id="rId71"/>
      <p:boldItalic r:id="rId72"/>
    </p:embeddedFont>
    <p:embeddedFont>
      <p:font typeface="Century Gothic"/>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21" Type="http://schemas.openxmlformats.org/officeDocument/2006/relationships/slide" Target="slides/slide16.xml"/><Relationship Id="rId68" Type="http://schemas.openxmlformats.org/officeDocument/2006/relationships/slide" Target="slides/slide63.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slide" Target="slides/slide40.xml"/><Relationship Id="rId74" Type="http://schemas.openxmlformats.org/officeDocument/2006/relationships/font" Target="fonts/CenturyGothic-bold.fntdata"/><Relationship Id="rId32" Type="http://schemas.openxmlformats.org/officeDocument/2006/relationships/slide" Target="slides/slide27.xml"/><Relationship Id="rId37" Type="http://schemas.openxmlformats.org/officeDocument/2006/relationships/slide" Target="slides/slide32.xml"/><Relationship Id="rId66" Type="http://schemas.openxmlformats.org/officeDocument/2006/relationships/slide" Target="slides/slide61.xml"/><Relationship Id="rId24" Type="http://schemas.openxmlformats.org/officeDocument/2006/relationships/slide" Target="slides/slide19.xml"/><Relationship Id="rId53" Type="http://schemas.openxmlformats.org/officeDocument/2006/relationships/slide" Target="slides/slide48.xml"/><Relationship Id="rId11" Type="http://schemas.openxmlformats.org/officeDocument/2006/relationships/slide" Target="slides/slide6.xml"/><Relationship Id="rId58" Type="http://schemas.openxmlformats.org/officeDocument/2006/relationships/slide" Target="slides/slide53.xml"/><Relationship Id="rId79" Type="http://schemas.openxmlformats.org/officeDocument/2006/relationships/customXml" Target="../customXml/item3.xml"/><Relationship Id="rId5" Type="http://schemas.openxmlformats.org/officeDocument/2006/relationships/notesMaster" Target="notesMasters/notesMaster1.xml"/><Relationship Id="rId61" Type="http://schemas.openxmlformats.org/officeDocument/2006/relationships/slide" Target="slides/slide56.xml"/><Relationship Id="rId19" Type="http://schemas.openxmlformats.org/officeDocument/2006/relationships/slide" Target="slides/slide14.xml"/><Relationship Id="rId43" Type="http://schemas.openxmlformats.org/officeDocument/2006/relationships/slide" Target="slides/slide38.xml"/><Relationship Id="rId48" Type="http://schemas.openxmlformats.org/officeDocument/2006/relationships/slide" Target="slides/slide43.xml"/><Relationship Id="rId30" Type="http://schemas.openxmlformats.org/officeDocument/2006/relationships/slide" Target="slides/slide25.xml"/><Relationship Id="rId35" Type="http://schemas.openxmlformats.org/officeDocument/2006/relationships/slide" Target="slides/slide30.xml"/><Relationship Id="rId64" Type="http://schemas.openxmlformats.org/officeDocument/2006/relationships/slide" Target="slides/slide59.xml"/><Relationship Id="rId22" Type="http://schemas.openxmlformats.org/officeDocument/2006/relationships/slide" Target="slides/slide17.xml"/><Relationship Id="rId69" Type="http://schemas.openxmlformats.org/officeDocument/2006/relationships/font" Target="fonts/Lato-regular.fntdata"/><Relationship Id="rId27" Type="http://schemas.openxmlformats.org/officeDocument/2006/relationships/slide" Target="slides/slide22.xml"/><Relationship Id="rId56" Type="http://schemas.openxmlformats.org/officeDocument/2006/relationships/slide" Target="slides/slide51.xml"/><Relationship Id="rId14" Type="http://schemas.openxmlformats.org/officeDocument/2006/relationships/slide" Target="slides/slide9.xml"/><Relationship Id="rId77" Type="http://schemas.openxmlformats.org/officeDocument/2006/relationships/customXml" Target="../customXml/item1.xml"/><Relationship Id="rId8" Type="http://schemas.openxmlformats.org/officeDocument/2006/relationships/slide" Target="slides/slide3.xml"/><Relationship Id="rId72" Type="http://schemas.openxmlformats.org/officeDocument/2006/relationships/font" Target="fonts/Lato-boldItalic.fntdata"/><Relationship Id="rId51" Type="http://schemas.openxmlformats.org/officeDocument/2006/relationships/slide" Target="slides/slide46.xml"/><Relationship Id="rId3" Type="http://schemas.openxmlformats.org/officeDocument/2006/relationships/presProps" Target="presProps.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67" Type="http://schemas.openxmlformats.org/officeDocument/2006/relationships/slide" Target="slides/slide62.xml"/><Relationship Id="rId25" Type="http://schemas.openxmlformats.org/officeDocument/2006/relationships/slide" Target="slides/slide20.xml"/><Relationship Id="rId12" Type="http://schemas.openxmlformats.org/officeDocument/2006/relationships/slide" Target="slides/slide7.xml"/><Relationship Id="rId59" Type="http://schemas.openxmlformats.org/officeDocument/2006/relationships/slide" Target="slides/slide54.xml"/><Relationship Id="rId17" Type="http://schemas.openxmlformats.org/officeDocument/2006/relationships/slide" Target="slides/slide12.xml"/><Relationship Id="rId41" Type="http://schemas.openxmlformats.org/officeDocument/2006/relationships/slide" Target="slides/slide36.xml"/><Relationship Id="rId75" Type="http://schemas.openxmlformats.org/officeDocument/2006/relationships/font" Target="fonts/CenturyGothic-italic.fntdata"/><Relationship Id="rId70" Type="http://schemas.openxmlformats.org/officeDocument/2006/relationships/font" Target="fonts/Lato-bold.fntdata"/><Relationship Id="rId62" Type="http://schemas.openxmlformats.org/officeDocument/2006/relationships/slide" Target="slides/slide57.xml"/><Relationship Id="rId20" Type="http://schemas.openxmlformats.org/officeDocument/2006/relationships/slide" Target="slides/slide15.xml"/><Relationship Id="rId54" Type="http://schemas.openxmlformats.org/officeDocument/2006/relationships/slide" Target="slides/slide49.xml"/><Relationship Id="rId1" Type="http://schemas.openxmlformats.org/officeDocument/2006/relationships/theme" Target="theme/theme1.xml"/><Relationship Id="rId6" Type="http://schemas.openxmlformats.org/officeDocument/2006/relationships/slide" Target="slides/slide1.xml"/><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57" Type="http://schemas.openxmlformats.org/officeDocument/2006/relationships/slide" Target="slides/slide52.xml"/><Relationship Id="rId15" Type="http://schemas.openxmlformats.org/officeDocument/2006/relationships/slide" Target="slides/slide10.xml"/><Relationship Id="rId44" Type="http://schemas.openxmlformats.org/officeDocument/2006/relationships/slide" Target="slides/slide39.xml"/><Relationship Id="rId73" Type="http://schemas.openxmlformats.org/officeDocument/2006/relationships/font" Target="fonts/CenturyGothic-regular.fntdata"/><Relationship Id="rId31" Type="http://schemas.openxmlformats.org/officeDocument/2006/relationships/slide" Target="slides/slide26.xml"/><Relationship Id="rId65" Type="http://schemas.openxmlformats.org/officeDocument/2006/relationships/slide" Target="slides/slide60.xml"/><Relationship Id="rId60" Type="http://schemas.openxmlformats.org/officeDocument/2006/relationships/slide" Target="slides/slide55.xml"/><Relationship Id="rId52" Type="http://schemas.openxmlformats.org/officeDocument/2006/relationships/slide" Target="slides/slide47.xml"/><Relationship Id="rId10" Type="http://schemas.openxmlformats.org/officeDocument/2006/relationships/slide" Target="slides/slide5.xml"/><Relationship Id="rId78" Type="http://schemas.openxmlformats.org/officeDocument/2006/relationships/customXml" Target="../customXml/item2.xml"/><Relationship Id="rId4" Type="http://schemas.openxmlformats.org/officeDocument/2006/relationships/slideMaster" Target="slideMasters/slideMaster1.xml"/><Relationship Id="rId9" Type="http://schemas.openxmlformats.org/officeDocument/2006/relationships/slide" Target="slides/slide4.xml"/><Relationship Id="rId39" Type="http://schemas.openxmlformats.org/officeDocument/2006/relationships/slide" Target="slides/slide34.xml"/><Relationship Id="rId13" Type="http://schemas.openxmlformats.org/officeDocument/2006/relationships/slide" Target="slides/slide8.xml"/><Relationship Id="rId18" Type="http://schemas.openxmlformats.org/officeDocument/2006/relationships/slide" Target="slides/slide13.xml"/><Relationship Id="rId76" Type="http://schemas.openxmlformats.org/officeDocument/2006/relationships/font" Target="fonts/CenturyGothic-boldItalic.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font" Target="fonts/Lato-italic.fntdata"/><Relationship Id="rId2" Type="http://schemas.openxmlformats.org/officeDocument/2006/relationships/viewProps" Target="viewProps.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e2dcecf1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e2dcecf1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22222"/>
                </a:solidFill>
                <a:latin typeface="Calibri"/>
                <a:ea typeface="Calibri"/>
                <a:cs typeface="Calibri"/>
                <a:sym typeface="Calibri"/>
              </a:rPr>
              <a:t>bond</a:t>
            </a:r>
            <a:r>
              <a:rPr lang="en" sz="1200">
                <a:solidFill>
                  <a:srgbClr val="222222"/>
                </a:solidFill>
                <a:latin typeface="Calibri"/>
                <a:ea typeface="Calibri"/>
                <a:cs typeface="Calibri"/>
                <a:sym typeface="Calibri"/>
              </a:rPr>
              <a:t>: a strong, positive feeling or shared interest that brings people together</a:t>
            </a:r>
            <a:endParaRPr sz="1200">
              <a:solidFill>
                <a:srgbClr val="222222"/>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rgbClr val="222222"/>
                </a:solidFill>
                <a:latin typeface="Calibri"/>
                <a:ea typeface="Calibri"/>
                <a:cs typeface="Calibri"/>
                <a:sym typeface="Calibri"/>
              </a:rPr>
              <a:t>connect</a:t>
            </a:r>
            <a:r>
              <a:rPr lang="en" sz="1200">
                <a:solidFill>
                  <a:srgbClr val="222222"/>
                </a:solidFill>
                <a:latin typeface="Calibri"/>
                <a:ea typeface="Calibri"/>
                <a:cs typeface="Calibri"/>
                <a:sym typeface="Calibri"/>
              </a:rPr>
              <a:t>: to join together, to link </a:t>
            </a:r>
            <a:endParaRPr sz="1200">
              <a:solidFill>
                <a:srgbClr val="222222"/>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rgbClr val="222222"/>
                </a:solidFill>
                <a:latin typeface="Calibri"/>
                <a:ea typeface="Calibri"/>
                <a:cs typeface="Calibri"/>
                <a:sym typeface="Calibri"/>
              </a:rPr>
              <a:t>custom</a:t>
            </a:r>
            <a:r>
              <a:rPr lang="en" sz="1200">
                <a:solidFill>
                  <a:srgbClr val="222222"/>
                </a:solidFill>
                <a:latin typeface="Calibri"/>
                <a:ea typeface="Calibri"/>
                <a:cs typeface="Calibri"/>
                <a:sym typeface="Calibri"/>
              </a:rPr>
              <a:t>: a way of acting that is usual for a person or group </a:t>
            </a:r>
            <a:endParaRPr sz="1200">
              <a:solidFill>
                <a:srgbClr val="222222"/>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rgbClr val="222222"/>
                </a:solidFill>
                <a:latin typeface="Calibri"/>
                <a:ea typeface="Calibri"/>
                <a:cs typeface="Calibri"/>
                <a:sym typeface="Calibri"/>
              </a:rPr>
              <a:t>foreign</a:t>
            </a:r>
            <a:r>
              <a:rPr lang="en" sz="1200">
                <a:solidFill>
                  <a:srgbClr val="222222"/>
                </a:solidFill>
                <a:latin typeface="Calibri"/>
                <a:ea typeface="Calibri"/>
                <a:cs typeface="Calibri"/>
                <a:sym typeface="Calibri"/>
              </a:rPr>
              <a:t>: having to do with a country that is not one's own; unfamiliar</a:t>
            </a:r>
            <a:endParaRPr sz="1200">
              <a:solidFill>
                <a:srgbClr val="4A86E8"/>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latin typeface="Calibri"/>
                <a:ea typeface="Calibri"/>
                <a:cs typeface="Calibri"/>
                <a:sym typeface="Calibri"/>
              </a:rPr>
              <a:t>identity</a:t>
            </a:r>
            <a:r>
              <a:rPr lang="en" sz="1200">
                <a:latin typeface="Calibri"/>
                <a:ea typeface="Calibri"/>
                <a:cs typeface="Calibri"/>
                <a:sym typeface="Calibri"/>
              </a:rPr>
              <a:t>: all of the parts that communicate how a person or thing is known</a:t>
            </a:r>
            <a:endParaRPr sz="1200">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immigrant</a:t>
            </a:r>
            <a:r>
              <a:rPr lang="en" sz="1200">
                <a:solidFill>
                  <a:schemeClr val="dk1"/>
                </a:solidFill>
                <a:latin typeface="Calibri"/>
                <a:ea typeface="Calibri"/>
                <a:cs typeface="Calibri"/>
                <a:sym typeface="Calibri"/>
              </a:rPr>
              <a:t>: someone who comes from one place to settle in another place</a:t>
            </a:r>
            <a:endParaRPr b="1" sz="1200">
              <a:solidFill>
                <a:srgbClr val="222222"/>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rgbClr val="222222"/>
                </a:solidFill>
                <a:latin typeface="Calibri"/>
                <a:ea typeface="Calibri"/>
                <a:cs typeface="Calibri"/>
                <a:sym typeface="Calibri"/>
              </a:rPr>
              <a:t>infer</a:t>
            </a:r>
            <a:r>
              <a:rPr lang="en" sz="1200">
                <a:solidFill>
                  <a:srgbClr val="222222"/>
                </a:solidFill>
                <a:latin typeface="Calibri"/>
                <a:ea typeface="Calibri"/>
                <a:cs typeface="Calibri"/>
                <a:sym typeface="Calibri"/>
              </a:rPr>
              <a:t>: to make a guess based on facts and observation</a:t>
            </a:r>
            <a:endParaRPr sz="1200">
              <a:solidFill>
                <a:srgbClr val="222222"/>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rgbClr val="222222"/>
                </a:solidFill>
                <a:latin typeface="Calibri"/>
                <a:ea typeface="Calibri"/>
                <a:cs typeface="Calibri"/>
                <a:sym typeface="Calibri"/>
              </a:rPr>
              <a:t>unfamiliar</a:t>
            </a:r>
            <a:r>
              <a:rPr lang="en" sz="1200">
                <a:solidFill>
                  <a:srgbClr val="222222"/>
                </a:solidFill>
                <a:latin typeface="Calibri"/>
                <a:ea typeface="Calibri"/>
                <a:cs typeface="Calibri"/>
                <a:sym typeface="Calibri"/>
              </a:rPr>
              <a:t>: not known or recognized</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b3b969af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b3b969af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beat</a:t>
            </a:r>
            <a:r>
              <a:rPr lang="en" sz="1200">
                <a:solidFill>
                  <a:schemeClr val="dk1"/>
                </a:solidFill>
                <a:latin typeface="Calibri"/>
                <a:ea typeface="Calibri"/>
                <a:cs typeface="Calibri"/>
                <a:sym typeface="Calibri"/>
              </a:rPr>
              <a:t>: a repeated sound, as played on a drum</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evoke</a:t>
            </a:r>
            <a:r>
              <a:rPr lang="en" sz="1200">
                <a:solidFill>
                  <a:schemeClr val="dk1"/>
                </a:solidFill>
                <a:latin typeface="Calibri"/>
                <a:ea typeface="Calibri"/>
                <a:cs typeface="Calibri"/>
                <a:sym typeface="Calibri"/>
              </a:rPr>
              <a:t>: to bring forward in the mind or in action</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melody</a:t>
            </a:r>
            <a:r>
              <a:rPr lang="en" sz="1200">
                <a:solidFill>
                  <a:schemeClr val="dk1"/>
                </a:solidFill>
                <a:latin typeface="Calibri"/>
                <a:ea typeface="Calibri"/>
                <a:cs typeface="Calibri"/>
                <a:sym typeface="Calibri"/>
              </a:rPr>
              <a:t>: the main tune of the music</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pitch</a:t>
            </a:r>
            <a:r>
              <a:rPr lang="en" sz="1200">
                <a:solidFill>
                  <a:schemeClr val="dk1"/>
                </a:solidFill>
                <a:latin typeface="Calibri"/>
                <a:ea typeface="Calibri"/>
                <a:cs typeface="Calibri"/>
                <a:sym typeface="Calibri"/>
              </a:rPr>
              <a:t>: the high or low quality of a sound</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rhythm</a:t>
            </a:r>
            <a:r>
              <a:rPr lang="en" sz="1200">
                <a:solidFill>
                  <a:schemeClr val="dk1"/>
                </a:solidFill>
                <a:latin typeface="Calibri"/>
                <a:ea typeface="Calibri"/>
                <a:cs typeface="Calibri"/>
                <a:sym typeface="Calibri"/>
              </a:rPr>
              <a:t>: regular, repeated pattern of sound </a:t>
            </a:r>
            <a:endParaRPr sz="1200">
              <a:solidFill>
                <a:srgbClr val="4A86E8"/>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tempo</a:t>
            </a:r>
            <a:r>
              <a:rPr lang="en" sz="1200">
                <a:solidFill>
                  <a:schemeClr val="dk1"/>
                </a:solidFill>
                <a:latin typeface="Calibri"/>
                <a:ea typeface="Calibri"/>
                <a:cs typeface="Calibri"/>
                <a:sym typeface="Calibri"/>
              </a:rPr>
              <a:t>: speed that a piece of music is played</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tune</a:t>
            </a:r>
            <a:r>
              <a:rPr lang="en" sz="1200">
                <a:solidFill>
                  <a:schemeClr val="dk1"/>
                </a:solidFill>
                <a:latin typeface="Calibri"/>
                <a:ea typeface="Calibri"/>
                <a:cs typeface="Calibri"/>
                <a:sym typeface="Calibri"/>
              </a:rPr>
              <a:t>: musical sounds with a melody and sometimes harmony</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volume</a:t>
            </a:r>
            <a:r>
              <a:rPr lang="en" sz="1200">
                <a:solidFill>
                  <a:schemeClr val="dk1"/>
                </a:solidFill>
                <a:latin typeface="Calibri"/>
                <a:ea typeface="Calibri"/>
                <a:cs typeface="Calibri"/>
                <a:sym typeface="Calibri"/>
              </a:rPr>
              <a:t>: amount of sound; loudness</a:t>
            </a:r>
            <a:endParaRPr b="1" sz="1200">
              <a:solidFill>
                <a:srgbClr val="222222"/>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b3b969af9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b3b969af9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beat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If you are listening to music and clapping along, you are usually clapping to the beat. Let’s try it.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[Click on the video to play the audio, and have children clap, stomp, or tap to the beat.]</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Tell your partner: how did you know when to clap your hands? How did you find the beat?</a:t>
            </a:r>
            <a:r>
              <a:rPr i="1" lang="en" sz="1200">
                <a:latin typeface="Calibri"/>
                <a:ea typeface="Calibri"/>
                <a:cs typeface="Calibri"/>
                <a:sym typeface="Calibri"/>
              </a:rPr>
              <a:t>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1200">
                <a:latin typeface="Calibri"/>
                <a:ea typeface="Calibri"/>
                <a:cs typeface="Calibri"/>
                <a:sym typeface="Calibri"/>
              </a:rPr>
              <a:t>Replay recording so children can reference it.</a:t>
            </a:r>
            <a:endParaRPr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https://lynnemp.medium.com/match-forward-to-the-beat-of-your-own-drum-c8f431f2d49e</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b3b969af9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b3b969af9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evoke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Maybe people find that the ocean evokes feelings of calm, especially the sound of waves lapping at the shore. For other people, the ocean might evoke the feeling of wanting to run and jump right in!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Close </a:t>
            </a:r>
            <a:r>
              <a:rPr i="1" lang="en" sz="1200">
                <a:solidFill>
                  <a:schemeClr val="dk1"/>
                </a:solidFill>
                <a:latin typeface="Calibri"/>
                <a:ea typeface="Calibri"/>
                <a:cs typeface="Calibri"/>
                <a:sym typeface="Calibri"/>
              </a:rPr>
              <a:t>your eyes. Imagine yourself in a busy park, with noise around you. What feeling does that evoke in you?</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https://www.livescience.com/38163-where-beach-sand-comes-from.html</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9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b3b969af9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b3b969af9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melody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person is playing a piece of music on the piano. Even though she is playing many notes and sounds, there is a strong tune you could hum along to—the main part of the music. That’s called the melody.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I’m going to play a popular melody; see if you can guess the song. </a:t>
            </a:r>
            <a:r>
              <a:rPr lang="en" sz="1200">
                <a:solidFill>
                  <a:schemeClr val="dk1"/>
                </a:solidFill>
                <a:latin typeface="Calibri"/>
                <a:ea typeface="Calibri"/>
                <a:cs typeface="Calibri"/>
                <a:sym typeface="Calibri"/>
              </a:rPr>
              <a:t>[Click on the video to play just the audio.]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How did you know the song?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a:t>
            </a:r>
            <a:r>
              <a:rPr lang="en" sz="1200">
                <a:solidFill>
                  <a:schemeClr val="dk1"/>
                </a:solidFill>
                <a:latin typeface="Calibri"/>
                <a:ea typeface="Calibri"/>
                <a:cs typeface="Calibri"/>
                <a:sym typeface="Calibri"/>
              </a:rPr>
              <a:t>prompt:</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Tell your partner about a song you love. Sing a little bit of it.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How does that melody make you feel?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https://www.classicfm.com/music-news/piano-practice-key-to-eternal-youth/</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b3b969af9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b3b969af9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pitch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word has lots of meanings you may have heard. In baseball, one player throws a </a:t>
            </a:r>
            <a:r>
              <a:rPr b="1" i="1" lang="en" sz="1200">
                <a:solidFill>
                  <a:schemeClr val="dk1"/>
                </a:solidFill>
                <a:latin typeface="Calibri"/>
                <a:ea typeface="Calibri"/>
                <a:cs typeface="Calibri"/>
                <a:sym typeface="Calibri"/>
              </a:rPr>
              <a:t>pitch</a:t>
            </a:r>
            <a:r>
              <a:rPr i="1" lang="en" sz="1200">
                <a:solidFill>
                  <a:schemeClr val="dk1"/>
                </a:solidFill>
                <a:latin typeface="Calibri"/>
                <a:ea typeface="Calibri"/>
                <a:cs typeface="Calibri"/>
                <a:sym typeface="Calibri"/>
              </a:rPr>
              <a:t> to the batter. A hill can have a steep </a:t>
            </a:r>
            <a:r>
              <a:rPr b="1" i="1" lang="en" sz="1200">
                <a:solidFill>
                  <a:schemeClr val="dk1"/>
                </a:solidFill>
                <a:latin typeface="Calibri"/>
                <a:ea typeface="Calibri"/>
                <a:cs typeface="Calibri"/>
                <a:sym typeface="Calibri"/>
              </a:rPr>
              <a:t>pitch</a:t>
            </a:r>
            <a:r>
              <a:rPr i="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[make a hand gesture]</a:t>
            </a:r>
            <a:r>
              <a:rPr i="1" lang="en" sz="1200">
                <a:solidFill>
                  <a:schemeClr val="dk1"/>
                </a:solidFill>
                <a:latin typeface="Calibri"/>
                <a:ea typeface="Calibri"/>
                <a:cs typeface="Calibri"/>
                <a:sym typeface="Calibri"/>
              </a:rPr>
              <a:t>. In music, the </a:t>
            </a:r>
            <a:r>
              <a:rPr b="1" i="1" lang="en" sz="1200">
                <a:solidFill>
                  <a:schemeClr val="dk1"/>
                </a:solidFill>
                <a:latin typeface="Calibri"/>
                <a:ea typeface="Calibri"/>
                <a:cs typeface="Calibri"/>
                <a:sym typeface="Calibri"/>
              </a:rPr>
              <a:t>pitch</a:t>
            </a:r>
            <a:r>
              <a:rPr i="1" lang="en" sz="1200">
                <a:solidFill>
                  <a:schemeClr val="dk1"/>
                </a:solidFill>
                <a:latin typeface="Calibri"/>
                <a:ea typeface="Calibri"/>
                <a:cs typeface="Calibri"/>
                <a:sym typeface="Calibri"/>
              </a:rPr>
              <a:t> is how high or low a sound is.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Whole group</a:t>
            </a:r>
            <a:r>
              <a:rPr lang="en" sz="1200">
                <a:solidFill>
                  <a:schemeClr val="dk1"/>
                </a:solidFill>
                <a:latin typeface="Calibri"/>
                <a:ea typeface="Calibri"/>
                <a:cs typeface="Calibri"/>
                <a:sym typeface="Calibri"/>
              </a:rPr>
              <a:t> prompt</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Let’s listen to some sounds together and identify them as high and low. </a:t>
            </a:r>
            <a:r>
              <a:rPr lang="en" sz="1200">
                <a:solidFill>
                  <a:schemeClr val="dk1"/>
                </a:solidFill>
                <a:latin typeface="Calibri"/>
                <a:ea typeface="Calibri"/>
                <a:cs typeface="Calibri"/>
                <a:sym typeface="Calibri"/>
              </a:rPr>
              <a:t>[Click on each image to play the just the audio, not the video.]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images: google images</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sounds: https://www.youtube.com/watch?v=V9yp99xGP6s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4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b3b969af9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b3b969af9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rhythm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You can speak a rhythm, write a rhythm, play a rhythm. Let’s try this one.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Indicate and read the bottom rhythm, having children repeat after each phrase: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Tiki</a:t>
            </a:r>
            <a:r>
              <a:rPr i="1" lang="en" sz="1200">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ta</a:t>
            </a:r>
            <a:r>
              <a:rPr i="1" lang="en" sz="1200">
                <a:solidFill>
                  <a:schemeClr val="dk1"/>
                </a:solidFill>
                <a:latin typeface="Calibri"/>
                <a:ea typeface="Calibri"/>
                <a:cs typeface="Calibri"/>
                <a:sym typeface="Calibri"/>
              </a:rPr>
              <a:t>  </a:t>
            </a:r>
            <a:r>
              <a:rPr b="1" i="1" lang="en" sz="1200">
                <a:solidFill>
                  <a:schemeClr val="dk1"/>
                </a:solidFill>
                <a:latin typeface="Calibri"/>
                <a:ea typeface="Calibri"/>
                <a:cs typeface="Calibri"/>
                <a:sym typeface="Calibri"/>
              </a:rPr>
              <a:t>Tiki</a:t>
            </a:r>
            <a:r>
              <a:rPr i="1" lang="en" sz="1200">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ta  |  </a:t>
            </a:r>
            <a:r>
              <a:rPr b="1" i="1" lang="en" sz="1200">
                <a:solidFill>
                  <a:schemeClr val="dk1"/>
                </a:solidFill>
                <a:latin typeface="Calibri"/>
                <a:ea typeface="Calibri"/>
                <a:cs typeface="Calibri"/>
                <a:sym typeface="Calibri"/>
              </a:rPr>
              <a:t>Ta</a:t>
            </a:r>
            <a:r>
              <a:rPr lang="en" sz="1200">
                <a:solidFill>
                  <a:schemeClr val="dk1"/>
                </a:solidFill>
                <a:latin typeface="Calibri"/>
                <a:ea typeface="Calibri"/>
                <a:cs typeface="Calibri"/>
                <a:sym typeface="Calibri"/>
              </a:rPr>
              <a:t>-tiki  </a:t>
            </a:r>
            <a:r>
              <a:rPr b="1" i="1" lang="en" sz="1200">
                <a:solidFill>
                  <a:schemeClr val="dk1"/>
                </a:solidFill>
                <a:latin typeface="Calibri"/>
                <a:ea typeface="Calibri"/>
                <a:cs typeface="Calibri"/>
                <a:sym typeface="Calibri"/>
              </a:rPr>
              <a:t>Ta</a:t>
            </a:r>
            <a:r>
              <a:rPr lang="en" sz="1200">
                <a:solidFill>
                  <a:schemeClr val="dk1"/>
                </a:solidFill>
                <a:latin typeface="Calibri"/>
                <a:ea typeface="Calibri"/>
                <a:cs typeface="Calibri"/>
                <a:sym typeface="Calibri"/>
              </a:rPr>
              <a:t>-tiki  |  </a:t>
            </a:r>
            <a:r>
              <a:rPr b="1" i="1" lang="en" sz="1200">
                <a:solidFill>
                  <a:schemeClr val="dk1"/>
                </a:solidFill>
                <a:latin typeface="Calibri"/>
                <a:ea typeface="Calibri"/>
                <a:cs typeface="Calibri"/>
                <a:sym typeface="Calibri"/>
              </a:rPr>
              <a:t>Ta</a:t>
            </a:r>
            <a:r>
              <a:rPr lang="en" sz="1200">
                <a:solidFill>
                  <a:schemeClr val="dk1"/>
                </a:solidFill>
                <a:latin typeface="Calibri"/>
                <a:ea typeface="Calibri"/>
                <a:cs typeface="Calibri"/>
                <a:sym typeface="Calibri"/>
              </a:rPr>
              <a:t>-ka  </a:t>
            </a:r>
            <a:r>
              <a:rPr b="1" i="1" lang="en" sz="1200">
                <a:solidFill>
                  <a:schemeClr val="dk1"/>
                </a:solidFill>
                <a:latin typeface="Calibri"/>
                <a:ea typeface="Calibri"/>
                <a:cs typeface="Calibri"/>
                <a:sym typeface="Calibri"/>
              </a:rPr>
              <a:t>tiki</a:t>
            </a:r>
            <a:r>
              <a:rPr lang="en" sz="1200">
                <a:solidFill>
                  <a:schemeClr val="dk1"/>
                </a:solidFill>
                <a:latin typeface="Calibri"/>
                <a:ea typeface="Calibri"/>
                <a:cs typeface="Calibri"/>
                <a:sym typeface="Calibri"/>
              </a:rPr>
              <a:t>-tiki  |  </a:t>
            </a:r>
            <a:r>
              <a:rPr b="1" i="1" lang="en" sz="1200">
                <a:solidFill>
                  <a:schemeClr val="dk1"/>
                </a:solidFill>
                <a:latin typeface="Calibri"/>
                <a:ea typeface="Calibri"/>
                <a:cs typeface="Calibri"/>
                <a:sym typeface="Calibri"/>
              </a:rPr>
              <a:t>Ta </a:t>
            </a:r>
            <a:r>
              <a:rPr lang="en" sz="1200">
                <a:solidFill>
                  <a:schemeClr val="dk1"/>
                </a:solidFill>
                <a:latin typeface="Calibri"/>
                <a:ea typeface="Calibri"/>
                <a:cs typeface="Calibri"/>
                <a:sym typeface="Calibri"/>
              </a:rPr>
              <a:t>- ah</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is how the rhythm is written as musical notes.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Can you create your own rhythm and teach it to your partner?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https://banddirector.com/brass/trombone/learn-to-practice-step-1-say-in-rhythm-stay-in-rhythm/</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b3b969af9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b3b969af9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tempo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Many thing</a:t>
            </a:r>
            <a:r>
              <a:rPr i="1" lang="en" sz="1200">
                <a:latin typeface="Calibri"/>
                <a:ea typeface="Calibri"/>
                <a:cs typeface="Calibri"/>
                <a:sym typeface="Calibri"/>
              </a:rPr>
              <a:t>s can go fast or slow or at medium speed. In music, we call this the tempo. A metronome is a tool that musicians use to keep their tempo steady. They set it at a particular speed, and the little arm goes back and forth at this same speed without stopping or changing, making a clicking noise as it moves back and forth. Let’s see how it works.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1200">
                <a:latin typeface="Calibri"/>
                <a:ea typeface="Calibri"/>
                <a:cs typeface="Calibri"/>
                <a:sym typeface="Calibri"/>
              </a:rPr>
              <a:t>[Play the video.] </a:t>
            </a:r>
            <a:endParaRPr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You can also keep the tempo by tapping your knee with your hand, or tapping your foot.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latin typeface="Calibri"/>
                <a:ea typeface="Calibri"/>
                <a:cs typeface="Calibri"/>
                <a:sym typeface="Calibri"/>
              </a:rPr>
              <a:t>Think, Pair, Share prompt: </a:t>
            </a:r>
            <a:endParaRPr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Do you prefer music with a fast tempo or a slow tempo? Why?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https://www.oxfordlearnersdictionaries.com/definition/english/metronome</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b3b969af9b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b3b969af9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tune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These children are learning to play an instrument called a recorder. They are probably starting with a very </a:t>
            </a:r>
            <a:r>
              <a:rPr i="1" lang="en" sz="1200">
                <a:solidFill>
                  <a:schemeClr val="dk1"/>
                </a:solidFill>
                <a:latin typeface="Calibri"/>
                <a:ea typeface="Calibri"/>
                <a:cs typeface="Calibri"/>
                <a:sym typeface="Calibri"/>
              </a:rPr>
              <a:t>simple tune</a:t>
            </a:r>
            <a:r>
              <a:rPr i="1" lang="en" sz="1200">
                <a:solidFill>
                  <a:schemeClr val="dk1"/>
                </a:solidFill>
                <a:latin typeface="Calibri"/>
                <a:ea typeface="Calibri"/>
                <a:cs typeface="Calibri"/>
                <a:sym typeface="Calibri"/>
              </a:rPr>
              <a:t> so they can learn where to put their fingers to make the sounds and how to read the music. That tune can also be called the melody. Let’s listen.</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[Click on the video, just to play the audio.]</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If you could play any instrument, what is a tune might you like to play? Try to hum that tune to your partner.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https://www.telegraph.co.uk/music/news/wind-instruments-perfectly-safe-cant-band-play/</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b3b969af9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b3b969af9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volume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use our voices at different volumes in the classroom depending on what we are doing. When we are in Studios, our voices tend to be at a higher, or louder, volume than when we are writing or working in Stations.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rgbClr val="4A86E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Look at the images. Describe what you see.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https://www.wpr.org/sound-cymbals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b3b969af9b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b3b969af9b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belief</a:t>
            </a:r>
            <a:r>
              <a:rPr lang="en" sz="1200">
                <a:solidFill>
                  <a:schemeClr val="dk1"/>
                </a:solidFill>
                <a:latin typeface="Calibri"/>
                <a:ea typeface="Calibri"/>
                <a:cs typeface="Calibri"/>
                <a:sym typeface="Calibri"/>
              </a:rPr>
              <a:t>: an idea that is accepted as true; a strong opinion</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compare</a:t>
            </a:r>
            <a:r>
              <a:rPr lang="en" sz="1200">
                <a:solidFill>
                  <a:schemeClr val="dk1"/>
                </a:solidFill>
                <a:latin typeface="Calibri"/>
                <a:ea typeface="Calibri"/>
                <a:cs typeface="Calibri"/>
                <a:sym typeface="Calibri"/>
              </a:rPr>
              <a:t>: to notice similarities and differences</a:t>
            </a:r>
            <a:endParaRPr b="1"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difference</a:t>
            </a:r>
            <a:r>
              <a:rPr lang="en" sz="1200">
                <a:solidFill>
                  <a:schemeClr val="dk1"/>
                </a:solidFill>
                <a:latin typeface="Calibri"/>
                <a:ea typeface="Calibri"/>
                <a:cs typeface="Calibri"/>
                <a:sym typeface="Calibri"/>
              </a:rPr>
              <a:t>: a way that things are not alike</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emotion</a:t>
            </a:r>
            <a:r>
              <a:rPr lang="en" sz="1200">
                <a:solidFill>
                  <a:schemeClr val="dk1"/>
                </a:solidFill>
                <a:latin typeface="Calibri"/>
                <a:ea typeface="Calibri"/>
                <a:cs typeface="Calibri"/>
                <a:sym typeface="Calibri"/>
              </a:rPr>
              <a:t>: feeling</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faith</a:t>
            </a:r>
            <a:r>
              <a:rPr lang="en" sz="1200">
                <a:solidFill>
                  <a:schemeClr val="dk1"/>
                </a:solidFill>
                <a:latin typeface="Calibri"/>
                <a:ea typeface="Calibri"/>
                <a:cs typeface="Calibri"/>
                <a:sym typeface="Calibri"/>
              </a:rPr>
              <a:t>:</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confidence and belief in</a:t>
            </a:r>
            <a:endParaRPr b="1"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journey</a:t>
            </a:r>
            <a:r>
              <a:rPr lang="en" sz="1200">
                <a:solidFill>
                  <a:schemeClr val="dk1"/>
                </a:solidFill>
                <a:latin typeface="Calibri"/>
                <a:ea typeface="Calibri"/>
                <a:cs typeface="Calibri"/>
                <a:sym typeface="Calibri"/>
              </a:rPr>
              <a:t> (n): long trip from one place to another; (v): to go on a trip, to travel</a:t>
            </a:r>
            <a:endParaRPr b="1" sz="1200">
              <a:solidFill>
                <a:srgbClr val="4A86E8"/>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similarity</a:t>
            </a:r>
            <a:r>
              <a:rPr lang="en" sz="1200">
                <a:solidFill>
                  <a:schemeClr val="dk1"/>
                </a:solidFill>
                <a:latin typeface="Calibri"/>
                <a:ea typeface="Calibri"/>
                <a:cs typeface="Calibri"/>
                <a:sym typeface="Calibri"/>
              </a:rPr>
              <a:t>: a way that things are alike</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worldview</a:t>
            </a:r>
            <a:r>
              <a:rPr lang="en" sz="1200">
                <a:solidFill>
                  <a:schemeClr val="dk1"/>
                </a:solidFill>
                <a:latin typeface="Calibri"/>
                <a:ea typeface="Calibri"/>
                <a:cs typeface="Calibri"/>
                <a:sym typeface="Calibri"/>
              </a:rPr>
              <a:t>: a way of thinking about the world, a person’s whole perspective</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105559f9fc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105559f9fc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bond</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A bond is a connection, a feeling of closeness. We create bonds with people who enjoy activities we enjoy, or with people who feel the same way we do about something. It feels good to have a bond with someone.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How would you describe the bond between this person and her dog? Why might this bond be important?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https://www.wshs-dg.org/resource-center/ask-the-vet-pet-watch/132-ask-the-vet/273-human-animal-bond</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b3b969af9b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b3b969af9b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belief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hold our beliefs inside ourselves. We make decisions and act according to our beliefs.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highlight>
                  <a:srgbClr val="FFFFFF"/>
                </a:highlight>
                <a:latin typeface="Calibri"/>
                <a:ea typeface="Calibri"/>
                <a:cs typeface="Calibri"/>
                <a:sym typeface="Calibri"/>
              </a:rPr>
              <a:t>People in many communities hold the belief that the best way to solve problems is with cooperation; others hold the belief that each person needs to solve their own problems.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Your teacher has a strong belief that _____ [all children can learn].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one belief that is important to you? What do you think is true?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https://www.headteacher-update.com/best-practice-article/religion-culture-and-diversity/185375/</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b3b969af9b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b3b969af9b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compare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can compare all kinds of things: foods, shoes, people, ideas, places, activities like sports, or works of art. When we compare, we notice both the qualities that are the same and those that are different.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Here are two instruments, a tuba and a trumpet. Let’s listen. </a:t>
            </a:r>
            <a:r>
              <a:rPr lang="en" sz="1200">
                <a:solidFill>
                  <a:schemeClr val="dk1"/>
                </a:solidFill>
                <a:latin typeface="Calibri"/>
                <a:ea typeface="Calibri"/>
                <a:cs typeface="Calibri"/>
                <a:sym typeface="Calibri"/>
              </a:rPr>
              <a:t>[Play each clip (each only a few seconds).]</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Compare these two instruments. Think about how they look and how they sound. Name the similarities and the differences you notice.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https://www.thomann.de/blog/en/7-brass-instruments-differences-in-sound-and-playing-style/</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b3b969af9b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b3b969af9b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difference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These are two of the same kind of bird; they are cardinals. The one on the left is a female and the one on the right is a male. That’s one difference, something that is not alike. What other differences can we find?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are some differences between you and your partner?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https://www.wildaboutbirds.com/read/backyard-birds/northern-cardinal</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b3b969af9b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b3b969af9b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emotion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have many, many different emotions, or feelings, and we experience them in response to things that happen or things we are thinking about. I might have an emotion of sadness because my friend moved away; I might have an emotion of joy or excitement when we get to visit each other again! There are no emotions that are good or bad; they are just the ways we feel.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Whole group</a:t>
            </a:r>
            <a:r>
              <a:rPr lang="en" sz="1200">
                <a:solidFill>
                  <a:schemeClr val="dk1"/>
                </a:solidFill>
                <a:latin typeface="Calibri"/>
                <a:ea typeface="Calibri"/>
                <a:cs typeface="Calibri"/>
                <a:sym typeface="Calibri"/>
              </a:rPr>
              <a:t> prompt</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Name one emotion, and say when you have felt that way.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https://www.psychologicalscience.org/news/releases/the-emotions-we-feel-may-shape-what-we-see.html</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4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b3b969af9b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b3b969af9b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faith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Faith is related to “belief.” Having faith is about believing in something we cannot see. We can have faith in others, in ourselves, and in ideas.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These marks around the earth are symbols that represent different faiths. You might see one or more that you recognize.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little one is just learning to walk independently. The grown up is letting the toddler go on their own, with faith that they will do it!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connections do you make to this word? What do you have faith in—what do you believe in?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https://billtammeus.typepad.com/my_weblog/2020/04/4-22-20.html, </a:t>
            </a:r>
            <a:r>
              <a:rPr lang="en" sz="900">
                <a:solidFill>
                  <a:schemeClr val="dk1"/>
                </a:solidFill>
                <a:highlight>
                  <a:schemeClr val="lt1"/>
                </a:highlight>
                <a:latin typeface="Calibri"/>
                <a:ea typeface="Calibri"/>
                <a:cs typeface="Calibri"/>
                <a:sym typeface="Calibri"/>
              </a:rPr>
              <a:t>https://www.babycenter.com/baby/baby-development/baby-milestone-walking_6507</a:t>
            </a:r>
            <a:endParaRPr sz="9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b3b969af9b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b3b969af9b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journey </a:t>
            </a:r>
            <a:r>
              <a:rPr lang="en" sz="1200">
                <a:solidFill>
                  <a:schemeClr val="dk1"/>
                </a:solidFill>
                <a:latin typeface="Calibri"/>
                <a:ea typeface="Calibri"/>
                <a:cs typeface="Calibri"/>
                <a:sym typeface="Calibri"/>
              </a:rPr>
              <a:t>(noun and 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This word can be used as a noun—a long trip from one place to another—or as a verb—to travel.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people on this bus are taking a journey in South America. It looks like they are journeying through mountains.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latin typeface="Calibri"/>
                <a:ea typeface="Calibri"/>
                <a:cs typeface="Calibri"/>
                <a:sym typeface="Calibri"/>
              </a:rPr>
              <a:t>Think, Pair, Share prompt: </a:t>
            </a:r>
            <a:endParaRPr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Try to use the word as both a noun and a verb!</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If you were to go on a journey, where might you go?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How would you journey to that place?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https://jessieonajourney.com/tips-for-bus-travel-in-south-america/</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b3b969af9b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b3b969af9b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similarity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These are two different kinds of butterflies: a monarch on the top, and a viceroy on the bottom. There are things about them that are alike. Let’s name some of these similarities…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are some similarities between you and your partner?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https://science-u.org/experiments/magnificent-mimicry.html</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b3b969af9b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b3b969af9b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worldview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Worldview is a compound word—two smaller words put together: “world” and “view.”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person is looking out to a wide environment, and maybe also having thoughts about the places they see, communities, and ideas, and how they all go together and make sense. Part of my worldview is appreciating what different people can learn from each other.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rgbClr val="4A86E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Think back to the drum dream girl. Can you describe her worldview? What did she believe about how things could be?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https://www.visitnorway.com/places-to-go/fjord-norway/northwest/andalsnes/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b3b969af9b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b3b969af9b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anticipation</a:t>
            </a:r>
            <a:r>
              <a:rPr lang="en" sz="1200">
                <a:solidFill>
                  <a:schemeClr val="dk1"/>
                </a:solidFill>
                <a:latin typeface="Calibri"/>
                <a:ea typeface="Calibri"/>
                <a:cs typeface="Calibri"/>
                <a:sym typeface="Calibri"/>
              </a:rPr>
              <a:t>: the feeling of being hopeful or nervous about something that will soon happen</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collective</a:t>
            </a:r>
            <a:r>
              <a:rPr lang="en" sz="1200">
                <a:solidFill>
                  <a:schemeClr val="dk1"/>
                </a:solidFill>
                <a:latin typeface="Calibri"/>
                <a:ea typeface="Calibri"/>
                <a:cs typeface="Calibri"/>
                <a:sym typeface="Calibri"/>
              </a:rPr>
              <a:t>: relating to a group of individuals, considered all together</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determined</a:t>
            </a:r>
            <a:r>
              <a:rPr lang="en" sz="1200">
                <a:solidFill>
                  <a:schemeClr val="dk1"/>
                </a:solidFill>
                <a:latin typeface="Calibri"/>
                <a:ea typeface="Calibri"/>
                <a:cs typeface="Calibri"/>
                <a:sym typeface="Calibri"/>
              </a:rPr>
              <a:t>: focused on achieving a goal</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homage</a:t>
            </a:r>
            <a:r>
              <a:rPr lang="en" sz="1200">
                <a:solidFill>
                  <a:schemeClr val="dk1"/>
                </a:solidFill>
                <a:latin typeface="Calibri"/>
                <a:ea typeface="Calibri"/>
                <a:cs typeface="Calibri"/>
                <a:sym typeface="Calibri"/>
              </a:rPr>
              <a:t>: a way to show respect for something or someone </a:t>
            </a:r>
            <a:endParaRPr i="1" sz="1200">
              <a:solidFill>
                <a:srgbClr val="4A86E8"/>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humanity</a:t>
            </a:r>
            <a:r>
              <a:rPr lang="en" sz="1200">
                <a:solidFill>
                  <a:schemeClr val="dk1"/>
                </a:solidFill>
                <a:latin typeface="Calibri"/>
                <a:ea typeface="Calibri"/>
                <a:cs typeface="Calibri"/>
                <a:sym typeface="Calibri"/>
              </a:rPr>
              <a:t>: all people</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individual</a:t>
            </a:r>
            <a:r>
              <a:rPr lang="en" sz="1200">
                <a:solidFill>
                  <a:schemeClr val="dk1"/>
                </a:solidFill>
                <a:latin typeface="Calibri"/>
                <a:ea typeface="Calibri"/>
                <a:cs typeface="Calibri"/>
                <a:sym typeface="Calibri"/>
              </a:rPr>
              <a:t>: referring to one person</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legacy</a:t>
            </a:r>
            <a:r>
              <a:rPr lang="en" sz="1200">
                <a:solidFill>
                  <a:schemeClr val="dk1"/>
                </a:solidFill>
                <a:latin typeface="Calibri"/>
                <a:ea typeface="Calibri"/>
                <a:cs typeface="Calibri"/>
                <a:sym typeface="Calibri"/>
              </a:rPr>
              <a:t>:</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lasting reputation or impact </a:t>
            </a:r>
            <a:endParaRPr b="1"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reputation</a:t>
            </a:r>
            <a:r>
              <a:rPr lang="en" sz="1200">
                <a:solidFill>
                  <a:schemeClr val="dk1"/>
                </a:solidFill>
                <a:latin typeface="Calibri"/>
                <a:ea typeface="Calibri"/>
                <a:cs typeface="Calibri"/>
                <a:sym typeface="Calibri"/>
              </a:rPr>
              <a:t>: the way a person or thing is thought of by others</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b3b969af9b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b3b969af9b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anticipation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balloon is going to burst! We can see this child’s anticipation in the way she holds her ears. What kind of anticipation does she feel? Maybe excited, maybe nervous, maybe some of both!</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Imagine you are traveling to a </a:t>
            </a:r>
            <a:r>
              <a:rPr i="1" lang="en" sz="1200">
                <a:solidFill>
                  <a:schemeClr val="dk1"/>
                </a:solidFill>
                <a:latin typeface="Calibri"/>
                <a:ea typeface="Calibri"/>
                <a:cs typeface="Calibri"/>
                <a:sym typeface="Calibri"/>
              </a:rPr>
              <a:t>new place</a:t>
            </a:r>
            <a:r>
              <a:rPr i="1" lang="en" sz="1200">
                <a:solidFill>
                  <a:schemeClr val="dk1"/>
                </a:solidFill>
                <a:latin typeface="Calibri"/>
                <a:ea typeface="Calibri"/>
                <a:cs typeface="Calibri"/>
                <a:sym typeface="Calibri"/>
              </a:rPr>
              <a:t> or going to see your family far away. What does your anticipation feel like?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https://www.loonerpop.com/watch/balloon-explosion-hd-blow-to-pop-with-plastic-suit_BSBtl5O4AiZUsGE.html?lang=english</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05559f9fc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05559f9fc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connect</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People find lots of ways to connect with others who are close by and far away. This group of people is gathered close together, so we can infer that they know each other well; they are connected to each other. And it looks like they are also connecting with other people they care about who are not close by, through technology.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Let’s add </a:t>
            </a:r>
            <a:r>
              <a:rPr i="1" lang="en" sz="1200">
                <a:latin typeface="Calibri"/>
                <a:ea typeface="Calibri"/>
                <a:cs typeface="Calibri"/>
                <a:sym typeface="Calibri"/>
              </a:rPr>
              <a:t>the</a:t>
            </a:r>
            <a:r>
              <a:rPr i="1" lang="en" sz="1200">
                <a:latin typeface="Calibri"/>
                <a:ea typeface="Calibri"/>
                <a:cs typeface="Calibri"/>
                <a:sym typeface="Calibri"/>
              </a:rPr>
              <a:t> suffix: -tion to the base word “connect”</a:t>
            </a:r>
            <a:r>
              <a:rPr i="1" lang="en" sz="1200">
                <a:latin typeface="Calibri"/>
                <a:ea typeface="Calibri"/>
                <a:cs typeface="Calibri"/>
                <a:sym typeface="Calibri"/>
              </a:rPr>
              <a:t>:</a:t>
            </a:r>
            <a:r>
              <a:rPr i="1" lang="en" sz="1200">
                <a:latin typeface="Calibri"/>
                <a:ea typeface="Calibri"/>
                <a:cs typeface="Calibri"/>
                <a:sym typeface="Calibri"/>
              </a:rPr>
              <a:t>  </a:t>
            </a:r>
            <a:r>
              <a:rPr i="1" lang="en" sz="1200">
                <a:latin typeface="Calibri"/>
                <a:ea typeface="Calibri"/>
                <a:cs typeface="Calibri"/>
                <a:sym typeface="Calibri"/>
              </a:rPr>
              <a:t>c</a:t>
            </a:r>
            <a:r>
              <a:rPr i="1" lang="en" sz="1200">
                <a:latin typeface="Calibri"/>
                <a:ea typeface="Calibri"/>
                <a:cs typeface="Calibri"/>
                <a:sym typeface="Calibri"/>
              </a:rPr>
              <a:t>onnec-tion: connection. When we remove the </a:t>
            </a:r>
            <a:r>
              <a:rPr b="1" i="1" lang="en" sz="1200">
                <a:latin typeface="Calibri"/>
                <a:ea typeface="Calibri"/>
                <a:cs typeface="Calibri"/>
                <a:sym typeface="Calibri"/>
              </a:rPr>
              <a:t>t</a:t>
            </a:r>
            <a:r>
              <a:rPr i="1" lang="en" sz="1200">
                <a:latin typeface="Calibri"/>
                <a:ea typeface="Calibri"/>
                <a:cs typeface="Calibri"/>
                <a:sym typeface="Calibri"/>
              </a:rPr>
              <a:t> from the base word and </a:t>
            </a:r>
            <a:r>
              <a:rPr i="1" lang="en" sz="1200">
                <a:latin typeface="Calibri"/>
                <a:ea typeface="Calibri"/>
                <a:cs typeface="Calibri"/>
                <a:sym typeface="Calibri"/>
              </a:rPr>
              <a:t>add this suffix, we get a noun, “connection.”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are two ways you connect with people you care about?</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https://www.prudential.com.sg/opus/articles/long-distance-relationships-family-friends</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9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b3b969af9b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b3b969af9b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collective </a:t>
            </a:r>
            <a:r>
              <a:rPr lang="en" sz="1200">
                <a:solidFill>
                  <a:schemeClr val="dk1"/>
                </a:solidFill>
                <a:latin typeface="Calibri"/>
                <a:ea typeface="Calibri"/>
                <a:cs typeface="Calibri"/>
                <a:sym typeface="Calibri"/>
              </a:rPr>
              <a:t>(adjective)</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we make a collective decision, we think about all the people involved and what is good for the whole group, not only about what each person wants.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one example of a collective decision we have made in our classroom to make it a good place for all learners?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https://blog.medicalgps.com/7-essentials-for-physician-practices-it-starts-with-a-daily-huddle/</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b3b969af9b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b3b969af9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determined </a:t>
            </a:r>
            <a:r>
              <a:rPr lang="en" sz="1200">
                <a:solidFill>
                  <a:schemeClr val="dk1"/>
                </a:solidFill>
                <a:latin typeface="Calibri"/>
                <a:ea typeface="Calibri"/>
                <a:cs typeface="Calibri"/>
                <a:sym typeface="Calibri"/>
              </a:rPr>
              <a:t>(adjective)</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child has to be determined to master the climbing bars. She has decided that she is going to do it, and she does not look like she is going to give up.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Can you think of a time when you or someone you know has been determined to do something? Try to think of something that seemed really hard, and that you had to promise yourself that you were going to do anyway.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https://foter.com/7-science-based-benefits-of-monkey-bars-playtime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b3b969af9b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b3b969af9b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homage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In their book, </a:t>
            </a:r>
            <a:r>
              <a:rPr lang="en" sz="1200">
                <a:solidFill>
                  <a:schemeClr val="dk1"/>
                </a:solidFill>
                <a:latin typeface="Calibri"/>
                <a:ea typeface="Calibri"/>
                <a:cs typeface="Calibri"/>
                <a:sym typeface="Calibri"/>
              </a:rPr>
              <a:t>Dream Street</a:t>
            </a:r>
            <a:r>
              <a:rPr i="1" lang="en" sz="1200">
                <a:solidFill>
                  <a:schemeClr val="dk1"/>
                </a:solidFill>
                <a:latin typeface="Calibri"/>
                <a:ea typeface="Calibri"/>
                <a:cs typeface="Calibri"/>
                <a:sym typeface="Calibri"/>
              </a:rPr>
              <a:t>, two cousins, the writer Tricia Elam Walker and the artist Ekua Holmes, pay homage to the neighborhood they love and where they grew up. They give respect to a place they love through writing and collages.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a:t>
            </a:r>
            <a:r>
              <a:rPr lang="en" sz="1200">
                <a:solidFill>
                  <a:schemeClr val="dk1"/>
                </a:solidFill>
                <a:latin typeface="Calibri"/>
                <a:ea typeface="Calibri"/>
                <a:cs typeface="Calibri"/>
                <a:sym typeface="Calibri"/>
              </a:rPr>
              <a:t>prompt</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Who is someone or what is a place you would give homage to? What would you do to show your respect for that person or place?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Cover of </a:t>
            </a:r>
            <a:r>
              <a:rPr i="1" lang="en" sz="1000">
                <a:solidFill>
                  <a:schemeClr val="dk1"/>
                </a:solidFill>
                <a:latin typeface="Calibri"/>
                <a:ea typeface="Calibri"/>
                <a:cs typeface="Calibri"/>
                <a:sym typeface="Calibri"/>
              </a:rPr>
              <a:t>Dream Street</a:t>
            </a:r>
            <a:r>
              <a:rPr lang="en" sz="1000">
                <a:solidFill>
                  <a:schemeClr val="dk1"/>
                </a:solidFill>
                <a:latin typeface="Calibri"/>
                <a:ea typeface="Calibri"/>
                <a:cs typeface="Calibri"/>
                <a:sym typeface="Calibri"/>
              </a:rPr>
              <a:t>, Tricia Elam Walker and Ekua Holmes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4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b3b969af9b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b3b969af9b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humanity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we talk about humanity, we are referring to all people, all around the world. We might think about a wish for humanity, such as for happiness for all humanity, or for peace between all countries.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something that you think is important for humanity—all people—to think about or to do?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https://www.filmsforaction.org/articles/all-i-ask-is-that-you-see-my-humanity-which-means-seeing-the-humanity-in-all-people/</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b3b969af9b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b3b969af9b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individual </a:t>
            </a:r>
            <a:r>
              <a:rPr lang="en" sz="1200">
                <a:solidFill>
                  <a:schemeClr val="dk1"/>
                </a:solidFill>
                <a:latin typeface="Calibri"/>
                <a:ea typeface="Calibri"/>
                <a:cs typeface="Calibri"/>
                <a:sym typeface="Calibri"/>
              </a:rPr>
              <a:t>(adjective)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Sometimes we work on a collective task, all together, like when we wrote a letter to _____ to advocate for _____. </a:t>
            </a:r>
            <a:r>
              <a:rPr lang="en" sz="1200">
                <a:latin typeface="Calibri"/>
                <a:ea typeface="Calibri"/>
                <a:cs typeface="Calibri"/>
                <a:sym typeface="Calibri"/>
              </a:rPr>
              <a:t>[Refer to the Unit 1 project or another group endeavor.]</a:t>
            </a:r>
            <a:endParaRPr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Other times I ask you to do an individual task—to do something all by yourself—like an assessment.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latin typeface="Calibri"/>
                <a:ea typeface="Calibri"/>
                <a:cs typeface="Calibri"/>
                <a:sym typeface="Calibri"/>
              </a:rPr>
              <a:t>Think, Pair, Share prompt: </a:t>
            </a:r>
            <a:endParaRPr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Think of an individual activity you have done, briefly describe it, </a:t>
            </a:r>
            <a:r>
              <a:rPr i="1" lang="en" sz="1200">
                <a:solidFill>
                  <a:schemeClr val="dk1"/>
                </a:solidFill>
                <a:latin typeface="Calibri"/>
                <a:ea typeface="Calibri"/>
                <a:cs typeface="Calibri"/>
                <a:sym typeface="Calibri"/>
              </a:rPr>
              <a:t>and talk </a:t>
            </a:r>
            <a:r>
              <a:rPr i="1" lang="en" sz="1200">
                <a:solidFill>
                  <a:schemeClr val="dk1"/>
                </a:solidFill>
                <a:latin typeface="Calibri"/>
                <a:ea typeface="Calibri"/>
                <a:cs typeface="Calibri"/>
                <a:sym typeface="Calibri"/>
              </a:rPr>
              <a:t>about how you felt about it.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https://www.familyeducation.com/life/cognitive-psychological-development/i-need-help-my-five-year-old-writes-backward</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b3b969af9b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b3b969af9b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legacy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In Kenya and all around the world, people plant trees to protect the health of the environment for all living things. This is part of the legacy of Wangari Maathai—the impact she has through her life and work.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[If known and relevant, make a connection to the person for whom the school is named: </a:t>
            </a:r>
            <a:r>
              <a:rPr i="1" lang="en" sz="1200">
                <a:solidFill>
                  <a:schemeClr val="dk1"/>
                </a:solidFill>
                <a:latin typeface="Calibri"/>
                <a:ea typeface="Calibri"/>
                <a:cs typeface="Calibri"/>
                <a:sym typeface="Calibri"/>
              </a:rPr>
              <a:t>Our school is named for _____, who _____; a commitment to education/equal rights/etc. is part of their legacy.</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a:t>
            </a:r>
            <a:r>
              <a:rPr lang="en" sz="1200">
                <a:solidFill>
                  <a:schemeClr val="dk1"/>
                </a:solidFill>
                <a:latin typeface="Calibri"/>
                <a:ea typeface="Calibri"/>
                <a:cs typeface="Calibri"/>
                <a:sym typeface="Calibri"/>
              </a:rPr>
              <a:t>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legacy can you imagine having? You could say, “I want my legacy to be that _____.”</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https://www.goldmanprize.org/blog/green-belt-movement-wangari-maathai/</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b3b969af9b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b3b969af9b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reputation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New England have a reputation for being a place where sports are important to many people. Even people who don’t really watch sports can say that New England is known for this.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rgbClr val="4A86E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Can you think of a place that has a reputation for something special—a good place to eat, a good place to play, a good place to visit in the summer? What is the place, and what is its reputation?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https://www.bostonsbigfour.com/this-week-in-boston-sports/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b3b969af9b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b3b969af9b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arrange</a:t>
            </a:r>
            <a:r>
              <a:rPr lang="en" sz="1200">
                <a:solidFill>
                  <a:schemeClr val="dk1"/>
                </a:solidFill>
                <a:latin typeface="Calibri"/>
                <a:ea typeface="Calibri"/>
                <a:cs typeface="Calibri"/>
                <a:sym typeface="Calibri"/>
              </a:rPr>
              <a:t>: to put in a certain order</a:t>
            </a:r>
            <a:endParaRPr b="1"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devote</a:t>
            </a:r>
            <a:r>
              <a:rPr lang="en" sz="1200">
                <a:solidFill>
                  <a:schemeClr val="dk1"/>
                </a:solidFill>
                <a:latin typeface="Calibri"/>
                <a:ea typeface="Calibri"/>
                <a:cs typeface="Calibri"/>
                <a:sym typeface="Calibri"/>
              </a:rPr>
              <a:t>: to commit to something, to keep working hard at it</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generation</a:t>
            </a:r>
            <a:r>
              <a:rPr lang="en" sz="1200">
                <a:solidFill>
                  <a:schemeClr val="dk1"/>
                </a:solidFill>
                <a:latin typeface="Calibri"/>
                <a:ea typeface="Calibri"/>
                <a:cs typeface="Calibri"/>
                <a:sym typeface="Calibri"/>
              </a:rPr>
              <a:t>: all of the people born and living at about the same time, or all of the people of about the same age</a:t>
            </a:r>
            <a:r>
              <a:rPr lang="en" sz="1200">
                <a:solidFill>
                  <a:srgbClr val="4A86E8"/>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layer</a:t>
            </a:r>
            <a:r>
              <a:rPr lang="en" sz="1200">
                <a:solidFill>
                  <a:schemeClr val="dk1"/>
                </a:solidFill>
                <a:latin typeface="Calibri"/>
                <a:ea typeface="Calibri"/>
                <a:cs typeface="Calibri"/>
                <a:sym typeface="Calibri"/>
              </a:rPr>
              <a:t>: to arrange something out flat on top of something else</a:t>
            </a:r>
            <a:endParaRPr sz="1200" u="sng">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reveal</a:t>
            </a:r>
            <a:r>
              <a:rPr lang="en" sz="1200">
                <a:solidFill>
                  <a:schemeClr val="dk1"/>
                </a:solidFill>
                <a:latin typeface="Calibri"/>
                <a:ea typeface="Calibri"/>
                <a:cs typeface="Calibri"/>
                <a:sym typeface="Calibri"/>
              </a:rPr>
              <a:t>: to show something that was unknown</a:t>
            </a:r>
            <a:endParaRPr sz="1200" u="sng">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textile</a:t>
            </a:r>
            <a:r>
              <a:rPr lang="en" sz="1200">
                <a:solidFill>
                  <a:schemeClr val="dk1"/>
                </a:solidFill>
                <a:latin typeface="Calibri"/>
                <a:ea typeface="Calibri"/>
                <a:cs typeface="Calibri"/>
                <a:sym typeface="Calibri"/>
              </a:rPr>
              <a:t>: a woven fabric</a:t>
            </a:r>
            <a:endParaRPr b="1"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tradition</a:t>
            </a:r>
            <a:r>
              <a:rPr lang="en" sz="1200">
                <a:solidFill>
                  <a:schemeClr val="dk1"/>
                </a:solidFill>
                <a:latin typeface="Calibri"/>
                <a:ea typeface="Calibri"/>
                <a:cs typeface="Calibri"/>
                <a:sym typeface="Calibri"/>
              </a:rPr>
              <a:t>: belief or custom that is handed down</a:t>
            </a:r>
            <a:endParaRPr sz="1200" u="sng">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weave</a:t>
            </a:r>
            <a:r>
              <a:rPr lang="en" sz="1200">
                <a:solidFill>
                  <a:schemeClr val="dk1"/>
                </a:solidFill>
                <a:latin typeface="Calibri"/>
                <a:ea typeface="Calibri"/>
                <a:cs typeface="Calibri"/>
                <a:sym typeface="Calibri"/>
              </a:rPr>
              <a:t> (v): to lace together threads to create a fabric; (n): the pattern or construction of a fabric</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b3b969af9b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b3b969af9b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arrange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Someone decided to arrange these crayons in a particular order, according to the rainbow. Objects can be arranged this way—by color—or by any other order, such as by number, by size, in alphabetical order, or by how often something gets used. People decide to arrange things in certain ways for different reasons.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Think about the place</a:t>
            </a:r>
            <a:r>
              <a:rPr i="1" lang="en" sz="1200">
                <a:solidFill>
                  <a:schemeClr val="dk1"/>
                </a:solidFill>
                <a:latin typeface="Calibri"/>
                <a:ea typeface="Calibri"/>
                <a:cs typeface="Calibri"/>
                <a:sym typeface="Calibri"/>
              </a:rPr>
              <a:t> where we keep _____ [supplies for Studios, books, writing and drawing tools, coats and backpacks, etc;</a:t>
            </a:r>
            <a:r>
              <a:rPr lang="en" sz="1200">
                <a:solidFill>
                  <a:schemeClr val="dk1"/>
                </a:solidFill>
                <a:latin typeface="Calibri"/>
                <a:ea typeface="Calibri"/>
                <a:cs typeface="Calibri"/>
                <a:sym typeface="Calibri"/>
              </a:rPr>
              <a:t> name a place appropriate for the classroom]</a:t>
            </a:r>
            <a:r>
              <a:rPr i="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OR </a:t>
            </a:r>
            <a:r>
              <a:rPr i="1" lang="en" sz="1200">
                <a:solidFill>
                  <a:schemeClr val="dk1"/>
                </a:solidFill>
                <a:latin typeface="Calibri"/>
                <a:ea typeface="Calibri"/>
                <a:cs typeface="Calibri"/>
                <a:sym typeface="Calibri"/>
              </a:rPr>
              <a:t>Think about where your family keeps groceries.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Describe to your partner how things are arranged. Why are they arranged that way?</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900">
              <a:solidFill>
                <a:srgbClr val="2B2B2B"/>
              </a:solidFill>
              <a:highlight>
                <a:srgbClr val="FFFFFF"/>
              </a:highlight>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900">
                <a:solidFill>
                  <a:srgbClr val="2B2B2B"/>
                </a:solidFill>
                <a:highlight>
                  <a:srgbClr val="FFFFFF"/>
                </a:highlight>
                <a:latin typeface="Lato"/>
                <a:ea typeface="Lato"/>
                <a:cs typeface="Lato"/>
                <a:sym typeface="Lato"/>
              </a:rPr>
              <a:t>http://www.jennyscrayoncollection.com/2015/07/no-24p-crayola-crayons.html</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b3b969af9b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b3b969af9b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devote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Yoko Miwa and her band are musicians. They devote themselves individually to playing their instruments as well as they can, and, collectively, to playing well together. They also devote a lot of time to practicing!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Why might it be important for a musician to devote herself to practicing?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Photo by Caroline Alden, https://artsparksmusic.com/yoko-miwa-trio/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05559f9fc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05559f9fc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custom</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Greetings are one kind of custom. In India, Nepal, and Bangladesh, people have a custom of greeting each other with this gesture and the word “Namaste.” It is a greeting that shows great respect and also joy.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Other examples of customs are how a group of people celebrates special holidays, how they dress, and the music, art, and dances they create.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a special custom in your family or community? </a:t>
            </a:r>
            <a:r>
              <a:rPr lang="en" sz="1200">
                <a:solidFill>
                  <a:schemeClr val="dk1"/>
                </a:solidFill>
                <a:latin typeface="Calibri"/>
                <a:ea typeface="Calibri"/>
                <a:cs typeface="Calibri"/>
                <a:sym typeface="Calibri"/>
              </a:rPr>
              <a:t>[Offer a relevant example such as Boston’s First Night, a neighborhood celebration, or a particular school custom.]</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https://fineartamerica.com/featured/nepali-girls-namaste-greeting-himalayas-craig-lovell.html</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b3b969af9b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b3b969af9b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generation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photo shows people grouped by generation: with older people in front, teenagers in the back, younger children behind them, and people in between on the side.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How many generations of people do you have in your family now?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How many generations live together with you?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https://www.discovermagazine.com/the-sciences/so-you-know-what-generation-you-belong-to-what-does-that-even-mean</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b3b969af9b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b3b969af9b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layer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saw this word, “layer,” as a noun in Unit 2: a layer of dirt. Now we can use it as a verb—an action of putting something on top of something else.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Look how this person layers the paint, one color right on top of another. Layering the paint creates a special effect of more complex colors.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might you layer on a bed? Why?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https://maggynitla.com/2012/12/03/tutorial-layering-acrylic-paint-colors/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b3b969af9b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b3b969af9b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reveal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Opening a box reveals what’s inside.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Opening a book reveals its story!</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the curtain opens, what might it reveal? What’s behind that curtain?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https://www.todaysparent.com/family/activities/cool-subscription-boxes-for-kids/, https://www.wallpaperflare.com/red-window-curtains-theatre-waiting-stage-performance-space-wallpaper-ainz</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4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b3b969af9b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b3b969af9b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textile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Textiles come in endless colors and patterns. </a:t>
            </a:r>
            <a:r>
              <a:rPr i="1" lang="en" sz="1200">
                <a:solidFill>
                  <a:schemeClr val="dk1"/>
                </a:solidFill>
                <a:latin typeface="Calibri"/>
                <a:ea typeface="Calibri"/>
                <a:cs typeface="Calibri"/>
                <a:sym typeface="Calibri"/>
              </a:rPr>
              <a:t>Often, the weave of a textile follows the traditions of a community—its designs, colors, and what the threads are made of.</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Most of our clothing is made of textiles. Describe a textile you are wearing. What do you like about it?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https://www.unep.org/events/online-event/accelerating-sustainability-textile-value-chain-inspiring-action-and-behaviour, https://slotweedride.wordpress.com/2011/05/01/what-is-tweed/</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b3b969af9b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b3b969af9b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tradition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At celebrations or holidays, people follow certain traditions. They may eat certain foods, sing certain songs, tell certain stories, wear certain kinds of clothing, and do certain activities. At the Lunar New Year, people often exchange red envelopes with coins inside, as a promise of good fortune for the coming year.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Whole group</a:t>
            </a:r>
            <a:r>
              <a:rPr lang="en" sz="1200">
                <a:solidFill>
                  <a:schemeClr val="dk1"/>
                </a:solidFill>
                <a:latin typeface="Calibri"/>
                <a:ea typeface="Calibri"/>
                <a:cs typeface="Calibri"/>
                <a:sym typeface="Calibri"/>
              </a:rPr>
              <a:t> prompt</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Tell your partner about something you celebrate and some of the traditions you follow.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https://homestay.cambridgenetwork.com/blog/preparing-for-chinese-new-year-homestay-happenings/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4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b3b969af9b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b3b969af9b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latin typeface="Calibri"/>
                <a:ea typeface="Calibri"/>
                <a:cs typeface="Calibri"/>
                <a:sym typeface="Calibri"/>
              </a:rPr>
              <a:t>weave </a:t>
            </a:r>
            <a:r>
              <a:rPr lang="en" sz="1200">
                <a:latin typeface="Calibri"/>
                <a:ea typeface="Calibri"/>
                <a:cs typeface="Calibri"/>
                <a:sym typeface="Calibri"/>
              </a:rPr>
              <a:t>(verb, noun)</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People all around the world weave fabric by hand, on very simple cardboard box looms, and on very complex looms. Most of the clothes we wear are made from fabric that has been woven on machine looms. No matter how it’s done, weaving happens when threads going two different directions are laced together—over, under, over, under—to make a single piece of cloth.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can describe the noun, weave, by saying that it is colorful, or striped, or thick, or made of cotton.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If you could weave something, what would it be? How would you use it? What kind of yarn, ribbon, or string would you use to weave it? What colors would you use?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https://design-altruism-project.org/2012/09/01/desperately-seeking-sari/, https://www.textileschool.com/270/major-fabric-weaving-patterns/</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b3b969af9b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b3b969af9b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latin typeface="Calibri"/>
                <a:ea typeface="Calibri"/>
                <a:cs typeface="Calibri"/>
                <a:sym typeface="Calibri"/>
              </a:rPr>
              <a:t>culture</a:t>
            </a:r>
            <a:r>
              <a:rPr lang="en" sz="1200">
                <a:latin typeface="Calibri"/>
                <a:ea typeface="Calibri"/>
                <a:cs typeface="Calibri"/>
                <a:sym typeface="Calibri"/>
              </a:rPr>
              <a:t>: the beliefs, customs, arts, and traditions of a place or group of people</a:t>
            </a:r>
            <a:endParaRPr sz="1200">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latin typeface="Calibri"/>
                <a:ea typeface="Calibri"/>
                <a:cs typeface="Calibri"/>
                <a:sym typeface="Calibri"/>
              </a:rPr>
              <a:t>diversity</a:t>
            </a:r>
            <a:r>
              <a:rPr lang="en" sz="1200">
                <a:latin typeface="Calibri"/>
                <a:ea typeface="Calibri"/>
                <a:cs typeface="Calibri"/>
                <a:sym typeface="Calibri"/>
              </a:rPr>
              <a:t>: the quality of having many different kinds of people in a place</a:t>
            </a:r>
            <a:endParaRPr sz="1200">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latin typeface="Calibri"/>
                <a:ea typeface="Calibri"/>
                <a:cs typeface="Calibri"/>
                <a:sym typeface="Calibri"/>
              </a:rPr>
              <a:t>enrich</a:t>
            </a:r>
            <a:r>
              <a:rPr lang="en" sz="1200">
                <a:latin typeface="Calibri"/>
                <a:ea typeface="Calibri"/>
                <a:cs typeface="Calibri"/>
                <a:sym typeface="Calibri"/>
              </a:rPr>
              <a:t>: to improve the quality of something</a:t>
            </a:r>
            <a:endParaRPr sz="1200">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latin typeface="Calibri"/>
                <a:ea typeface="Calibri"/>
                <a:cs typeface="Calibri"/>
                <a:sym typeface="Calibri"/>
              </a:rPr>
              <a:t>heritage</a:t>
            </a:r>
            <a:r>
              <a:rPr lang="en" sz="1200">
                <a:latin typeface="Calibri"/>
                <a:ea typeface="Calibri"/>
                <a:cs typeface="Calibri"/>
                <a:sym typeface="Calibri"/>
              </a:rPr>
              <a:t>: the cultural history of a group of people</a:t>
            </a:r>
            <a:endParaRPr b="1" sz="1200">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latin typeface="Calibri"/>
                <a:ea typeface="Calibri"/>
                <a:cs typeface="Calibri"/>
                <a:sym typeface="Calibri"/>
              </a:rPr>
              <a:t>immigration</a:t>
            </a:r>
            <a:r>
              <a:rPr lang="en" sz="1200">
                <a:latin typeface="Calibri"/>
                <a:ea typeface="Calibri"/>
                <a:cs typeface="Calibri"/>
                <a:sym typeface="Calibri"/>
              </a:rPr>
              <a:t>: the act of moving to one country from another</a:t>
            </a:r>
            <a:endParaRPr b="1" sz="1200">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latin typeface="Calibri"/>
                <a:ea typeface="Calibri"/>
                <a:cs typeface="Calibri"/>
                <a:sym typeface="Calibri"/>
              </a:rPr>
              <a:t>population</a:t>
            </a:r>
            <a:r>
              <a:rPr lang="en" sz="1200">
                <a:latin typeface="Calibri"/>
                <a:ea typeface="Calibri"/>
                <a:cs typeface="Calibri"/>
                <a:sym typeface="Calibri"/>
              </a:rPr>
              <a:t>: a particular group or type of people (or animals) living in an area</a:t>
            </a:r>
            <a:endParaRPr sz="1200">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latin typeface="Calibri"/>
                <a:ea typeface="Calibri"/>
                <a:cs typeface="Calibri"/>
                <a:sym typeface="Calibri"/>
              </a:rPr>
              <a:t>portrait</a:t>
            </a:r>
            <a:r>
              <a:rPr lang="en" sz="1200">
                <a:latin typeface="Calibri"/>
                <a:ea typeface="Calibri"/>
                <a:cs typeface="Calibri"/>
                <a:sym typeface="Calibri"/>
              </a:rPr>
              <a:t>: a short biography or an image of a person </a:t>
            </a:r>
            <a:endParaRPr sz="1200">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latin typeface="Calibri"/>
                <a:ea typeface="Calibri"/>
                <a:cs typeface="Calibri"/>
                <a:sym typeface="Calibri"/>
              </a:rPr>
              <a:t>thrive</a:t>
            </a:r>
            <a:r>
              <a:rPr lang="en" sz="1200">
                <a:latin typeface="Calibri"/>
                <a:ea typeface="Calibri"/>
                <a:cs typeface="Calibri"/>
                <a:sym typeface="Calibri"/>
              </a:rPr>
              <a:t>: to grow and develop well </a:t>
            </a:r>
            <a:endParaRPr b="1" sz="1200">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b3b969af9b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b3b969af9b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culture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Culture is an idea that includes many parts: how a group of people does things, how they communicate, what they believe, how they celebrate, what games they play, how they dress, what they eat, how they interact in their families, what education is like…  Culture is everything we do</a:t>
            </a:r>
            <a:r>
              <a:rPr i="1" lang="en" sz="1200">
                <a:solidFill>
                  <a:schemeClr val="dk1"/>
                </a:solidFill>
                <a:latin typeface="Calibri"/>
                <a:ea typeface="Calibri"/>
                <a:cs typeface="Calibri"/>
                <a:sym typeface="Calibri"/>
              </a:rPr>
              <a:t>!</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a:t>
            </a:r>
            <a:r>
              <a:rPr lang="en" sz="1200">
                <a:solidFill>
                  <a:schemeClr val="dk1"/>
                </a:solidFill>
                <a:latin typeface="Calibri"/>
                <a:ea typeface="Calibri"/>
                <a:cs typeface="Calibri"/>
                <a:sym typeface="Calibri"/>
              </a:rPr>
              <a:t>prompt: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something you do with your friends or family that communicates something about your culture?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https://www.bridgestogether.org/celebrating-our-culture-a-new-how-to-guide/</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b3b969af9b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b3b969af9b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diversity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Some places have a lot of diversity—so many different people contributing their ideas and traditions.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How does the diversity of the texts we read help us understand communities around the world?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https://www.cccoe.k12.ca.us/departments/curriculum_and_instruction/english_learner__title_i_i_i_technical_assistance</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b3b969af9b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b3b969af9b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enrich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We enrich garden soil by adding worms—the worms give the soil air and nutrients required for healthy plants.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We can enrich our minds by reading to get new ideas.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a:t>
            </a:r>
            <a:r>
              <a:rPr lang="en" sz="1200">
                <a:solidFill>
                  <a:schemeClr val="dk1"/>
                </a:solidFill>
                <a:latin typeface="Calibri"/>
                <a:ea typeface="Calibri"/>
                <a:cs typeface="Calibri"/>
                <a:sym typeface="Calibri"/>
              </a:rPr>
              <a:t>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Talk together about a time when reading gave you a new idea.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https://www.finegardening.com/article/earthworms-help-build-your-soil, https://readingeggs.com/articles/2019/01/08/what-is-reading-fluency/</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4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05559f9fc0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05559f9fc0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foreign</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(adjective)</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If something is not familiar to you, it’s foreign. Often, the adjective “foreign” describes something that is unfamiliar because it comes from a different place. A foreign language is one that is spoken in a different country.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we add the suffix -er to “foreign” we get “foreigner.” The word becomes a noun meaning a person from another country.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foreign language would you like to learn to speak?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foreign country would you like to visit?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https://kaleela.com/five-of-the-top-foreign-languages-to-learn-in-2021/</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4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b3b969af9b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b3b969af9b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heritage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Spanish is the language this family speaks at home. It is part of their heritage. The mother speaks Spanish and passes the language, part of her heritage, on to her children.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Along with language, a person’s heritage might also include ways of cooking and eating, traditions, and ways of communicating. For example, you could say that “Storytelling is part of my heritage,” if your family includes storytellers through the generations.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https://www.chicanamama.com/family-spanish-reading-project-with-sol-book-box/</a:t>
            </a:r>
            <a:endParaRPr sz="10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b3b969af9b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b3b969af9b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immigration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have seen the word “immigrant”—someone who comes from one place to settle permanently in another place. We can see that “immigration” is related to the word “immigrant.” When we talk about immigration, we often refer to groups of people who settle in a new country. We can use this word to describe, for example, how the immigration of people from _____ </a:t>
            </a:r>
            <a:r>
              <a:rPr lang="en" sz="1200">
                <a:solidFill>
                  <a:schemeClr val="dk1"/>
                </a:solidFill>
                <a:latin typeface="Calibri"/>
                <a:ea typeface="Calibri"/>
                <a:cs typeface="Calibri"/>
                <a:sym typeface="Calibri"/>
              </a:rPr>
              <a:t>[use a classroom-appropriate place]</a:t>
            </a:r>
            <a:r>
              <a:rPr i="1" lang="en" sz="1200">
                <a:solidFill>
                  <a:schemeClr val="dk1"/>
                </a:solidFill>
                <a:latin typeface="Calibri"/>
                <a:ea typeface="Calibri"/>
                <a:cs typeface="Calibri"/>
                <a:sym typeface="Calibri"/>
              </a:rPr>
              <a:t> to the United States makes the country a more diverse and interesting place.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are some ways that immigration makes a place more interesting? What do immigrants bring?</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https://whoswholegal.com/features/australias-immigration-programme</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b3b969af9b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b3b969af9b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population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Maine has a large population of moose. There are many of them in our state!</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a question you have about the population of our school, or about the population of Maine?</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https://nhrabbitreports.org/species/new-england-cottontail, https://www.outdoors.org/articles/amc-outdoors/packlist/how-many-moose-are-in-new-england-fall-is-a-good-time-to-look</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b3b969af9b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b3b969af9b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portrait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Here are some portraits of Wangari Maathai. One is a photograph, and one is a collage by the artist Eleanor Turvey. You could also say that these books are also portraits, because they each tell a story of her life.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If someone were going to make a portrait of you, what would you want them to </a:t>
            </a:r>
            <a:r>
              <a:rPr i="1" lang="en" sz="1200">
                <a:solidFill>
                  <a:schemeClr val="dk1"/>
                </a:solidFill>
                <a:latin typeface="Calibri"/>
                <a:ea typeface="Calibri"/>
                <a:cs typeface="Calibri"/>
                <a:sym typeface="Calibri"/>
              </a:rPr>
              <a:t>include? </a:t>
            </a:r>
            <a:r>
              <a:rPr i="1" lang="en" sz="1200">
                <a:solidFill>
                  <a:schemeClr val="dk1"/>
                </a:solidFill>
                <a:latin typeface="Calibri"/>
                <a:ea typeface="Calibri"/>
                <a:cs typeface="Calibri"/>
                <a:sym typeface="Calibri"/>
              </a:rPr>
              <a:t>What media would you like them to use?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https://womenscenter.unc.edu/2016/03/inspiration-for-womens-history-month-wangari-maathai/, https://eleanorturvey.com/product/wangari-maathai-one-humanity/</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b3b969af9b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b3b969af9b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thrive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Exercise and fresh air are two things that help people of all ages thrive—to live happy, healthy lives.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else can you think of that helps people thrive?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https://www.cancer.org/latest-news/fun-and-fitness-for-the-whole-family.html</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b3b969af9b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b3b969af9b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celebration</a:t>
            </a:r>
            <a:r>
              <a:rPr lang="en" sz="1200">
                <a:solidFill>
                  <a:schemeClr val="dk1"/>
                </a:solidFill>
                <a:latin typeface="Calibri"/>
                <a:ea typeface="Calibri"/>
                <a:cs typeface="Calibri"/>
                <a:sym typeface="Calibri"/>
              </a:rPr>
              <a:t>: an activity done to honor or celebrate something or someone </a:t>
            </a:r>
            <a:endParaRPr sz="1200">
              <a:solidFill>
                <a:srgbClr val="4A86E8"/>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commerce</a:t>
            </a:r>
            <a:r>
              <a:rPr lang="en" sz="1200">
                <a:solidFill>
                  <a:schemeClr val="dk1"/>
                </a:solidFill>
                <a:latin typeface="Calibri"/>
                <a:ea typeface="Calibri"/>
                <a:cs typeface="Calibri"/>
                <a:sym typeface="Calibri"/>
              </a:rPr>
              <a:t>: buying and selling goods and services</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influence</a:t>
            </a:r>
            <a:r>
              <a:rPr lang="en" sz="1200">
                <a:solidFill>
                  <a:schemeClr val="dk1"/>
                </a:solidFill>
                <a:latin typeface="Calibri"/>
                <a:ea typeface="Calibri"/>
                <a:cs typeface="Calibri"/>
                <a:sym typeface="Calibri"/>
              </a:rPr>
              <a:t>: power that has an effect on someone or something</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kinship</a:t>
            </a:r>
            <a:r>
              <a:rPr lang="en" sz="1200">
                <a:solidFill>
                  <a:schemeClr val="dk1"/>
                </a:solidFill>
                <a:latin typeface="Calibri"/>
                <a:ea typeface="Calibri"/>
                <a:cs typeface="Calibri"/>
                <a:sym typeface="Calibri"/>
              </a:rPr>
              <a:t>: a feeling of sharing common values, ideas, or characteristics; a feeling of being related, like to family </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opportunity</a:t>
            </a:r>
            <a:r>
              <a:rPr lang="en" sz="1200">
                <a:solidFill>
                  <a:schemeClr val="dk1"/>
                </a:solidFill>
                <a:latin typeface="Calibri"/>
                <a:ea typeface="Calibri"/>
                <a:cs typeface="Calibri"/>
                <a:sym typeface="Calibri"/>
              </a:rPr>
              <a:t>: a chance for a better situation or outcome</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promote</a:t>
            </a:r>
            <a:r>
              <a:rPr lang="en" sz="1200">
                <a:solidFill>
                  <a:schemeClr val="dk1"/>
                </a:solidFill>
                <a:latin typeface="Calibri"/>
                <a:ea typeface="Calibri"/>
                <a:cs typeface="Calibri"/>
                <a:sym typeface="Calibri"/>
              </a:rPr>
              <a:t>: to support or encourage; to tell about something in a public way</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translate</a:t>
            </a:r>
            <a:r>
              <a:rPr lang="en" sz="1200">
                <a:solidFill>
                  <a:schemeClr val="dk1"/>
                </a:solidFill>
                <a:latin typeface="Calibri"/>
                <a:ea typeface="Calibri"/>
                <a:cs typeface="Calibri"/>
                <a:sym typeface="Calibri"/>
              </a:rPr>
              <a:t>: to change into the words of another language</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understanding</a:t>
            </a:r>
            <a:r>
              <a:rPr lang="en" sz="1200">
                <a:solidFill>
                  <a:schemeClr val="dk1"/>
                </a:solidFill>
                <a:latin typeface="Calibri"/>
                <a:ea typeface="Calibri"/>
                <a:cs typeface="Calibri"/>
                <a:sym typeface="Calibri"/>
              </a:rPr>
              <a:t>: sympathy toward or appreciation about other people</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b3b969af9b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b3b969af9b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celebration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people in this group are having a celebration in honor of Monarch butterflies and their migration from the United States to Mexico.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Tell your partner about a celebration you have been part of</a:t>
            </a:r>
            <a:r>
              <a:rPr i="1" lang="en" sz="1200">
                <a:latin typeface="Calibri"/>
                <a:ea typeface="Calibri"/>
                <a:cs typeface="Calibri"/>
                <a:sym typeface="Calibri"/>
              </a:rPr>
              <a:t>!</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https://www.valleycentral.com/news/local-news/butterfly-migration-celebration-in-mcallen/</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b3b969af9b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b3b969af9b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commerce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These people are participating in commerce: one is selling a cup of coffee, and the other is buying it. Those are both sides of commerce.</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do you or other people in your family participate in commerce? What do you buy or sell?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https://www.citybureau.org/stories/2017/4/3/inside-englewoods-best-corner-store</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b3b969af9b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b3b969af9b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influence </a:t>
            </a:r>
            <a:r>
              <a:rPr lang="en" sz="1200">
                <a:solidFill>
                  <a:schemeClr val="dk1"/>
                </a:solidFill>
                <a:latin typeface="Calibri"/>
                <a:ea typeface="Calibri"/>
                <a:cs typeface="Calibri"/>
                <a:sym typeface="Calibri"/>
              </a:rPr>
              <a:t>(noun)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Weather has an influence on the activities of people and animals. Maybe you have been ice skating in the winter and then playing in the same pond over the summer.</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are some ways that the weather has an influence on things people do?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https://www.bcheights.com/2020/12/01/frog-pond-closes-for-ice-skating-for-first-time/, https://www.wbur.org/news/2021/06/25/janey-frog-pond</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b3b969af9b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b3b969af9b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kinship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Kinship can be thought of as a tree, with lots of different parts that are all related in some way. You can feel kinship with people in your family, or with someone you have just met but who you have lots in common with. Think of when you are with someone and you think, “I feel exactly the same way! </a:t>
            </a:r>
            <a:r>
              <a:rPr i="1" lang="en" sz="1200">
                <a:solidFill>
                  <a:schemeClr val="dk1"/>
                </a:solidFill>
                <a:latin typeface="Calibri"/>
                <a:ea typeface="Calibri"/>
                <a:cs typeface="Calibri"/>
                <a:sym typeface="Calibri"/>
              </a:rPr>
              <a:t>We are connected!”</a:t>
            </a:r>
            <a:r>
              <a:rPr i="1" lang="en" sz="1200">
                <a:solidFill>
                  <a:schemeClr val="dk1"/>
                </a:solidFill>
                <a:latin typeface="Calibri"/>
                <a:ea typeface="Calibri"/>
                <a:cs typeface="Calibri"/>
                <a:sym typeface="Calibri"/>
              </a:rPr>
              <a:t> You feel affinity for one another.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Whole group</a:t>
            </a:r>
            <a:r>
              <a:rPr lang="en" sz="1200">
                <a:solidFill>
                  <a:schemeClr val="dk1"/>
                </a:solidFill>
                <a:latin typeface="Calibri"/>
                <a:ea typeface="Calibri"/>
                <a:cs typeface="Calibri"/>
                <a:sym typeface="Calibri"/>
              </a:rPr>
              <a:t> prompt</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Can you think of a character in a book we have read whom you feel kinship with?</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https://www.basicgoodness.com/2014/eps-68-family-constellation-adventure/</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4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05559f9fc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05559f9fc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identity</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language you speak, the things you love to do, the way you look, the place your family comes from… these are parts of your identity—who you are and how people know you.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are some important parts of your identity?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https://hbr.org/2019/09/the-benefits-of-bringing-your-whole-identity-to-work</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b3b969af9b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b3b969af9b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opportunity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In </a:t>
            </a:r>
            <a:r>
              <a:rPr lang="en" sz="1200">
                <a:solidFill>
                  <a:schemeClr val="dk1"/>
                </a:solidFill>
                <a:latin typeface="Calibri"/>
                <a:ea typeface="Calibri"/>
                <a:cs typeface="Calibri"/>
                <a:sym typeface="Calibri"/>
              </a:rPr>
              <a:t>The Upside Down Boy</a:t>
            </a:r>
            <a:r>
              <a:rPr i="1" lang="en" sz="1200">
                <a:solidFill>
                  <a:schemeClr val="dk1"/>
                </a:solidFill>
                <a:latin typeface="Calibri"/>
                <a:ea typeface="Calibri"/>
                <a:cs typeface="Calibri"/>
                <a:sym typeface="Calibri"/>
              </a:rPr>
              <a:t>, Juan Felipe Herrera describes his first opportunity to go to school, when he was eight years old. In this story, he has another opportunity to perform for his classmates, when his uncle gives him a harmonica. Opportunities can feel exciting and also a bit worrisome.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week you will have an opportunity to _____ in school. How do you feel about that?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OR:</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an opportunity you have had? How did you feel about it at the time?</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Illustration from </a:t>
            </a:r>
            <a:r>
              <a:rPr i="1" lang="en" sz="1000">
                <a:solidFill>
                  <a:schemeClr val="dk1"/>
                </a:solidFill>
                <a:latin typeface="Calibri"/>
                <a:ea typeface="Calibri"/>
                <a:cs typeface="Calibri"/>
                <a:sym typeface="Calibri"/>
              </a:rPr>
              <a:t>The Upside Down Boy | El niño de cabeza</a:t>
            </a:r>
            <a:r>
              <a:rPr lang="en" sz="1000">
                <a:solidFill>
                  <a:schemeClr val="dk1"/>
                </a:solidFill>
                <a:latin typeface="Calibri"/>
                <a:ea typeface="Calibri"/>
                <a:cs typeface="Calibri"/>
                <a:sym typeface="Calibri"/>
              </a:rPr>
              <a:t> by Elizabeth Gómez, written by Juan Felipe Herrera</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b3b969af9b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b3b969af9b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promote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When you are working on an important project, or if you hear about something, and you want other people to know about it, you can promote it—tell others about it.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Imagine there is going to be a festival in town. What are a few ways you could promote it so everyone finds out about it and plans to come?</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https://www.eventbrite.com/blog/how-to-promote-event-social-media-ds00/</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4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b3b969af9b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b3b969af9b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translate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people in Ami Chi’s family don’t all speak the same language. They find many ways to communicate, but sometimes it’s most useful to have someone to translate. That person, the </a:t>
            </a:r>
            <a:r>
              <a:rPr b="1" i="1" lang="en" sz="1200">
                <a:solidFill>
                  <a:schemeClr val="dk1"/>
                </a:solidFill>
                <a:latin typeface="Calibri"/>
                <a:ea typeface="Calibri"/>
                <a:cs typeface="Calibri"/>
                <a:sym typeface="Calibri"/>
              </a:rPr>
              <a:t>translator</a:t>
            </a:r>
            <a:r>
              <a:rPr i="1" lang="en" sz="1200">
                <a:solidFill>
                  <a:schemeClr val="dk1"/>
                </a:solidFill>
                <a:latin typeface="Calibri"/>
                <a:ea typeface="Calibri"/>
                <a:cs typeface="Calibri"/>
                <a:sym typeface="Calibri"/>
              </a:rPr>
              <a:t>, can speak both languages. Ami Chi’s grandmother speaks Vietnamese, and Ami Chi speaks English. Her parents can translate—they can tell one what the other is saying by switching back and forth between the two languages they know.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a:t>
            </a:r>
            <a:r>
              <a:rPr lang="en" sz="1200">
                <a:solidFill>
                  <a:schemeClr val="dk1"/>
                </a:solidFill>
                <a:latin typeface="Calibri"/>
                <a:ea typeface="Calibri"/>
                <a:cs typeface="Calibri"/>
                <a:sym typeface="Calibri"/>
              </a:rPr>
              <a:t>prompt:</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highlight>
                  <a:srgbClr val="FFFFFF"/>
                </a:highlight>
                <a:latin typeface="Calibri"/>
                <a:ea typeface="Calibri"/>
                <a:cs typeface="Calibri"/>
                <a:sym typeface="Calibri"/>
              </a:rPr>
              <a:t>Share a time when you translated or saw another person translate for another person. What languages were used? What was the situation?  </a:t>
            </a:r>
            <a:endParaRPr i="1" sz="1200">
              <a:highlight>
                <a:srgbClr val="FFFFFF"/>
              </a:highlight>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OR: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do you think it would be like to be in a place where you didn’t speak the language and you didn’t have anyone to translate?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Illustration from </a:t>
            </a:r>
            <a:r>
              <a:rPr i="1" lang="en" sz="1000">
                <a:solidFill>
                  <a:schemeClr val="dk1"/>
                </a:solidFill>
                <a:latin typeface="Calibri"/>
                <a:ea typeface="Calibri"/>
                <a:cs typeface="Calibri"/>
                <a:sym typeface="Calibri"/>
              </a:rPr>
              <a:t>Going Home, Coming Home</a:t>
            </a:r>
            <a:r>
              <a:rPr lang="en" sz="1000">
                <a:solidFill>
                  <a:schemeClr val="dk1"/>
                </a:solidFill>
                <a:latin typeface="Calibri"/>
                <a:ea typeface="Calibri"/>
                <a:cs typeface="Calibri"/>
                <a:sym typeface="Calibri"/>
              </a:rPr>
              <a:t> by Ann Phong, written by Truong Tran</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b3b969af9b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b3b969af9b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understanding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You know the verb “understand,” to get the meaning of something, like when you are reading a book.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Another meaning is to have sympathy for, or to appreciate somebody.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“Understanding” is a noun—the feeling of appreciating something about others.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In </a:t>
            </a:r>
            <a:r>
              <a:rPr lang="en" sz="1200">
                <a:latin typeface="Calibri"/>
                <a:ea typeface="Calibri"/>
                <a:cs typeface="Calibri"/>
                <a:sym typeface="Calibri"/>
              </a:rPr>
              <a:t>Drum Dream Girl</a:t>
            </a:r>
            <a:r>
              <a:rPr i="1" lang="en" sz="1200">
                <a:latin typeface="Calibri"/>
                <a:ea typeface="Calibri"/>
                <a:cs typeface="Calibri"/>
                <a:sym typeface="Calibri"/>
              </a:rPr>
              <a:t>, the drummer waits a long time for her father to develop an understanding about how important it felt to her to play the drums. </a:t>
            </a:r>
            <a:endParaRPr i="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latin typeface="Calibri"/>
                <a:ea typeface="Calibri"/>
                <a:cs typeface="Calibri"/>
                <a:sym typeface="Calibri"/>
              </a:rPr>
              <a:t>Think, Pair, Share prompt: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i="1" lang="en" sz="1200">
                <a:latin typeface="Calibri"/>
                <a:ea typeface="Calibri"/>
                <a:cs typeface="Calibri"/>
                <a:sym typeface="Calibri"/>
              </a:rPr>
              <a:t>             Have you developed a new understanding about </a:t>
            </a:r>
            <a:r>
              <a:rPr lang="en" sz="1200">
                <a:latin typeface="Calibri"/>
                <a:ea typeface="Calibri"/>
                <a:cs typeface="Calibri"/>
                <a:sym typeface="Calibri"/>
              </a:rPr>
              <a:t>[something related to the unit: muralists, musicians, etc…]</a:t>
            </a:r>
            <a:r>
              <a:rPr i="1" lang="en" sz="1200">
                <a:latin typeface="Calibri"/>
                <a:ea typeface="Calibri"/>
                <a:cs typeface="Calibri"/>
                <a:sym typeface="Calibri"/>
              </a:rPr>
              <a:t> through the work we are doing in this unit?</a:t>
            </a:r>
            <a:endParaRPr i="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rgbClr val="98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rgbClr val="980000"/>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Illustration from </a:t>
            </a:r>
            <a:r>
              <a:rPr i="1" lang="en" sz="1000">
                <a:solidFill>
                  <a:schemeClr val="dk1"/>
                </a:solidFill>
                <a:latin typeface="Calibri"/>
                <a:ea typeface="Calibri"/>
                <a:cs typeface="Calibri"/>
                <a:sym typeface="Calibri"/>
              </a:rPr>
              <a:t>Drum Dream Girl: How One Girl’s Courage Changed Music</a:t>
            </a:r>
            <a:r>
              <a:rPr lang="en" sz="1000">
                <a:solidFill>
                  <a:schemeClr val="dk1"/>
                </a:solidFill>
                <a:latin typeface="Calibri"/>
                <a:ea typeface="Calibri"/>
                <a:cs typeface="Calibri"/>
                <a:sym typeface="Calibri"/>
              </a:rPr>
              <a:t> by Rafael López, written by Margarita Engle</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0d926cb15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0d926cb15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a:t>
            </a:r>
            <a:r>
              <a:rPr b="1" lang="en" sz="1200">
                <a:solidFill>
                  <a:schemeClr val="dk1"/>
                </a:solidFill>
                <a:latin typeface="Calibri"/>
                <a:ea typeface="Calibri"/>
                <a:cs typeface="Calibri"/>
                <a:sym typeface="Calibri"/>
              </a:rPr>
              <a:t>mmigrant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People move from one country to another for many different reasons. Immigrants come to the US from many different parts of the world. They bring important things with them. There are often many things immigrants have to figure out, because they are in a new place.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latin typeface="Calibri"/>
                <a:ea typeface="Calibri"/>
                <a:cs typeface="Calibri"/>
                <a:sym typeface="Calibri"/>
              </a:rPr>
              <a:t>Think, Pair, Share prompt: </a:t>
            </a:r>
            <a:endParaRPr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W</a:t>
            </a:r>
            <a:r>
              <a:rPr i="1" lang="en" sz="1200">
                <a:latin typeface="Calibri"/>
                <a:ea typeface="Calibri"/>
                <a:cs typeface="Calibri"/>
                <a:sym typeface="Calibri"/>
              </a:rPr>
              <a:t>hat are some things people could do to make a new immigrant feel welcome here in Boston?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latin typeface="Calibri"/>
                <a:ea typeface="Calibri"/>
                <a:cs typeface="Calibri"/>
                <a:sym typeface="Calibri"/>
              </a:rPr>
              <a:t>If you or your family are immigrants, what are some things you can do to make another new immigrant feel welcome here?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https://www.carnegie.org/awards/award/great-immigrants/</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05559f9fc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05559f9fc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infer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Sometimes we don’t get a lot of information just from what someone says or just from words in a text. We can pay attention to facial expressions, body language, illustrations, and other clues to get more meaning.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do you infer about how these children are feeling based on what you see in the photo?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https://raisingchildren.net.au/autism/school-play-work/play-learning/playing-with-others-autistic-children</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0d926cb15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0d926cb1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unfamiliar </a:t>
            </a:r>
            <a:r>
              <a:rPr lang="en" sz="1200">
                <a:solidFill>
                  <a:schemeClr val="dk1"/>
                </a:solidFill>
                <a:latin typeface="Calibri"/>
                <a:ea typeface="Calibri"/>
                <a:cs typeface="Calibri"/>
                <a:sym typeface="Calibri"/>
              </a:rPr>
              <a:t>(adjective)</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prefix “un” means not. “Familiar” means we have seen it before, or we know about it.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bird called a vermillion flycatcher is unfam</a:t>
            </a:r>
            <a:r>
              <a:rPr i="1" lang="en" sz="1200">
                <a:latin typeface="Calibri"/>
                <a:ea typeface="Calibri"/>
                <a:cs typeface="Calibri"/>
                <a:sym typeface="Calibri"/>
              </a:rPr>
              <a:t>iliar to us because it doesn’t live around Boston. The house sparrow is probably familiar to all of you—it’s very common in Boston and many other places. </a:t>
            </a:r>
            <a:endParaRPr i="1" sz="1200">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rgbClr val="4A86E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you see something that is unfamiliar, you might feel excited, or you might feel nervous. Imagine you are an immigrant from a place where it never snows, and now that you are living in Boston there is a big snow storm. The snow is unfamiliar to you! How might you feel?</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https://lcnme.com/currentnews/back-back-sightings-rare-birds-astonish-delight-local-birdwatchers/, https://www.birdwatchersdigest.com/bwdsite/learn/identification/sparrows-allies/house-sparrow.php</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hyperlink" Target="http://www.youtube.com/watch?v=NvjdJw1Aj10" TargetMode="External"/><Relationship Id="rId5"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hyperlink" Target="http://www.youtube.com/watch?v=OQxA-ruqsoI" TargetMode="External"/><Relationship Id="rId5"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hyperlink" Target="http://www.youtube.com/watch?v=V9yp99xGP6s" TargetMode="External"/><Relationship Id="rId4" Type="http://schemas.openxmlformats.org/officeDocument/2006/relationships/image" Target="../media/image6.jpg"/><Relationship Id="rId9" Type="http://schemas.openxmlformats.org/officeDocument/2006/relationships/image" Target="../media/image61.jpg"/><Relationship Id="rId5" Type="http://schemas.openxmlformats.org/officeDocument/2006/relationships/hyperlink" Target="http://www.youtube.com/watch?v=V9yp99xGP6s" TargetMode="External"/><Relationship Id="rId6" Type="http://schemas.openxmlformats.org/officeDocument/2006/relationships/hyperlink" Target="http://www.youtube.com/watch?v=V9yp99xGP6s" TargetMode="External"/><Relationship Id="rId7" Type="http://schemas.openxmlformats.org/officeDocument/2006/relationships/hyperlink" Target="http://www.youtube.com/watch?v=V9yp99xGP6s" TargetMode="External"/><Relationship Id="rId8"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hyperlink" Target="http://www.youtube.com/watch?v=GptmHAwdPgI" TargetMode="External"/><Relationship Id="rId5"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hyperlink" Target="http://www.youtube.com/watch?v=TRN_RGU_BAM" TargetMode="External"/><Relationship Id="rId5"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20.jpg"/><Relationship Id="rId6"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hyperlink" Target="http://www.youtube.com/watch?v=QcIp7K2UFgE" TargetMode="External"/><Relationship Id="rId6" Type="http://schemas.openxmlformats.org/officeDocument/2006/relationships/image" Target="../media/image16.jpg"/><Relationship Id="rId7" Type="http://schemas.openxmlformats.org/officeDocument/2006/relationships/hyperlink" Target="http://www.youtube.com/watch?v=h1YAVDSS7Os" TargetMode="External"/><Relationship Id="rId8"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27.jp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5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4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4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4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50.jpg"/><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57.jpg"/><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48.jpg"/><Relationship Id="rId4" Type="http://schemas.openxmlformats.org/officeDocument/2006/relationships/image" Target="../media/image5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5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66.jpg"/><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7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7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6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67.jpg"/><Relationship Id="rId4" Type="http://schemas.openxmlformats.org/officeDocument/2006/relationships/image" Target="../media/image65.jpg"/><Relationship Id="rId5" Type="http://schemas.openxmlformats.org/officeDocument/2006/relationships/image" Target="../media/image58.jpg"/><Relationship Id="rId6" Type="http://schemas.openxmlformats.org/officeDocument/2006/relationships/image" Target="../media/image63.jpg"/><Relationship Id="rId7" Type="http://schemas.openxmlformats.org/officeDocument/2006/relationships/image" Target="../media/image5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 Id="rId3" Type="http://schemas.openxmlformats.org/officeDocument/2006/relationships/image" Target="../media/image6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6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6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image" Target="../media/image64.jpg"/><Relationship Id="rId4" Type="http://schemas.openxmlformats.org/officeDocument/2006/relationships/image" Target="../media/image7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7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 Id="rId3" Type="http://schemas.openxmlformats.org/officeDocument/2006/relationships/image" Target="../media/image7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image" Target="../media/image7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3, Week 1</a:t>
            </a:r>
            <a:endParaRPr sz="3300">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3, Week 2</a:t>
            </a:r>
            <a:endParaRPr sz="3300">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beat</a:t>
            </a:r>
            <a:endParaRPr sz="2600">
              <a:latin typeface="Century Gothic"/>
              <a:ea typeface="Century Gothic"/>
              <a:cs typeface="Century Gothic"/>
              <a:sym typeface="Century Gothic"/>
            </a:endParaRPr>
          </a:p>
        </p:txBody>
      </p:sp>
      <p:sp>
        <p:nvSpPr>
          <p:cNvPr id="124" name="Google Shape;124;p23"/>
          <p:cNvSpPr txBox="1"/>
          <p:nvPr>
            <p:ph idx="1" type="subTitle"/>
          </p:nvPr>
        </p:nvSpPr>
        <p:spPr>
          <a:xfrm>
            <a:off x="265500" y="2895925"/>
            <a:ext cx="4045200" cy="172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rgbClr val="222222"/>
                </a:solidFill>
                <a:latin typeface="Century Gothic"/>
                <a:ea typeface="Century Gothic"/>
                <a:cs typeface="Century Gothic"/>
                <a:sym typeface="Century Gothic"/>
              </a:rPr>
              <a:t>a repeated sound, </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222222"/>
                </a:solidFill>
                <a:latin typeface="Century Gothic"/>
                <a:ea typeface="Century Gothic"/>
                <a:cs typeface="Century Gothic"/>
                <a:sym typeface="Century Gothic"/>
              </a:rPr>
              <a:t>as played on a drum</a:t>
            </a:r>
            <a:endParaRPr sz="1800">
              <a:solidFill>
                <a:srgbClr val="222222"/>
              </a:solidFill>
              <a:latin typeface="Century Gothic"/>
              <a:ea typeface="Century Gothic"/>
              <a:cs typeface="Century Gothic"/>
              <a:sym typeface="Century Gothic"/>
            </a:endParaRPr>
          </a:p>
        </p:txBody>
      </p:sp>
      <p:pic>
        <p:nvPicPr>
          <p:cNvPr id="125" name="Google Shape;125;p23"/>
          <p:cNvPicPr preferRelativeResize="0"/>
          <p:nvPr/>
        </p:nvPicPr>
        <p:blipFill>
          <a:blip r:embed="rId3">
            <a:alphaModFix/>
          </a:blip>
          <a:stretch>
            <a:fillRect/>
          </a:stretch>
        </p:blipFill>
        <p:spPr>
          <a:xfrm>
            <a:off x="4946900" y="1089450"/>
            <a:ext cx="3848550" cy="1961050"/>
          </a:xfrm>
          <a:prstGeom prst="rect">
            <a:avLst/>
          </a:prstGeom>
          <a:noFill/>
          <a:ln>
            <a:noFill/>
          </a:ln>
        </p:spPr>
      </p:pic>
      <p:pic>
        <p:nvPicPr>
          <p:cNvPr descr="http://www.musicacubana.de &#10;http://www.timba.de &#10;http://www.termidor.de &#10;ANACAONA  The Buena Vista Sisters Club &#10; &#10;HISTORY: &#10; &#10;Havanna, 1932. Das Freiluftboulevard der Aires Libres ist das pulsierende Herz der Vergnügungsmetropole Havanna und eine Welt von Männern, amerikanischen Touristen und Prostituierten  da sorgen sieben Musikerinnen für Furore. Die Girl Group überrascht das Publikum mit polyrhythmischer Son-Musik, mit gewagten Liedtexten und eine Zehnjährige, die leidenschaftlich die Bongos schlägt. Ein Skandal! Doch die Musik reißt das Publikum mit  das bürgerliche Havanna hatte sie lange wegen ihrer afrikanischen Wurzeln als vulgär verachtet. Der Son beginnt seinen Siegeszug um die Welt. Auf Kuba gibt es kaum eine Band, die für soviel Aufsehen gesorgt hat wie Anacaona. Als die Zahnmedizinstudentin Concepción „Cuchito Castro zusammen mit drei Schwestern und Freundinnen 1932 ihr Septett gründete, war das die erste weibliche Formation, die den Son cubano spielte. Den Bandname wählte sie nicht von ungefähr: Anacaona hieß jene indianische Prinzessin, die sich zu Zeiten von Kolumbus gegen die spanische Kolonialherrschaft erhob und zugleich als Musikerin, Komponistin und Tänzerin verehrt wurde." id="126" name="Google Shape;126;p23" title="7 Mambo Mambi Anacaona The Buena Vista Sisters Club">
            <a:hlinkClick r:id="rId4"/>
          </p:cNvPr>
          <p:cNvPicPr preferRelativeResize="0"/>
          <p:nvPr/>
        </p:nvPicPr>
        <p:blipFill>
          <a:blip r:embed="rId5">
            <a:alphaModFix/>
          </a:blip>
          <a:stretch>
            <a:fillRect/>
          </a:stretch>
        </p:blipFill>
        <p:spPr>
          <a:xfrm>
            <a:off x="7462800" y="3623550"/>
            <a:ext cx="1332650" cy="999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Century Gothic"/>
                <a:ea typeface="Century Gothic"/>
                <a:cs typeface="Century Gothic"/>
                <a:sym typeface="Century Gothic"/>
              </a:rPr>
              <a:t>evoke</a:t>
            </a:r>
            <a:endParaRPr b="1">
              <a:latin typeface="Century Gothic"/>
              <a:ea typeface="Century Gothic"/>
              <a:cs typeface="Century Gothic"/>
              <a:sym typeface="Century Gothic"/>
            </a:endParaRPr>
          </a:p>
        </p:txBody>
      </p:sp>
      <p:sp>
        <p:nvSpPr>
          <p:cNvPr id="132" name="Google Shape;132;p24"/>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bring forward in the mind or in </a:t>
            </a:r>
            <a:r>
              <a:rPr lang="en" sz="1800">
                <a:solidFill>
                  <a:schemeClr val="dk1"/>
                </a:solidFill>
                <a:latin typeface="Century Gothic"/>
                <a:ea typeface="Century Gothic"/>
                <a:cs typeface="Century Gothic"/>
                <a:sym typeface="Century Gothic"/>
              </a:rPr>
              <a:t>action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133" name="Google Shape;133;p24"/>
          <p:cNvPicPr preferRelativeResize="0"/>
          <p:nvPr/>
        </p:nvPicPr>
        <p:blipFill>
          <a:blip r:embed="rId3">
            <a:alphaModFix/>
          </a:blip>
          <a:stretch>
            <a:fillRect/>
          </a:stretch>
        </p:blipFill>
        <p:spPr>
          <a:xfrm>
            <a:off x="4972350" y="1089450"/>
            <a:ext cx="3863275" cy="2571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melody</a:t>
            </a:r>
            <a:endParaRPr b="1">
              <a:latin typeface="Century Gothic"/>
              <a:ea typeface="Century Gothic"/>
              <a:cs typeface="Century Gothic"/>
              <a:sym typeface="Century Gothic"/>
            </a:endParaRPr>
          </a:p>
        </p:txBody>
      </p:sp>
      <p:sp>
        <p:nvSpPr>
          <p:cNvPr id="139" name="Google Shape;139;p25"/>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t</a:t>
            </a:r>
            <a:r>
              <a:rPr lang="en" sz="1800">
                <a:solidFill>
                  <a:srgbClr val="000000"/>
                </a:solidFill>
                <a:highlight>
                  <a:srgbClr val="FFFFFF"/>
                </a:highlight>
                <a:latin typeface="Century Gothic"/>
                <a:ea typeface="Century Gothic"/>
                <a:cs typeface="Century Gothic"/>
                <a:sym typeface="Century Gothic"/>
              </a:rPr>
              <a:t>he main tune of the music</a:t>
            </a:r>
            <a:endParaRPr sz="1800">
              <a:solidFill>
                <a:srgbClr val="000000"/>
              </a:solidFill>
              <a:latin typeface="Century Gothic"/>
              <a:ea typeface="Century Gothic"/>
              <a:cs typeface="Century Gothic"/>
              <a:sym typeface="Century Gothic"/>
            </a:endParaRPr>
          </a:p>
        </p:txBody>
      </p:sp>
      <p:pic>
        <p:nvPicPr>
          <p:cNvPr id="140" name="Google Shape;140;p25"/>
          <p:cNvPicPr preferRelativeResize="0"/>
          <p:nvPr/>
        </p:nvPicPr>
        <p:blipFill>
          <a:blip r:embed="rId3">
            <a:alphaModFix/>
          </a:blip>
          <a:stretch>
            <a:fillRect/>
          </a:stretch>
        </p:blipFill>
        <p:spPr>
          <a:xfrm>
            <a:off x="4870000" y="860850"/>
            <a:ext cx="4045199" cy="2696800"/>
          </a:xfrm>
          <a:prstGeom prst="rect">
            <a:avLst/>
          </a:prstGeom>
          <a:noFill/>
          <a:ln>
            <a:noFill/>
          </a:ln>
        </p:spPr>
      </p:pic>
      <p:pic>
        <p:nvPicPr>
          <p:cNvPr descr="Kindermusik International, the global leader in early childhood music and movement programs, brings fun, educational activities to children—and connects the learning from class to the home environment through Kindermusik@Home—including a treasure trove of music, eBooks, videos, educational games, crafts, and more!&#10;&#10;Can You Guess What Song? In this listening game, children are asked to identify a familiar song by listening to the sounds presented through a voice humming. Sounds simple—but to be successful, children must process the sounds, connect them to the music and lyrics of songs they know, and then recall the name of the song. Actually quite an achievement—so the visual clues may be helpful for many children.&#10;&#10;Explore fun, musical, educational activities with Kindermusik!&#10;&#10;*************************************************************&#10;www.kindermusik.com" id="141" name="Google Shape;141;p25" title="Can You Guess What Song? Listening Game For Children - Kindermusik">
            <a:hlinkClick r:id="rId4"/>
          </p:cNvPr>
          <p:cNvPicPr preferRelativeResize="0"/>
          <p:nvPr/>
        </p:nvPicPr>
        <p:blipFill>
          <a:blip r:embed="rId5">
            <a:alphaModFix/>
          </a:blip>
          <a:stretch>
            <a:fillRect/>
          </a:stretch>
        </p:blipFill>
        <p:spPr>
          <a:xfrm>
            <a:off x="7766951" y="4072625"/>
            <a:ext cx="1138225" cy="853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pitch</a:t>
            </a:r>
            <a:endParaRPr b="1">
              <a:latin typeface="Century Gothic"/>
              <a:ea typeface="Century Gothic"/>
              <a:cs typeface="Century Gothic"/>
              <a:sym typeface="Century Gothic"/>
            </a:endParaRPr>
          </a:p>
        </p:txBody>
      </p:sp>
      <p:sp>
        <p:nvSpPr>
          <p:cNvPr id="147" name="Google Shape;147;p26"/>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the high or low quality of a sound</a:t>
            </a:r>
            <a:endParaRPr b="1" sz="1800">
              <a:solidFill>
                <a:srgbClr val="4A86E8"/>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descr="This video goes well with a great resource on TPT: https://www.teacherspayteachers.com/Product/High-vs-Low-Sort-Worksheet-Activity-1932062&#10;Be sure to check out Making Music Memories with Brittany DeLaruelleWard on Teachers Pay Teachers and support her work as well :)&#10;&#10;Looking for a way to show support? Buy me a coffee! https://www.buymeacoffee.com/mrsgibbsmusic&#10;&#10;This video will help your students determine if what they hear is a high or low sound.&#10;Tea kettle: high&#10;Timpani: low&#10;String bass: low&#10;Piccolo: high&#10;Lion roar: low&#10;Triangle: high&#10;Bear growl: low&#10;Whistle: high&#10;Witch cackle: high&#10;Tuba: low&#10;Chick: high&#10;Pirate: low" id="148" name="Google Shape;148;p26" title="High or Low Sounds">
            <a:hlinkClick r:id="rId3"/>
          </p:cNvPr>
          <p:cNvPicPr preferRelativeResize="0"/>
          <p:nvPr/>
        </p:nvPicPr>
        <p:blipFill>
          <a:blip r:embed="rId4">
            <a:alphaModFix/>
          </a:blip>
          <a:stretch>
            <a:fillRect/>
          </a:stretch>
        </p:blipFill>
        <p:spPr>
          <a:xfrm>
            <a:off x="6994588" y="4378230"/>
            <a:ext cx="842675" cy="631995"/>
          </a:xfrm>
          <a:prstGeom prst="rect">
            <a:avLst/>
          </a:prstGeom>
          <a:noFill/>
          <a:ln>
            <a:noFill/>
          </a:ln>
        </p:spPr>
      </p:pic>
      <p:pic>
        <p:nvPicPr>
          <p:cNvPr descr="This video goes well with a great resource on TPT: https://www.teacherspayteachers.com/Product/High-vs-Low-Sort-Worksheet-Activity-1932062&#10;Be sure to check out Making Music Memories with Brittany DeLaruelleWard on Teachers Pay Teachers and support her work as well :)&#10;&#10;Looking for a way to show support? Buy me a coffee! https://www.buymeacoffee.com/mrsgibbsmusic&#10;&#10;This video will help your students determine if what they hear is a high or low sound.&#10;Tea kettle: high&#10;Timpani: low&#10;String bass: low&#10;Piccolo: high&#10;Lion roar: low&#10;Triangle: high&#10;Bear growl: low&#10;Whistle: high&#10;Witch cackle: high&#10;Tuba: low&#10;Chick: high&#10;Pirate: low" id="149" name="Google Shape;149;p26" title="High or Low Sounds">
            <a:hlinkClick r:id="rId5"/>
          </p:cNvPr>
          <p:cNvPicPr preferRelativeResize="0"/>
          <p:nvPr/>
        </p:nvPicPr>
        <p:blipFill>
          <a:blip r:embed="rId4">
            <a:alphaModFix/>
          </a:blip>
          <a:stretch>
            <a:fillRect/>
          </a:stretch>
        </p:blipFill>
        <p:spPr>
          <a:xfrm>
            <a:off x="8029908" y="4378225"/>
            <a:ext cx="842666" cy="632000"/>
          </a:xfrm>
          <a:prstGeom prst="rect">
            <a:avLst/>
          </a:prstGeom>
          <a:noFill/>
          <a:ln>
            <a:noFill/>
          </a:ln>
        </p:spPr>
      </p:pic>
      <p:pic>
        <p:nvPicPr>
          <p:cNvPr descr="This video goes well with a great resource on TPT: https://www.teacherspayteachers.com/Product/High-vs-Low-Sort-Worksheet-Activity-1932062&#10;Be sure to check out Making Music Memories with Brittany DeLaruelleWard on Teachers Pay Teachers and support her work as well :)&#10;&#10;Looking for a way to show support? Buy me a coffee! https://www.buymeacoffee.com/mrsgibbsmusic&#10;&#10;This video will help your students determine if what they hear is a high or low sound.&#10;Tea kettle: high&#10;Timpani: low&#10;String bass: low&#10;Piccolo: high&#10;Lion roar: low&#10;Triangle: high&#10;Bear growl: low&#10;Whistle: high&#10;Witch cackle: high&#10;Tuba: low&#10;Chick: high&#10;Pirate: low" id="150" name="Google Shape;150;p26" title="High or Low Sounds">
            <a:hlinkClick r:id="rId6"/>
          </p:cNvPr>
          <p:cNvPicPr preferRelativeResize="0"/>
          <p:nvPr/>
        </p:nvPicPr>
        <p:blipFill>
          <a:blip r:embed="rId4">
            <a:alphaModFix/>
          </a:blip>
          <a:stretch>
            <a:fillRect/>
          </a:stretch>
        </p:blipFill>
        <p:spPr>
          <a:xfrm>
            <a:off x="5959300" y="4378225"/>
            <a:ext cx="842650" cy="631987"/>
          </a:xfrm>
          <a:prstGeom prst="rect">
            <a:avLst/>
          </a:prstGeom>
          <a:noFill/>
          <a:ln>
            <a:noFill/>
          </a:ln>
        </p:spPr>
      </p:pic>
      <p:pic>
        <p:nvPicPr>
          <p:cNvPr descr="This video goes well with a great resource on TPT: https://www.teacherspayteachers.com/Product/High-vs-Low-Sort-Worksheet-Activity-1932062&#10;Be sure to check out Making Music Memories with Brittany DeLaruelleWard on Teachers Pay Teachers and support her work as well :)&#10;&#10;Looking for a way to show support? Buy me a coffee! https://www.buymeacoffee.com/mrsgibbsmusic&#10;&#10;This video will help your students determine if what they hear is a high or low sound.&#10;Tea kettle: high&#10;Timpani: low&#10;String bass: low&#10;Piccolo: high&#10;Lion roar: low&#10;Triangle: high&#10;Bear growl: low&#10;Whistle: high&#10;Witch cackle: high&#10;Tuba: low&#10;Chick: high&#10;Pirate: low" id="151" name="Google Shape;151;p26" title="High or Low Sounds">
            <a:hlinkClick r:id="rId7"/>
          </p:cNvPr>
          <p:cNvPicPr preferRelativeResize="0"/>
          <p:nvPr/>
        </p:nvPicPr>
        <p:blipFill>
          <a:blip r:embed="rId4">
            <a:alphaModFix/>
          </a:blip>
          <a:stretch>
            <a:fillRect/>
          </a:stretch>
        </p:blipFill>
        <p:spPr>
          <a:xfrm>
            <a:off x="4923975" y="4378238"/>
            <a:ext cx="842675" cy="632006"/>
          </a:xfrm>
          <a:prstGeom prst="rect">
            <a:avLst/>
          </a:prstGeom>
          <a:noFill/>
          <a:ln>
            <a:noFill/>
          </a:ln>
        </p:spPr>
      </p:pic>
      <p:pic>
        <p:nvPicPr>
          <p:cNvPr id="152" name="Google Shape;152;p26"/>
          <p:cNvPicPr preferRelativeResize="0"/>
          <p:nvPr/>
        </p:nvPicPr>
        <p:blipFill rotWithShape="1">
          <a:blip r:embed="rId8">
            <a:alphaModFix/>
          </a:blip>
          <a:srcRect b="0" l="35226" r="9996" t="2600"/>
          <a:stretch/>
        </p:blipFill>
        <p:spPr>
          <a:xfrm>
            <a:off x="7257825" y="810376"/>
            <a:ext cx="1702715" cy="2018353"/>
          </a:xfrm>
          <a:prstGeom prst="rect">
            <a:avLst/>
          </a:prstGeom>
          <a:noFill/>
          <a:ln>
            <a:noFill/>
          </a:ln>
        </p:spPr>
      </p:pic>
      <p:pic>
        <p:nvPicPr>
          <p:cNvPr id="153" name="Google Shape;153;p26"/>
          <p:cNvPicPr preferRelativeResize="0"/>
          <p:nvPr/>
        </p:nvPicPr>
        <p:blipFill rotWithShape="1">
          <a:blip r:embed="rId9">
            <a:alphaModFix/>
          </a:blip>
          <a:srcRect b="0" l="22269" r="0" t="0"/>
          <a:stretch/>
        </p:blipFill>
        <p:spPr>
          <a:xfrm>
            <a:off x="4771575" y="788925"/>
            <a:ext cx="2353296" cy="20183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7"/>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rhythm</a:t>
            </a:r>
            <a:endParaRPr sz="2600">
              <a:latin typeface="Century Gothic"/>
              <a:ea typeface="Century Gothic"/>
              <a:cs typeface="Century Gothic"/>
              <a:sym typeface="Century Gothic"/>
            </a:endParaRPr>
          </a:p>
        </p:txBody>
      </p:sp>
      <p:sp>
        <p:nvSpPr>
          <p:cNvPr id="159" name="Google Shape;159;p27"/>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regular, repeated pattern of sound</a:t>
            </a:r>
            <a:endParaRPr sz="1800">
              <a:solidFill>
                <a:schemeClr val="dk1"/>
              </a:solidFill>
              <a:latin typeface="Century Gothic"/>
              <a:ea typeface="Century Gothic"/>
              <a:cs typeface="Century Gothic"/>
              <a:sym typeface="Century Gothic"/>
            </a:endParaRPr>
          </a:p>
        </p:txBody>
      </p:sp>
      <p:pic>
        <p:nvPicPr>
          <p:cNvPr id="160" name="Google Shape;160;p27"/>
          <p:cNvPicPr preferRelativeResize="0"/>
          <p:nvPr/>
        </p:nvPicPr>
        <p:blipFill rotWithShape="1">
          <a:blip r:embed="rId3">
            <a:alphaModFix/>
          </a:blip>
          <a:srcRect b="0" l="0" r="0" t="0"/>
          <a:stretch/>
        </p:blipFill>
        <p:spPr>
          <a:xfrm>
            <a:off x="4771825" y="1089450"/>
            <a:ext cx="4219776" cy="2419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8"/>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tempo</a:t>
            </a:r>
            <a:endParaRPr b="1">
              <a:latin typeface="Century Gothic"/>
              <a:ea typeface="Century Gothic"/>
              <a:cs typeface="Century Gothic"/>
              <a:sym typeface="Century Gothic"/>
            </a:endParaRPr>
          </a:p>
        </p:txBody>
      </p:sp>
      <p:sp>
        <p:nvSpPr>
          <p:cNvPr id="166" name="Google Shape;166;p28"/>
          <p:cNvSpPr txBox="1"/>
          <p:nvPr>
            <p:ph idx="1" type="subTitle"/>
          </p:nvPr>
        </p:nvSpPr>
        <p:spPr>
          <a:xfrm>
            <a:off x="265500" y="31431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highlight>
                  <a:srgbClr val="FFFFFF"/>
                </a:highlight>
                <a:latin typeface="Century Gothic"/>
                <a:ea typeface="Century Gothic"/>
                <a:cs typeface="Century Gothic"/>
                <a:sym typeface="Century Gothic"/>
              </a:rPr>
              <a:t>noun</a:t>
            </a:r>
            <a:endParaRPr sz="1800">
              <a:solidFill>
                <a:srgbClr val="666666"/>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speed that a piece of music is played</a:t>
            </a:r>
            <a:endParaRPr sz="1800">
              <a:solidFill>
                <a:srgbClr val="000000"/>
              </a:solidFill>
              <a:latin typeface="Century Gothic"/>
              <a:ea typeface="Century Gothic"/>
              <a:cs typeface="Century Gothic"/>
              <a:sym typeface="Century Gothic"/>
            </a:endParaRPr>
          </a:p>
        </p:txBody>
      </p:sp>
      <p:pic>
        <p:nvPicPr>
          <p:cNvPr id="167" name="Google Shape;167;p28"/>
          <p:cNvPicPr preferRelativeResize="0"/>
          <p:nvPr/>
        </p:nvPicPr>
        <p:blipFill rotWithShape="1">
          <a:blip r:embed="rId3">
            <a:alphaModFix/>
          </a:blip>
          <a:srcRect b="8357" l="21212" r="19748" t="0"/>
          <a:stretch/>
        </p:blipFill>
        <p:spPr>
          <a:xfrm>
            <a:off x="4862350" y="148275"/>
            <a:ext cx="1951551" cy="2423474"/>
          </a:xfrm>
          <a:prstGeom prst="rect">
            <a:avLst/>
          </a:prstGeom>
          <a:noFill/>
          <a:ln>
            <a:noFill/>
          </a:ln>
        </p:spPr>
      </p:pic>
      <p:pic>
        <p:nvPicPr>
          <p:cNvPr descr="A Metronome ticking" id="168" name="Google Shape;168;p28" title="Metronome">
            <a:hlinkClick r:id="rId4"/>
          </p:cNvPr>
          <p:cNvPicPr preferRelativeResize="0"/>
          <p:nvPr/>
        </p:nvPicPr>
        <p:blipFill>
          <a:blip r:embed="rId5">
            <a:alphaModFix/>
          </a:blip>
          <a:stretch>
            <a:fillRect/>
          </a:stretch>
        </p:blipFill>
        <p:spPr>
          <a:xfrm>
            <a:off x="5941025" y="2724150"/>
            <a:ext cx="3007300" cy="2255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9"/>
          <p:cNvSpPr txBox="1"/>
          <p:nvPr>
            <p:ph type="title"/>
          </p:nvPr>
        </p:nvSpPr>
        <p:spPr>
          <a:xfrm>
            <a:off x="265500" y="1272450"/>
            <a:ext cx="4045200" cy="129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500">
                <a:latin typeface="Century Gothic"/>
                <a:ea typeface="Century Gothic"/>
                <a:cs typeface="Century Gothic"/>
                <a:sym typeface="Century Gothic"/>
              </a:rPr>
              <a:t>tune</a:t>
            </a:r>
            <a:r>
              <a:rPr b="1" lang="en">
                <a:latin typeface="Century Gothic"/>
                <a:ea typeface="Century Gothic"/>
                <a:cs typeface="Century Gothic"/>
                <a:sym typeface="Century Gothic"/>
              </a:rPr>
              <a:t> </a:t>
            </a:r>
            <a:endParaRPr sz="2600">
              <a:latin typeface="Century Gothic"/>
              <a:ea typeface="Century Gothic"/>
              <a:cs typeface="Century Gothic"/>
              <a:sym typeface="Century Gothic"/>
            </a:endParaRPr>
          </a:p>
        </p:txBody>
      </p:sp>
      <p:sp>
        <p:nvSpPr>
          <p:cNvPr id="174" name="Google Shape;174;p29"/>
          <p:cNvSpPr txBox="1"/>
          <p:nvPr>
            <p:ph idx="1" type="subTitle"/>
          </p:nvPr>
        </p:nvSpPr>
        <p:spPr>
          <a:xfrm>
            <a:off x="265500" y="3005175"/>
            <a:ext cx="4045200" cy="169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l">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musical sounds with a melody and sometimes harmony</a:t>
            </a:r>
            <a:endParaRPr sz="1800">
              <a:solidFill>
                <a:schemeClr val="dk1"/>
              </a:solidFill>
              <a:latin typeface="Century Gothic"/>
              <a:ea typeface="Century Gothic"/>
              <a:cs typeface="Century Gothic"/>
              <a:sym typeface="Century Gothic"/>
            </a:endParaRPr>
          </a:p>
        </p:txBody>
      </p:sp>
      <p:pic>
        <p:nvPicPr>
          <p:cNvPr id="175" name="Google Shape;175;p29"/>
          <p:cNvPicPr preferRelativeResize="0"/>
          <p:nvPr/>
        </p:nvPicPr>
        <p:blipFill>
          <a:blip r:embed="rId3">
            <a:alphaModFix/>
          </a:blip>
          <a:stretch>
            <a:fillRect/>
          </a:stretch>
        </p:blipFill>
        <p:spPr>
          <a:xfrm>
            <a:off x="4885525" y="662850"/>
            <a:ext cx="4045201" cy="2526742"/>
          </a:xfrm>
          <a:prstGeom prst="rect">
            <a:avLst/>
          </a:prstGeom>
          <a:noFill/>
          <a:ln>
            <a:noFill/>
          </a:ln>
        </p:spPr>
      </p:pic>
      <p:pic>
        <p:nvPicPr>
          <p:cNvPr descr="How to play on the recorder Twinkle Twinkle Little Star.&#10;VERY EASY RECORDER SONGS ► https://www.youtube.com/playlist?list=PLQadz4_Sz9CjQW3ukfB9ngoRoSWFbIoOI&#10;Support me with a channel membership (If you want!) ► https://www.youtube.com/youcanplayit/join&#10;&#10;Normal: 00:06 - Slow: 00:51 .&#10;How to know which fingering is used by your recorder:&#10;- On a Baroque fingered recorder hole 4 is smaller than hole 5.&#10;- On a German fingered recorder hole 5 is smaller than hole 4.&#10;&#10;CONSIDER SUBSCRIBING! ► https://www.youtube.com/youcanplayit?sub_confirmation=1 .&#10;&#10;MORE TUTORIALS:&#10;🎵 Very Easy Songs: http://www.youtube.com/playlist?list=PLQadz4_Sz9CjQW3ukfB9ngoRoSWFbIoOI&#10;🎵 Classical Music: http://www.youtube.com/playlist?list=PLQadz4_Sz9Cg6ZbABdvwnMybG75S-YCt7&#10;🎵 Popular Songs: http://www.youtube.com/playlist?list=PLQadz4_Sz9CiwQ-eKKKhg1xWbjFdcgoiC&#10;🎵 Traditional Music: http://www.youtube.com/playlist?list=PLQadz4_Sz9CjbrPMsXHeT7-Ov_-l2wuZQ&#10;🎵 Christmas Songs: http://www.youtube.com/playlist?list=PLQadz4_Sz9Cjgv3kkeSBMfzKyXlkEx2NA&#10;&#10;EXTRA LINKS:&#10;● Website: http://www.youcanplayit.com&#10;● Twitter: http://twitter.com/youcanplayit&#10;● Facebook: http://facebook.com/youcanplayit" id="176" name="Google Shape;176;p29" title="Twinkle Twinkle Little Star (D Major) - Recorder Tutorial 🎵 EASY Song">
            <a:hlinkClick r:id="rId4"/>
          </p:cNvPr>
          <p:cNvPicPr preferRelativeResize="0"/>
          <p:nvPr/>
        </p:nvPicPr>
        <p:blipFill>
          <a:blip r:embed="rId5">
            <a:alphaModFix/>
          </a:blip>
          <a:stretch>
            <a:fillRect/>
          </a:stretch>
        </p:blipFill>
        <p:spPr>
          <a:xfrm>
            <a:off x="7506579" y="3749900"/>
            <a:ext cx="1424150" cy="1068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volume</a:t>
            </a:r>
            <a:endParaRPr b="1">
              <a:latin typeface="Century Gothic"/>
              <a:ea typeface="Century Gothic"/>
              <a:cs typeface="Century Gothic"/>
              <a:sym typeface="Century Gothic"/>
            </a:endParaRPr>
          </a:p>
        </p:txBody>
      </p:sp>
      <p:sp>
        <p:nvSpPr>
          <p:cNvPr id="182" name="Google Shape;182;p30"/>
          <p:cNvSpPr txBox="1"/>
          <p:nvPr>
            <p:ph idx="1" type="subTitle"/>
          </p:nvPr>
        </p:nvSpPr>
        <p:spPr>
          <a:xfrm>
            <a:off x="265500" y="314312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amount of sound; loudness</a:t>
            </a:r>
            <a:endParaRPr sz="1800">
              <a:solidFill>
                <a:srgbClr val="000000"/>
              </a:solidFill>
              <a:latin typeface="Century Gothic"/>
              <a:ea typeface="Century Gothic"/>
              <a:cs typeface="Century Gothic"/>
              <a:sym typeface="Century Gothic"/>
            </a:endParaRPr>
          </a:p>
        </p:txBody>
      </p:sp>
      <p:sp>
        <p:nvSpPr>
          <p:cNvPr id="183" name="Google Shape;183;p30"/>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30"/>
          <p:cNvPicPr preferRelativeResize="0"/>
          <p:nvPr/>
        </p:nvPicPr>
        <p:blipFill rotWithShape="1">
          <a:blip r:embed="rId3">
            <a:alphaModFix/>
          </a:blip>
          <a:srcRect b="21225" l="3734" r="31981" t="13784"/>
          <a:stretch/>
        </p:blipFill>
        <p:spPr>
          <a:xfrm>
            <a:off x="4987725" y="2675097"/>
            <a:ext cx="1384311" cy="1235101"/>
          </a:xfrm>
          <a:prstGeom prst="rect">
            <a:avLst/>
          </a:prstGeom>
          <a:noFill/>
          <a:ln>
            <a:noFill/>
          </a:ln>
        </p:spPr>
      </p:pic>
      <p:pic>
        <p:nvPicPr>
          <p:cNvPr id="185" name="Google Shape;185;p30"/>
          <p:cNvPicPr preferRelativeResize="0"/>
          <p:nvPr/>
        </p:nvPicPr>
        <p:blipFill rotWithShape="1">
          <a:blip r:embed="rId4">
            <a:alphaModFix/>
          </a:blip>
          <a:srcRect b="23260" l="10113" r="25713" t="15396"/>
          <a:stretch/>
        </p:blipFill>
        <p:spPr>
          <a:xfrm>
            <a:off x="7169375" y="2670125"/>
            <a:ext cx="1384301" cy="1235100"/>
          </a:xfrm>
          <a:prstGeom prst="rect">
            <a:avLst/>
          </a:prstGeom>
          <a:noFill/>
          <a:ln>
            <a:noFill/>
          </a:ln>
        </p:spPr>
      </p:pic>
      <p:pic>
        <p:nvPicPr>
          <p:cNvPr id="186" name="Google Shape;186;p30"/>
          <p:cNvPicPr preferRelativeResize="0"/>
          <p:nvPr/>
        </p:nvPicPr>
        <p:blipFill>
          <a:blip r:embed="rId5">
            <a:alphaModFix/>
          </a:blip>
          <a:stretch>
            <a:fillRect/>
          </a:stretch>
        </p:blipFill>
        <p:spPr>
          <a:xfrm>
            <a:off x="6600625" y="611275"/>
            <a:ext cx="2249100" cy="1686825"/>
          </a:xfrm>
          <a:prstGeom prst="rect">
            <a:avLst/>
          </a:prstGeom>
          <a:noFill/>
          <a:ln>
            <a:noFill/>
          </a:ln>
        </p:spPr>
      </p:pic>
      <p:pic>
        <p:nvPicPr>
          <p:cNvPr id="187" name="Google Shape;187;p30"/>
          <p:cNvPicPr preferRelativeResize="0"/>
          <p:nvPr/>
        </p:nvPicPr>
        <p:blipFill>
          <a:blip r:embed="rId6">
            <a:alphaModFix/>
          </a:blip>
          <a:stretch>
            <a:fillRect/>
          </a:stretch>
        </p:blipFill>
        <p:spPr>
          <a:xfrm>
            <a:off x="5147975" y="1005700"/>
            <a:ext cx="1063800" cy="1063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1"/>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3, Week 3</a:t>
            </a:r>
            <a:endParaRPr sz="3300">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bond</a:t>
            </a:r>
            <a:endParaRPr sz="2600">
              <a:latin typeface="Century Gothic"/>
              <a:ea typeface="Century Gothic"/>
              <a:cs typeface="Century Gothic"/>
              <a:sym typeface="Century Gothic"/>
            </a:endParaRPr>
          </a:p>
        </p:txBody>
      </p:sp>
      <p:sp>
        <p:nvSpPr>
          <p:cNvPr id="60" name="Google Shape;60;p14"/>
          <p:cNvSpPr txBox="1"/>
          <p:nvPr>
            <p:ph idx="1" type="subTitle"/>
          </p:nvPr>
        </p:nvSpPr>
        <p:spPr>
          <a:xfrm>
            <a:off x="265500" y="2895925"/>
            <a:ext cx="4045200" cy="172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222222"/>
                </a:solidFill>
                <a:latin typeface="Century Gothic"/>
                <a:ea typeface="Century Gothic"/>
                <a:cs typeface="Century Gothic"/>
                <a:sym typeface="Century Gothic"/>
              </a:rPr>
              <a:t>a strong, positive feeling or shared interest that brings people together</a:t>
            </a:r>
            <a:endParaRPr sz="1800">
              <a:solidFill>
                <a:schemeClr val="dk1"/>
              </a:solidFill>
              <a:latin typeface="Century Gothic"/>
              <a:ea typeface="Century Gothic"/>
              <a:cs typeface="Century Gothic"/>
              <a:sym typeface="Century Gothic"/>
            </a:endParaRPr>
          </a:p>
        </p:txBody>
      </p:sp>
      <p:pic>
        <p:nvPicPr>
          <p:cNvPr id="61" name="Google Shape;61;p14"/>
          <p:cNvPicPr preferRelativeResize="0"/>
          <p:nvPr/>
        </p:nvPicPr>
        <p:blipFill>
          <a:blip r:embed="rId3">
            <a:alphaModFix/>
          </a:blip>
          <a:stretch>
            <a:fillRect/>
          </a:stretch>
        </p:blipFill>
        <p:spPr>
          <a:xfrm>
            <a:off x="5025350" y="1089450"/>
            <a:ext cx="3638550" cy="2428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2"/>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belief</a:t>
            </a:r>
            <a:endParaRPr sz="2600">
              <a:latin typeface="Century Gothic"/>
              <a:ea typeface="Century Gothic"/>
              <a:cs typeface="Century Gothic"/>
              <a:sym typeface="Century Gothic"/>
            </a:endParaRPr>
          </a:p>
        </p:txBody>
      </p:sp>
      <p:sp>
        <p:nvSpPr>
          <p:cNvPr id="198" name="Google Shape;198;p32"/>
          <p:cNvSpPr txBox="1"/>
          <p:nvPr>
            <p:ph idx="1" type="subTitle"/>
          </p:nvPr>
        </p:nvSpPr>
        <p:spPr>
          <a:xfrm>
            <a:off x="265500" y="2895925"/>
            <a:ext cx="4045200" cy="172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222222"/>
                </a:solidFill>
                <a:latin typeface="Century Gothic"/>
                <a:ea typeface="Century Gothic"/>
                <a:cs typeface="Century Gothic"/>
                <a:sym typeface="Century Gothic"/>
              </a:rPr>
              <a:t>a strong opinion; an idea that is accepted as true</a:t>
            </a:r>
            <a:endParaRPr sz="1800">
              <a:solidFill>
                <a:srgbClr val="222222"/>
              </a:solidFill>
              <a:latin typeface="Century Gothic"/>
              <a:ea typeface="Century Gothic"/>
              <a:cs typeface="Century Gothic"/>
              <a:sym typeface="Century Gothic"/>
            </a:endParaRPr>
          </a:p>
        </p:txBody>
      </p:sp>
      <p:pic>
        <p:nvPicPr>
          <p:cNvPr id="199" name="Google Shape;199;p32"/>
          <p:cNvPicPr preferRelativeResize="0"/>
          <p:nvPr/>
        </p:nvPicPr>
        <p:blipFill>
          <a:blip r:embed="rId3">
            <a:alphaModFix/>
          </a:blip>
          <a:stretch>
            <a:fillRect/>
          </a:stretch>
        </p:blipFill>
        <p:spPr>
          <a:xfrm>
            <a:off x="4994450" y="1089450"/>
            <a:ext cx="3810000" cy="2543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3"/>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compare</a:t>
            </a:r>
            <a:endParaRPr b="1">
              <a:latin typeface="Century Gothic"/>
              <a:ea typeface="Century Gothic"/>
              <a:cs typeface="Century Gothic"/>
              <a:sym typeface="Century Gothic"/>
            </a:endParaRPr>
          </a:p>
        </p:txBody>
      </p:sp>
      <p:sp>
        <p:nvSpPr>
          <p:cNvPr id="205" name="Google Shape;205;p33"/>
          <p:cNvSpPr txBox="1"/>
          <p:nvPr>
            <p:ph idx="1" type="subTitle"/>
          </p:nvPr>
        </p:nvSpPr>
        <p:spPr>
          <a:xfrm>
            <a:off x="265500" y="31431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notice similarities and differences</a:t>
            </a:r>
            <a:endParaRPr sz="1800">
              <a:solidFill>
                <a:srgbClr val="000000"/>
              </a:solidFill>
              <a:latin typeface="Century Gothic"/>
              <a:ea typeface="Century Gothic"/>
              <a:cs typeface="Century Gothic"/>
              <a:sym typeface="Century Gothic"/>
            </a:endParaRPr>
          </a:p>
        </p:txBody>
      </p:sp>
      <p:sp>
        <p:nvSpPr>
          <p:cNvPr id="206" name="Google Shape;206;p33"/>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07" name="Google Shape;207;p33"/>
          <p:cNvPicPr preferRelativeResize="0"/>
          <p:nvPr/>
        </p:nvPicPr>
        <p:blipFill>
          <a:blip r:embed="rId3">
            <a:alphaModFix/>
          </a:blip>
          <a:stretch>
            <a:fillRect/>
          </a:stretch>
        </p:blipFill>
        <p:spPr>
          <a:xfrm>
            <a:off x="5078575" y="378750"/>
            <a:ext cx="2379592" cy="4246675"/>
          </a:xfrm>
          <a:prstGeom prst="rect">
            <a:avLst/>
          </a:prstGeom>
          <a:noFill/>
          <a:ln>
            <a:noFill/>
          </a:ln>
        </p:spPr>
      </p:pic>
      <p:pic>
        <p:nvPicPr>
          <p:cNvPr id="208" name="Google Shape;208;p33"/>
          <p:cNvPicPr preferRelativeResize="0"/>
          <p:nvPr/>
        </p:nvPicPr>
        <p:blipFill>
          <a:blip r:embed="rId4">
            <a:alphaModFix/>
          </a:blip>
          <a:stretch>
            <a:fillRect/>
          </a:stretch>
        </p:blipFill>
        <p:spPr>
          <a:xfrm>
            <a:off x="7786350" y="429475"/>
            <a:ext cx="897675" cy="2802249"/>
          </a:xfrm>
          <a:prstGeom prst="rect">
            <a:avLst/>
          </a:prstGeom>
          <a:noFill/>
          <a:ln>
            <a:noFill/>
          </a:ln>
        </p:spPr>
      </p:pic>
      <p:pic>
        <p:nvPicPr>
          <p:cNvPr descr="In this film, Alistair Mackie introduces his instrument - the trumpet. &#10;&#10;To learn more about the trumpet visit http://www.philharmonia.co.uk/explore/instruments/trumpet &#10;&#10;Subscribe to our channel today: https://www.youtube.com/philharmonialondon&#10;&#10;&quot;Have you seen the app called 'The Orchestra'? It is astonishing. For somebody who can't read music to learn how an orchestra functions, to be able to see from the perspective of a flute or a second violin, is really enlightening.&quot; - Sir John Eliot Gardiner, quoted in an interview by Richard Fairman, Financial Times, February 2014&#10;&#10;Endowment opportunities at the Philharmonia offer supporters unique access and insights to our players. Find out more here: https://philharmonia.co.uk/join-support/keep-the-philharmonia-playing/" id="209" name="Google Shape;209;p33" title="Instrument: Trumpet">
            <a:hlinkClick r:id="rId5"/>
          </p:cNvPr>
          <p:cNvPicPr preferRelativeResize="0"/>
          <p:nvPr/>
        </p:nvPicPr>
        <p:blipFill>
          <a:blip r:embed="rId6">
            <a:alphaModFix/>
          </a:blip>
          <a:stretch>
            <a:fillRect/>
          </a:stretch>
        </p:blipFill>
        <p:spPr>
          <a:xfrm>
            <a:off x="7786350" y="3530900"/>
            <a:ext cx="897676" cy="673250"/>
          </a:xfrm>
          <a:prstGeom prst="rect">
            <a:avLst/>
          </a:prstGeom>
          <a:noFill/>
          <a:ln>
            <a:noFill/>
          </a:ln>
        </p:spPr>
      </p:pic>
      <p:pic>
        <p:nvPicPr>
          <p:cNvPr descr="Here is my comprehensive review of the Wessex &quot;Wyvern&quot; CC contrabass tuba. Wessex sent me this tuba to review, and after several weeks of playing it, I'm excited to be the first person to review it on YouTube. Although this tuba was manufactured in China, it is a unique design and built very well. Watch this review and see for yourself some amazing things that are happening in tuba and instrument design. I'm confident that some day in the very near future somebody is going to win a major orchestral audition on a Chinese made instrument.&#10;&#10;The review was filmed on Panasonic GH4 and GH5 cameras with various Leica lenses. I also was using Sennheiser and Blue microphones for the recording. All of the tuba that you hear in the video, other than a few brief moments from Will Druiett and Roger Bobo was actually played on this tuba.&#10;&#10;An extra special thank you to the Matthews Concert Band! We're playing next Thursday night at the Matthews Community Center." id="210" name="Google Shape;210;p33" title="Wessex &quot;Wyvern&quot; 5/4 CC Contrabass Orchestral Tuba Review">
            <a:hlinkClick r:id="rId7"/>
          </p:cNvPr>
          <p:cNvPicPr preferRelativeResize="0"/>
          <p:nvPr/>
        </p:nvPicPr>
        <p:blipFill>
          <a:blip r:embed="rId8">
            <a:alphaModFix/>
          </a:blip>
          <a:stretch>
            <a:fillRect/>
          </a:stretch>
        </p:blipFill>
        <p:spPr>
          <a:xfrm>
            <a:off x="4741125" y="4298794"/>
            <a:ext cx="897674" cy="6732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4"/>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difference</a:t>
            </a:r>
            <a:endParaRPr b="1">
              <a:latin typeface="Century Gothic"/>
              <a:ea typeface="Century Gothic"/>
              <a:cs typeface="Century Gothic"/>
              <a:sym typeface="Century Gothic"/>
            </a:endParaRPr>
          </a:p>
        </p:txBody>
      </p:sp>
      <p:sp>
        <p:nvSpPr>
          <p:cNvPr id="216" name="Google Shape;216;p34"/>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a way that things are not alike</a:t>
            </a:r>
            <a:endParaRPr sz="1800">
              <a:solidFill>
                <a:srgbClr val="000000"/>
              </a:solidFill>
              <a:latin typeface="Century Gothic"/>
              <a:ea typeface="Century Gothic"/>
              <a:cs typeface="Century Gothic"/>
              <a:sym typeface="Century Gothic"/>
            </a:endParaRPr>
          </a:p>
        </p:txBody>
      </p:sp>
      <p:pic>
        <p:nvPicPr>
          <p:cNvPr id="217" name="Google Shape;217;p34"/>
          <p:cNvPicPr preferRelativeResize="0"/>
          <p:nvPr/>
        </p:nvPicPr>
        <p:blipFill rotWithShape="1">
          <a:blip r:embed="rId3">
            <a:alphaModFix/>
          </a:blip>
          <a:srcRect b="0" l="10676" r="10818" t="0"/>
          <a:stretch/>
        </p:blipFill>
        <p:spPr>
          <a:xfrm>
            <a:off x="4861375" y="1089450"/>
            <a:ext cx="4045200" cy="21331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emotion</a:t>
            </a:r>
            <a:endParaRPr b="1">
              <a:latin typeface="Century Gothic"/>
              <a:ea typeface="Century Gothic"/>
              <a:cs typeface="Century Gothic"/>
              <a:sym typeface="Century Gothic"/>
            </a:endParaRPr>
          </a:p>
        </p:txBody>
      </p:sp>
      <p:sp>
        <p:nvSpPr>
          <p:cNvPr id="223" name="Google Shape;223;p35"/>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feeling</a:t>
            </a:r>
            <a:endParaRPr b="1" sz="1800">
              <a:solidFill>
                <a:srgbClr val="4A86E8"/>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224" name="Google Shape;224;p35"/>
          <p:cNvPicPr preferRelativeResize="0"/>
          <p:nvPr/>
        </p:nvPicPr>
        <p:blipFill>
          <a:blip r:embed="rId3">
            <a:alphaModFix/>
          </a:blip>
          <a:stretch>
            <a:fillRect/>
          </a:stretch>
        </p:blipFill>
        <p:spPr>
          <a:xfrm>
            <a:off x="4882650" y="962188"/>
            <a:ext cx="4045199" cy="245713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faith</a:t>
            </a:r>
            <a:endParaRPr sz="2600">
              <a:latin typeface="Century Gothic"/>
              <a:ea typeface="Century Gothic"/>
              <a:cs typeface="Century Gothic"/>
              <a:sym typeface="Century Gothic"/>
            </a:endParaRPr>
          </a:p>
        </p:txBody>
      </p:sp>
      <p:sp>
        <p:nvSpPr>
          <p:cNvPr id="230" name="Google Shape;230;p36"/>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confidence and belief in</a:t>
            </a:r>
            <a:endParaRPr sz="1800">
              <a:solidFill>
                <a:schemeClr val="dk1"/>
              </a:solidFill>
              <a:latin typeface="Century Gothic"/>
              <a:ea typeface="Century Gothic"/>
              <a:cs typeface="Century Gothic"/>
              <a:sym typeface="Century Gothic"/>
            </a:endParaRPr>
          </a:p>
        </p:txBody>
      </p:sp>
      <p:pic>
        <p:nvPicPr>
          <p:cNvPr id="231" name="Google Shape;231;p36"/>
          <p:cNvPicPr preferRelativeResize="0"/>
          <p:nvPr/>
        </p:nvPicPr>
        <p:blipFill>
          <a:blip r:embed="rId3">
            <a:alphaModFix/>
          </a:blip>
          <a:stretch>
            <a:fillRect/>
          </a:stretch>
        </p:blipFill>
        <p:spPr>
          <a:xfrm>
            <a:off x="5621650" y="396100"/>
            <a:ext cx="2518050" cy="2423624"/>
          </a:xfrm>
          <a:prstGeom prst="rect">
            <a:avLst/>
          </a:prstGeom>
          <a:noFill/>
          <a:ln>
            <a:noFill/>
          </a:ln>
        </p:spPr>
      </p:pic>
      <p:pic>
        <p:nvPicPr>
          <p:cNvPr descr="dad on hands and knees watching baby trying to walk across grass" id="232" name="Google Shape;232;p36" title="dad on hands and knees watching baby trying to walk across grass"/>
          <p:cNvPicPr preferRelativeResize="0"/>
          <p:nvPr/>
        </p:nvPicPr>
        <p:blipFill rotWithShape="1">
          <a:blip r:embed="rId4">
            <a:alphaModFix/>
          </a:blip>
          <a:srcRect b="0" l="0" r="13807" t="0"/>
          <a:stretch/>
        </p:blipFill>
        <p:spPr>
          <a:xfrm>
            <a:off x="5621650" y="3156374"/>
            <a:ext cx="2518051" cy="16439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7"/>
          <p:cNvSpPr txBox="1"/>
          <p:nvPr>
            <p:ph type="title"/>
          </p:nvPr>
        </p:nvSpPr>
        <p:spPr>
          <a:xfrm>
            <a:off x="265500" y="1089450"/>
            <a:ext cx="4045200" cy="76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journey</a:t>
            </a:r>
            <a:endParaRPr b="1">
              <a:latin typeface="Century Gothic"/>
              <a:ea typeface="Century Gothic"/>
              <a:cs typeface="Century Gothic"/>
              <a:sym typeface="Century Gothic"/>
            </a:endParaRPr>
          </a:p>
        </p:txBody>
      </p:sp>
      <p:sp>
        <p:nvSpPr>
          <p:cNvPr id="238" name="Google Shape;238;p37"/>
          <p:cNvSpPr txBox="1"/>
          <p:nvPr>
            <p:ph idx="1" type="subTitle"/>
          </p:nvPr>
        </p:nvSpPr>
        <p:spPr>
          <a:xfrm>
            <a:off x="265500" y="2202000"/>
            <a:ext cx="4045200" cy="267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highlight>
                  <a:srgbClr val="FFFFFF"/>
                </a:highlight>
                <a:latin typeface="Century Gothic"/>
                <a:ea typeface="Century Gothic"/>
                <a:cs typeface="Century Gothic"/>
                <a:sym typeface="Century Gothic"/>
              </a:rPr>
              <a:t>noun</a:t>
            </a:r>
            <a:endParaRPr sz="1800">
              <a:solidFill>
                <a:srgbClr val="666666"/>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2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long trip from one place to another</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200">
              <a:solidFill>
                <a:srgbClr val="666666"/>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go on a trip, to travel</a:t>
            </a:r>
            <a:endParaRPr sz="1800">
              <a:solidFill>
                <a:srgbClr val="000000"/>
              </a:solidFill>
              <a:latin typeface="Century Gothic"/>
              <a:ea typeface="Century Gothic"/>
              <a:cs typeface="Century Gothic"/>
              <a:sym typeface="Century Gothic"/>
            </a:endParaRPr>
          </a:p>
        </p:txBody>
      </p:sp>
      <p:pic>
        <p:nvPicPr>
          <p:cNvPr descr="Image result for bus journey" id="239" name="Google Shape;239;p37"/>
          <p:cNvPicPr preferRelativeResize="0"/>
          <p:nvPr/>
        </p:nvPicPr>
        <p:blipFill>
          <a:blip r:embed="rId3">
            <a:alphaModFix/>
          </a:blip>
          <a:stretch>
            <a:fillRect/>
          </a:stretch>
        </p:blipFill>
        <p:spPr>
          <a:xfrm>
            <a:off x="4744525" y="782675"/>
            <a:ext cx="4286250" cy="285972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8"/>
          <p:cNvSpPr txBox="1"/>
          <p:nvPr>
            <p:ph type="title"/>
          </p:nvPr>
        </p:nvSpPr>
        <p:spPr>
          <a:xfrm>
            <a:off x="265500" y="1272450"/>
            <a:ext cx="4045200" cy="129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500">
                <a:latin typeface="Century Gothic"/>
                <a:ea typeface="Century Gothic"/>
                <a:cs typeface="Century Gothic"/>
                <a:sym typeface="Century Gothic"/>
              </a:rPr>
              <a:t>similarity</a:t>
            </a:r>
            <a:r>
              <a:rPr b="1" lang="en">
                <a:latin typeface="Century Gothic"/>
                <a:ea typeface="Century Gothic"/>
                <a:cs typeface="Century Gothic"/>
                <a:sym typeface="Century Gothic"/>
              </a:rPr>
              <a:t> </a:t>
            </a:r>
            <a:endParaRPr sz="2600">
              <a:latin typeface="Century Gothic"/>
              <a:ea typeface="Century Gothic"/>
              <a:cs typeface="Century Gothic"/>
              <a:sym typeface="Century Gothic"/>
            </a:endParaRPr>
          </a:p>
        </p:txBody>
      </p:sp>
      <p:sp>
        <p:nvSpPr>
          <p:cNvPr id="245" name="Google Shape;245;p38"/>
          <p:cNvSpPr txBox="1"/>
          <p:nvPr>
            <p:ph idx="1" type="subTitle"/>
          </p:nvPr>
        </p:nvSpPr>
        <p:spPr>
          <a:xfrm>
            <a:off x="265500" y="3005175"/>
            <a:ext cx="4045200" cy="169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l">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 way that things are alike</a:t>
            </a:r>
            <a:endParaRPr sz="1800">
              <a:solidFill>
                <a:schemeClr val="dk1"/>
              </a:solidFill>
              <a:latin typeface="Century Gothic"/>
              <a:ea typeface="Century Gothic"/>
              <a:cs typeface="Century Gothic"/>
              <a:sym typeface="Century Gothic"/>
            </a:endParaRPr>
          </a:p>
        </p:txBody>
      </p:sp>
      <p:pic>
        <p:nvPicPr>
          <p:cNvPr id="246" name="Google Shape;246;p38"/>
          <p:cNvPicPr preferRelativeResize="0"/>
          <p:nvPr/>
        </p:nvPicPr>
        <p:blipFill>
          <a:blip r:embed="rId3">
            <a:alphaModFix/>
          </a:blip>
          <a:stretch>
            <a:fillRect/>
          </a:stretch>
        </p:blipFill>
        <p:spPr>
          <a:xfrm>
            <a:off x="5483300" y="513700"/>
            <a:ext cx="2857500" cy="3867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9"/>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worldview</a:t>
            </a:r>
            <a:endParaRPr b="1">
              <a:latin typeface="Century Gothic"/>
              <a:ea typeface="Century Gothic"/>
              <a:cs typeface="Century Gothic"/>
              <a:sym typeface="Century Gothic"/>
            </a:endParaRPr>
          </a:p>
        </p:txBody>
      </p:sp>
      <p:sp>
        <p:nvSpPr>
          <p:cNvPr id="252" name="Google Shape;252;p39"/>
          <p:cNvSpPr txBox="1"/>
          <p:nvPr>
            <p:ph idx="1" type="subTitle"/>
          </p:nvPr>
        </p:nvSpPr>
        <p:spPr>
          <a:xfrm>
            <a:off x="151275" y="2895925"/>
            <a:ext cx="41595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latin typeface="Century Gothic"/>
                <a:ea typeface="Century Gothic"/>
                <a:cs typeface="Century Gothic"/>
                <a:sym typeface="Century Gothic"/>
              </a:rPr>
              <a:t>a  way of thinking about the world, a person’s whole perspective</a:t>
            </a:r>
            <a:endParaRPr sz="1800">
              <a:solidFill>
                <a:srgbClr val="000000"/>
              </a:solidFill>
              <a:latin typeface="Century Gothic"/>
              <a:ea typeface="Century Gothic"/>
              <a:cs typeface="Century Gothic"/>
              <a:sym typeface="Century Gothic"/>
            </a:endParaRPr>
          </a:p>
        </p:txBody>
      </p:sp>
      <p:pic>
        <p:nvPicPr>
          <p:cNvPr id="253" name="Google Shape;253;p39"/>
          <p:cNvPicPr preferRelativeResize="0"/>
          <p:nvPr/>
        </p:nvPicPr>
        <p:blipFill rotWithShape="1">
          <a:blip r:embed="rId3">
            <a:alphaModFix/>
          </a:blip>
          <a:srcRect b="7392" l="0" r="0" t="7833"/>
          <a:stretch/>
        </p:blipFill>
        <p:spPr>
          <a:xfrm>
            <a:off x="5536200" y="455150"/>
            <a:ext cx="2723425" cy="41020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0"/>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3, Week 4</a:t>
            </a:r>
            <a:endParaRPr sz="3300">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1"/>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anticipation</a:t>
            </a:r>
            <a:endParaRPr sz="2600">
              <a:latin typeface="Century Gothic"/>
              <a:ea typeface="Century Gothic"/>
              <a:cs typeface="Century Gothic"/>
              <a:sym typeface="Century Gothic"/>
            </a:endParaRPr>
          </a:p>
        </p:txBody>
      </p:sp>
      <p:sp>
        <p:nvSpPr>
          <p:cNvPr id="264" name="Google Shape;264;p41"/>
          <p:cNvSpPr txBox="1"/>
          <p:nvPr>
            <p:ph idx="1" type="subTitle"/>
          </p:nvPr>
        </p:nvSpPr>
        <p:spPr>
          <a:xfrm>
            <a:off x="265500" y="2895925"/>
            <a:ext cx="4045200" cy="172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the feeling of being hopeful or nervous about something that will soon happen</a:t>
            </a:r>
            <a:endParaRPr sz="1800">
              <a:solidFill>
                <a:srgbClr val="222222"/>
              </a:solidFill>
              <a:latin typeface="Century Gothic"/>
              <a:ea typeface="Century Gothic"/>
              <a:cs typeface="Century Gothic"/>
              <a:sym typeface="Century Gothic"/>
            </a:endParaRPr>
          </a:p>
        </p:txBody>
      </p:sp>
      <p:pic>
        <p:nvPicPr>
          <p:cNvPr id="265" name="Google Shape;265;p41"/>
          <p:cNvPicPr preferRelativeResize="0"/>
          <p:nvPr/>
        </p:nvPicPr>
        <p:blipFill rotWithShape="1">
          <a:blip r:embed="rId3">
            <a:alphaModFix/>
          </a:blip>
          <a:srcRect b="0" l="19485" r="10171" t="0"/>
          <a:stretch/>
        </p:blipFill>
        <p:spPr>
          <a:xfrm>
            <a:off x="5123250" y="1013250"/>
            <a:ext cx="3469949" cy="2768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Century Gothic"/>
                <a:ea typeface="Century Gothic"/>
                <a:cs typeface="Century Gothic"/>
                <a:sym typeface="Century Gothic"/>
              </a:rPr>
              <a:t>connect</a:t>
            </a:r>
            <a:endParaRPr b="1">
              <a:latin typeface="Century Gothic"/>
              <a:ea typeface="Century Gothic"/>
              <a:cs typeface="Century Gothic"/>
              <a:sym typeface="Century Gothic"/>
            </a:endParaRPr>
          </a:p>
        </p:txBody>
      </p:sp>
      <p:sp>
        <p:nvSpPr>
          <p:cNvPr id="67" name="Google Shape;67;p15"/>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join together, to link</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68" name="Google Shape;68;p15"/>
          <p:cNvPicPr preferRelativeResize="0"/>
          <p:nvPr/>
        </p:nvPicPr>
        <p:blipFill>
          <a:blip r:embed="rId3">
            <a:alphaModFix/>
          </a:blip>
          <a:stretch>
            <a:fillRect/>
          </a:stretch>
        </p:blipFill>
        <p:spPr>
          <a:xfrm>
            <a:off x="5066975" y="1089450"/>
            <a:ext cx="3609975" cy="2419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2"/>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collective</a:t>
            </a:r>
            <a:endParaRPr b="1">
              <a:latin typeface="Century Gothic"/>
              <a:ea typeface="Century Gothic"/>
              <a:cs typeface="Century Gothic"/>
              <a:sym typeface="Century Gothic"/>
            </a:endParaRPr>
          </a:p>
        </p:txBody>
      </p:sp>
      <p:sp>
        <p:nvSpPr>
          <p:cNvPr id="271" name="Google Shape;271;p42"/>
          <p:cNvSpPr txBox="1"/>
          <p:nvPr>
            <p:ph idx="1" type="subTitle"/>
          </p:nvPr>
        </p:nvSpPr>
        <p:spPr>
          <a:xfrm>
            <a:off x="265500" y="31431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adjective</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relating to a group of individuals, considered all together</a:t>
            </a:r>
            <a:endParaRPr sz="1800">
              <a:solidFill>
                <a:srgbClr val="000000"/>
              </a:solidFill>
              <a:latin typeface="Century Gothic"/>
              <a:ea typeface="Century Gothic"/>
              <a:cs typeface="Century Gothic"/>
              <a:sym typeface="Century Gothic"/>
            </a:endParaRPr>
          </a:p>
        </p:txBody>
      </p:sp>
      <p:sp>
        <p:nvSpPr>
          <p:cNvPr id="272" name="Google Shape;272;p42"/>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42"/>
          <p:cNvPicPr preferRelativeResize="0"/>
          <p:nvPr/>
        </p:nvPicPr>
        <p:blipFill>
          <a:blip r:embed="rId3">
            <a:alphaModFix/>
          </a:blip>
          <a:stretch>
            <a:fillRect/>
          </a:stretch>
        </p:blipFill>
        <p:spPr>
          <a:xfrm>
            <a:off x="4843200" y="1184525"/>
            <a:ext cx="4045199" cy="21173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3"/>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determined</a:t>
            </a:r>
            <a:endParaRPr b="1">
              <a:latin typeface="Century Gothic"/>
              <a:ea typeface="Century Gothic"/>
              <a:cs typeface="Century Gothic"/>
              <a:sym typeface="Century Gothic"/>
            </a:endParaRPr>
          </a:p>
        </p:txBody>
      </p:sp>
      <p:sp>
        <p:nvSpPr>
          <p:cNvPr id="279" name="Google Shape;279;p43"/>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adjective</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focused on achieving a goal</a:t>
            </a:r>
            <a:endParaRPr sz="1800">
              <a:solidFill>
                <a:srgbClr val="000000"/>
              </a:solidFill>
              <a:latin typeface="Century Gothic"/>
              <a:ea typeface="Century Gothic"/>
              <a:cs typeface="Century Gothic"/>
              <a:sym typeface="Century Gothic"/>
            </a:endParaRPr>
          </a:p>
        </p:txBody>
      </p:sp>
      <p:pic>
        <p:nvPicPr>
          <p:cNvPr id="280" name="Google Shape;280;p43"/>
          <p:cNvPicPr preferRelativeResize="0"/>
          <p:nvPr/>
        </p:nvPicPr>
        <p:blipFill>
          <a:blip r:embed="rId3">
            <a:alphaModFix/>
          </a:blip>
          <a:stretch>
            <a:fillRect/>
          </a:stretch>
        </p:blipFill>
        <p:spPr>
          <a:xfrm>
            <a:off x="5034725" y="587500"/>
            <a:ext cx="3661624" cy="36616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4"/>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homage</a:t>
            </a:r>
            <a:endParaRPr b="1">
              <a:latin typeface="Century Gothic"/>
              <a:ea typeface="Century Gothic"/>
              <a:cs typeface="Century Gothic"/>
              <a:sym typeface="Century Gothic"/>
            </a:endParaRPr>
          </a:p>
        </p:txBody>
      </p:sp>
      <p:sp>
        <p:nvSpPr>
          <p:cNvPr id="286" name="Google Shape;286;p44"/>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a way to show respect for something or someone</a:t>
            </a:r>
            <a:endParaRPr b="1" sz="1800">
              <a:solidFill>
                <a:srgbClr val="4A86E8"/>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287" name="Google Shape;287;p44"/>
          <p:cNvPicPr preferRelativeResize="0"/>
          <p:nvPr/>
        </p:nvPicPr>
        <p:blipFill>
          <a:blip r:embed="rId3">
            <a:alphaModFix/>
          </a:blip>
          <a:stretch>
            <a:fillRect/>
          </a:stretch>
        </p:blipFill>
        <p:spPr>
          <a:xfrm>
            <a:off x="5267600" y="290025"/>
            <a:ext cx="3169942" cy="40882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humanity</a:t>
            </a:r>
            <a:endParaRPr sz="2600">
              <a:latin typeface="Century Gothic"/>
              <a:ea typeface="Century Gothic"/>
              <a:cs typeface="Century Gothic"/>
              <a:sym typeface="Century Gothic"/>
            </a:endParaRPr>
          </a:p>
        </p:txBody>
      </p:sp>
      <p:sp>
        <p:nvSpPr>
          <p:cNvPr id="293" name="Google Shape;293;p45"/>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all people</a:t>
            </a:r>
            <a:endParaRPr sz="1800">
              <a:solidFill>
                <a:schemeClr val="dk1"/>
              </a:solidFill>
              <a:latin typeface="Century Gothic"/>
              <a:ea typeface="Century Gothic"/>
              <a:cs typeface="Century Gothic"/>
              <a:sym typeface="Century Gothic"/>
            </a:endParaRPr>
          </a:p>
        </p:txBody>
      </p:sp>
      <p:pic>
        <p:nvPicPr>
          <p:cNvPr id="294" name="Google Shape;294;p45"/>
          <p:cNvPicPr preferRelativeResize="0"/>
          <p:nvPr/>
        </p:nvPicPr>
        <p:blipFill rotWithShape="1">
          <a:blip r:embed="rId3">
            <a:alphaModFix/>
          </a:blip>
          <a:srcRect b="0" l="0" r="14958" t="0"/>
          <a:stretch/>
        </p:blipFill>
        <p:spPr>
          <a:xfrm>
            <a:off x="4835625" y="1089449"/>
            <a:ext cx="4045200" cy="24912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6"/>
          <p:cNvSpPr txBox="1"/>
          <p:nvPr>
            <p:ph type="title"/>
          </p:nvPr>
        </p:nvSpPr>
        <p:spPr>
          <a:xfrm>
            <a:off x="265500" y="1949475"/>
            <a:ext cx="4045200" cy="76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individual</a:t>
            </a:r>
            <a:endParaRPr b="1">
              <a:latin typeface="Century Gothic"/>
              <a:ea typeface="Century Gothic"/>
              <a:cs typeface="Century Gothic"/>
              <a:sym typeface="Century Gothic"/>
            </a:endParaRPr>
          </a:p>
        </p:txBody>
      </p:sp>
      <p:sp>
        <p:nvSpPr>
          <p:cNvPr id="300" name="Google Shape;300;p46"/>
          <p:cNvSpPr txBox="1"/>
          <p:nvPr>
            <p:ph idx="1" type="subTitle"/>
          </p:nvPr>
        </p:nvSpPr>
        <p:spPr>
          <a:xfrm>
            <a:off x="265500" y="3225025"/>
            <a:ext cx="4045200" cy="1647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highlight>
                  <a:srgbClr val="FFFFFF"/>
                </a:highlight>
                <a:latin typeface="Century Gothic"/>
                <a:ea typeface="Century Gothic"/>
                <a:cs typeface="Century Gothic"/>
                <a:sym typeface="Century Gothic"/>
              </a:rPr>
              <a:t>adjective</a:t>
            </a:r>
            <a:endParaRPr sz="1800">
              <a:solidFill>
                <a:srgbClr val="666666"/>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2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referring to one person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rgbClr val="000000"/>
              </a:solidFill>
              <a:latin typeface="Century Gothic"/>
              <a:ea typeface="Century Gothic"/>
              <a:cs typeface="Century Gothic"/>
              <a:sym typeface="Century Gothic"/>
            </a:endParaRPr>
          </a:p>
        </p:txBody>
      </p:sp>
      <p:pic>
        <p:nvPicPr>
          <p:cNvPr id="301" name="Google Shape;301;p46"/>
          <p:cNvPicPr preferRelativeResize="0"/>
          <p:nvPr/>
        </p:nvPicPr>
        <p:blipFill>
          <a:blip r:embed="rId3">
            <a:alphaModFix/>
          </a:blip>
          <a:stretch>
            <a:fillRect/>
          </a:stretch>
        </p:blipFill>
        <p:spPr>
          <a:xfrm>
            <a:off x="4831700" y="1015225"/>
            <a:ext cx="3964200" cy="263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7"/>
          <p:cNvSpPr txBox="1"/>
          <p:nvPr>
            <p:ph type="title"/>
          </p:nvPr>
        </p:nvSpPr>
        <p:spPr>
          <a:xfrm>
            <a:off x="265500" y="1272450"/>
            <a:ext cx="4045200" cy="129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500">
                <a:latin typeface="Century Gothic"/>
                <a:ea typeface="Century Gothic"/>
                <a:cs typeface="Century Gothic"/>
                <a:sym typeface="Century Gothic"/>
              </a:rPr>
              <a:t>legacy</a:t>
            </a:r>
            <a:r>
              <a:rPr b="1" lang="en">
                <a:latin typeface="Century Gothic"/>
                <a:ea typeface="Century Gothic"/>
                <a:cs typeface="Century Gothic"/>
                <a:sym typeface="Century Gothic"/>
              </a:rPr>
              <a:t> </a:t>
            </a:r>
            <a:endParaRPr sz="2600">
              <a:latin typeface="Century Gothic"/>
              <a:ea typeface="Century Gothic"/>
              <a:cs typeface="Century Gothic"/>
              <a:sym typeface="Century Gothic"/>
            </a:endParaRPr>
          </a:p>
        </p:txBody>
      </p:sp>
      <p:sp>
        <p:nvSpPr>
          <p:cNvPr id="307" name="Google Shape;307;p47"/>
          <p:cNvSpPr txBox="1"/>
          <p:nvPr>
            <p:ph idx="1" type="subTitle"/>
          </p:nvPr>
        </p:nvSpPr>
        <p:spPr>
          <a:xfrm>
            <a:off x="265500" y="3005175"/>
            <a:ext cx="4045200" cy="169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l">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lasting reputation or impact</a:t>
            </a:r>
            <a:endParaRPr sz="1800">
              <a:solidFill>
                <a:schemeClr val="dk1"/>
              </a:solidFill>
              <a:latin typeface="Century Gothic"/>
              <a:ea typeface="Century Gothic"/>
              <a:cs typeface="Century Gothic"/>
              <a:sym typeface="Century Gothic"/>
            </a:endParaRPr>
          </a:p>
        </p:txBody>
      </p:sp>
      <p:pic>
        <p:nvPicPr>
          <p:cNvPr id="308" name="Google Shape;308;p47"/>
          <p:cNvPicPr preferRelativeResize="0"/>
          <p:nvPr/>
        </p:nvPicPr>
        <p:blipFill>
          <a:blip r:embed="rId3">
            <a:alphaModFix/>
          </a:blip>
          <a:stretch>
            <a:fillRect/>
          </a:stretch>
        </p:blipFill>
        <p:spPr>
          <a:xfrm>
            <a:off x="5485100" y="403725"/>
            <a:ext cx="2807326" cy="37513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8"/>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reputation</a:t>
            </a:r>
            <a:endParaRPr b="1">
              <a:latin typeface="Century Gothic"/>
              <a:ea typeface="Century Gothic"/>
              <a:cs typeface="Century Gothic"/>
              <a:sym typeface="Century Gothic"/>
            </a:endParaRPr>
          </a:p>
        </p:txBody>
      </p:sp>
      <p:sp>
        <p:nvSpPr>
          <p:cNvPr id="314" name="Google Shape;314;p48"/>
          <p:cNvSpPr txBox="1"/>
          <p:nvPr>
            <p:ph idx="1" type="subTitle"/>
          </p:nvPr>
        </p:nvSpPr>
        <p:spPr>
          <a:xfrm>
            <a:off x="265500" y="314312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latin typeface="Century Gothic"/>
                <a:ea typeface="Century Gothic"/>
                <a:cs typeface="Century Gothic"/>
                <a:sym typeface="Century Gothic"/>
              </a:rPr>
              <a:t>the way a person or thing is thought of by others</a:t>
            </a:r>
            <a:endParaRPr sz="1800">
              <a:solidFill>
                <a:srgbClr val="000000"/>
              </a:solidFill>
              <a:latin typeface="Century Gothic"/>
              <a:ea typeface="Century Gothic"/>
              <a:cs typeface="Century Gothic"/>
              <a:sym typeface="Century Gothic"/>
            </a:endParaRPr>
          </a:p>
        </p:txBody>
      </p:sp>
      <p:pic>
        <p:nvPicPr>
          <p:cNvPr id="315" name="Google Shape;315;p48"/>
          <p:cNvPicPr preferRelativeResize="0"/>
          <p:nvPr/>
        </p:nvPicPr>
        <p:blipFill>
          <a:blip r:embed="rId3">
            <a:alphaModFix/>
          </a:blip>
          <a:stretch>
            <a:fillRect/>
          </a:stretch>
        </p:blipFill>
        <p:spPr>
          <a:xfrm>
            <a:off x="4829125" y="1089438"/>
            <a:ext cx="4045200" cy="227542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9"/>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3, Week 5</a:t>
            </a:r>
            <a:endParaRPr sz="3300">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0"/>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arrange</a:t>
            </a:r>
            <a:endParaRPr>
              <a:latin typeface="Century Gothic"/>
              <a:ea typeface="Century Gothic"/>
              <a:cs typeface="Century Gothic"/>
              <a:sym typeface="Century Gothic"/>
            </a:endParaRPr>
          </a:p>
        </p:txBody>
      </p:sp>
      <p:sp>
        <p:nvSpPr>
          <p:cNvPr id="326" name="Google Shape;326;p50"/>
          <p:cNvSpPr txBox="1"/>
          <p:nvPr>
            <p:ph idx="1" type="subTitle"/>
          </p:nvPr>
        </p:nvSpPr>
        <p:spPr>
          <a:xfrm>
            <a:off x="512100" y="2895925"/>
            <a:ext cx="35520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put in a certain order</a:t>
            </a:r>
            <a:endParaRPr sz="1800">
              <a:solidFill>
                <a:srgbClr val="000000"/>
              </a:solidFill>
              <a:latin typeface="Century Gothic"/>
              <a:ea typeface="Century Gothic"/>
              <a:cs typeface="Century Gothic"/>
              <a:sym typeface="Century Gothic"/>
            </a:endParaRPr>
          </a:p>
        </p:txBody>
      </p:sp>
      <p:pic>
        <p:nvPicPr>
          <p:cNvPr id="327" name="Google Shape;327;p50"/>
          <p:cNvPicPr preferRelativeResize="0"/>
          <p:nvPr/>
        </p:nvPicPr>
        <p:blipFill>
          <a:blip r:embed="rId3">
            <a:alphaModFix/>
          </a:blip>
          <a:stretch>
            <a:fillRect/>
          </a:stretch>
        </p:blipFill>
        <p:spPr>
          <a:xfrm rot="5400000">
            <a:off x="5751162" y="202937"/>
            <a:ext cx="2209675" cy="3982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1"/>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devote</a:t>
            </a:r>
            <a:endParaRPr sz="2600">
              <a:latin typeface="Century Gothic"/>
              <a:ea typeface="Century Gothic"/>
              <a:cs typeface="Century Gothic"/>
              <a:sym typeface="Century Gothic"/>
            </a:endParaRPr>
          </a:p>
        </p:txBody>
      </p:sp>
      <p:sp>
        <p:nvSpPr>
          <p:cNvPr id="333" name="Google Shape;333;p51"/>
          <p:cNvSpPr txBox="1"/>
          <p:nvPr>
            <p:ph idx="1" type="subTitle"/>
          </p:nvPr>
        </p:nvSpPr>
        <p:spPr>
          <a:xfrm>
            <a:off x="265500" y="2895925"/>
            <a:ext cx="4045200" cy="172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commit to something, to keep working hard at it</a:t>
            </a:r>
            <a:endParaRPr sz="1800">
              <a:solidFill>
                <a:srgbClr val="222222"/>
              </a:solidFill>
              <a:latin typeface="Century Gothic"/>
              <a:ea typeface="Century Gothic"/>
              <a:cs typeface="Century Gothic"/>
              <a:sym typeface="Century Gothic"/>
            </a:endParaRPr>
          </a:p>
        </p:txBody>
      </p:sp>
      <p:pic>
        <p:nvPicPr>
          <p:cNvPr id="334" name="Google Shape;334;p51"/>
          <p:cNvPicPr preferRelativeResize="0"/>
          <p:nvPr/>
        </p:nvPicPr>
        <p:blipFill rotWithShape="1">
          <a:blip r:embed="rId3">
            <a:alphaModFix amt="89000"/>
          </a:blip>
          <a:srcRect b="0" l="0" r="0" t="23977"/>
          <a:stretch/>
        </p:blipFill>
        <p:spPr>
          <a:xfrm>
            <a:off x="4824925" y="1068900"/>
            <a:ext cx="4148250" cy="21016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custom</a:t>
            </a:r>
            <a:endParaRPr b="1">
              <a:latin typeface="Century Gothic"/>
              <a:ea typeface="Century Gothic"/>
              <a:cs typeface="Century Gothic"/>
              <a:sym typeface="Century Gothic"/>
            </a:endParaRPr>
          </a:p>
        </p:txBody>
      </p:sp>
      <p:sp>
        <p:nvSpPr>
          <p:cNvPr id="74" name="Google Shape;74;p16"/>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a</a:t>
            </a:r>
            <a:r>
              <a:rPr lang="en" sz="1800">
                <a:solidFill>
                  <a:srgbClr val="000000"/>
                </a:solidFill>
                <a:highlight>
                  <a:srgbClr val="FFFFFF"/>
                </a:highlight>
                <a:latin typeface="Century Gothic"/>
                <a:ea typeface="Century Gothic"/>
                <a:cs typeface="Century Gothic"/>
                <a:sym typeface="Century Gothic"/>
              </a:rPr>
              <a:t> way of acting that is usual for a person or group</a:t>
            </a:r>
            <a:endParaRPr sz="1800">
              <a:solidFill>
                <a:srgbClr val="000000"/>
              </a:solidFill>
              <a:latin typeface="Century Gothic"/>
              <a:ea typeface="Century Gothic"/>
              <a:cs typeface="Century Gothic"/>
              <a:sym typeface="Century Gothic"/>
            </a:endParaRPr>
          </a:p>
        </p:txBody>
      </p:sp>
      <p:pic>
        <p:nvPicPr>
          <p:cNvPr id="75" name="Google Shape;75;p16"/>
          <p:cNvPicPr preferRelativeResize="0"/>
          <p:nvPr/>
        </p:nvPicPr>
        <p:blipFill>
          <a:blip r:embed="rId3">
            <a:alphaModFix/>
          </a:blip>
          <a:stretch>
            <a:fillRect/>
          </a:stretch>
        </p:blipFill>
        <p:spPr>
          <a:xfrm>
            <a:off x="4942050" y="1013250"/>
            <a:ext cx="3743325" cy="25050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2"/>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generation</a:t>
            </a:r>
            <a:endParaRPr sz="2600">
              <a:latin typeface="Century Gothic"/>
              <a:ea typeface="Century Gothic"/>
              <a:cs typeface="Century Gothic"/>
              <a:sym typeface="Century Gothic"/>
            </a:endParaRPr>
          </a:p>
        </p:txBody>
      </p:sp>
      <p:sp>
        <p:nvSpPr>
          <p:cNvPr id="340" name="Google Shape;340;p52"/>
          <p:cNvSpPr txBox="1"/>
          <p:nvPr>
            <p:ph idx="1" type="subTitle"/>
          </p:nvPr>
        </p:nvSpPr>
        <p:spPr>
          <a:xfrm>
            <a:off x="265500" y="2999350"/>
            <a:ext cx="4045200" cy="176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all of the people born and living at about the same time, or all of the people of about the same age</a:t>
            </a:r>
            <a:endParaRPr sz="1800">
              <a:solidFill>
                <a:schemeClr val="dk1"/>
              </a:solidFill>
              <a:latin typeface="Century Gothic"/>
              <a:ea typeface="Century Gothic"/>
              <a:cs typeface="Century Gothic"/>
              <a:sym typeface="Century Gothic"/>
            </a:endParaRPr>
          </a:p>
        </p:txBody>
      </p:sp>
      <p:pic>
        <p:nvPicPr>
          <p:cNvPr id="341" name="Google Shape;341;p52"/>
          <p:cNvPicPr preferRelativeResize="0"/>
          <p:nvPr/>
        </p:nvPicPr>
        <p:blipFill>
          <a:blip r:embed="rId3">
            <a:alphaModFix/>
          </a:blip>
          <a:stretch>
            <a:fillRect/>
          </a:stretch>
        </p:blipFill>
        <p:spPr>
          <a:xfrm>
            <a:off x="4771625" y="937050"/>
            <a:ext cx="4202300" cy="27993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3"/>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layer</a:t>
            </a:r>
            <a:endParaRPr b="1">
              <a:latin typeface="Century Gothic"/>
              <a:ea typeface="Century Gothic"/>
              <a:cs typeface="Century Gothic"/>
              <a:sym typeface="Century Gothic"/>
            </a:endParaRPr>
          </a:p>
        </p:txBody>
      </p:sp>
      <p:sp>
        <p:nvSpPr>
          <p:cNvPr id="347" name="Google Shape;347;p53"/>
          <p:cNvSpPr txBox="1"/>
          <p:nvPr>
            <p:ph idx="1" type="subTitle"/>
          </p:nvPr>
        </p:nvSpPr>
        <p:spPr>
          <a:xfrm>
            <a:off x="265500" y="31431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arrange something out flat on top of something else</a:t>
            </a:r>
            <a:endParaRPr sz="1800">
              <a:solidFill>
                <a:srgbClr val="000000"/>
              </a:solidFill>
              <a:latin typeface="Century Gothic"/>
              <a:ea typeface="Century Gothic"/>
              <a:cs typeface="Century Gothic"/>
              <a:sym typeface="Century Gothic"/>
            </a:endParaRPr>
          </a:p>
        </p:txBody>
      </p:sp>
      <p:sp>
        <p:nvSpPr>
          <p:cNvPr id="348" name="Google Shape;348;p53"/>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49" name="Google Shape;349;p53"/>
          <p:cNvPicPr preferRelativeResize="0"/>
          <p:nvPr/>
        </p:nvPicPr>
        <p:blipFill>
          <a:blip r:embed="rId3">
            <a:alphaModFix/>
          </a:blip>
          <a:stretch>
            <a:fillRect/>
          </a:stretch>
        </p:blipFill>
        <p:spPr>
          <a:xfrm>
            <a:off x="5045025" y="1089450"/>
            <a:ext cx="3639384" cy="27260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4"/>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reveal</a:t>
            </a:r>
            <a:endParaRPr b="1">
              <a:latin typeface="Century Gothic"/>
              <a:ea typeface="Century Gothic"/>
              <a:cs typeface="Century Gothic"/>
              <a:sym typeface="Century Gothic"/>
            </a:endParaRPr>
          </a:p>
        </p:txBody>
      </p:sp>
      <p:sp>
        <p:nvSpPr>
          <p:cNvPr id="355" name="Google Shape;355;p54"/>
          <p:cNvSpPr txBox="1"/>
          <p:nvPr>
            <p:ph idx="1" type="subTitle"/>
          </p:nvPr>
        </p:nvSpPr>
        <p:spPr>
          <a:xfrm>
            <a:off x="265500" y="2999350"/>
            <a:ext cx="4045200" cy="137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show something that was unknown</a:t>
            </a:r>
            <a:endParaRPr b="1" sz="1800">
              <a:solidFill>
                <a:srgbClr val="4A86E8"/>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sp>
        <p:nvSpPr>
          <p:cNvPr id="356" name="Google Shape;356;p54"/>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57" name="Google Shape;357;p54"/>
          <p:cNvPicPr preferRelativeResize="0"/>
          <p:nvPr/>
        </p:nvPicPr>
        <p:blipFill>
          <a:blip r:embed="rId3">
            <a:alphaModFix/>
          </a:blip>
          <a:stretch>
            <a:fillRect/>
          </a:stretch>
        </p:blipFill>
        <p:spPr>
          <a:xfrm>
            <a:off x="5399900" y="240775"/>
            <a:ext cx="2984663" cy="1677000"/>
          </a:xfrm>
          <a:prstGeom prst="rect">
            <a:avLst/>
          </a:prstGeom>
          <a:noFill/>
          <a:ln>
            <a:noFill/>
          </a:ln>
        </p:spPr>
      </p:pic>
      <p:pic>
        <p:nvPicPr>
          <p:cNvPr id="358" name="Google Shape;358;p54"/>
          <p:cNvPicPr preferRelativeResize="0"/>
          <p:nvPr/>
        </p:nvPicPr>
        <p:blipFill>
          <a:blip r:embed="rId4">
            <a:alphaModFix/>
          </a:blip>
          <a:stretch>
            <a:fillRect/>
          </a:stretch>
        </p:blipFill>
        <p:spPr>
          <a:xfrm>
            <a:off x="5004402" y="2230412"/>
            <a:ext cx="3775676" cy="23598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textile</a:t>
            </a:r>
            <a:endParaRPr b="1">
              <a:latin typeface="Century Gothic"/>
              <a:ea typeface="Century Gothic"/>
              <a:cs typeface="Century Gothic"/>
              <a:sym typeface="Century Gothic"/>
            </a:endParaRPr>
          </a:p>
        </p:txBody>
      </p:sp>
      <p:sp>
        <p:nvSpPr>
          <p:cNvPr id="364" name="Google Shape;364;p55"/>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a woven fabric</a:t>
            </a:r>
            <a:endParaRPr sz="1800">
              <a:solidFill>
                <a:srgbClr val="000000"/>
              </a:solidFill>
              <a:latin typeface="Century Gothic"/>
              <a:ea typeface="Century Gothic"/>
              <a:cs typeface="Century Gothic"/>
              <a:sym typeface="Century Gothic"/>
            </a:endParaRPr>
          </a:p>
        </p:txBody>
      </p:sp>
      <p:pic>
        <p:nvPicPr>
          <p:cNvPr id="365" name="Google Shape;365;p55"/>
          <p:cNvPicPr preferRelativeResize="0"/>
          <p:nvPr/>
        </p:nvPicPr>
        <p:blipFill>
          <a:blip r:embed="rId3">
            <a:alphaModFix/>
          </a:blip>
          <a:stretch>
            <a:fillRect/>
          </a:stretch>
        </p:blipFill>
        <p:spPr>
          <a:xfrm>
            <a:off x="4964350" y="347925"/>
            <a:ext cx="3227311" cy="2147625"/>
          </a:xfrm>
          <a:prstGeom prst="rect">
            <a:avLst/>
          </a:prstGeom>
          <a:noFill/>
          <a:ln>
            <a:noFill/>
          </a:ln>
        </p:spPr>
      </p:pic>
      <p:pic>
        <p:nvPicPr>
          <p:cNvPr id="366" name="Google Shape;366;p55"/>
          <p:cNvPicPr preferRelativeResize="0"/>
          <p:nvPr/>
        </p:nvPicPr>
        <p:blipFill rotWithShape="1">
          <a:blip r:embed="rId4">
            <a:alphaModFix/>
          </a:blip>
          <a:srcRect b="0" l="0" r="14537" t="0"/>
          <a:stretch/>
        </p:blipFill>
        <p:spPr>
          <a:xfrm rot="-5400000">
            <a:off x="6368038" y="2408763"/>
            <a:ext cx="2147625" cy="2772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tradition</a:t>
            </a:r>
            <a:endParaRPr b="1">
              <a:latin typeface="Century Gothic"/>
              <a:ea typeface="Century Gothic"/>
              <a:cs typeface="Century Gothic"/>
              <a:sym typeface="Century Gothic"/>
            </a:endParaRPr>
          </a:p>
        </p:txBody>
      </p:sp>
      <p:sp>
        <p:nvSpPr>
          <p:cNvPr id="372" name="Google Shape;372;p56"/>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belief or custom that is handed down</a:t>
            </a:r>
            <a:endParaRPr b="1" sz="1800">
              <a:solidFill>
                <a:srgbClr val="4A86E8"/>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373" name="Google Shape;373;p56"/>
          <p:cNvPicPr preferRelativeResize="0"/>
          <p:nvPr/>
        </p:nvPicPr>
        <p:blipFill rotWithShape="1">
          <a:blip r:embed="rId3">
            <a:alphaModFix/>
          </a:blip>
          <a:srcRect b="0" l="0" r="14704" t="0"/>
          <a:stretch/>
        </p:blipFill>
        <p:spPr>
          <a:xfrm>
            <a:off x="5068750" y="1089450"/>
            <a:ext cx="3626550" cy="2517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57"/>
          <p:cNvPicPr preferRelativeResize="0"/>
          <p:nvPr/>
        </p:nvPicPr>
        <p:blipFill>
          <a:blip r:embed="rId3">
            <a:alphaModFix/>
          </a:blip>
          <a:stretch>
            <a:fillRect/>
          </a:stretch>
        </p:blipFill>
        <p:spPr>
          <a:xfrm>
            <a:off x="5306601" y="3268775"/>
            <a:ext cx="2463849" cy="1734800"/>
          </a:xfrm>
          <a:prstGeom prst="rect">
            <a:avLst/>
          </a:prstGeom>
          <a:noFill/>
          <a:ln>
            <a:noFill/>
          </a:ln>
        </p:spPr>
      </p:pic>
      <p:sp>
        <p:nvSpPr>
          <p:cNvPr id="379" name="Google Shape;379;p57"/>
          <p:cNvSpPr txBox="1"/>
          <p:nvPr>
            <p:ph type="title"/>
          </p:nvPr>
        </p:nvSpPr>
        <p:spPr>
          <a:xfrm>
            <a:off x="265500" y="1089450"/>
            <a:ext cx="4045200" cy="804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weave</a:t>
            </a:r>
            <a:endParaRPr sz="2600">
              <a:latin typeface="Century Gothic"/>
              <a:ea typeface="Century Gothic"/>
              <a:cs typeface="Century Gothic"/>
              <a:sym typeface="Century Gothic"/>
            </a:endParaRPr>
          </a:p>
        </p:txBody>
      </p:sp>
      <p:sp>
        <p:nvSpPr>
          <p:cNvPr id="380" name="Google Shape;380;p57"/>
          <p:cNvSpPr txBox="1"/>
          <p:nvPr>
            <p:ph idx="1" type="subTitle"/>
          </p:nvPr>
        </p:nvSpPr>
        <p:spPr>
          <a:xfrm>
            <a:off x="265500" y="2380375"/>
            <a:ext cx="4045200" cy="262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800">
              <a:solidFill>
                <a:srgbClr val="666666"/>
              </a:solidFill>
              <a:latin typeface="Century Gothic"/>
              <a:ea typeface="Century Gothic"/>
              <a:cs typeface="Century Gothic"/>
              <a:sym typeface="Century Gothic"/>
            </a:endParaRPr>
          </a:p>
          <a:p>
            <a:pPr indent="0" lvl="0" marL="0" rtl="0" algn="ctr">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lace together threads to create a fabric</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800">
              <a:solidFill>
                <a:srgbClr val="666666"/>
              </a:solidFill>
              <a:latin typeface="Century Gothic"/>
              <a:ea typeface="Century Gothic"/>
              <a:cs typeface="Century Gothic"/>
              <a:sym typeface="Century Gothic"/>
            </a:endParaRPr>
          </a:p>
          <a:p>
            <a:pPr indent="0" lvl="0" marL="0" rtl="0" algn="ctr">
              <a:spcBef>
                <a:spcPts val="0"/>
              </a:spcBef>
              <a:spcAft>
                <a:spcPts val="300"/>
              </a:spcAft>
              <a:buClr>
                <a:schemeClr val="dk1"/>
              </a:buClr>
              <a:buSzPts val="1100"/>
              <a:buFont typeface="Arial"/>
              <a:buNone/>
            </a:pPr>
            <a:r>
              <a:rPr lang="en" sz="1800">
                <a:solidFill>
                  <a:srgbClr val="000000"/>
                </a:solidFill>
                <a:latin typeface="Century Gothic"/>
                <a:ea typeface="Century Gothic"/>
                <a:cs typeface="Century Gothic"/>
                <a:sym typeface="Century Gothic"/>
              </a:rPr>
              <a:t>the pattern or construction of a fabric</a:t>
            </a:r>
            <a:endParaRPr sz="1800">
              <a:solidFill>
                <a:srgbClr val="000000"/>
              </a:solidFill>
              <a:latin typeface="Century Gothic"/>
              <a:ea typeface="Century Gothic"/>
              <a:cs typeface="Century Gothic"/>
              <a:sym typeface="Century Gothic"/>
            </a:endParaRPr>
          </a:p>
        </p:txBody>
      </p:sp>
      <p:pic>
        <p:nvPicPr>
          <p:cNvPr id="381" name="Google Shape;381;p57"/>
          <p:cNvPicPr preferRelativeResize="0"/>
          <p:nvPr/>
        </p:nvPicPr>
        <p:blipFill>
          <a:blip r:embed="rId4">
            <a:alphaModFix/>
          </a:blip>
          <a:stretch>
            <a:fillRect/>
          </a:stretch>
        </p:blipFill>
        <p:spPr>
          <a:xfrm>
            <a:off x="6391575" y="191974"/>
            <a:ext cx="2190075" cy="29141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8"/>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3, Week 6</a:t>
            </a:r>
            <a:endParaRPr sz="3300">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9"/>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culture</a:t>
            </a:r>
            <a:endParaRPr sz="2600">
              <a:latin typeface="Century Gothic"/>
              <a:ea typeface="Century Gothic"/>
              <a:cs typeface="Century Gothic"/>
              <a:sym typeface="Century Gothic"/>
            </a:endParaRPr>
          </a:p>
        </p:txBody>
      </p:sp>
      <p:sp>
        <p:nvSpPr>
          <p:cNvPr id="392" name="Google Shape;392;p59"/>
          <p:cNvSpPr txBox="1"/>
          <p:nvPr>
            <p:ph idx="1" type="subTitle"/>
          </p:nvPr>
        </p:nvSpPr>
        <p:spPr>
          <a:xfrm>
            <a:off x="265500" y="2895925"/>
            <a:ext cx="4045200" cy="172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the beliefs, customs, arts, and traditions of a place or group of people</a:t>
            </a:r>
            <a:endParaRPr sz="1800">
              <a:solidFill>
                <a:srgbClr val="222222"/>
              </a:solidFill>
              <a:latin typeface="Century Gothic"/>
              <a:ea typeface="Century Gothic"/>
              <a:cs typeface="Century Gothic"/>
              <a:sym typeface="Century Gothic"/>
            </a:endParaRPr>
          </a:p>
        </p:txBody>
      </p:sp>
      <p:pic>
        <p:nvPicPr>
          <p:cNvPr id="393" name="Google Shape;393;p59"/>
          <p:cNvPicPr preferRelativeResize="0"/>
          <p:nvPr/>
        </p:nvPicPr>
        <p:blipFill>
          <a:blip r:embed="rId3">
            <a:alphaModFix/>
          </a:blip>
          <a:stretch>
            <a:fillRect/>
          </a:stretch>
        </p:blipFill>
        <p:spPr>
          <a:xfrm>
            <a:off x="4981051" y="558975"/>
            <a:ext cx="3819575" cy="383424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0"/>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diversity</a:t>
            </a:r>
            <a:endParaRPr b="1">
              <a:latin typeface="Century Gothic"/>
              <a:ea typeface="Century Gothic"/>
              <a:cs typeface="Century Gothic"/>
              <a:sym typeface="Century Gothic"/>
            </a:endParaRPr>
          </a:p>
        </p:txBody>
      </p:sp>
      <p:sp>
        <p:nvSpPr>
          <p:cNvPr id="399" name="Google Shape;399;p60"/>
          <p:cNvSpPr txBox="1"/>
          <p:nvPr>
            <p:ph idx="1" type="subTitle"/>
          </p:nvPr>
        </p:nvSpPr>
        <p:spPr>
          <a:xfrm>
            <a:off x="265500" y="31431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the quality of having many different kinds of people in a place</a:t>
            </a:r>
            <a:endParaRPr sz="1800">
              <a:solidFill>
                <a:srgbClr val="000000"/>
              </a:solidFill>
              <a:latin typeface="Century Gothic"/>
              <a:ea typeface="Century Gothic"/>
              <a:cs typeface="Century Gothic"/>
              <a:sym typeface="Century Gothic"/>
            </a:endParaRPr>
          </a:p>
        </p:txBody>
      </p:sp>
      <p:sp>
        <p:nvSpPr>
          <p:cNvPr id="400" name="Google Shape;400;p60"/>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01" name="Google Shape;401;p60"/>
          <p:cNvPicPr preferRelativeResize="0"/>
          <p:nvPr/>
        </p:nvPicPr>
        <p:blipFill>
          <a:blip r:embed="rId3">
            <a:alphaModFix/>
          </a:blip>
          <a:stretch>
            <a:fillRect/>
          </a:stretch>
        </p:blipFill>
        <p:spPr>
          <a:xfrm>
            <a:off x="4806950" y="772403"/>
            <a:ext cx="4131900" cy="31096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1"/>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enrich</a:t>
            </a:r>
            <a:endParaRPr b="1">
              <a:latin typeface="Century Gothic"/>
              <a:ea typeface="Century Gothic"/>
              <a:cs typeface="Century Gothic"/>
              <a:sym typeface="Century Gothic"/>
            </a:endParaRPr>
          </a:p>
        </p:txBody>
      </p:sp>
      <p:sp>
        <p:nvSpPr>
          <p:cNvPr id="407" name="Google Shape;407;p61"/>
          <p:cNvSpPr txBox="1"/>
          <p:nvPr>
            <p:ph idx="1" type="subTitle"/>
          </p:nvPr>
        </p:nvSpPr>
        <p:spPr>
          <a:xfrm>
            <a:off x="265500" y="314312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improve the quality of something</a:t>
            </a:r>
            <a:endParaRPr b="1" sz="1800">
              <a:solidFill>
                <a:srgbClr val="4A86E8"/>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sp>
        <p:nvSpPr>
          <p:cNvPr id="408" name="Google Shape;408;p61"/>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09" name="Google Shape;409;p61"/>
          <p:cNvPicPr preferRelativeResize="0"/>
          <p:nvPr/>
        </p:nvPicPr>
        <p:blipFill>
          <a:blip r:embed="rId3">
            <a:alphaModFix/>
          </a:blip>
          <a:stretch>
            <a:fillRect/>
          </a:stretch>
        </p:blipFill>
        <p:spPr>
          <a:xfrm>
            <a:off x="4854825" y="304800"/>
            <a:ext cx="2573625" cy="2573625"/>
          </a:xfrm>
          <a:prstGeom prst="rect">
            <a:avLst/>
          </a:prstGeom>
          <a:noFill/>
          <a:ln>
            <a:noFill/>
          </a:ln>
        </p:spPr>
      </p:pic>
      <p:pic>
        <p:nvPicPr>
          <p:cNvPr id="410" name="Google Shape;410;p61"/>
          <p:cNvPicPr preferRelativeResize="0"/>
          <p:nvPr/>
        </p:nvPicPr>
        <p:blipFill>
          <a:blip r:embed="rId4">
            <a:alphaModFix/>
          </a:blip>
          <a:stretch>
            <a:fillRect/>
          </a:stretch>
        </p:blipFill>
        <p:spPr>
          <a:xfrm>
            <a:off x="6370625" y="3048750"/>
            <a:ext cx="2365250" cy="15739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foreign</a:t>
            </a:r>
            <a:endParaRPr b="1">
              <a:latin typeface="Century Gothic"/>
              <a:ea typeface="Century Gothic"/>
              <a:cs typeface="Century Gothic"/>
              <a:sym typeface="Century Gothic"/>
            </a:endParaRPr>
          </a:p>
        </p:txBody>
      </p:sp>
      <p:sp>
        <p:nvSpPr>
          <p:cNvPr id="81" name="Google Shape;81;p17"/>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adjective</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h</a:t>
            </a:r>
            <a:r>
              <a:rPr lang="en" sz="1800">
                <a:solidFill>
                  <a:schemeClr val="dk1"/>
                </a:solidFill>
                <a:latin typeface="Century Gothic"/>
                <a:ea typeface="Century Gothic"/>
                <a:cs typeface="Century Gothic"/>
                <a:sym typeface="Century Gothic"/>
              </a:rPr>
              <a:t>aving to do with a country that is not one’s own; unfamiliar</a:t>
            </a:r>
            <a:endParaRPr b="1" sz="1800">
              <a:solidFill>
                <a:srgbClr val="4A86E8"/>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sp>
        <p:nvSpPr>
          <p:cNvPr id="82" name="Google Shape;82;p17"/>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3" name="Google Shape;83;p17"/>
          <p:cNvPicPr preferRelativeResize="0"/>
          <p:nvPr/>
        </p:nvPicPr>
        <p:blipFill>
          <a:blip r:embed="rId3">
            <a:alphaModFix/>
          </a:blip>
          <a:stretch>
            <a:fillRect/>
          </a:stretch>
        </p:blipFill>
        <p:spPr>
          <a:xfrm>
            <a:off x="4983700" y="1089450"/>
            <a:ext cx="3648075" cy="25241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2"/>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heritage</a:t>
            </a:r>
            <a:endParaRPr b="1">
              <a:latin typeface="Century Gothic"/>
              <a:ea typeface="Century Gothic"/>
              <a:cs typeface="Century Gothic"/>
              <a:sym typeface="Century Gothic"/>
            </a:endParaRPr>
          </a:p>
        </p:txBody>
      </p:sp>
      <p:sp>
        <p:nvSpPr>
          <p:cNvPr id="416" name="Google Shape;416;p62"/>
          <p:cNvSpPr txBox="1"/>
          <p:nvPr>
            <p:ph idx="1" type="subTitle"/>
          </p:nvPr>
        </p:nvSpPr>
        <p:spPr>
          <a:xfrm>
            <a:off x="265500" y="314312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None/>
            </a:pPr>
            <a:r>
              <a:rPr lang="en" sz="1800">
                <a:solidFill>
                  <a:schemeClr val="dk1"/>
                </a:solidFill>
                <a:latin typeface="Century Gothic"/>
                <a:ea typeface="Century Gothic"/>
                <a:cs typeface="Century Gothic"/>
                <a:sym typeface="Century Gothic"/>
              </a:rPr>
              <a:t>the cultural history of a group of </a:t>
            </a:r>
            <a:r>
              <a:rPr lang="en" sz="1800">
                <a:solidFill>
                  <a:schemeClr val="dk1"/>
                </a:solidFill>
                <a:latin typeface="Century Gothic"/>
                <a:ea typeface="Century Gothic"/>
                <a:cs typeface="Century Gothic"/>
                <a:sym typeface="Century Gothic"/>
              </a:rPr>
              <a:t>people</a:t>
            </a:r>
            <a:endParaRPr sz="1800">
              <a:solidFill>
                <a:schemeClr val="dk1"/>
              </a:solidFill>
              <a:latin typeface="Century Gothic"/>
              <a:ea typeface="Century Gothic"/>
              <a:cs typeface="Century Gothic"/>
              <a:sym typeface="Century Gothic"/>
            </a:endParaRPr>
          </a:p>
        </p:txBody>
      </p:sp>
      <p:pic>
        <p:nvPicPr>
          <p:cNvPr id="417" name="Google Shape;417;p62"/>
          <p:cNvPicPr preferRelativeResize="0"/>
          <p:nvPr/>
        </p:nvPicPr>
        <p:blipFill rotWithShape="1">
          <a:blip r:embed="rId3">
            <a:alphaModFix/>
          </a:blip>
          <a:srcRect b="12669" l="0" r="0" t="10312"/>
          <a:stretch/>
        </p:blipFill>
        <p:spPr>
          <a:xfrm>
            <a:off x="5191575" y="506975"/>
            <a:ext cx="3225800" cy="37266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3"/>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immigration</a:t>
            </a:r>
            <a:endParaRPr b="1">
              <a:latin typeface="Century Gothic"/>
              <a:ea typeface="Century Gothic"/>
              <a:cs typeface="Century Gothic"/>
              <a:sym typeface="Century Gothic"/>
            </a:endParaRPr>
          </a:p>
        </p:txBody>
      </p:sp>
      <p:sp>
        <p:nvSpPr>
          <p:cNvPr id="423" name="Google Shape;423;p63"/>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the act of moving to one country from </a:t>
            </a:r>
            <a:r>
              <a:rPr lang="en" sz="1800">
                <a:solidFill>
                  <a:srgbClr val="000000"/>
                </a:solidFill>
                <a:highlight>
                  <a:srgbClr val="FFFFFF"/>
                </a:highlight>
                <a:latin typeface="Century Gothic"/>
                <a:ea typeface="Century Gothic"/>
                <a:cs typeface="Century Gothic"/>
                <a:sym typeface="Century Gothic"/>
              </a:rPr>
              <a:t>another</a:t>
            </a:r>
            <a:endParaRPr sz="1800">
              <a:solidFill>
                <a:srgbClr val="000000"/>
              </a:solidFill>
              <a:latin typeface="Century Gothic"/>
              <a:ea typeface="Century Gothic"/>
              <a:cs typeface="Century Gothic"/>
              <a:sym typeface="Century Gothic"/>
            </a:endParaRPr>
          </a:p>
        </p:txBody>
      </p:sp>
      <p:pic>
        <p:nvPicPr>
          <p:cNvPr id="424" name="Google Shape;424;p63"/>
          <p:cNvPicPr preferRelativeResize="0"/>
          <p:nvPr/>
        </p:nvPicPr>
        <p:blipFill>
          <a:blip r:embed="rId3">
            <a:alphaModFix/>
          </a:blip>
          <a:stretch>
            <a:fillRect/>
          </a:stretch>
        </p:blipFill>
        <p:spPr>
          <a:xfrm>
            <a:off x="4820088" y="1089450"/>
            <a:ext cx="4115288" cy="27435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4"/>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population</a:t>
            </a:r>
            <a:endParaRPr b="1">
              <a:latin typeface="Century Gothic"/>
              <a:ea typeface="Century Gothic"/>
              <a:cs typeface="Century Gothic"/>
              <a:sym typeface="Century Gothic"/>
            </a:endParaRPr>
          </a:p>
        </p:txBody>
      </p:sp>
      <p:sp>
        <p:nvSpPr>
          <p:cNvPr id="430" name="Google Shape;430;p64"/>
          <p:cNvSpPr txBox="1"/>
          <p:nvPr>
            <p:ph idx="1" type="subTitle"/>
          </p:nvPr>
        </p:nvSpPr>
        <p:spPr>
          <a:xfrm>
            <a:off x="265500" y="314312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a particular group or type of people (or animals) living in an area</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sp>
        <p:nvSpPr>
          <p:cNvPr id="431" name="Google Shape;431;p64"/>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32" name="Google Shape;432;p64"/>
          <p:cNvPicPr preferRelativeResize="0"/>
          <p:nvPr/>
        </p:nvPicPr>
        <p:blipFill>
          <a:blip r:embed="rId3">
            <a:alphaModFix/>
          </a:blip>
          <a:stretch>
            <a:fillRect/>
          </a:stretch>
        </p:blipFill>
        <p:spPr>
          <a:xfrm>
            <a:off x="4978700" y="1272609"/>
            <a:ext cx="4045200" cy="224434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portrait</a:t>
            </a:r>
            <a:endParaRPr sz="2600">
              <a:latin typeface="Century Gothic"/>
              <a:ea typeface="Century Gothic"/>
              <a:cs typeface="Century Gothic"/>
              <a:sym typeface="Century Gothic"/>
            </a:endParaRPr>
          </a:p>
        </p:txBody>
      </p:sp>
      <p:sp>
        <p:nvSpPr>
          <p:cNvPr id="438" name="Google Shape;438;p65"/>
          <p:cNvSpPr txBox="1"/>
          <p:nvPr>
            <p:ph idx="1" type="subTitle"/>
          </p:nvPr>
        </p:nvSpPr>
        <p:spPr>
          <a:xfrm>
            <a:off x="265500" y="314312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r>
              <a:rPr lang="en"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 short biography or an image of a person</a:t>
            </a:r>
            <a:endParaRPr sz="1800">
              <a:solidFill>
                <a:schemeClr val="dk1"/>
              </a:solidFill>
              <a:latin typeface="Century Gothic"/>
              <a:ea typeface="Century Gothic"/>
              <a:cs typeface="Century Gothic"/>
              <a:sym typeface="Century Gothic"/>
            </a:endParaRPr>
          </a:p>
        </p:txBody>
      </p:sp>
      <p:pic>
        <p:nvPicPr>
          <p:cNvPr id="439" name="Google Shape;439;p65"/>
          <p:cNvPicPr preferRelativeResize="0"/>
          <p:nvPr/>
        </p:nvPicPr>
        <p:blipFill>
          <a:blip r:embed="rId3">
            <a:alphaModFix/>
          </a:blip>
          <a:stretch>
            <a:fillRect/>
          </a:stretch>
        </p:blipFill>
        <p:spPr>
          <a:xfrm>
            <a:off x="4809750" y="399875"/>
            <a:ext cx="1592274" cy="2397399"/>
          </a:xfrm>
          <a:prstGeom prst="rect">
            <a:avLst/>
          </a:prstGeom>
          <a:noFill/>
          <a:ln>
            <a:noFill/>
          </a:ln>
        </p:spPr>
      </p:pic>
      <p:pic>
        <p:nvPicPr>
          <p:cNvPr id="440" name="Google Shape;440;p65"/>
          <p:cNvPicPr preferRelativeResize="0"/>
          <p:nvPr/>
        </p:nvPicPr>
        <p:blipFill>
          <a:blip r:embed="rId4">
            <a:alphaModFix/>
          </a:blip>
          <a:stretch>
            <a:fillRect/>
          </a:stretch>
        </p:blipFill>
        <p:spPr>
          <a:xfrm>
            <a:off x="6582075" y="363175"/>
            <a:ext cx="2397399" cy="2397399"/>
          </a:xfrm>
          <a:prstGeom prst="rect">
            <a:avLst/>
          </a:prstGeom>
          <a:noFill/>
          <a:ln>
            <a:noFill/>
          </a:ln>
        </p:spPr>
      </p:pic>
      <p:pic>
        <p:nvPicPr>
          <p:cNvPr id="441" name="Google Shape;441;p65"/>
          <p:cNvPicPr preferRelativeResize="0"/>
          <p:nvPr/>
        </p:nvPicPr>
        <p:blipFill>
          <a:blip r:embed="rId5">
            <a:alphaModFix/>
          </a:blip>
          <a:stretch>
            <a:fillRect/>
          </a:stretch>
        </p:blipFill>
        <p:spPr>
          <a:xfrm>
            <a:off x="7772379" y="3252124"/>
            <a:ext cx="1116021" cy="1482300"/>
          </a:xfrm>
          <a:prstGeom prst="rect">
            <a:avLst/>
          </a:prstGeom>
          <a:noFill/>
          <a:ln>
            <a:noFill/>
          </a:ln>
        </p:spPr>
      </p:pic>
      <p:pic>
        <p:nvPicPr>
          <p:cNvPr id="442" name="Google Shape;442;p65"/>
          <p:cNvPicPr preferRelativeResize="0"/>
          <p:nvPr/>
        </p:nvPicPr>
        <p:blipFill>
          <a:blip r:embed="rId6">
            <a:alphaModFix/>
          </a:blip>
          <a:stretch>
            <a:fillRect/>
          </a:stretch>
        </p:blipFill>
        <p:spPr>
          <a:xfrm>
            <a:off x="6142024" y="3250100"/>
            <a:ext cx="1482300" cy="1482300"/>
          </a:xfrm>
          <a:prstGeom prst="rect">
            <a:avLst/>
          </a:prstGeom>
          <a:noFill/>
          <a:ln>
            <a:noFill/>
          </a:ln>
        </p:spPr>
      </p:pic>
      <p:pic>
        <p:nvPicPr>
          <p:cNvPr id="443" name="Google Shape;443;p65"/>
          <p:cNvPicPr preferRelativeResize="0"/>
          <p:nvPr/>
        </p:nvPicPr>
        <p:blipFill>
          <a:blip r:embed="rId7">
            <a:alphaModFix/>
          </a:blip>
          <a:stretch>
            <a:fillRect/>
          </a:stretch>
        </p:blipFill>
        <p:spPr>
          <a:xfrm>
            <a:off x="4877945" y="3250097"/>
            <a:ext cx="1116025" cy="148231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thrive</a:t>
            </a:r>
            <a:endParaRPr sz="2600">
              <a:latin typeface="Century Gothic"/>
              <a:ea typeface="Century Gothic"/>
              <a:cs typeface="Century Gothic"/>
              <a:sym typeface="Century Gothic"/>
            </a:endParaRPr>
          </a:p>
        </p:txBody>
      </p:sp>
      <p:sp>
        <p:nvSpPr>
          <p:cNvPr id="449" name="Google Shape;449;p66"/>
          <p:cNvSpPr txBox="1"/>
          <p:nvPr>
            <p:ph idx="1" type="subTitle"/>
          </p:nvPr>
        </p:nvSpPr>
        <p:spPr>
          <a:xfrm>
            <a:off x="265500" y="314312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grow and develop well</a:t>
            </a:r>
            <a:endParaRPr sz="1800">
              <a:solidFill>
                <a:schemeClr val="dk1"/>
              </a:solidFill>
              <a:latin typeface="Century Gothic"/>
              <a:ea typeface="Century Gothic"/>
              <a:cs typeface="Century Gothic"/>
              <a:sym typeface="Century Gothic"/>
            </a:endParaRPr>
          </a:p>
        </p:txBody>
      </p:sp>
      <p:pic>
        <p:nvPicPr>
          <p:cNvPr id="450" name="Google Shape;450;p66"/>
          <p:cNvPicPr preferRelativeResize="0"/>
          <p:nvPr/>
        </p:nvPicPr>
        <p:blipFill rotWithShape="1">
          <a:blip r:embed="rId3">
            <a:alphaModFix/>
          </a:blip>
          <a:srcRect b="0" l="10676" r="4115" t="0"/>
          <a:stretch/>
        </p:blipFill>
        <p:spPr>
          <a:xfrm>
            <a:off x="4963450" y="1089450"/>
            <a:ext cx="3858875" cy="2525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7"/>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3, Week 7</a:t>
            </a:r>
            <a:endParaRPr sz="3300">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8"/>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celebration</a:t>
            </a:r>
            <a:endParaRPr sz="2600">
              <a:latin typeface="Century Gothic"/>
              <a:ea typeface="Century Gothic"/>
              <a:cs typeface="Century Gothic"/>
              <a:sym typeface="Century Gothic"/>
            </a:endParaRPr>
          </a:p>
        </p:txBody>
      </p:sp>
      <p:sp>
        <p:nvSpPr>
          <p:cNvPr id="461" name="Google Shape;461;p68"/>
          <p:cNvSpPr txBox="1"/>
          <p:nvPr>
            <p:ph idx="1" type="subTitle"/>
          </p:nvPr>
        </p:nvSpPr>
        <p:spPr>
          <a:xfrm>
            <a:off x="265500" y="3045750"/>
            <a:ext cx="4045200" cy="172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an activity done to honor or celebrate something or someone</a:t>
            </a:r>
            <a:endParaRPr sz="1800">
              <a:solidFill>
                <a:srgbClr val="222222"/>
              </a:solidFill>
              <a:latin typeface="Century Gothic"/>
              <a:ea typeface="Century Gothic"/>
              <a:cs typeface="Century Gothic"/>
              <a:sym typeface="Century Gothic"/>
            </a:endParaRPr>
          </a:p>
        </p:txBody>
      </p:sp>
      <p:pic>
        <p:nvPicPr>
          <p:cNvPr id="462" name="Google Shape;462;p68"/>
          <p:cNvPicPr preferRelativeResize="0"/>
          <p:nvPr/>
        </p:nvPicPr>
        <p:blipFill>
          <a:blip r:embed="rId3">
            <a:alphaModFix/>
          </a:blip>
          <a:stretch>
            <a:fillRect/>
          </a:stretch>
        </p:blipFill>
        <p:spPr>
          <a:xfrm>
            <a:off x="4972350" y="1089450"/>
            <a:ext cx="3635635" cy="24193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9"/>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commerce</a:t>
            </a:r>
            <a:endParaRPr b="1">
              <a:latin typeface="Century Gothic"/>
              <a:ea typeface="Century Gothic"/>
              <a:cs typeface="Century Gothic"/>
              <a:sym typeface="Century Gothic"/>
            </a:endParaRPr>
          </a:p>
        </p:txBody>
      </p:sp>
      <p:sp>
        <p:nvSpPr>
          <p:cNvPr id="468" name="Google Shape;468;p69"/>
          <p:cNvSpPr txBox="1"/>
          <p:nvPr>
            <p:ph idx="1" type="subTitle"/>
          </p:nvPr>
        </p:nvSpPr>
        <p:spPr>
          <a:xfrm>
            <a:off x="265500" y="31431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buying and selling goods and services</a:t>
            </a:r>
            <a:endParaRPr sz="1800">
              <a:solidFill>
                <a:srgbClr val="000000"/>
              </a:solidFill>
              <a:latin typeface="Century Gothic"/>
              <a:ea typeface="Century Gothic"/>
              <a:cs typeface="Century Gothic"/>
              <a:sym typeface="Century Gothic"/>
            </a:endParaRPr>
          </a:p>
        </p:txBody>
      </p:sp>
      <p:sp>
        <p:nvSpPr>
          <p:cNvPr id="469" name="Google Shape;469;p69"/>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70" name="Google Shape;470;p69"/>
          <p:cNvPicPr preferRelativeResize="0"/>
          <p:nvPr/>
        </p:nvPicPr>
        <p:blipFill>
          <a:blip r:embed="rId3">
            <a:alphaModFix/>
          </a:blip>
          <a:stretch>
            <a:fillRect/>
          </a:stretch>
        </p:blipFill>
        <p:spPr>
          <a:xfrm>
            <a:off x="4918175" y="1089450"/>
            <a:ext cx="3860439" cy="257362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0"/>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influence</a:t>
            </a:r>
            <a:endParaRPr b="1">
              <a:latin typeface="Century Gothic"/>
              <a:ea typeface="Century Gothic"/>
              <a:cs typeface="Century Gothic"/>
              <a:sym typeface="Century Gothic"/>
            </a:endParaRPr>
          </a:p>
        </p:txBody>
      </p:sp>
      <p:sp>
        <p:nvSpPr>
          <p:cNvPr id="476" name="Google Shape;476;p70"/>
          <p:cNvSpPr txBox="1"/>
          <p:nvPr>
            <p:ph idx="1" type="subTitle"/>
          </p:nvPr>
        </p:nvSpPr>
        <p:spPr>
          <a:xfrm>
            <a:off x="265500" y="30963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power that has an effect on someone or something</a:t>
            </a:r>
            <a:endParaRPr sz="1800">
              <a:solidFill>
                <a:srgbClr val="000000"/>
              </a:solidFill>
              <a:latin typeface="Century Gothic"/>
              <a:ea typeface="Century Gothic"/>
              <a:cs typeface="Century Gothic"/>
              <a:sym typeface="Century Gothic"/>
            </a:endParaRPr>
          </a:p>
        </p:txBody>
      </p:sp>
      <p:pic>
        <p:nvPicPr>
          <p:cNvPr id="477" name="Google Shape;477;p70"/>
          <p:cNvPicPr preferRelativeResize="0"/>
          <p:nvPr/>
        </p:nvPicPr>
        <p:blipFill rotWithShape="1">
          <a:blip r:embed="rId3">
            <a:alphaModFix/>
          </a:blip>
          <a:srcRect b="5478" l="0" r="0" t="23372"/>
          <a:stretch/>
        </p:blipFill>
        <p:spPr>
          <a:xfrm>
            <a:off x="5262825" y="507175"/>
            <a:ext cx="3237075" cy="1725154"/>
          </a:xfrm>
          <a:prstGeom prst="rect">
            <a:avLst/>
          </a:prstGeom>
          <a:noFill/>
          <a:ln>
            <a:noFill/>
          </a:ln>
        </p:spPr>
      </p:pic>
      <p:pic>
        <p:nvPicPr>
          <p:cNvPr id="478" name="Google Shape;478;p70"/>
          <p:cNvPicPr preferRelativeResize="0"/>
          <p:nvPr/>
        </p:nvPicPr>
        <p:blipFill rotWithShape="1">
          <a:blip r:embed="rId4">
            <a:alphaModFix/>
          </a:blip>
          <a:srcRect b="13088" l="0" r="0" t="0"/>
          <a:stretch/>
        </p:blipFill>
        <p:spPr>
          <a:xfrm>
            <a:off x="5262825" y="2447500"/>
            <a:ext cx="3237074" cy="17995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1"/>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kinship</a:t>
            </a:r>
            <a:endParaRPr b="1">
              <a:latin typeface="Century Gothic"/>
              <a:ea typeface="Century Gothic"/>
              <a:cs typeface="Century Gothic"/>
              <a:sym typeface="Century Gothic"/>
            </a:endParaRPr>
          </a:p>
        </p:txBody>
      </p:sp>
      <p:sp>
        <p:nvSpPr>
          <p:cNvPr id="484" name="Google Shape;484;p71"/>
          <p:cNvSpPr txBox="1"/>
          <p:nvPr>
            <p:ph idx="1" type="subTitle"/>
          </p:nvPr>
        </p:nvSpPr>
        <p:spPr>
          <a:xfrm>
            <a:off x="265500" y="2895925"/>
            <a:ext cx="4045200" cy="185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a feeling of sharing common values, ideas, or characteristics;    a feeling of being related, like to family</a:t>
            </a:r>
            <a:endParaRPr b="1" sz="1800">
              <a:solidFill>
                <a:srgbClr val="4A86E8"/>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485" name="Google Shape;485;p71"/>
          <p:cNvPicPr preferRelativeResize="0"/>
          <p:nvPr/>
        </p:nvPicPr>
        <p:blipFill>
          <a:blip r:embed="rId3">
            <a:alphaModFix/>
          </a:blip>
          <a:stretch>
            <a:fillRect/>
          </a:stretch>
        </p:blipFill>
        <p:spPr>
          <a:xfrm>
            <a:off x="5332225" y="708825"/>
            <a:ext cx="3225100" cy="3422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identity</a:t>
            </a:r>
            <a:endParaRPr sz="2600">
              <a:latin typeface="Century Gothic"/>
              <a:ea typeface="Century Gothic"/>
              <a:cs typeface="Century Gothic"/>
              <a:sym typeface="Century Gothic"/>
            </a:endParaRPr>
          </a:p>
        </p:txBody>
      </p:sp>
      <p:sp>
        <p:nvSpPr>
          <p:cNvPr id="89" name="Google Shape;89;p18"/>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all of the parts that communicate how a person or thing is known</a:t>
            </a:r>
            <a:endParaRPr sz="1800">
              <a:solidFill>
                <a:schemeClr val="dk1"/>
              </a:solidFill>
              <a:latin typeface="Century Gothic"/>
              <a:ea typeface="Century Gothic"/>
              <a:cs typeface="Century Gothic"/>
              <a:sym typeface="Century Gothic"/>
            </a:endParaRPr>
          </a:p>
        </p:txBody>
      </p:sp>
      <p:pic>
        <p:nvPicPr>
          <p:cNvPr id="90" name="Google Shape;90;p18"/>
          <p:cNvPicPr preferRelativeResize="0"/>
          <p:nvPr/>
        </p:nvPicPr>
        <p:blipFill rotWithShape="1">
          <a:blip r:embed="rId3">
            <a:alphaModFix/>
          </a:blip>
          <a:srcRect b="0" l="22246" r="20694" t="0"/>
          <a:stretch/>
        </p:blipFill>
        <p:spPr>
          <a:xfrm>
            <a:off x="5275250" y="784650"/>
            <a:ext cx="2971800" cy="2933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2"/>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opportunity</a:t>
            </a:r>
            <a:endParaRPr sz="2600">
              <a:latin typeface="Century Gothic"/>
              <a:ea typeface="Century Gothic"/>
              <a:cs typeface="Century Gothic"/>
              <a:sym typeface="Century Gothic"/>
            </a:endParaRPr>
          </a:p>
        </p:txBody>
      </p:sp>
      <p:sp>
        <p:nvSpPr>
          <p:cNvPr id="491" name="Google Shape;491;p72"/>
          <p:cNvSpPr txBox="1"/>
          <p:nvPr>
            <p:ph idx="1" type="subTitle"/>
          </p:nvPr>
        </p:nvSpPr>
        <p:spPr>
          <a:xfrm>
            <a:off x="265500" y="3128950"/>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 chance for a better situation or outcome</a:t>
            </a:r>
            <a:endParaRPr sz="1800">
              <a:solidFill>
                <a:schemeClr val="dk1"/>
              </a:solidFill>
              <a:latin typeface="Century Gothic"/>
              <a:ea typeface="Century Gothic"/>
              <a:cs typeface="Century Gothic"/>
              <a:sym typeface="Century Gothic"/>
            </a:endParaRPr>
          </a:p>
        </p:txBody>
      </p:sp>
      <p:pic>
        <p:nvPicPr>
          <p:cNvPr id="492" name="Google Shape;492;p72"/>
          <p:cNvPicPr preferRelativeResize="0"/>
          <p:nvPr/>
        </p:nvPicPr>
        <p:blipFill rotWithShape="1">
          <a:blip r:embed="rId3">
            <a:alphaModFix/>
          </a:blip>
          <a:srcRect b="0" l="8684" r="0" t="6200"/>
          <a:stretch/>
        </p:blipFill>
        <p:spPr>
          <a:xfrm>
            <a:off x="5318650" y="427700"/>
            <a:ext cx="2997675" cy="375922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3"/>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promote</a:t>
            </a:r>
            <a:endParaRPr b="1">
              <a:latin typeface="Century Gothic"/>
              <a:ea typeface="Century Gothic"/>
              <a:cs typeface="Century Gothic"/>
              <a:sym typeface="Century Gothic"/>
            </a:endParaRPr>
          </a:p>
        </p:txBody>
      </p:sp>
      <p:sp>
        <p:nvSpPr>
          <p:cNvPr id="498" name="Google Shape;498;p73"/>
          <p:cNvSpPr txBox="1"/>
          <p:nvPr>
            <p:ph idx="1" type="subTitle"/>
          </p:nvPr>
        </p:nvSpPr>
        <p:spPr>
          <a:xfrm>
            <a:off x="340950" y="2993325"/>
            <a:ext cx="38943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support or encourage;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tell about something in a public way</a:t>
            </a:r>
            <a:endParaRPr sz="1800">
              <a:solidFill>
                <a:srgbClr val="4A86E8"/>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sp>
        <p:nvSpPr>
          <p:cNvPr id="499" name="Google Shape;499;p73"/>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00" name="Google Shape;500;p73"/>
          <p:cNvPicPr preferRelativeResize="0"/>
          <p:nvPr/>
        </p:nvPicPr>
        <p:blipFill rotWithShape="1">
          <a:blip r:embed="rId3">
            <a:alphaModFix/>
          </a:blip>
          <a:srcRect b="0" l="22656" r="11232" t="0"/>
          <a:stretch/>
        </p:blipFill>
        <p:spPr>
          <a:xfrm>
            <a:off x="5080247" y="1089450"/>
            <a:ext cx="3498631" cy="24193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4"/>
          <p:cNvSpPr txBox="1"/>
          <p:nvPr>
            <p:ph type="title"/>
          </p:nvPr>
        </p:nvSpPr>
        <p:spPr>
          <a:xfrm>
            <a:off x="265500" y="1272450"/>
            <a:ext cx="4045200" cy="129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500">
                <a:latin typeface="Century Gothic"/>
                <a:ea typeface="Century Gothic"/>
                <a:cs typeface="Century Gothic"/>
                <a:sym typeface="Century Gothic"/>
              </a:rPr>
              <a:t>translate</a:t>
            </a:r>
            <a:r>
              <a:rPr b="1" lang="en">
                <a:latin typeface="Century Gothic"/>
                <a:ea typeface="Century Gothic"/>
                <a:cs typeface="Century Gothic"/>
                <a:sym typeface="Century Gothic"/>
              </a:rPr>
              <a:t> </a:t>
            </a:r>
            <a:endParaRPr sz="2600">
              <a:latin typeface="Century Gothic"/>
              <a:ea typeface="Century Gothic"/>
              <a:cs typeface="Century Gothic"/>
              <a:sym typeface="Century Gothic"/>
            </a:endParaRPr>
          </a:p>
        </p:txBody>
      </p:sp>
      <p:sp>
        <p:nvSpPr>
          <p:cNvPr id="506" name="Google Shape;506;p74"/>
          <p:cNvSpPr txBox="1"/>
          <p:nvPr>
            <p:ph idx="1" type="subTitle"/>
          </p:nvPr>
        </p:nvSpPr>
        <p:spPr>
          <a:xfrm>
            <a:off x="265500" y="3005175"/>
            <a:ext cx="4045200" cy="169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chemeClr val="dk1"/>
              </a:solidFill>
              <a:latin typeface="Century Gothic"/>
              <a:ea typeface="Century Gothic"/>
              <a:cs typeface="Century Gothic"/>
              <a:sym typeface="Century Gothic"/>
            </a:endParaRPr>
          </a:p>
          <a:p>
            <a:pPr indent="0" lvl="0" marL="0" rtl="0" algn="l">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change into the words of another language</a:t>
            </a:r>
            <a:endParaRPr sz="1800">
              <a:solidFill>
                <a:schemeClr val="dk1"/>
              </a:solidFill>
              <a:latin typeface="Century Gothic"/>
              <a:ea typeface="Century Gothic"/>
              <a:cs typeface="Century Gothic"/>
              <a:sym typeface="Century Gothic"/>
            </a:endParaRPr>
          </a:p>
        </p:txBody>
      </p:sp>
      <p:pic>
        <p:nvPicPr>
          <p:cNvPr id="507" name="Google Shape;507;p74"/>
          <p:cNvPicPr preferRelativeResize="0"/>
          <p:nvPr/>
        </p:nvPicPr>
        <p:blipFill rotWithShape="1">
          <a:blip r:embed="rId3">
            <a:alphaModFix/>
          </a:blip>
          <a:srcRect b="3905" l="12652" r="24961" t="48352"/>
          <a:stretch/>
        </p:blipFill>
        <p:spPr>
          <a:xfrm rot="5400000">
            <a:off x="5219889" y="513989"/>
            <a:ext cx="3379100" cy="365832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understanding</a:t>
            </a:r>
            <a:endParaRPr b="1">
              <a:latin typeface="Century Gothic"/>
              <a:ea typeface="Century Gothic"/>
              <a:cs typeface="Century Gothic"/>
              <a:sym typeface="Century Gothic"/>
            </a:endParaRPr>
          </a:p>
        </p:txBody>
      </p:sp>
      <p:sp>
        <p:nvSpPr>
          <p:cNvPr id="513" name="Google Shape;513;p75"/>
          <p:cNvSpPr txBox="1"/>
          <p:nvPr>
            <p:ph idx="1" type="subTitle"/>
          </p:nvPr>
        </p:nvSpPr>
        <p:spPr>
          <a:xfrm>
            <a:off x="265500" y="314312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latin typeface="Century Gothic"/>
                <a:ea typeface="Century Gothic"/>
                <a:cs typeface="Century Gothic"/>
                <a:sym typeface="Century Gothic"/>
              </a:rPr>
              <a:t>sympathy toward or appreciation about other people</a:t>
            </a:r>
            <a:endParaRPr sz="1800">
              <a:solidFill>
                <a:srgbClr val="000000"/>
              </a:solidFill>
              <a:latin typeface="Century Gothic"/>
              <a:ea typeface="Century Gothic"/>
              <a:cs typeface="Century Gothic"/>
              <a:sym typeface="Century Gothic"/>
            </a:endParaRPr>
          </a:p>
        </p:txBody>
      </p:sp>
      <p:pic>
        <p:nvPicPr>
          <p:cNvPr id="514" name="Google Shape;514;p75"/>
          <p:cNvPicPr preferRelativeResize="0"/>
          <p:nvPr/>
        </p:nvPicPr>
        <p:blipFill rotWithShape="1">
          <a:blip r:embed="rId3">
            <a:alphaModFix/>
          </a:blip>
          <a:srcRect b="26653" l="17114" r="7190" t="4366"/>
          <a:stretch/>
        </p:blipFill>
        <p:spPr>
          <a:xfrm>
            <a:off x="4760900" y="1089450"/>
            <a:ext cx="4235551" cy="27277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immigrant</a:t>
            </a:r>
            <a:endParaRPr b="1">
              <a:latin typeface="Century Gothic"/>
              <a:ea typeface="Century Gothic"/>
              <a:cs typeface="Century Gothic"/>
              <a:sym typeface="Century Gothic"/>
            </a:endParaRPr>
          </a:p>
        </p:txBody>
      </p:sp>
      <p:sp>
        <p:nvSpPr>
          <p:cNvPr id="96" name="Google Shape;96;p19"/>
          <p:cNvSpPr txBox="1"/>
          <p:nvPr>
            <p:ph idx="1" type="subTitle"/>
          </p:nvPr>
        </p:nvSpPr>
        <p:spPr>
          <a:xfrm>
            <a:off x="265500" y="31431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highlight>
                  <a:srgbClr val="FFFFFF"/>
                </a:highlight>
                <a:latin typeface="Century Gothic"/>
                <a:ea typeface="Century Gothic"/>
                <a:cs typeface="Century Gothic"/>
                <a:sym typeface="Century Gothic"/>
              </a:rPr>
              <a:t>noun</a:t>
            </a:r>
            <a:endParaRPr sz="1800">
              <a:solidFill>
                <a:srgbClr val="666666"/>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someone who comes from one place to settle in another place</a:t>
            </a:r>
            <a:endParaRPr sz="1800">
              <a:solidFill>
                <a:srgbClr val="000000"/>
              </a:solidFill>
              <a:latin typeface="Century Gothic"/>
              <a:ea typeface="Century Gothic"/>
              <a:cs typeface="Century Gothic"/>
              <a:sym typeface="Century Gothic"/>
            </a:endParaRPr>
          </a:p>
        </p:txBody>
      </p:sp>
      <p:pic>
        <p:nvPicPr>
          <p:cNvPr id="97" name="Google Shape;97;p19"/>
          <p:cNvPicPr preferRelativeResize="0"/>
          <p:nvPr/>
        </p:nvPicPr>
        <p:blipFill>
          <a:blip r:embed="rId3">
            <a:alphaModFix/>
          </a:blip>
          <a:stretch>
            <a:fillRect/>
          </a:stretch>
        </p:blipFill>
        <p:spPr>
          <a:xfrm>
            <a:off x="4910350" y="995188"/>
            <a:ext cx="4045202" cy="21280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265500" y="1272450"/>
            <a:ext cx="4045200" cy="129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500">
                <a:latin typeface="Century Gothic"/>
                <a:ea typeface="Century Gothic"/>
                <a:cs typeface="Century Gothic"/>
                <a:sym typeface="Century Gothic"/>
              </a:rPr>
              <a:t>infer</a:t>
            </a:r>
            <a:r>
              <a:rPr b="1" lang="en">
                <a:latin typeface="Century Gothic"/>
                <a:ea typeface="Century Gothic"/>
                <a:cs typeface="Century Gothic"/>
                <a:sym typeface="Century Gothic"/>
              </a:rPr>
              <a:t> </a:t>
            </a:r>
            <a:endParaRPr sz="2600">
              <a:latin typeface="Century Gothic"/>
              <a:ea typeface="Century Gothic"/>
              <a:cs typeface="Century Gothic"/>
              <a:sym typeface="Century Gothic"/>
            </a:endParaRPr>
          </a:p>
        </p:txBody>
      </p:sp>
      <p:sp>
        <p:nvSpPr>
          <p:cNvPr id="103" name="Google Shape;103;p20"/>
          <p:cNvSpPr txBox="1"/>
          <p:nvPr>
            <p:ph idx="1" type="subTitle"/>
          </p:nvPr>
        </p:nvSpPr>
        <p:spPr>
          <a:xfrm>
            <a:off x="265500" y="3005175"/>
            <a:ext cx="4045200" cy="169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chemeClr val="dk1"/>
              </a:solidFill>
              <a:latin typeface="Century Gothic"/>
              <a:ea typeface="Century Gothic"/>
              <a:cs typeface="Century Gothic"/>
              <a:sym typeface="Century Gothic"/>
            </a:endParaRPr>
          </a:p>
          <a:p>
            <a:pPr indent="0" lvl="0" marL="0" rtl="0" algn="l">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a:t>
            </a:r>
            <a:r>
              <a:rPr lang="en" sz="1800">
                <a:solidFill>
                  <a:schemeClr val="dk1"/>
                </a:solidFill>
                <a:latin typeface="Century Gothic"/>
                <a:ea typeface="Century Gothic"/>
                <a:cs typeface="Century Gothic"/>
                <a:sym typeface="Century Gothic"/>
              </a:rPr>
              <a:t>o make a guess based on facts and observation</a:t>
            </a:r>
            <a:endParaRPr sz="1800">
              <a:solidFill>
                <a:schemeClr val="dk1"/>
              </a:solidFill>
              <a:latin typeface="Century Gothic"/>
              <a:ea typeface="Century Gothic"/>
              <a:cs typeface="Century Gothic"/>
              <a:sym typeface="Century Gothic"/>
            </a:endParaRPr>
          </a:p>
        </p:txBody>
      </p:sp>
      <p:pic>
        <p:nvPicPr>
          <p:cNvPr id="104" name="Google Shape;104;p20"/>
          <p:cNvPicPr preferRelativeResize="0"/>
          <p:nvPr/>
        </p:nvPicPr>
        <p:blipFill>
          <a:blip r:embed="rId3">
            <a:alphaModFix/>
          </a:blip>
          <a:stretch>
            <a:fillRect/>
          </a:stretch>
        </p:blipFill>
        <p:spPr>
          <a:xfrm>
            <a:off x="4958850" y="902050"/>
            <a:ext cx="3803700" cy="2852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unfamiliar</a:t>
            </a:r>
            <a:endParaRPr b="1">
              <a:latin typeface="Century Gothic"/>
              <a:ea typeface="Century Gothic"/>
              <a:cs typeface="Century Gothic"/>
              <a:sym typeface="Century Gothic"/>
            </a:endParaRPr>
          </a:p>
        </p:txBody>
      </p:sp>
      <p:sp>
        <p:nvSpPr>
          <p:cNvPr id="110" name="Google Shape;110;p21"/>
          <p:cNvSpPr txBox="1"/>
          <p:nvPr>
            <p:ph idx="1" type="subTitle"/>
          </p:nvPr>
        </p:nvSpPr>
        <p:spPr>
          <a:xfrm>
            <a:off x="265500" y="314312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adjective</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not known or recognized</a:t>
            </a:r>
            <a:endParaRPr sz="1800">
              <a:solidFill>
                <a:srgbClr val="000000"/>
              </a:solidFill>
              <a:latin typeface="Century Gothic"/>
              <a:ea typeface="Century Gothic"/>
              <a:cs typeface="Century Gothic"/>
              <a:sym typeface="Century Gothic"/>
            </a:endParaRPr>
          </a:p>
        </p:txBody>
      </p:sp>
      <p:sp>
        <p:nvSpPr>
          <p:cNvPr id="111" name="Google Shape;111;p21"/>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A vermilion flycatcher visits Hog Island in Bremen on April 17. The bird was first spotted by a webcam operator in Germany. (Image courtesy National Audubon Society)" id="112" name="Google Shape;112;p21"/>
          <p:cNvPicPr preferRelativeResize="0"/>
          <p:nvPr/>
        </p:nvPicPr>
        <p:blipFill rotWithShape="1">
          <a:blip r:embed="rId3">
            <a:alphaModFix/>
          </a:blip>
          <a:srcRect b="0" l="12846" r="19613" t="0"/>
          <a:stretch/>
        </p:blipFill>
        <p:spPr>
          <a:xfrm>
            <a:off x="4967750" y="323900"/>
            <a:ext cx="3138600" cy="2916126"/>
          </a:xfrm>
          <a:prstGeom prst="rect">
            <a:avLst/>
          </a:prstGeom>
          <a:noFill/>
          <a:ln>
            <a:noFill/>
          </a:ln>
        </p:spPr>
      </p:pic>
      <p:pic>
        <p:nvPicPr>
          <p:cNvPr descr="House Sparrow » Bird Watcher's Digest" id="113" name="Google Shape;113;p21"/>
          <p:cNvPicPr preferRelativeResize="0"/>
          <p:nvPr/>
        </p:nvPicPr>
        <p:blipFill>
          <a:blip r:embed="rId4">
            <a:alphaModFix/>
          </a:blip>
          <a:stretch>
            <a:fillRect/>
          </a:stretch>
        </p:blipFill>
        <p:spPr>
          <a:xfrm>
            <a:off x="6980750" y="3367400"/>
            <a:ext cx="1866900" cy="1428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99A4039A44494392F3C6644174EFD4" ma:contentTypeVersion="17" ma:contentTypeDescription="Create a new document." ma:contentTypeScope="" ma:versionID="2bf73b4ac84de7c90cc22e116d56fb9d">
  <xsd:schema xmlns:xsd="http://www.w3.org/2001/XMLSchema" xmlns:xs="http://www.w3.org/2001/XMLSchema" xmlns:p="http://schemas.microsoft.com/office/2006/metadata/properties" xmlns:ns2="d88a5585-8329-475e-b2d5-3ecaed923975" xmlns:ns3="8e4d829d-fbfb-4b2f-b3ff-512c8664d3e8" targetNamespace="http://schemas.microsoft.com/office/2006/metadata/properties" ma:root="true" ma:fieldsID="4f80d8fa05db4362c37c97716e1578e8" ns2:_="" ns3:_="">
    <xsd:import namespace="d88a5585-8329-475e-b2d5-3ecaed923975"/>
    <xsd:import namespace="8e4d829d-fbfb-4b2f-b3ff-512c8664d3e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Not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ie8f5300a76e4615ac8677561665fe8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a5585-8329-475e-b2d5-3ecaed923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Notes" ma:index="14" nillable="true" ma:displayName="Notes" ma:format="Dropdown" ma:internalName="Notes">
      <xsd:simpleType>
        <xsd:restriction base="dms:Text">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e407dca-7e10-41d8-9780-494ed3966f6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ie8f5300a76e4615ac8677561665fe8e" ma:index="24" nillable="true" ma:taxonomy="true" ma:internalName="ie8f5300a76e4615ac8677561665fe8e" ma:taxonomyFieldName="Metadata" ma:displayName="Metadata" ma:default="" ma:fieldId="{2e8f5300-a76e-4615-ac86-77561665fe8e}" ma:sspId="8e407dca-7e10-41d8-9780-494ed3966f68" ma:termSetId="548a93fa-6488-4950-9383-a5b0d998091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4d829d-fbfb-4b2f-b3ff-512c8664d3e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01382a6-fd2a-4255-8c6f-25838e23e578}" ma:internalName="TaxCatchAll" ma:showField="CatchAllData" ma:web="8e4d829d-fbfb-4b2f-b3ff-512c8664d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4d829d-fbfb-4b2f-b3ff-512c8664d3e8" xsi:nil="true"/>
    <Notes xmlns="d88a5585-8329-475e-b2d5-3ecaed923975" xsi:nil="true"/>
    <ie8f5300a76e4615ac8677561665fe8e xmlns="d88a5585-8329-475e-b2d5-3ecaed923975">
      <Terms xmlns="http://schemas.microsoft.com/office/infopath/2007/PartnerControls"/>
    </ie8f5300a76e4615ac8677561665fe8e>
    <lcf76f155ced4ddcb4097134ff3c332f xmlns="d88a5585-8329-475e-b2d5-3ecaed92397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C0DE0B8-4A5A-430D-80BB-9D2FCDE02E3F}"/>
</file>

<file path=customXml/itemProps2.xml><?xml version="1.0" encoding="utf-8"?>
<ds:datastoreItem xmlns:ds="http://schemas.openxmlformats.org/officeDocument/2006/customXml" ds:itemID="{0E29449C-2AC0-470D-8881-4EF608101F1D}"/>
</file>

<file path=customXml/itemProps3.xml><?xml version="1.0" encoding="utf-8"?>
<ds:datastoreItem xmlns:ds="http://schemas.openxmlformats.org/officeDocument/2006/customXml" ds:itemID="{86A490AA-F344-4AC6-8AAB-2C0165A25F99}"/>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0x010100E199A4039A44494392F3C6644174EFD4</vt:lpwstr>
  </property>
</Properties>
</file>