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latin typeface="Calibri"/>
                <a:ea typeface="Calibri"/>
                <a:cs typeface="Calibri"/>
                <a:sym typeface="Calibri"/>
              </a:rPr>
              <a:t>culture</a:t>
            </a:r>
            <a:r>
              <a:rPr lang="en" sz="1200">
                <a:latin typeface="Calibri"/>
                <a:ea typeface="Calibri"/>
                <a:cs typeface="Calibri"/>
                <a:sym typeface="Calibri"/>
              </a:rPr>
              <a:t>: the beliefs, customs, arts, and traditions of a place or group of people</a:t>
            </a:r>
            <a:endParaRPr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diversity</a:t>
            </a:r>
            <a:r>
              <a:rPr lang="en" sz="1200">
                <a:latin typeface="Calibri"/>
                <a:ea typeface="Calibri"/>
                <a:cs typeface="Calibri"/>
                <a:sym typeface="Calibri"/>
              </a:rPr>
              <a:t>: the quality of having many different kinds of people in a place</a:t>
            </a:r>
            <a:endParaRPr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enrich</a:t>
            </a:r>
            <a:r>
              <a:rPr lang="en" sz="1200">
                <a:latin typeface="Calibri"/>
                <a:ea typeface="Calibri"/>
                <a:cs typeface="Calibri"/>
                <a:sym typeface="Calibri"/>
              </a:rPr>
              <a:t>: to improve the quality of something</a:t>
            </a:r>
            <a:endParaRPr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heritage</a:t>
            </a:r>
            <a:r>
              <a:rPr lang="en" sz="1200">
                <a:latin typeface="Calibri"/>
                <a:ea typeface="Calibri"/>
                <a:cs typeface="Calibri"/>
                <a:sym typeface="Calibri"/>
              </a:rPr>
              <a:t>: the cultural history of a group of people</a:t>
            </a:r>
            <a:endParaRPr b="1"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immigration</a:t>
            </a:r>
            <a:r>
              <a:rPr lang="en" sz="1200">
                <a:latin typeface="Calibri"/>
                <a:ea typeface="Calibri"/>
                <a:cs typeface="Calibri"/>
                <a:sym typeface="Calibri"/>
              </a:rPr>
              <a:t>: the act of moving to one country from another</a:t>
            </a:r>
            <a:endParaRPr b="1"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population</a:t>
            </a:r>
            <a:r>
              <a:rPr lang="en" sz="1200">
                <a:latin typeface="Calibri"/>
                <a:ea typeface="Calibri"/>
                <a:cs typeface="Calibri"/>
                <a:sym typeface="Calibri"/>
              </a:rPr>
              <a:t>: a particular group or type of people (or animals) living in an area</a:t>
            </a:r>
            <a:endParaRPr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portrait</a:t>
            </a:r>
            <a:r>
              <a:rPr lang="en" sz="1200">
                <a:latin typeface="Calibri"/>
                <a:ea typeface="Calibri"/>
                <a:cs typeface="Calibri"/>
                <a:sym typeface="Calibri"/>
              </a:rPr>
              <a:t>: a short biography or an image of a person </a:t>
            </a:r>
            <a:endParaRPr sz="1200">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latin typeface="Calibri"/>
                <a:ea typeface="Calibri"/>
                <a:cs typeface="Calibri"/>
                <a:sym typeface="Calibri"/>
              </a:rPr>
              <a:t>thrive</a:t>
            </a:r>
            <a:r>
              <a:rPr lang="en" sz="1200">
                <a:latin typeface="Calibri"/>
                <a:ea typeface="Calibri"/>
                <a:cs typeface="Calibri"/>
                <a:sym typeface="Calibri"/>
              </a:rPr>
              <a:t>: to grow and develop well </a:t>
            </a:r>
            <a:endParaRPr b="1" sz="1200">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5559f9fc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5559f9fc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culture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Culture is an idea that includes many parts: how a group of people does things, how they communicate, what they believe, how they celebrate, what games they play, how they dress, what they eat, how they interact in their families, what education is like…  Culture is everything we do</a:t>
            </a:r>
            <a:r>
              <a:rPr i="1" lang="en" sz="1200">
                <a:solidFill>
                  <a:schemeClr val="dk1"/>
                </a:solidFill>
                <a:latin typeface="Calibri"/>
                <a:ea typeface="Calibri"/>
                <a:cs typeface="Calibri"/>
                <a:sym typeface="Calibri"/>
              </a:rPr>
              <a:t>!</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a:t>
            </a:r>
            <a:r>
              <a:rPr lang="en" sz="1200">
                <a:solidFill>
                  <a:schemeClr val="dk1"/>
                </a:solidFill>
                <a:latin typeface="Calibri"/>
                <a:ea typeface="Calibri"/>
                <a:cs typeface="Calibri"/>
                <a:sym typeface="Calibri"/>
              </a:rPr>
              <a:t>prompt: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something you do with your friends or family that communicates something about your culture?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https://www.bridgestogether.org/celebrating-our-culture-a-new-how-to-guide/</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c9a41ff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c9a41ff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diversity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Some places have a lot of diversity—so many different people contributing their ideas and traditions.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How does the diversity of the texts we read help us understand communities around the world?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https://www.cccoe.k12.ca.us/departments/curriculum_and_instruction/english_learner__title_i_i_i_technical_assistance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0abdf33e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0abdf33e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e</a:t>
            </a:r>
            <a:r>
              <a:rPr b="1" lang="en" sz="1200">
                <a:solidFill>
                  <a:schemeClr val="dk1"/>
                </a:solidFill>
                <a:latin typeface="Calibri"/>
                <a:ea typeface="Calibri"/>
                <a:cs typeface="Calibri"/>
                <a:sym typeface="Calibri"/>
              </a:rPr>
              <a:t>nrich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We</a:t>
            </a:r>
            <a:r>
              <a:rPr i="1" lang="en" sz="1200">
                <a:latin typeface="Calibri"/>
                <a:ea typeface="Calibri"/>
                <a:cs typeface="Calibri"/>
                <a:sym typeface="Calibri"/>
              </a:rPr>
              <a:t> enrich garden soil by adding worms—the worms give the soil air and nutrients required for healthy plants.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We can enrich our minds by reading to get new ideas.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a:t>
            </a:r>
            <a:r>
              <a:rPr lang="en" sz="1200">
                <a:solidFill>
                  <a:schemeClr val="dk1"/>
                </a:solidFill>
                <a:latin typeface="Calibri"/>
                <a:ea typeface="Calibri"/>
                <a:cs typeface="Calibri"/>
                <a:sym typeface="Calibri"/>
              </a:rPr>
              <a:t>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Talk together about a time when reading gave you a new idea.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https://www.finegardening.com/article/earthworms-help-build-your-soil, https://readingeggs.com/articles/2019/01/08/what-is-reading-fluency/</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0abdf33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10abdf33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a:t>
            </a:r>
            <a:r>
              <a:rPr b="1" lang="en" sz="1200">
                <a:solidFill>
                  <a:schemeClr val="dk1"/>
                </a:solidFill>
                <a:latin typeface="Calibri"/>
                <a:ea typeface="Calibri"/>
                <a:cs typeface="Calibri"/>
                <a:sym typeface="Calibri"/>
              </a:rPr>
              <a:t>eritage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Spanish is the language this family speaks at home. It is part of their heritage. The mother speaks Spanish and passes the language, part of her heritage, on to her children.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Along with language, a person’s heritage might also include ways of cooking and eating, traditions, and ways of communicating. For example, you could say that “Storytelling is part of my heritage,” if your family includes storytellers through the generations.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https://www.chicanamama.com/family-spanish-reading-project-with-sol-book-box/</a:t>
            </a:r>
            <a:endParaRPr sz="10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5559f9f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5559f9f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immigration</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 have seen the word “immigrant”—someone who comes from one place to settle permanently in another place. We can see that “immigration” is related to the word “immigrant.” When we talk about immigration, we often refer to groups of people who settle in a new country. We can use this word to describe, for example, how the immigration of people from _____ </a:t>
            </a:r>
            <a:r>
              <a:rPr lang="en" sz="1200">
                <a:solidFill>
                  <a:schemeClr val="dk1"/>
                </a:solidFill>
                <a:latin typeface="Calibri"/>
                <a:ea typeface="Calibri"/>
                <a:cs typeface="Calibri"/>
                <a:sym typeface="Calibri"/>
              </a:rPr>
              <a:t>[use a classroom-appropriate place]</a:t>
            </a:r>
            <a:r>
              <a:rPr i="1" lang="en" sz="1200">
                <a:solidFill>
                  <a:schemeClr val="dk1"/>
                </a:solidFill>
                <a:latin typeface="Calibri"/>
                <a:ea typeface="Calibri"/>
                <a:cs typeface="Calibri"/>
                <a:sym typeface="Calibri"/>
              </a:rPr>
              <a:t> to the United States makes the country a more diverse and interesting place.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are some ways that immigration makes a place more interesting? What do immigrants bring?</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https://whoswholegal.com/features/australias-immigration-programme</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0abdf33e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0abdf33e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population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Maine </a:t>
            </a:r>
            <a:r>
              <a:rPr i="1" lang="en" sz="1200">
                <a:latin typeface="Calibri"/>
                <a:ea typeface="Calibri"/>
                <a:cs typeface="Calibri"/>
                <a:sym typeface="Calibri"/>
              </a:rPr>
              <a:t>has a large population of moose. There are many of them in our state!</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a question you have about the population of our school, or about the population of Maine?</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https://nhrabbitreports.org/species/new-england-cottontail, https://www.outdoors.org/articles/amc-outdoors/packlist/how-many-moose-are-in-new-england-fall-is-a-good-time-to-look</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10abdf33ef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10abdf33ef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a:t>
            </a:r>
            <a:r>
              <a:rPr b="1" lang="en" sz="1200">
                <a:solidFill>
                  <a:schemeClr val="dk1"/>
                </a:solidFill>
                <a:latin typeface="Calibri"/>
                <a:ea typeface="Calibri"/>
                <a:cs typeface="Calibri"/>
                <a:sym typeface="Calibri"/>
              </a:rPr>
              <a:t>ortrait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Here are some portraits of Wangari Maathai. One is a photograph, and one is a collage by the artist Eleanor Turvey. You could also say that these books are also portraits, because they each tell a story of her life.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If someone were going to make a portrait of you, what would you want them to </a:t>
            </a:r>
            <a:r>
              <a:rPr i="1" lang="en" sz="1200">
                <a:solidFill>
                  <a:schemeClr val="dk1"/>
                </a:solidFill>
                <a:latin typeface="Calibri"/>
                <a:ea typeface="Calibri"/>
                <a:cs typeface="Calibri"/>
                <a:sym typeface="Calibri"/>
              </a:rPr>
              <a:t>include? </a:t>
            </a:r>
            <a:r>
              <a:rPr i="1" lang="en" sz="1200">
                <a:solidFill>
                  <a:schemeClr val="dk1"/>
                </a:solidFill>
                <a:latin typeface="Calibri"/>
                <a:ea typeface="Calibri"/>
                <a:cs typeface="Calibri"/>
                <a:sym typeface="Calibri"/>
              </a:rPr>
              <a:t>What media would you like them to use?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https://womenscenter.unc.edu/2016/03/inspiration-for-womens-history-month-wangari-maathai/, https://eleanorturvey.com/product/wangari-maathai-one-humanity/</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0abdf33ef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10abdf33ef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a:t>
            </a:r>
            <a:r>
              <a:rPr b="1" lang="en" sz="1200">
                <a:solidFill>
                  <a:schemeClr val="dk1"/>
                </a:solidFill>
                <a:latin typeface="Calibri"/>
                <a:ea typeface="Calibri"/>
                <a:cs typeface="Calibri"/>
                <a:sym typeface="Calibri"/>
              </a:rPr>
              <a:t>hrive </a:t>
            </a:r>
            <a:r>
              <a:rPr lang="en" sz="1200">
                <a:solidFill>
                  <a:schemeClr val="dk1"/>
                </a:solidFill>
                <a:latin typeface="Calibri"/>
                <a:ea typeface="Calibri"/>
                <a:cs typeface="Calibri"/>
                <a:sym typeface="Calibri"/>
              </a:rPr>
              <a:t>(verb)</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Exercise and fresh air are two things that help people of all ages thrive—to live happy, healthy lives.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else can you think of that helps people thrive?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https://www.cancer.org/latest-news/fun-and-fitness-for-the-whole-family.html</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8.jpg"/><Relationship Id="rId6" Type="http://schemas.openxmlformats.org/officeDocument/2006/relationships/image" Target="../media/image5.jpg"/><Relationship Id="rId7"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3, Week 6</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culture</a:t>
            </a:r>
            <a:endParaRPr sz="2600">
              <a:latin typeface="Century Gothic"/>
              <a:ea typeface="Century Gothic"/>
              <a:cs typeface="Century Gothic"/>
              <a:sym typeface="Century Gothic"/>
            </a:endParaRPr>
          </a:p>
        </p:txBody>
      </p:sp>
      <p:sp>
        <p:nvSpPr>
          <p:cNvPr id="60" name="Google Shape;60;p14"/>
          <p:cNvSpPr txBox="1"/>
          <p:nvPr>
            <p:ph idx="1" type="subTitle"/>
          </p:nvPr>
        </p:nvSpPr>
        <p:spPr>
          <a:xfrm>
            <a:off x="265500" y="2895925"/>
            <a:ext cx="4045200" cy="17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the beliefs, customs, arts, and traditions of a place or group of people</a:t>
            </a:r>
            <a:endParaRPr sz="1800">
              <a:solidFill>
                <a:srgbClr val="222222"/>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4981051" y="558975"/>
            <a:ext cx="3819575" cy="383424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diversity</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31431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the quality of having many different kinds of people in a place</a:t>
            </a:r>
            <a:endParaRPr sz="1800">
              <a:solidFill>
                <a:srgbClr val="000000"/>
              </a:solidFill>
              <a:latin typeface="Century Gothic"/>
              <a:ea typeface="Century Gothic"/>
              <a:cs typeface="Century Gothic"/>
              <a:sym typeface="Century Gothic"/>
            </a:endParaRPr>
          </a:p>
        </p:txBody>
      </p:sp>
      <p:sp>
        <p:nvSpPr>
          <p:cNvPr id="68" name="Google Shape;68;p15"/>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5"/>
          <p:cNvPicPr preferRelativeResize="0"/>
          <p:nvPr/>
        </p:nvPicPr>
        <p:blipFill>
          <a:blip r:embed="rId3">
            <a:alphaModFix/>
          </a:blip>
          <a:stretch>
            <a:fillRect/>
          </a:stretch>
        </p:blipFill>
        <p:spPr>
          <a:xfrm>
            <a:off x="4806950" y="772403"/>
            <a:ext cx="4131900" cy="3109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enrich</a:t>
            </a:r>
            <a:endParaRPr b="1">
              <a:latin typeface="Century Gothic"/>
              <a:ea typeface="Century Gothic"/>
              <a:cs typeface="Century Gothic"/>
              <a:sym typeface="Century Gothic"/>
            </a:endParaRPr>
          </a:p>
        </p:txBody>
      </p:sp>
      <p:sp>
        <p:nvSpPr>
          <p:cNvPr id="75" name="Google Shape;75;p16"/>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improve the quality of something</a:t>
            </a:r>
            <a:endParaRPr b="1"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sp>
        <p:nvSpPr>
          <p:cNvPr id="76" name="Google Shape;76;p16"/>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16"/>
          <p:cNvPicPr preferRelativeResize="0"/>
          <p:nvPr/>
        </p:nvPicPr>
        <p:blipFill>
          <a:blip r:embed="rId3">
            <a:alphaModFix/>
          </a:blip>
          <a:stretch>
            <a:fillRect/>
          </a:stretch>
        </p:blipFill>
        <p:spPr>
          <a:xfrm>
            <a:off x="4854825" y="304800"/>
            <a:ext cx="2573625" cy="2573625"/>
          </a:xfrm>
          <a:prstGeom prst="rect">
            <a:avLst/>
          </a:prstGeom>
          <a:noFill/>
          <a:ln>
            <a:noFill/>
          </a:ln>
        </p:spPr>
      </p:pic>
      <p:pic>
        <p:nvPicPr>
          <p:cNvPr id="78" name="Google Shape;78;p16"/>
          <p:cNvPicPr preferRelativeResize="0"/>
          <p:nvPr/>
        </p:nvPicPr>
        <p:blipFill>
          <a:blip r:embed="rId4">
            <a:alphaModFix/>
          </a:blip>
          <a:stretch>
            <a:fillRect/>
          </a:stretch>
        </p:blipFill>
        <p:spPr>
          <a:xfrm>
            <a:off x="6370625" y="3048750"/>
            <a:ext cx="2365250" cy="15739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heritage</a:t>
            </a:r>
            <a:endParaRPr b="1">
              <a:latin typeface="Century Gothic"/>
              <a:ea typeface="Century Gothic"/>
              <a:cs typeface="Century Gothic"/>
              <a:sym typeface="Century Gothic"/>
            </a:endParaRPr>
          </a:p>
        </p:txBody>
      </p:sp>
      <p:sp>
        <p:nvSpPr>
          <p:cNvPr id="84" name="Google Shape;84;p17"/>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None/>
            </a:pPr>
            <a:r>
              <a:rPr lang="en" sz="1800">
                <a:solidFill>
                  <a:schemeClr val="dk1"/>
                </a:solidFill>
                <a:latin typeface="Century Gothic"/>
                <a:ea typeface="Century Gothic"/>
                <a:cs typeface="Century Gothic"/>
                <a:sym typeface="Century Gothic"/>
              </a:rPr>
              <a:t>the cultural history of a group of </a:t>
            </a:r>
            <a:r>
              <a:rPr lang="en" sz="1800">
                <a:solidFill>
                  <a:schemeClr val="dk1"/>
                </a:solidFill>
                <a:latin typeface="Century Gothic"/>
                <a:ea typeface="Century Gothic"/>
                <a:cs typeface="Century Gothic"/>
                <a:sym typeface="Century Gothic"/>
              </a:rPr>
              <a:t>people</a:t>
            </a:r>
            <a:endParaRPr sz="1800">
              <a:solidFill>
                <a:schemeClr val="dk1"/>
              </a:solidFill>
              <a:latin typeface="Century Gothic"/>
              <a:ea typeface="Century Gothic"/>
              <a:cs typeface="Century Gothic"/>
              <a:sym typeface="Century Gothic"/>
            </a:endParaRPr>
          </a:p>
        </p:txBody>
      </p:sp>
      <p:pic>
        <p:nvPicPr>
          <p:cNvPr id="85" name="Google Shape;85;p17"/>
          <p:cNvPicPr preferRelativeResize="0"/>
          <p:nvPr/>
        </p:nvPicPr>
        <p:blipFill rotWithShape="1">
          <a:blip r:embed="rId3">
            <a:alphaModFix/>
          </a:blip>
          <a:srcRect b="12669" l="0" r="0" t="10312"/>
          <a:stretch/>
        </p:blipFill>
        <p:spPr>
          <a:xfrm>
            <a:off x="5191575" y="506975"/>
            <a:ext cx="3225800" cy="3726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immigration</a:t>
            </a:r>
            <a:endParaRPr b="1">
              <a:latin typeface="Century Gothic"/>
              <a:ea typeface="Century Gothic"/>
              <a:cs typeface="Century Gothic"/>
              <a:sym typeface="Century Gothic"/>
            </a:endParaRPr>
          </a:p>
        </p:txBody>
      </p:sp>
      <p:sp>
        <p:nvSpPr>
          <p:cNvPr id="91" name="Google Shape;91;p18"/>
          <p:cNvSpPr txBox="1"/>
          <p:nvPr>
            <p:ph idx="1" type="subTitle"/>
          </p:nvPr>
        </p:nvSpPr>
        <p:spPr>
          <a:xfrm>
            <a:off x="265500" y="28959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highlight>
                  <a:srgbClr val="FFFFFF"/>
                </a:highlight>
                <a:latin typeface="Century Gothic"/>
                <a:ea typeface="Century Gothic"/>
                <a:cs typeface="Century Gothic"/>
                <a:sym typeface="Century Gothic"/>
              </a:rPr>
              <a:t>t</a:t>
            </a:r>
            <a:r>
              <a:rPr lang="en" sz="1800">
                <a:solidFill>
                  <a:srgbClr val="000000"/>
                </a:solidFill>
                <a:highlight>
                  <a:srgbClr val="FFFFFF"/>
                </a:highlight>
                <a:latin typeface="Century Gothic"/>
                <a:ea typeface="Century Gothic"/>
                <a:cs typeface="Century Gothic"/>
                <a:sym typeface="Century Gothic"/>
              </a:rPr>
              <a:t>he act of moving to one country from </a:t>
            </a:r>
            <a:r>
              <a:rPr lang="en" sz="1800">
                <a:solidFill>
                  <a:srgbClr val="000000"/>
                </a:solidFill>
                <a:highlight>
                  <a:srgbClr val="FFFFFF"/>
                </a:highlight>
                <a:latin typeface="Century Gothic"/>
                <a:ea typeface="Century Gothic"/>
                <a:cs typeface="Century Gothic"/>
                <a:sym typeface="Century Gothic"/>
              </a:rPr>
              <a:t>another</a:t>
            </a:r>
            <a:endParaRPr sz="1800">
              <a:solidFill>
                <a:srgbClr val="000000"/>
              </a:solidFill>
              <a:latin typeface="Century Gothic"/>
              <a:ea typeface="Century Gothic"/>
              <a:cs typeface="Century Gothic"/>
              <a:sym typeface="Century Gothic"/>
            </a:endParaRPr>
          </a:p>
        </p:txBody>
      </p:sp>
      <p:pic>
        <p:nvPicPr>
          <p:cNvPr id="92" name="Google Shape;92;p18"/>
          <p:cNvPicPr preferRelativeResize="0"/>
          <p:nvPr/>
        </p:nvPicPr>
        <p:blipFill>
          <a:blip r:embed="rId3">
            <a:alphaModFix/>
          </a:blip>
          <a:stretch>
            <a:fillRect/>
          </a:stretch>
        </p:blipFill>
        <p:spPr>
          <a:xfrm>
            <a:off x="4820088" y="1089450"/>
            <a:ext cx="4115288" cy="274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population</a:t>
            </a:r>
            <a:endParaRPr b="1">
              <a:latin typeface="Century Gothic"/>
              <a:ea typeface="Century Gothic"/>
              <a:cs typeface="Century Gothic"/>
              <a:sym typeface="Century Gothic"/>
            </a:endParaRPr>
          </a:p>
        </p:txBody>
      </p:sp>
      <p:sp>
        <p:nvSpPr>
          <p:cNvPr id="98" name="Google Shape;98;p19"/>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a:t>
            </a:r>
            <a:r>
              <a:rPr lang="en" sz="1800">
                <a:solidFill>
                  <a:srgbClr val="666666"/>
                </a:solidFill>
                <a:latin typeface="Century Gothic"/>
                <a:ea typeface="Century Gothic"/>
                <a:cs typeface="Century Gothic"/>
                <a:sym typeface="Century Gothic"/>
              </a:rPr>
              <a:t>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a particular group or type of people (or animals) living in an area</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sp>
        <p:nvSpPr>
          <p:cNvPr id="99" name="Google Shape;99;p19"/>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9"/>
          <p:cNvPicPr preferRelativeResize="0"/>
          <p:nvPr/>
        </p:nvPicPr>
        <p:blipFill>
          <a:blip r:embed="rId3">
            <a:alphaModFix/>
          </a:blip>
          <a:stretch>
            <a:fillRect/>
          </a:stretch>
        </p:blipFill>
        <p:spPr>
          <a:xfrm>
            <a:off x="4978700" y="1272609"/>
            <a:ext cx="4045200" cy="22443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portrait</a:t>
            </a:r>
            <a:endParaRPr sz="2600">
              <a:latin typeface="Century Gothic"/>
              <a:ea typeface="Century Gothic"/>
              <a:cs typeface="Century Gothic"/>
              <a:sym typeface="Century Gothic"/>
            </a:endParaRPr>
          </a:p>
        </p:txBody>
      </p:sp>
      <p:sp>
        <p:nvSpPr>
          <p:cNvPr id="106" name="Google Shape;106;p20"/>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r>
              <a:rPr lang="en"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 short biography or an image of a person</a:t>
            </a:r>
            <a:endParaRPr sz="1800">
              <a:solidFill>
                <a:schemeClr val="dk1"/>
              </a:solidFill>
              <a:latin typeface="Century Gothic"/>
              <a:ea typeface="Century Gothic"/>
              <a:cs typeface="Century Gothic"/>
              <a:sym typeface="Century Gothic"/>
            </a:endParaRPr>
          </a:p>
        </p:txBody>
      </p:sp>
      <p:pic>
        <p:nvPicPr>
          <p:cNvPr id="107" name="Google Shape;107;p20"/>
          <p:cNvPicPr preferRelativeResize="0"/>
          <p:nvPr/>
        </p:nvPicPr>
        <p:blipFill>
          <a:blip r:embed="rId3">
            <a:alphaModFix/>
          </a:blip>
          <a:stretch>
            <a:fillRect/>
          </a:stretch>
        </p:blipFill>
        <p:spPr>
          <a:xfrm>
            <a:off x="4809750" y="399875"/>
            <a:ext cx="1592274" cy="2397399"/>
          </a:xfrm>
          <a:prstGeom prst="rect">
            <a:avLst/>
          </a:prstGeom>
          <a:noFill/>
          <a:ln>
            <a:noFill/>
          </a:ln>
        </p:spPr>
      </p:pic>
      <p:pic>
        <p:nvPicPr>
          <p:cNvPr id="108" name="Google Shape;108;p20"/>
          <p:cNvPicPr preferRelativeResize="0"/>
          <p:nvPr/>
        </p:nvPicPr>
        <p:blipFill>
          <a:blip r:embed="rId4">
            <a:alphaModFix/>
          </a:blip>
          <a:stretch>
            <a:fillRect/>
          </a:stretch>
        </p:blipFill>
        <p:spPr>
          <a:xfrm>
            <a:off x="6582075" y="363175"/>
            <a:ext cx="2397399" cy="2397399"/>
          </a:xfrm>
          <a:prstGeom prst="rect">
            <a:avLst/>
          </a:prstGeom>
          <a:noFill/>
          <a:ln>
            <a:noFill/>
          </a:ln>
        </p:spPr>
      </p:pic>
      <p:pic>
        <p:nvPicPr>
          <p:cNvPr id="109" name="Google Shape;109;p20"/>
          <p:cNvPicPr preferRelativeResize="0"/>
          <p:nvPr/>
        </p:nvPicPr>
        <p:blipFill>
          <a:blip r:embed="rId5">
            <a:alphaModFix/>
          </a:blip>
          <a:stretch>
            <a:fillRect/>
          </a:stretch>
        </p:blipFill>
        <p:spPr>
          <a:xfrm>
            <a:off x="7772379" y="3252124"/>
            <a:ext cx="1116021" cy="1482300"/>
          </a:xfrm>
          <a:prstGeom prst="rect">
            <a:avLst/>
          </a:prstGeom>
          <a:noFill/>
          <a:ln>
            <a:noFill/>
          </a:ln>
        </p:spPr>
      </p:pic>
      <p:pic>
        <p:nvPicPr>
          <p:cNvPr id="110" name="Google Shape;110;p20"/>
          <p:cNvPicPr preferRelativeResize="0"/>
          <p:nvPr/>
        </p:nvPicPr>
        <p:blipFill>
          <a:blip r:embed="rId6">
            <a:alphaModFix/>
          </a:blip>
          <a:stretch>
            <a:fillRect/>
          </a:stretch>
        </p:blipFill>
        <p:spPr>
          <a:xfrm>
            <a:off x="6142024" y="3250100"/>
            <a:ext cx="1482300" cy="1482300"/>
          </a:xfrm>
          <a:prstGeom prst="rect">
            <a:avLst/>
          </a:prstGeom>
          <a:noFill/>
          <a:ln>
            <a:noFill/>
          </a:ln>
        </p:spPr>
      </p:pic>
      <p:pic>
        <p:nvPicPr>
          <p:cNvPr id="111" name="Google Shape;111;p20"/>
          <p:cNvPicPr preferRelativeResize="0"/>
          <p:nvPr/>
        </p:nvPicPr>
        <p:blipFill>
          <a:blip r:embed="rId7">
            <a:alphaModFix/>
          </a:blip>
          <a:stretch>
            <a:fillRect/>
          </a:stretch>
        </p:blipFill>
        <p:spPr>
          <a:xfrm>
            <a:off x="4877945" y="3250097"/>
            <a:ext cx="1116025" cy="14823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thrive</a:t>
            </a:r>
            <a:endParaRPr sz="2600">
              <a:latin typeface="Century Gothic"/>
              <a:ea typeface="Century Gothic"/>
              <a:cs typeface="Century Gothic"/>
              <a:sym typeface="Century Gothic"/>
            </a:endParaRPr>
          </a:p>
        </p:txBody>
      </p:sp>
      <p:sp>
        <p:nvSpPr>
          <p:cNvPr id="117" name="Google Shape;117;p21"/>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to grow and develop well</a:t>
            </a:r>
            <a:endParaRPr sz="1800">
              <a:solidFill>
                <a:schemeClr val="dk1"/>
              </a:solidFill>
              <a:latin typeface="Century Gothic"/>
              <a:ea typeface="Century Gothic"/>
              <a:cs typeface="Century Gothic"/>
              <a:sym typeface="Century Gothic"/>
            </a:endParaRPr>
          </a:p>
        </p:txBody>
      </p:sp>
      <p:pic>
        <p:nvPicPr>
          <p:cNvPr id="118" name="Google Shape;118;p21"/>
          <p:cNvPicPr preferRelativeResize="0"/>
          <p:nvPr/>
        </p:nvPicPr>
        <p:blipFill rotWithShape="1">
          <a:blip r:embed="rId3">
            <a:alphaModFix/>
          </a:blip>
          <a:srcRect b="0" l="10676" r="4115" t="0"/>
          <a:stretch/>
        </p:blipFill>
        <p:spPr>
          <a:xfrm>
            <a:off x="4963450" y="1089450"/>
            <a:ext cx="3858875" cy="2525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2bf73b4ac84de7c90cc22e116d56fb9d">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4f80d8fa05db4362c37c97716e1578e8"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ABB50D-E800-49B9-8028-8F10C6ABFAFD}"/>
</file>

<file path=customXml/itemProps2.xml><?xml version="1.0" encoding="utf-8"?>
<ds:datastoreItem xmlns:ds="http://schemas.openxmlformats.org/officeDocument/2006/customXml" ds:itemID="{847868D6-D520-4FF7-AB80-8E4B393B497D}"/>
</file>

<file path=customXml/itemProps3.xml><?xml version="1.0" encoding="utf-8"?>
<ds:datastoreItem xmlns:ds="http://schemas.openxmlformats.org/officeDocument/2006/customXml" ds:itemID="{EBCAA8D6-8A3D-4EEC-B221-838D8A7707FB}"/>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