
<file path=[Content_Types].xml><?xml version="1.0" encoding="utf-8"?>
<Types xmlns="http://schemas.openxmlformats.org/package/2006/content-types">
  <Default Extension="fntdata" ContentType="application/x-fontdata"/>
  <Default Extension="jpg" ContentType="image/jpeg"/>
  <Default Extension="odttf" ContentType="application/vnd.openxmlformats-officedocument.obfuscatedFont"/>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Lst>
  <p:sldSz cy="5143500" cx="9144000"/>
  <p:notesSz cx="6858000" cy="9144000"/>
  <p:embeddedFontLst>
    <p:embeddedFont>
      <p:font typeface="Century Gothic"/>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ustomXml" Target="../customXml/item1.xml"/><Relationship Id="rId3" Type="http://schemas.openxmlformats.org/officeDocument/2006/relationships/slideMaster" Target="slideMasters/slideMaster1.xml"/><Relationship Id="rId12" Type="http://schemas.openxmlformats.org/officeDocument/2006/relationships/font" Target="fonts/CenturyGothic-boldItalic.fntdata"/><Relationship Id="rId7" Type="http://schemas.openxmlformats.org/officeDocument/2006/relationships/slide" Target="slides/slide3.xml"/><Relationship Id="rId2" Type="http://schemas.openxmlformats.org/officeDocument/2006/relationships/presProps" Target="presProps.xml"/><Relationship Id="rId1" Type="http://schemas.openxmlformats.org/officeDocument/2006/relationships/theme" Target="theme/theme2.xml"/><Relationship Id="rId11" Type="http://schemas.openxmlformats.org/officeDocument/2006/relationships/font" Target="fonts/CenturyGothic-italic.fntdata"/><Relationship Id="rId6" Type="http://schemas.openxmlformats.org/officeDocument/2006/relationships/slide" Target="slides/slide2.xml"/><Relationship Id="rId5" Type="http://schemas.openxmlformats.org/officeDocument/2006/relationships/slide" Target="slides/slide1.xml"/><Relationship Id="rId15" Type="http://schemas.openxmlformats.org/officeDocument/2006/relationships/customXml" Target="../customXml/item3.xml"/><Relationship Id="rId10" Type="http://schemas.openxmlformats.org/officeDocument/2006/relationships/font" Target="fonts/CenturyGothic-bold.fntdata"/><Relationship Id="rId4" Type="http://schemas.openxmlformats.org/officeDocument/2006/relationships/notesMaster" Target="notesMasters/notesMaster1.xml"/><Relationship Id="rId9" Type="http://schemas.openxmlformats.org/officeDocument/2006/relationships/font" Target="fonts/CenturyGothic-regular.fntdata"/><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334df7f7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334df7f7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334df7f71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334df7f71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344a159b6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344a159b6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drive.google.com/file/d/1_eBRstNmLVey0ZSJvR2M-ufAt6qhqWzh/view"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hyperlink" Target="http://drive.google.com/file/d/1KEyh0qVFbaPhq8HHAMLM7YE0OQcxgFwu/view" TargetMode="External"/><Relationship Id="rId5"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hyperlink" Target="http://drive.google.com/file/d/1zF8Ha_ARjNH8CJZVOynqGlcrJMCcbPoy/view"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hyperlink" Target="http://drive.google.com/file/d/1uRtR5jDIWxN8kZBlqkVJr_MGoefIKIZg/view" TargetMode="External"/><Relationship Id="rId4" Type="http://schemas.openxmlformats.org/officeDocument/2006/relationships/image" Target="../media/image1.png"/><Relationship Id="rId5"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Immigrant Grandmothers Mural</a:t>
            </a:r>
            <a:endParaRPr>
              <a:latin typeface="Century Gothic"/>
              <a:ea typeface="Century Gothic"/>
              <a:cs typeface="Century Gothic"/>
              <a:sym typeface="Century Gothic"/>
            </a:endParaRPr>
          </a:p>
        </p:txBody>
      </p:sp>
      <p:sp>
        <p:nvSpPr>
          <p:cNvPr id="55" name="Google Shape;55;p13"/>
          <p:cNvSpPr txBox="1"/>
          <p:nvPr>
            <p:ph idx="1" type="subTitle"/>
          </p:nvPr>
        </p:nvSpPr>
        <p:spPr>
          <a:xfrm>
            <a:off x="364200" y="405177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Text Talk Week 6, Day 3</a:t>
            </a:r>
            <a:endParaRPr>
              <a:latin typeface="Century Gothic"/>
              <a:ea typeface="Century Gothic"/>
              <a:cs typeface="Century Gothic"/>
              <a:sym typeface="Century Gothic"/>
            </a:endParaRPr>
          </a:p>
        </p:txBody>
      </p:sp>
      <p:pic>
        <p:nvPicPr>
          <p:cNvPr id="56" name="Google Shape;56;p13" title="Immigrant Grandmothers Mural - Slide Title.mp3">
            <a:hlinkClick r:id="rId3"/>
          </p:cNvPr>
          <p:cNvPicPr preferRelativeResize="0"/>
          <p:nvPr/>
        </p:nvPicPr>
        <p:blipFill>
          <a:blip r:embed="rId4">
            <a:alphaModFix/>
          </a:blip>
          <a:stretch>
            <a:fillRect/>
          </a:stretch>
        </p:blipFill>
        <p:spPr>
          <a:xfrm>
            <a:off x="159300" y="107225"/>
            <a:ext cx="614300" cy="614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pic>
        <p:nvPicPr>
          <p:cNvPr id="61" name="Google Shape;61;p14"/>
          <p:cNvPicPr preferRelativeResize="0"/>
          <p:nvPr/>
        </p:nvPicPr>
        <p:blipFill rotWithShape="1">
          <a:blip r:embed="rId3">
            <a:alphaModFix/>
          </a:blip>
          <a:srcRect b="31578" l="0" r="1536" t="23109"/>
          <a:stretch/>
        </p:blipFill>
        <p:spPr>
          <a:xfrm>
            <a:off x="152400" y="895200"/>
            <a:ext cx="8867025" cy="2720450"/>
          </a:xfrm>
          <a:prstGeom prst="rect">
            <a:avLst/>
          </a:prstGeom>
          <a:noFill/>
          <a:ln>
            <a:noFill/>
          </a:ln>
        </p:spPr>
      </p:pic>
      <p:sp>
        <p:nvSpPr>
          <p:cNvPr id="62" name="Google Shape;62;p14"/>
          <p:cNvSpPr txBox="1"/>
          <p:nvPr/>
        </p:nvSpPr>
        <p:spPr>
          <a:xfrm>
            <a:off x="494063" y="4034075"/>
            <a:ext cx="8183700" cy="837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800">
                <a:latin typeface="Century Gothic"/>
                <a:ea typeface="Century Gothic"/>
                <a:cs typeface="Century Gothic"/>
                <a:sym typeface="Century Gothic"/>
              </a:rPr>
              <a:t>Immigrant Grandmothers Mural</a:t>
            </a:r>
            <a:endParaRPr sz="1800">
              <a:latin typeface="Century Gothic"/>
              <a:ea typeface="Century Gothic"/>
              <a:cs typeface="Century Gothic"/>
              <a:sym typeface="Century Gothic"/>
            </a:endParaRPr>
          </a:p>
          <a:p>
            <a:pPr indent="0" lvl="0" marL="0" rtl="0" algn="ctr">
              <a:spcBef>
                <a:spcPts val="0"/>
              </a:spcBef>
              <a:spcAft>
                <a:spcPts val="0"/>
              </a:spcAft>
              <a:buNone/>
            </a:pPr>
            <a:r>
              <a:t/>
            </a:r>
            <a:endParaRPr sz="1800">
              <a:latin typeface="Century Gothic"/>
              <a:ea typeface="Century Gothic"/>
              <a:cs typeface="Century Gothic"/>
              <a:sym typeface="Century Gothic"/>
            </a:endParaRPr>
          </a:p>
          <a:p>
            <a:pPr indent="0" lvl="0" marL="228600" rtl="0" algn="ctr">
              <a:spcBef>
                <a:spcPts val="0"/>
              </a:spcBef>
              <a:spcAft>
                <a:spcPts val="0"/>
              </a:spcAft>
              <a:buClr>
                <a:schemeClr val="dk1"/>
              </a:buClr>
              <a:buSzPts val="1100"/>
              <a:buFont typeface="Arial"/>
              <a:buNone/>
            </a:pPr>
            <a:r>
              <a:rPr lang="en">
                <a:solidFill>
                  <a:schemeClr val="dk1"/>
                </a:solidFill>
                <a:latin typeface="Century Gothic"/>
                <a:ea typeface="Century Gothic"/>
                <a:cs typeface="Century Gothic"/>
                <a:sym typeface="Century Gothic"/>
              </a:rPr>
              <a:t>Mayor’s Mural Crew, Massachusetts, December, 2017</a:t>
            </a:r>
            <a:endParaRPr>
              <a:latin typeface="Century Gothic"/>
              <a:ea typeface="Century Gothic"/>
              <a:cs typeface="Century Gothic"/>
              <a:sym typeface="Century Gothic"/>
            </a:endParaRPr>
          </a:p>
        </p:txBody>
      </p:sp>
      <p:pic>
        <p:nvPicPr>
          <p:cNvPr id="63" name="Google Shape;63;p14" title="Immigrant Grandmothers Mural - Slide 1.mp3">
            <a:hlinkClick r:id="rId4"/>
          </p:cNvPr>
          <p:cNvPicPr preferRelativeResize="0"/>
          <p:nvPr/>
        </p:nvPicPr>
        <p:blipFill>
          <a:blip r:embed="rId5">
            <a:alphaModFix/>
          </a:blip>
          <a:stretch>
            <a:fillRect/>
          </a:stretch>
        </p:blipFill>
        <p:spPr>
          <a:xfrm>
            <a:off x="152400" y="98900"/>
            <a:ext cx="590700" cy="590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nvSpPr>
        <p:spPr>
          <a:xfrm>
            <a:off x="742475" y="376625"/>
            <a:ext cx="7725900" cy="4368900"/>
          </a:xfrm>
          <a:prstGeom prst="rect">
            <a:avLst/>
          </a:prstGeom>
          <a:noFill/>
          <a:ln>
            <a:noFill/>
          </a:ln>
        </p:spPr>
        <p:txBody>
          <a:bodyPr anchorCtr="0" anchor="ctr" bIns="91425" lIns="91425" spcFirstLastPara="1" rIns="91425" wrap="square" tIns="91425">
            <a:noAutofit/>
          </a:bodyPr>
          <a:lstStyle/>
          <a:p>
            <a:pPr indent="0" lvl="0" marL="0" rtl="0" algn="l">
              <a:lnSpc>
                <a:spcPct val="150000"/>
              </a:lnSpc>
              <a:spcBef>
                <a:spcPts val="0"/>
              </a:spcBef>
              <a:spcAft>
                <a:spcPts val="0"/>
              </a:spcAft>
              <a:buNone/>
            </a:pPr>
            <a:r>
              <a:rPr b="1" lang="en" sz="1800">
                <a:solidFill>
                  <a:schemeClr val="dk1"/>
                </a:solidFill>
                <a:latin typeface="Century Gothic"/>
                <a:ea typeface="Century Gothic"/>
                <a:cs typeface="Century Gothic"/>
                <a:sym typeface="Century Gothic"/>
              </a:rPr>
              <a:t>Immigrant Grandmothers Mural</a:t>
            </a:r>
            <a:endParaRPr b="1" sz="1800">
              <a:solidFill>
                <a:schemeClr val="dk1"/>
              </a:solidFill>
              <a:latin typeface="Century Gothic"/>
              <a:ea typeface="Century Gothic"/>
              <a:cs typeface="Century Gothic"/>
              <a:sym typeface="Century Gothic"/>
            </a:endParaRPr>
          </a:p>
          <a:p>
            <a:pPr indent="0" lvl="0" marL="0" rtl="0" algn="l">
              <a:lnSpc>
                <a:spcPct val="150000"/>
              </a:lnSpc>
              <a:spcBef>
                <a:spcPts val="0"/>
              </a:spcBef>
              <a:spcAft>
                <a:spcPts val="0"/>
              </a:spcAft>
              <a:buNone/>
            </a:pPr>
            <a:r>
              <a:t/>
            </a:r>
            <a:endParaRPr sz="1000">
              <a:solidFill>
                <a:schemeClr val="dk1"/>
              </a:solidFill>
              <a:latin typeface="Century Gothic"/>
              <a:ea typeface="Century Gothic"/>
              <a:cs typeface="Century Gothic"/>
              <a:sym typeface="Century Gothic"/>
            </a:endParaRPr>
          </a:p>
          <a:p>
            <a:pPr indent="0" lvl="0" marL="0" rtl="0" algn="l">
              <a:lnSpc>
                <a:spcPct val="150000"/>
              </a:lnSpc>
              <a:spcBef>
                <a:spcPts val="0"/>
              </a:spcBef>
              <a:spcAft>
                <a:spcPts val="0"/>
              </a:spcAft>
              <a:buClr>
                <a:schemeClr val="dk1"/>
              </a:buClr>
              <a:buSzPts val="1100"/>
              <a:buFont typeface="Arial"/>
              <a:buNone/>
            </a:pPr>
            <a:r>
              <a:rPr lang="en" sz="1800">
                <a:solidFill>
                  <a:schemeClr val="dk1"/>
                </a:solidFill>
                <a:latin typeface="Century Gothic"/>
                <a:ea typeface="Century Gothic"/>
                <a:cs typeface="Century Gothic"/>
                <a:sym typeface="Century Gothic"/>
              </a:rPr>
              <a:t>Before the mural was painted, people who live in Boston were asked to send in photos of their grandmothers for the project. People also brought in objects that belonged to their ancestors, such as prayer beads, jewelry, and old keys. The artists in the Mural Crew looked at these objects as they were painting. </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t/>
            </a:r>
            <a:endParaRPr sz="6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t/>
            </a:r>
            <a:endParaRPr sz="1800"/>
          </a:p>
        </p:txBody>
      </p:sp>
      <p:pic>
        <p:nvPicPr>
          <p:cNvPr id="69" name="Google Shape;69;p15" title="Immigrant Grandmothers Mural - Slide 2.mp3">
            <a:hlinkClick r:id="rId3"/>
          </p:cNvPr>
          <p:cNvPicPr preferRelativeResize="0"/>
          <p:nvPr/>
        </p:nvPicPr>
        <p:blipFill>
          <a:blip r:embed="rId4">
            <a:alphaModFix/>
          </a:blip>
          <a:stretch>
            <a:fillRect/>
          </a:stretch>
        </p:blipFill>
        <p:spPr>
          <a:xfrm>
            <a:off x="178800" y="149375"/>
            <a:ext cx="523225" cy="5232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nvSpPr>
        <p:spPr>
          <a:xfrm>
            <a:off x="745825" y="2314900"/>
            <a:ext cx="8208900" cy="2697300"/>
          </a:xfrm>
          <a:prstGeom prst="rect">
            <a:avLst/>
          </a:prstGeom>
          <a:noFill/>
          <a:ln>
            <a:noFill/>
          </a:ln>
        </p:spPr>
        <p:txBody>
          <a:bodyPr anchorCtr="0" anchor="ctr" bIns="91425" lIns="91425" spcFirstLastPara="1" rIns="91425" wrap="square" tIns="91425">
            <a:noAutofit/>
          </a:bodyPr>
          <a:lstStyle/>
          <a:p>
            <a:pPr indent="0" lvl="0" marL="0" rtl="0" algn="l">
              <a:lnSpc>
                <a:spcPct val="150000"/>
              </a:lnSpc>
              <a:spcBef>
                <a:spcPts val="0"/>
              </a:spcBef>
              <a:spcAft>
                <a:spcPts val="0"/>
              </a:spcAft>
              <a:buNone/>
            </a:pPr>
            <a:r>
              <a:rPr lang="en" sz="1800">
                <a:solidFill>
                  <a:schemeClr val="dk1"/>
                </a:solidFill>
                <a:latin typeface="Century Gothic"/>
                <a:ea typeface="Century Gothic"/>
                <a:cs typeface="Century Gothic"/>
                <a:sym typeface="Century Gothic"/>
              </a:rPr>
              <a:t>Diane Barsotti is one neighbor who sent in photos of her grandmothers. She called her mother’s mother “Nonni American” because she was her first grandmother to immigrate to the United States. She is shown in the mural wearing an apron and making pasta. She called her father’s mother “Nonni Italy” because she lived longer in Italy before coming to Boston. She is shown in a passport photo sitting on the table in the mural. </a:t>
            </a:r>
            <a:endParaRPr sz="1800">
              <a:solidFill>
                <a:schemeClr val="dk1"/>
              </a:solidFill>
            </a:endParaRPr>
          </a:p>
        </p:txBody>
      </p:sp>
      <p:pic>
        <p:nvPicPr>
          <p:cNvPr id="75" name="Google Shape;75;p16" title="Immigrant Grandmothers Mural - Slide 3.mp3">
            <a:hlinkClick r:id="rId3"/>
          </p:cNvPr>
          <p:cNvPicPr preferRelativeResize="0"/>
          <p:nvPr/>
        </p:nvPicPr>
        <p:blipFill>
          <a:blip r:embed="rId4">
            <a:alphaModFix/>
          </a:blip>
          <a:stretch>
            <a:fillRect/>
          </a:stretch>
        </p:blipFill>
        <p:spPr>
          <a:xfrm>
            <a:off x="90850" y="2462300"/>
            <a:ext cx="590700" cy="590700"/>
          </a:xfrm>
          <a:prstGeom prst="rect">
            <a:avLst/>
          </a:prstGeom>
          <a:noFill/>
          <a:ln>
            <a:noFill/>
          </a:ln>
        </p:spPr>
      </p:pic>
      <p:pic>
        <p:nvPicPr>
          <p:cNvPr id="76" name="Google Shape;76;p16"/>
          <p:cNvPicPr preferRelativeResize="0"/>
          <p:nvPr/>
        </p:nvPicPr>
        <p:blipFill rotWithShape="1">
          <a:blip r:embed="rId5">
            <a:alphaModFix/>
          </a:blip>
          <a:srcRect b="34154" l="647" r="2640" t="24467"/>
          <a:stretch/>
        </p:blipFill>
        <p:spPr>
          <a:xfrm>
            <a:off x="0" y="215775"/>
            <a:ext cx="9144000" cy="189948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99A4039A44494392F3C6644174EFD4" ma:contentTypeVersion="17" ma:contentTypeDescription="Create a new document." ma:contentTypeScope="" ma:versionID="2bf73b4ac84de7c90cc22e116d56fb9d">
  <xsd:schema xmlns:xsd="http://www.w3.org/2001/XMLSchema" xmlns:xs="http://www.w3.org/2001/XMLSchema" xmlns:p="http://schemas.microsoft.com/office/2006/metadata/properties" xmlns:ns2="d88a5585-8329-475e-b2d5-3ecaed923975" xmlns:ns3="8e4d829d-fbfb-4b2f-b3ff-512c8664d3e8" targetNamespace="http://schemas.microsoft.com/office/2006/metadata/properties" ma:root="true" ma:fieldsID="4f80d8fa05db4362c37c97716e1578e8" ns2:_="" ns3:_="">
    <xsd:import namespace="d88a5585-8329-475e-b2d5-3ecaed923975"/>
    <xsd:import namespace="8e4d829d-fbfb-4b2f-b3ff-512c8664d3e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Not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ie8f5300a76e4615ac8677561665fe8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8a5585-8329-475e-b2d5-3ecaed9239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Notes" ma:index="14" nillable="true" ma:displayName="Notes" ma:format="Dropdown" ma:internalName="Notes">
      <xsd:simpleType>
        <xsd:restriction base="dms:Text">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ie8f5300a76e4615ac8677561665fe8e" ma:index="24" nillable="true" ma:taxonomy="true" ma:internalName="ie8f5300a76e4615ac8677561665fe8e" ma:taxonomyFieldName="Metadata" ma:displayName="Metadata" ma:default="" ma:fieldId="{2e8f5300-a76e-4615-ac86-77561665fe8e}" ma:sspId="8e407dca-7e10-41d8-9780-494ed3966f68" ma:termSetId="548a93fa-6488-4950-9383-a5b0d998091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4d829d-fbfb-4b2f-b3ff-512c8664d3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01382a6-fd2a-4255-8c6f-25838e23e578}" ma:internalName="TaxCatchAll" ma:showField="CatchAllData" ma:web="8e4d829d-fbfb-4b2f-b3ff-512c8664d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e4d829d-fbfb-4b2f-b3ff-512c8664d3e8" xsi:nil="true"/>
    <Notes xmlns="d88a5585-8329-475e-b2d5-3ecaed923975" xsi:nil="true"/>
    <ie8f5300a76e4615ac8677561665fe8e xmlns="d88a5585-8329-475e-b2d5-3ecaed923975">
      <Terms xmlns="http://schemas.microsoft.com/office/infopath/2007/PartnerControls"/>
    </ie8f5300a76e4615ac8677561665fe8e>
    <lcf76f155ced4ddcb4097134ff3c332f xmlns="d88a5585-8329-475e-b2d5-3ecaed9239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6433317-A4F3-4F34-9389-F92BDB70AF0C}"/>
</file>

<file path=customXml/itemProps2.xml><?xml version="1.0" encoding="utf-8"?>
<ds:datastoreItem xmlns:ds="http://schemas.openxmlformats.org/officeDocument/2006/customXml" ds:itemID="{BA4B3610-D708-4F98-8674-0D6B467A695A}"/>
</file>

<file path=customXml/itemProps3.xml><?xml version="1.0" encoding="utf-8"?>
<ds:datastoreItem xmlns:ds="http://schemas.openxmlformats.org/officeDocument/2006/customXml" ds:itemID="{71F529B5-DD41-4724-8101-05C24EC9A395}"/>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0x010100E199A4039A44494392F3C6644174EFD4</vt:lpwstr>
  </property>
</Properties>
</file>