
<file path=[Content_Types].xml><?xml version="1.0" encoding="utf-8"?>
<Types xmlns="http://schemas.openxmlformats.org/package/2006/content-types">
  <Default Extension="fntdata" ContentType="application/x-fontdata"/>
  <Default Extension="jpg" ContentType="image/jpeg"/>
  <Default Extension="odttf" ContentType="application/vnd.openxmlformats-officedocument.obfuscatedFont"/>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embeddedFontLst>
    <p:embeddedFont>
      <p:font typeface="Century Gothic"/>
      <p:regular r:id="rId11"/>
      <p:bold r:id="rId12"/>
      <p:italic r:id="rId13"/>
      <p:boldItalic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3" Type="http://schemas.openxmlformats.org/officeDocument/2006/relationships/font" Target="fonts/CenturyGothic-italic.fntdata"/><Relationship Id="rId8" Type="http://schemas.openxmlformats.org/officeDocument/2006/relationships/slide" Target="slides/slide3.xml"/><Relationship Id="rId3" Type="http://schemas.openxmlformats.org/officeDocument/2006/relationships/presProps" Target="presProps.xml"/><Relationship Id="rId12" Type="http://schemas.openxmlformats.org/officeDocument/2006/relationships/font" Target="fonts/CenturyGothic-bold.fntdata"/><Relationship Id="rId7" Type="http://schemas.openxmlformats.org/officeDocument/2006/relationships/slide" Target="slides/slide2.xml"/><Relationship Id="rId17" Type="http://schemas.openxmlformats.org/officeDocument/2006/relationships/customXml" Target="../customXml/item3.xml"/><Relationship Id="rId2" Type="http://schemas.openxmlformats.org/officeDocument/2006/relationships/viewProps" Target="viewProps.xml"/><Relationship Id="rId16" Type="http://schemas.openxmlformats.org/officeDocument/2006/relationships/customXml" Target="../customXml/item2.xml"/><Relationship Id="rId11" Type="http://schemas.openxmlformats.org/officeDocument/2006/relationships/font" Target="fonts/CenturyGothic-regular.fntdata"/><Relationship Id="rId1" Type="http://schemas.openxmlformats.org/officeDocument/2006/relationships/theme" Target="theme/theme2.xml"/><Relationship Id="rId6" Type="http://schemas.openxmlformats.org/officeDocument/2006/relationships/slide" Target="slides/slide1.xml"/><Relationship Id="rId5" Type="http://schemas.openxmlformats.org/officeDocument/2006/relationships/notesMaster" Target="notesMasters/notesMaster1.xml"/><Relationship Id="rId15" Type="http://schemas.openxmlformats.org/officeDocument/2006/relationships/customXml" Target="../customXml/item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font" Target="fonts/CenturyGothic-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1156517d62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1156517d62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1156517d620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1156517d620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11462d3d9b9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11462d3d9b9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11462d3d9b9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11462d3d9b9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11462d3d9b9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11462d3d9b9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5.jpg"/><Relationship Id="rId4" Type="http://schemas.openxmlformats.org/officeDocument/2006/relationships/hyperlink" Target="http://drive.google.com/file/d/1J29Yh0DVB1ynb4ryDRZESIKS5YdBk5ka/view" TargetMode="External"/><Relationship Id="rId5"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3.jpg"/><Relationship Id="rId4" Type="http://schemas.openxmlformats.org/officeDocument/2006/relationships/hyperlink" Target="http://drive.google.com/file/d/1ABbdURmyarRelaWpOT47udq1SH4VUECi/view" TargetMode="External"/><Relationship Id="rId5"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6.jpg"/><Relationship Id="rId4" Type="http://schemas.openxmlformats.org/officeDocument/2006/relationships/hyperlink" Target="http://drive.google.com/file/d/1EK-lZTM3vWDzLLbzmJW-wZzPlpFk0qsi/view" TargetMode="External"/><Relationship Id="rId5"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jpg"/><Relationship Id="rId4" Type="http://schemas.openxmlformats.org/officeDocument/2006/relationships/hyperlink" Target="http://drive.google.com/file/d/1yAMziYBnAoW62y9ALWGy-h5BdIf_GubX/view" TargetMode="External"/><Relationship Id="rId5"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464925" y="2423250"/>
            <a:ext cx="8407200" cy="11865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latin typeface="Century Gothic"/>
                <a:ea typeface="Century Gothic"/>
                <a:cs typeface="Century Gothic"/>
                <a:sym typeface="Century Gothic"/>
              </a:rPr>
              <a:t>Grandmothers Biographies</a:t>
            </a:r>
            <a:endParaRPr>
              <a:latin typeface="Century Gothic"/>
              <a:ea typeface="Century Gothic"/>
              <a:cs typeface="Century Gothic"/>
              <a:sym typeface="Century Gothic"/>
            </a:endParaRPr>
          </a:p>
        </p:txBody>
      </p:sp>
      <p:sp>
        <p:nvSpPr>
          <p:cNvPr id="55" name="Google Shape;55;p13"/>
          <p:cNvSpPr txBox="1"/>
          <p:nvPr>
            <p:ph idx="1" type="subTitle"/>
          </p:nvPr>
        </p:nvSpPr>
        <p:spPr>
          <a:xfrm>
            <a:off x="1498200" y="4053125"/>
            <a:ext cx="6147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latin typeface="Century Gothic"/>
                <a:ea typeface="Century Gothic"/>
                <a:cs typeface="Century Gothic"/>
                <a:sym typeface="Century Gothic"/>
              </a:rPr>
              <a:t>Research Studio Week 6</a:t>
            </a:r>
            <a:endParaRPr>
              <a:latin typeface="Century Gothic"/>
              <a:ea typeface="Century Gothic"/>
              <a:cs typeface="Century Gothic"/>
              <a:sym typeface="Century Gothic"/>
            </a:endParaRPr>
          </a:p>
        </p:txBody>
      </p:sp>
      <p:pic>
        <p:nvPicPr>
          <p:cNvPr id="56" name="Google Shape;56;p13"/>
          <p:cNvPicPr preferRelativeResize="0"/>
          <p:nvPr/>
        </p:nvPicPr>
        <p:blipFill rotWithShape="1">
          <a:blip r:embed="rId3">
            <a:alphaModFix/>
          </a:blip>
          <a:srcRect b="37164" l="0" r="0" t="16993"/>
          <a:stretch/>
        </p:blipFill>
        <p:spPr>
          <a:xfrm>
            <a:off x="700388" y="300900"/>
            <a:ext cx="7743227" cy="22708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idx="1" type="body"/>
          </p:nvPr>
        </p:nvSpPr>
        <p:spPr>
          <a:xfrm>
            <a:off x="3713000" y="409275"/>
            <a:ext cx="5118900" cy="4511100"/>
          </a:xfrm>
          <a:prstGeom prst="rect">
            <a:avLst/>
          </a:prstGeom>
        </p:spPr>
        <p:txBody>
          <a:bodyPr anchorCtr="0" anchor="t" bIns="91425" lIns="91425" spcFirstLastPara="1" rIns="91425" wrap="square" tIns="91425">
            <a:normAutofit fontScale="85000" lnSpcReduction="10000"/>
          </a:bodyPr>
          <a:lstStyle/>
          <a:p>
            <a:pPr indent="0" lvl="0" marL="0" rtl="0" algn="l">
              <a:lnSpc>
                <a:spcPct val="150000"/>
              </a:lnSpc>
              <a:spcBef>
                <a:spcPts val="0"/>
              </a:spcBef>
              <a:spcAft>
                <a:spcPts val="0"/>
              </a:spcAft>
              <a:buClr>
                <a:schemeClr val="dk1"/>
              </a:buClr>
              <a:buSzPct val="52380"/>
              <a:buFont typeface="Arial"/>
              <a:buNone/>
            </a:pPr>
            <a:r>
              <a:rPr lang="en" sz="2100">
                <a:solidFill>
                  <a:schemeClr val="dk1"/>
                </a:solidFill>
                <a:highlight>
                  <a:srgbClr val="FFFFFF"/>
                </a:highlight>
                <a:latin typeface="Century Gothic"/>
                <a:ea typeface="Century Gothic"/>
                <a:cs typeface="Century Gothic"/>
                <a:sym typeface="Century Gothic"/>
              </a:rPr>
              <a:t>ANTOINETTA DIMARINO </a:t>
            </a:r>
            <a:endParaRPr sz="2100">
              <a:solidFill>
                <a:schemeClr val="dk1"/>
              </a:solidFill>
              <a:highlight>
                <a:srgbClr val="FFFFFF"/>
              </a:highlight>
              <a:latin typeface="Century Gothic"/>
              <a:ea typeface="Century Gothic"/>
              <a:cs typeface="Century Gothic"/>
              <a:sym typeface="Century Gothic"/>
            </a:endParaRPr>
          </a:p>
          <a:p>
            <a:pPr indent="0" lvl="0" marL="0" rtl="0" algn="l">
              <a:lnSpc>
                <a:spcPct val="150000"/>
              </a:lnSpc>
              <a:spcBef>
                <a:spcPts val="0"/>
              </a:spcBef>
              <a:spcAft>
                <a:spcPts val="0"/>
              </a:spcAft>
              <a:buClr>
                <a:schemeClr val="dk1"/>
              </a:buClr>
              <a:buSzPct val="52380"/>
              <a:buFont typeface="Arial"/>
              <a:buNone/>
            </a:pPr>
            <a:r>
              <a:t/>
            </a:r>
            <a:endParaRPr sz="2100">
              <a:solidFill>
                <a:schemeClr val="dk1"/>
              </a:solidFill>
              <a:highlight>
                <a:srgbClr val="FFFFFF"/>
              </a:highlight>
              <a:latin typeface="Century Gothic"/>
              <a:ea typeface="Century Gothic"/>
              <a:cs typeface="Century Gothic"/>
              <a:sym typeface="Century Gothic"/>
            </a:endParaRPr>
          </a:p>
          <a:p>
            <a:pPr indent="0" lvl="0" marL="0" rtl="0" algn="l">
              <a:lnSpc>
                <a:spcPct val="150000"/>
              </a:lnSpc>
              <a:spcBef>
                <a:spcPts val="0"/>
              </a:spcBef>
              <a:spcAft>
                <a:spcPts val="0"/>
              </a:spcAft>
              <a:buClr>
                <a:schemeClr val="dk1"/>
              </a:buClr>
              <a:buSzPct val="52380"/>
              <a:buFont typeface="Arial"/>
              <a:buNone/>
            </a:pPr>
            <a:r>
              <a:rPr lang="en" sz="2100">
                <a:solidFill>
                  <a:schemeClr val="dk1"/>
                </a:solidFill>
                <a:latin typeface="Century Gothic"/>
                <a:ea typeface="Century Gothic"/>
                <a:cs typeface="Century Gothic"/>
                <a:sym typeface="Century Gothic"/>
              </a:rPr>
              <a:t>Antoinetta came to the U.S. from the province of Avellino in Italy at 25 years old. She raised six children and was a proud grandmother of twenty-five. She worked full-time as a seamstress while raising her family in Boston. Every Easter, she brought her family together for a traditional breakfast of </a:t>
            </a:r>
            <a:r>
              <a:rPr i="1" lang="en" sz="2100">
                <a:solidFill>
                  <a:schemeClr val="dk1"/>
                </a:solidFill>
                <a:latin typeface="Century Gothic"/>
                <a:ea typeface="Century Gothic"/>
                <a:cs typeface="Century Gothic"/>
                <a:sym typeface="Century Gothic"/>
              </a:rPr>
              <a:t>pizza chena</a:t>
            </a:r>
            <a:r>
              <a:rPr lang="en" sz="2100">
                <a:solidFill>
                  <a:schemeClr val="dk1"/>
                </a:solidFill>
                <a:latin typeface="Century Gothic"/>
                <a:ea typeface="Century Gothic"/>
                <a:cs typeface="Century Gothic"/>
                <a:sym typeface="Century Gothic"/>
              </a:rPr>
              <a:t>, hard boiled eggs, and many other traditional treats.</a:t>
            </a:r>
            <a:endParaRPr>
              <a:latin typeface="Century Gothic"/>
              <a:ea typeface="Century Gothic"/>
              <a:cs typeface="Century Gothic"/>
              <a:sym typeface="Century Gothic"/>
            </a:endParaRPr>
          </a:p>
        </p:txBody>
      </p:sp>
      <p:pic>
        <p:nvPicPr>
          <p:cNvPr id="62" name="Google Shape;62;p14"/>
          <p:cNvPicPr preferRelativeResize="0"/>
          <p:nvPr/>
        </p:nvPicPr>
        <p:blipFill rotWithShape="1">
          <a:blip r:embed="rId3">
            <a:alphaModFix/>
          </a:blip>
          <a:srcRect b="12688" l="0" r="4003" t="8553"/>
          <a:stretch/>
        </p:blipFill>
        <p:spPr>
          <a:xfrm>
            <a:off x="328000" y="531000"/>
            <a:ext cx="3057025" cy="2508325"/>
          </a:xfrm>
          <a:prstGeom prst="rect">
            <a:avLst/>
          </a:prstGeom>
          <a:noFill/>
          <a:ln>
            <a:noFill/>
          </a:ln>
        </p:spPr>
      </p:pic>
      <p:pic>
        <p:nvPicPr>
          <p:cNvPr id="63" name="Google Shape;63;p14" title="Antoinetta Dimarino.mp3">
            <a:hlinkClick r:id="rId4"/>
          </p:cNvPr>
          <p:cNvPicPr preferRelativeResize="0"/>
          <p:nvPr/>
        </p:nvPicPr>
        <p:blipFill>
          <a:blip r:embed="rId5">
            <a:alphaModFix/>
          </a:blip>
          <a:stretch>
            <a:fillRect/>
          </a:stretch>
        </p:blipFill>
        <p:spPr>
          <a:xfrm>
            <a:off x="328000" y="4363250"/>
            <a:ext cx="457200" cy="4572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5"/>
          <p:cNvSpPr txBox="1"/>
          <p:nvPr>
            <p:ph idx="1" type="body"/>
          </p:nvPr>
        </p:nvSpPr>
        <p:spPr>
          <a:xfrm>
            <a:off x="4081675" y="795325"/>
            <a:ext cx="4750200" cy="41253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Clr>
                <a:schemeClr val="dk1"/>
              </a:buClr>
              <a:buSzPts val="1100"/>
              <a:buFont typeface="Arial"/>
              <a:buNone/>
            </a:pPr>
            <a:r>
              <a:rPr lang="en">
                <a:solidFill>
                  <a:schemeClr val="dk1"/>
                </a:solidFill>
                <a:highlight>
                  <a:srgbClr val="FFFFFF"/>
                </a:highlight>
                <a:latin typeface="Century Gothic"/>
                <a:ea typeface="Century Gothic"/>
                <a:cs typeface="Century Gothic"/>
                <a:sym typeface="Century Gothic"/>
              </a:rPr>
              <a:t>ROSE TINO DELLO RUSSO</a:t>
            </a:r>
            <a:endParaRPr>
              <a:solidFill>
                <a:schemeClr val="dk1"/>
              </a:solidFill>
              <a:highlight>
                <a:srgbClr val="FFFFFF"/>
              </a:highlight>
              <a:latin typeface="Century Gothic"/>
              <a:ea typeface="Century Gothic"/>
              <a:cs typeface="Century Gothic"/>
              <a:sym typeface="Century Gothic"/>
            </a:endParaRPr>
          </a:p>
          <a:p>
            <a:pPr indent="0" lvl="0" marL="0" rtl="0" algn="l">
              <a:lnSpc>
                <a:spcPct val="150000"/>
              </a:lnSpc>
              <a:spcBef>
                <a:spcPts val="0"/>
              </a:spcBef>
              <a:spcAft>
                <a:spcPts val="0"/>
              </a:spcAft>
              <a:buClr>
                <a:schemeClr val="dk1"/>
              </a:buClr>
              <a:buSzPts val="1100"/>
              <a:buFont typeface="Arial"/>
              <a:buNone/>
            </a:pPr>
            <a:r>
              <a:t/>
            </a:r>
            <a:endParaRPr>
              <a:solidFill>
                <a:schemeClr val="dk1"/>
              </a:solidFill>
              <a:latin typeface="Century Gothic"/>
              <a:ea typeface="Century Gothic"/>
              <a:cs typeface="Century Gothic"/>
              <a:sym typeface="Century Gothic"/>
            </a:endParaRPr>
          </a:p>
          <a:p>
            <a:pPr indent="0" lvl="0" marL="0" rtl="0" algn="l">
              <a:lnSpc>
                <a:spcPct val="150000"/>
              </a:lnSpc>
              <a:spcBef>
                <a:spcPts val="0"/>
              </a:spcBef>
              <a:spcAft>
                <a:spcPts val="0"/>
              </a:spcAft>
              <a:buClr>
                <a:schemeClr val="dk1"/>
              </a:buClr>
              <a:buSzPts val="1100"/>
              <a:buFont typeface="Arial"/>
              <a:buNone/>
            </a:pPr>
            <a:r>
              <a:rPr lang="en">
                <a:solidFill>
                  <a:schemeClr val="dk1"/>
                </a:solidFill>
                <a:latin typeface="Century Gothic"/>
                <a:ea typeface="Century Gothic"/>
                <a:cs typeface="Century Gothic"/>
                <a:sym typeface="Century Gothic"/>
              </a:rPr>
              <a:t>Rose came to the US from Italy in 1958 when she was 10 years old. She owned a fabric store, Tino’s Fabrics, for many years. Currently she works at a school and volunteers for the elderly.</a:t>
            </a:r>
            <a:endParaRPr>
              <a:solidFill>
                <a:schemeClr val="dk1"/>
              </a:solidFill>
              <a:highlight>
                <a:srgbClr val="FFFFFF"/>
              </a:highlight>
              <a:latin typeface="Century Gothic"/>
              <a:ea typeface="Century Gothic"/>
              <a:cs typeface="Century Gothic"/>
              <a:sym typeface="Century Gothic"/>
            </a:endParaRPr>
          </a:p>
        </p:txBody>
      </p:sp>
      <p:pic>
        <p:nvPicPr>
          <p:cNvPr id="69" name="Google Shape;69;p15"/>
          <p:cNvPicPr preferRelativeResize="0"/>
          <p:nvPr/>
        </p:nvPicPr>
        <p:blipFill>
          <a:blip r:embed="rId3">
            <a:alphaModFix/>
          </a:blip>
          <a:stretch>
            <a:fillRect/>
          </a:stretch>
        </p:blipFill>
        <p:spPr>
          <a:xfrm>
            <a:off x="646950" y="795325"/>
            <a:ext cx="3095625" cy="3095625"/>
          </a:xfrm>
          <a:prstGeom prst="rect">
            <a:avLst/>
          </a:prstGeom>
          <a:noFill/>
          <a:ln>
            <a:noFill/>
          </a:ln>
        </p:spPr>
      </p:pic>
      <p:pic>
        <p:nvPicPr>
          <p:cNvPr id="70" name="Google Shape;70;p15" title="Rose Tino Dello Russo.mp3">
            <a:hlinkClick r:id="rId4"/>
          </p:cNvPr>
          <p:cNvPicPr preferRelativeResize="0"/>
          <p:nvPr/>
        </p:nvPicPr>
        <p:blipFill>
          <a:blip r:embed="rId5">
            <a:alphaModFix/>
          </a:blip>
          <a:stretch>
            <a:fillRect/>
          </a:stretch>
        </p:blipFill>
        <p:spPr>
          <a:xfrm>
            <a:off x="699125" y="4258275"/>
            <a:ext cx="457200" cy="4572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6"/>
          <p:cNvSpPr txBox="1"/>
          <p:nvPr>
            <p:ph idx="1" type="body"/>
          </p:nvPr>
        </p:nvSpPr>
        <p:spPr>
          <a:xfrm>
            <a:off x="3739975" y="409275"/>
            <a:ext cx="5091900" cy="45111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Clr>
                <a:schemeClr val="dk1"/>
              </a:buClr>
              <a:buSzPts val="1100"/>
              <a:buFont typeface="Arial"/>
              <a:buNone/>
            </a:pPr>
            <a:r>
              <a:rPr lang="en">
                <a:solidFill>
                  <a:schemeClr val="dk1"/>
                </a:solidFill>
                <a:highlight>
                  <a:srgbClr val="FFFFFF"/>
                </a:highlight>
                <a:latin typeface="Century Gothic"/>
                <a:ea typeface="Century Gothic"/>
                <a:cs typeface="Century Gothic"/>
                <a:sym typeface="Century Gothic"/>
              </a:rPr>
              <a:t>TERESA LYONS</a:t>
            </a:r>
            <a:endParaRPr>
              <a:solidFill>
                <a:schemeClr val="dk1"/>
              </a:solidFill>
              <a:highlight>
                <a:srgbClr val="FFFFFF"/>
              </a:highlight>
              <a:latin typeface="Century Gothic"/>
              <a:ea typeface="Century Gothic"/>
              <a:cs typeface="Century Gothic"/>
              <a:sym typeface="Century Gothic"/>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latin typeface="Century Gothic"/>
              <a:ea typeface="Century Gothic"/>
              <a:cs typeface="Century Gothic"/>
              <a:sym typeface="Century Gothic"/>
            </a:endParaRPr>
          </a:p>
          <a:p>
            <a:pPr indent="0" lvl="0" marL="0" rtl="0" algn="l">
              <a:lnSpc>
                <a:spcPct val="150000"/>
              </a:lnSpc>
              <a:spcBef>
                <a:spcPts val="0"/>
              </a:spcBef>
              <a:spcAft>
                <a:spcPts val="0"/>
              </a:spcAft>
              <a:buClr>
                <a:schemeClr val="dk1"/>
              </a:buClr>
              <a:buSzPts val="1100"/>
              <a:buFont typeface="Arial"/>
              <a:buNone/>
            </a:pPr>
            <a:r>
              <a:rPr lang="en">
                <a:solidFill>
                  <a:schemeClr val="dk1"/>
                </a:solidFill>
                <a:latin typeface="Century Gothic"/>
                <a:ea typeface="Century Gothic"/>
                <a:cs typeface="Century Gothic"/>
                <a:sym typeface="Century Gothic"/>
              </a:rPr>
              <a:t>Teresa lived the first half of her life in Castelcivita, a mountain village in southern Italy. In 1953, she arrived in the US where she worked at the old gum ball factory and made a home first on Everett and then Haynes Street. A visit to “Nonni's” usually involved a meal of her handmade fusilli, gnocchi, or ravioli.</a:t>
            </a:r>
            <a:endParaRPr>
              <a:solidFill>
                <a:schemeClr val="dk1"/>
              </a:solidFill>
              <a:highlight>
                <a:srgbClr val="FFFFFF"/>
              </a:highlight>
              <a:latin typeface="Century Gothic"/>
              <a:ea typeface="Century Gothic"/>
              <a:cs typeface="Century Gothic"/>
              <a:sym typeface="Century Gothic"/>
            </a:endParaRPr>
          </a:p>
        </p:txBody>
      </p:sp>
      <p:pic>
        <p:nvPicPr>
          <p:cNvPr id="76" name="Google Shape;76;p16"/>
          <p:cNvPicPr preferRelativeResize="0"/>
          <p:nvPr/>
        </p:nvPicPr>
        <p:blipFill>
          <a:blip r:embed="rId3">
            <a:alphaModFix/>
          </a:blip>
          <a:stretch>
            <a:fillRect/>
          </a:stretch>
        </p:blipFill>
        <p:spPr>
          <a:xfrm>
            <a:off x="359200" y="544725"/>
            <a:ext cx="3095625" cy="3095625"/>
          </a:xfrm>
          <a:prstGeom prst="rect">
            <a:avLst/>
          </a:prstGeom>
          <a:noFill/>
          <a:ln>
            <a:noFill/>
          </a:ln>
        </p:spPr>
      </p:pic>
      <p:pic>
        <p:nvPicPr>
          <p:cNvPr id="77" name="Google Shape;77;p16" title="Teresa Lyons.mp3">
            <a:hlinkClick r:id="rId4"/>
          </p:cNvPr>
          <p:cNvPicPr preferRelativeResize="0"/>
          <p:nvPr/>
        </p:nvPicPr>
        <p:blipFill>
          <a:blip r:embed="rId5">
            <a:alphaModFix/>
          </a:blip>
          <a:stretch>
            <a:fillRect/>
          </a:stretch>
        </p:blipFill>
        <p:spPr>
          <a:xfrm>
            <a:off x="359200" y="4372925"/>
            <a:ext cx="457200" cy="4572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7"/>
          <p:cNvSpPr txBox="1"/>
          <p:nvPr>
            <p:ph idx="1" type="body"/>
          </p:nvPr>
        </p:nvSpPr>
        <p:spPr>
          <a:xfrm>
            <a:off x="2858750" y="274375"/>
            <a:ext cx="6060900" cy="46461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600">
                <a:solidFill>
                  <a:schemeClr val="dk1"/>
                </a:solidFill>
                <a:highlight>
                  <a:srgbClr val="FFFFFF"/>
                </a:highlight>
                <a:latin typeface="Century Gothic"/>
                <a:ea typeface="Century Gothic"/>
                <a:cs typeface="Century Gothic"/>
                <a:sym typeface="Century Gothic"/>
              </a:rPr>
              <a:t>MARIE ANTOINETTE DENTE</a:t>
            </a:r>
            <a:endParaRPr sz="1600">
              <a:solidFill>
                <a:schemeClr val="dk1"/>
              </a:solidFill>
              <a:highlight>
                <a:srgbClr val="FFFFFF"/>
              </a:highlight>
              <a:latin typeface="Century Gothic"/>
              <a:ea typeface="Century Gothic"/>
              <a:cs typeface="Century Gothic"/>
              <a:sym typeface="Century Gothic"/>
            </a:endParaRPr>
          </a:p>
          <a:p>
            <a:pPr indent="0" lvl="0" marL="0" rtl="0" algn="l">
              <a:lnSpc>
                <a:spcPct val="150000"/>
              </a:lnSpc>
              <a:spcBef>
                <a:spcPts val="0"/>
              </a:spcBef>
              <a:spcAft>
                <a:spcPts val="0"/>
              </a:spcAft>
              <a:buClr>
                <a:schemeClr val="dk1"/>
              </a:buClr>
              <a:buSzPts val="1100"/>
              <a:buFont typeface="Arial"/>
              <a:buNone/>
            </a:pPr>
            <a:r>
              <a:t/>
            </a:r>
            <a:endParaRPr sz="1100">
              <a:solidFill>
                <a:schemeClr val="dk1"/>
              </a:solidFill>
              <a:highlight>
                <a:srgbClr val="FFFFFF"/>
              </a:highlight>
              <a:latin typeface="Century Gothic"/>
              <a:ea typeface="Century Gothic"/>
              <a:cs typeface="Century Gothic"/>
              <a:sym typeface="Century Gothic"/>
            </a:endParaRPr>
          </a:p>
          <a:p>
            <a:pPr indent="0" lvl="0" marL="0" rtl="0" algn="l">
              <a:lnSpc>
                <a:spcPct val="150000"/>
              </a:lnSpc>
              <a:spcBef>
                <a:spcPts val="0"/>
              </a:spcBef>
              <a:spcAft>
                <a:spcPts val="0"/>
              </a:spcAft>
              <a:buClr>
                <a:schemeClr val="dk1"/>
              </a:buClr>
              <a:buSzPts val="1100"/>
              <a:buFont typeface="Arial"/>
              <a:buNone/>
            </a:pPr>
            <a:r>
              <a:rPr lang="en" sz="1600">
                <a:solidFill>
                  <a:schemeClr val="dk1"/>
                </a:solidFill>
                <a:highlight>
                  <a:srgbClr val="FFFFFF"/>
                </a:highlight>
                <a:latin typeface="Century Gothic"/>
                <a:ea typeface="Century Gothic"/>
                <a:cs typeface="Century Gothic"/>
                <a:sym typeface="Century Gothic"/>
              </a:rPr>
              <a:t>Marie was born on July 24, 1905, to Italian immigrants, Elesio and Concetta Dente. Marie lived on Maverick Street where she met her husband, Louis I. Battaglia, who she married in 1931. Together they had three sons: Louis, Paul, and Thomas. When her husband died, Marie began working as a stitcher at Hallmark Curtain Co. Marie was two months short of her 99th birthday when she died, still residing on Maverick Street. She left behind 7 grandchildren and 10 great grandchildren. She was a homemaker, daily churchgoer, and great mother all her life.</a:t>
            </a:r>
            <a:endParaRPr sz="1600">
              <a:solidFill>
                <a:schemeClr val="dk1"/>
              </a:solidFill>
              <a:highlight>
                <a:srgbClr val="FFFFFF"/>
              </a:highlight>
              <a:latin typeface="Century Gothic"/>
              <a:ea typeface="Century Gothic"/>
              <a:cs typeface="Century Gothic"/>
              <a:sym typeface="Century Gothic"/>
            </a:endParaRPr>
          </a:p>
        </p:txBody>
      </p:sp>
      <p:pic>
        <p:nvPicPr>
          <p:cNvPr id="83" name="Google Shape;83;p17"/>
          <p:cNvPicPr preferRelativeResize="0"/>
          <p:nvPr/>
        </p:nvPicPr>
        <p:blipFill>
          <a:blip r:embed="rId3">
            <a:alphaModFix/>
          </a:blip>
          <a:stretch>
            <a:fillRect/>
          </a:stretch>
        </p:blipFill>
        <p:spPr>
          <a:xfrm>
            <a:off x="304800" y="1042625"/>
            <a:ext cx="2388000" cy="2388000"/>
          </a:xfrm>
          <a:prstGeom prst="rect">
            <a:avLst/>
          </a:prstGeom>
          <a:noFill/>
          <a:ln>
            <a:noFill/>
          </a:ln>
        </p:spPr>
      </p:pic>
      <p:pic>
        <p:nvPicPr>
          <p:cNvPr id="84" name="Google Shape;84;p17" title="Marie Antionette Dente.mp3">
            <a:hlinkClick r:id="rId4"/>
          </p:cNvPr>
          <p:cNvPicPr preferRelativeResize="0"/>
          <p:nvPr/>
        </p:nvPicPr>
        <p:blipFill>
          <a:blip r:embed="rId5">
            <a:alphaModFix/>
          </a:blip>
          <a:stretch>
            <a:fillRect/>
          </a:stretch>
        </p:blipFill>
        <p:spPr>
          <a:xfrm>
            <a:off x="304800" y="4252450"/>
            <a:ext cx="457200" cy="4572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99A4039A44494392F3C6644174EFD4" ma:contentTypeVersion="17" ma:contentTypeDescription="Create a new document." ma:contentTypeScope="" ma:versionID="2bf73b4ac84de7c90cc22e116d56fb9d">
  <xsd:schema xmlns:xsd="http://www.w3.org/2001/XMLSchema" xmlns:xs="http://www.w3.org/2001/XMLSchema" xmlns:p="http://schemas.microsoft.com/office/2006/metadata/properties" xmlns:ns2="d88a5585-8329-475e-b2d5-3ecaed923975" xmlns:ns3="8e4d829d-fbfb-4b2f-b3ff-512c8664d3e8" targetNamespace="http://schemas.microsoft.com/office/2006/metadata/properties" ma:root="true" ma:fieldsID="4f80d8fa05db4362c37c97716e1578e8" ns2:_="" ns3:_="">
    <xsd:import namespace="d88a5585-8329-475e-b2d5-3ecaed923975"/>
    <xsd:import namespace="8e4d829d-fbfb-4b2f-b3ff-512c8664d3e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Not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ie8f5300a76e4615ac8677561665fe8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8a5585-8329-475e-b2d5-3ecaed9239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Notes" ma:index="14" nillable="true" ma:displayName="Notes" ma:format="Dropdown" ma:internalName="Notes">
      <xsd:simpleType>
        <xsd:restriction base="dms:Text">
          <xsd:maxLength value="255"/>
        </xsd:restrictio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8e407dca-7e10-41d8-9780-494ed3966f68"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ie8f5300a76e4615ac8677561665fe8e" ma:index="24" nillable="true" ma:taxonomy="true" ma:internalName="ie8f5300a76e4615ac8677561665fe8e" ma:taxonomyFieldName="Metadata" ma:displayName="Metadata" ma:default="" ma:fieldId="{2e8f5300-a76e-4615-ac86-77561665fe8e}" ma:sspId="8e407dca-7e10-41d8-9780-494ed3966f68" ma:termSetId="548a93fa-6488-4950-9383-a5b0d998091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e4d829d-fbfb-4b2f-b3ff-512c8664d3e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01382a6-fd2a-4255-8c6f-25838e23e578}" ma:internalName="TaxCatchAll" ma:showField="CatchAllData" ma:web="8e4d829d-fbfb-4b2f-b3ff-512c8664d3e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e4d829d-fbfb-4b2f-b3ff-512c8664d3e8" xsi:nil="true"/>
    <Notes xmlns="d88a5585-8329-475e-b2d5-3ecaed923975" xsi:nil="true"/>
    <ie8f5300a76e4615ac8677561665fe8e xmlns="d88a5585-8329-475e-b2d5-3ecaed923975">
      <Terms xmlns="http://schemas.microsoft.com/office/infopath/2007/PartnerControls"/>
    </ie8f5300a76e4615ac8677561665fe8e>
    <lcf76f155ced4ddcb4097134ff3c332f xmlns="d88a5585-8329-475e-b2d5-3ecaed92397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7618C0E-47E0-41CB-933E-EE741BCF18F2}"/>
</file>

<file path=customXml/itemProps2.xml><?xml version="1.0" encoding="utf-8"?>
<ds:datastoreItem xmlns:ds="http://schemas.openxmlformats.org/officeDocument/2006/customXml" ds:itemID="{3A5BE10D-DCB8-4080-8BBF-5275C8B149B1}"/>
</file>

<file path=customXml/itemProps3.xml><?xml version="1.0" encoding="utf-8"?>
<ds:datastoreItem xmlns:ds="http://schemas.openxmlformats.org/officeDocument/2006/customXml" ds:itemID="{937C0121-4DC7-4046-944D-6184D7DCC595}"/>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0x010100E199A4039A44494392F3C6644174EFD4</vt:lpwstr>
  </property>
</Properties>
</file>