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Lato"/>
      <p:regular r:id="rId15"/>
      <p:bold r:id="rId16"/>
      <p:italic r:id="rId17"/>
      <p:boldItalic r:id="rId18"/>
    </p:embeddedFon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Lato-boldItalic.fntdata"/><Relationship Id="rId8" Type="http://schemas.openxmlformats.org/officeDocument/2006/relationships/slide" Target="slides/slide3.xml"/><Relationship Id="rId21" Type="http://schemas.openxmlformats.org/officeDocument/2006/relationships/font" Target="fonts/CenturyGothic-italic.fntdata"/><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font" Target="fonts/Lato-italic.fntdata"/><Relationship Id="rId7" Type="http://schemas.openxmlformats.org/officeDocument/2006/relationships/slide" Target="slides/slide2.xml"/><Relationship Id="rId25" Type="http://schemas.openxmlformats.org/officeDocument/2006/relationships/customXml" Target="../customXml/item3.xml"/><Relationship Id="rId20" Type="http://schemas.openxmlformats.org/officeDocument/2006/relationships/font" Target="fonts/CenturyGothic-bold.fntdata"/><Relationship Id="rId2" Type="http://schemas.openxmlformats.org/officeDocument/2006/relationships/viewProps" Target="viewProps.xml"/><Relationship Id="rId16" Type="http://schemas.openxmlformats.org/officeDocument/2006/relationships/font" Target="fonts/Lato-bold.fntdata"/><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24" Type="http://schemas.openxmlformats.org/officeDocument/2006/relationships/customXml" Target="../customXml/item2.xml"/><Relationship Id="rId15" Type="http://schemas.openxmlformats.org/officeDocument/2006/relationships/font" Target="fonts/Lato-regular.fntdata"/><Relationship Id="rId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font" Target="fonts/CenturyGothic-regular.fntdata"/><Relationship Id="rId22" Type="http://schemas.openxmlformats.org/officeDocument/2006/relationships/font" Target="fonts/CenturyGothic-boldItalic.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arrange</a:t>
            </a:r>
            <a:r>
              <a:rPr lang="en" sz="1200">
                <a:solidFill>
                  <a:schemeClr val="dk1"/>
                </a:solidFill>
                <a:latin typeface="Calibri"/>
                <a:ea typeface="Calibri"/>
                <a:cs typeface="Calibri"/>
                <a:sym typeface="Calibri"/>
              </a:rPr>
              <a:t>: to put in a certain order</a:t>
            </a:r>
            <a:endParaRPr b="1"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devote</a:t>
            </a:r>
            <a:r>
              <a:rPr lang="en" sz="1200">
                <a:solidFill>
                  <a:schemeClr val="dk1"/>
                </a:solidFill>
                <a:latin typeface="Calibri"/>
                <a:ea typeface="Calibri"/>
                <a:cs typeface="Calibri"/>
                <a:sym typeface="Calibri"/>
              </a:rPr>
              <a:t>: to commit to something, to keep working hard at it</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generation</a:t>
            </a:r>
            <a:r>
              <a:rPr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all of the people born and living at about the same time, or all of the people of about the same age</a:t>
            </a:r>
            <a:r>
              <a:rPr lang="en" sz="1200">
                <a:solidFill>
                  <a:srgbClr val="4A86E8"/>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layer</a:t>
            </a:r>
            <a:r>
              <a:rPr lang="en" sz="1200">
                <a:solidFill>
                  <a:schemeClr val="dk1"/>
                </a:solidFill>
                <a:latin typeface="Calibri"/>
                <a:ea typeface="Calibri"/>
                <a:cs typeface="Calibri"/>
                <a:sym typeface="Calibri"/>
              </a:rPr>
              <a:t>: to arrange something out flat on top of something else</a:t>
            </a:r>
            <a:endParaRPr sz="1200" u="sng">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reveal</a:t>
            </a:r>
            <a:r>
              <a:rPr lang="en" sz="1200">
                <a:solidFill>
                  <a:schemeClr val="dk1"/>
                </a:solidFill>
                <a:latin typeface="Calibri"/>
                <a:ea typeface="Calibri"/>
                <a:cs typeface="Calibri"/>
                <a:sym typeface="Calibri"/>
              </a:rPr>
              <a:t>: to show something that was unknown</a:t>
            </a:r>
            <a:endParaRPr sz="1200" u="sng">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textile</a:t>
            </a:r>
            <a:r>
              <a:rPr lang="en" sz="1200">
                <a:solidFill>
                  <a:schemeClr val="dk1"/>
                </a:solidFill>
                <a:latin typeface="Calibri"/>
                <a:ea typeface="Calibri"/>
                <a:cs typeface="Calibri"/>
                <a:sym typeface="Calibri"/>
              </a:rPr>
              <a:t>: a woven fabric</a:t>
            </a:r>
            <a:endParaRPr b="1"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tradition</a:t>
            </a:r>
            <a:r>
              <a:rPr lang="en" sz="1200">
                <a:solidFill>
                  <a:schemeClr val="dk1"/>
                </a:solidFill>
                <a:latin typeface="Calibri"/>
                <a:ea typeface="Calibri"/>
                <a:cs typeface="Calibri"/>
                <a:sym typeface="Calibri"/>
              </a:rPr>
              <a:t>: belief or custom that is handed down</a:t>
            </a:r>
            <a:endParaRPr sz="1200" u="sng">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weave</a:t>
            </a:r>
            <a:r>
              <a:rPr lang="en" sz="1200">
                <a:solidFill>
                  <a:schemeClr val="dk1"/>
                </a:solidFill>
                <a:latin typeface="Calibri"/>
                <a:ea typeface="Calibri"/>
                <a:cs typeface="Calibri"/>
                <a:sym typeface="Calibri"/>
              </a:rPr>
              <a:t> (v): to lace together threads to create a fabric; (n): the pattern or </a:t>
            </a:r>
            <a:r>
              <a:rPr lang="en" sz="1200">
                <a:solidFill>
                  <a:schemeClr val="dk1"/>
                </a:solidFill>
                <a:latin typeface="Calibri"/>
                <a:ea typeface="Calibri"/>
                <a:cs typeface="Calibri"/>
                <a:sym typeface="Calibri"/>
              </a:rPr>
              <a:t>construction</a:t>
            </a:r>
            <a:r>
              <a:rPr lang="en" sz="1200">
                <a:solidFill>
                  <a:schemeClr val="dk1"/>
                </a:solidFill>
                <a:latin typeface="Calibri"/>
                <a:ea typeface="Calibri"/>
                <a:cs typeface="Calibri"/>
                <a:sym typeface="Calibri"/>
              </a:rPr>
              <a:t> of a fabric</a:t>
            </a:r>
            <a:endParaRPr b="1" sz="1200">
              <a:solidFill>
                <a:schemeClr val="dk1"/>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10abdf33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10abdf33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a:t>
            </a:r>
            <a:r>
              <a:rPr b="1" lang="en" sz="1200">
                <a:solidFill>
                  <a:schemeClr val="dk1"/>
                </a:solidFill>
                <a:latin typeface="Calibri"/>
                <a:ea typeface="Calibri"/>
                <a:cs typeface="Calibri"/>
                <a:sym typeface="Calibri"/>
              </a:rPr>
              <a:t>rrange </a:t>
            </a:r>
            <a:r>
              <a:rPr lang="en" sz="1200">
                <a:solidFill>
                  <a:schemeClr val="dk1"/>
                </a:solidFill>
                <a:latin typeface="Calibri"/>
                <a:ea typeface="Calibri"/>
                <a:cs typeface="Calibri"/>
                <a:sym typeface="Calibri"/>
              </a:rPr>
              <a:t>(verb)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Someone decided to arrange these crayons in a particular order, according to the rainbow. Objects can be arranged this way—by color—or by any other order, such as by number, by size, in alphabetical order, or by how often something gets used. People decide to arrange things in certain ways for different reasons.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Think about the place</a:t>
            </a:r>
            <a:r>
              <a:rPr i="1" lang="en" sz="1200">
                <a:solidFill>
                  <a:schemeClr val="dk1"/>
                </a:solidFill>
                <a:latin typeface="Calibri"/>
                <a:ea typeface="Calibri"/>
                <a:cs typeface="Calibri"/>
                <a:sym typeface="Calibri"/>
              </a:rPr>
              <a:t> where we keep _____ [supplies for Studios, books, writing and drawing tools, coats and backpacks, etc;</a:t>
            </a:r>
            <a:r>
              <a:rPr lang="en" sz="1200">
                <a:solidFill>
                  <a:schemeClr val="dk1"/>
                </a:solidFill>
                <a:latin typeface="Calibri"/>
                <a:ea typeface="Calibri"/>
                <a:cs typeface="Calibri"/>
                <a:sym typeface="Calibri"/>
              </a:rPr>
              <a:t> name a place appropriate for the classroom]</a:t>
            </a:r>
            <a:r>
              <a:rPr i="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OR </a:t>
            </a:r>
            <a:r>
              <a:rPr i="1" lang="en" sz="1200">
                <a:solidFill>
                  <a:schemeClr val="dk1"/>
                </a:solidFill>
                <a:latin typeface="Calibri"/>
                <a:ea typeface="Calibri"/>
                <a:cs typeface="Calibri"/>
                <a:sym typeface="Calibri"/>
              </a:rPr>
              <a:t>Think about where your family keeps groceries.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D</a:t>
            </a:r>
            <a:r>
              <a:rPr i="1" lang="en" sz="1200">
                <a:solidFill>
                  <a:schemeClr val="dk1"/>
                </a:solidFill>
                <a:latin typeface="Calibri"/>
                <a:ea typeface="Calibri"/>
                <a:cs typeface="Calibri"/>
                <a:sym typeface="Calibri"/>
              </a:rPr>
              <a:t>escribe to your partner how things are arranged. Why are they arranged that way?</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900">
              <a:solidFill>
                <a:srgbClr val="2B2B2B"/>
              </a:solidFill>
              <a:highlight>
                <a:srgbClr val="FFFFFF"/>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900">
                <a:solidFill>
                  <a:srgbClr val="2B2B2B"/>
                </a:solidFill>
                <a:highlight>
                  <a:srgbClr val="FFFFFF"/>
                </a:highlight>
                <a:latin typeface="Lato"/>
                <a:ea typeface="Lato"/>
                <a:cs typeface="Lato"/>
                <a:sym typeface="Lato"/>
              </a:rPr>
              <a:t>http://www.jennyscrayoncollection.com/2015/07/no-24p-crayola-crayons.html</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5559f9fc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05559f9fc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devote</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Yoko Miwa and her band are musicians. They devote themselves individually to playing their instruments as well as they can, and, collectively, to playing well together. They also devote a lot of time to practicing!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might it be important for a musician to devote herself to practicing?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Photo by Caroline Alden, https://artsparksmusic.com/yoko-miwa-trio/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0abdf33d5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0abdf33d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g</a:t>
            </a:r>
            <a:r>
              <a:rPr b="1" lang="en" sz="1200">
                <a:solidFill>
                  <a:schemeClr val="dk1"/>
                </a:solidFill>
                <a:latin typeface="Calibri"/>
                <a:ea typeface="Calibri"/>
                <a:cs typeface="Calibri"/>
                <a:sym typeface="Calibri"/>
              </a:rPr>
              <a:t>eneration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photo shows people grouped by generation: with older people in front, teenagers in the back, younger children behind them, and people in between on the side.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many generations of people do you have in your family now?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many generations live together with you?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https://www.discovermagazine.com/the-sciences/so-you-know-what-generation-you-belong-to-what-does-that-even-mean</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c9a41ff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c9a41ff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layer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saw this word, “layer,” as a noun in Unit 2: a layer of dirt. Now we can use it as a verb—an action of putting </a:t>
            </a:r>
            <a:r>
              <a:rPr i="1" lang="en" sz="1200">
                <a:solidFill>
                  <a:schemeClr val="dk1"/>
                </a:solidFill>
                <a:latin typeface="Calibri"/>
                <a:ea typeface="Calibri"/>
                <a:cs typeface="Calibri"/>
                <a:sym typeface="Calibri"/>
              </a:rPr>
              <a:t>something</a:t>
            </a:r>
            <a:r>
              <a:rPr i="1" lang="en" sz="1200">
                <a:solidFill>
                  <a:schemeClr val="dk1"/>
                </a:solidFill>
                <a:latin typeface="Calibri"/>
                <a:ea typeface="Calibri"/>
                <a:cs typeface="Calibri"/>
                <a:sym typeface="Calibri"/>
              </a:rPr>
              <a:t> on top of something else.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Look how this person layers the paint, one color right on top of another. Layering the paint creates a special effect of more complex colors.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might you layer on a bed? Why?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https://maggynitla.com/2012/12/03/tutorial-layering-acrylic-paint-colors/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0abdf33d5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0abdf33d5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a:t>
            </a:r>
            <a:r>
              <a:rPr b="1" lang="en" sz="1200">
                <a:solidFill>
                  <a:schemeClr val="dk1"/>
                </a:solidFill>
                <a:latin typeface="Calibri"/>
                <a:ea typeface="Calibri"/>
                <a:cs typeface="Calibri"/>
                <a:sym typeface="Calibri"/>
              </a:rPr>
              <a:t>eveal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Opening a box reveals what’s inside.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Opening a book reveals its story!</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the curtain opens, what might it reveal? What’s behind that curtain?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https://www.todaysparent.com/family/activities/cool-subscription-boxes-for-kids/, https://www.wallpaperflare.com/red-window-curtains-theatre-waiting-stage-performance-space-wallpaper-ainz</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4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5559f9fc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5559f9fc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textile</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Textiles come in endless colors and patterns. </a:t>
            </a:r>
            <a:r>
              <a:rPr i="1" lang="en" sz="1200">
                <a:solidFill>
                  <a:schemeClr val="dk1"/>
                </a:solidFill>
                <a:latin typeface="Calibri"/>
                <a:ea typeface="Calibri"/>
                <a:cs typeface="Calibri"/>
                <a:sym typeface="Calibri"/>
              </a:rPr>
              <a:t>Often, the weave of a textile follows the traditions of a community—its designs, colors, and what the threads are made of.</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Most of our clothing is made of textiles. Describe a textile you are wearing. What do you like about it?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https://www.unep.org/events/online-event/accelerating-sustainability-textile-value-chain-inspiring-action-and-behaviour, https://slotweedride.wordpress.com/2011/05/01/what-is-tweed/</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ecceaafb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ecceaafb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tradition</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At celebrations or holidays, people follow certain traditions. They may eat certain foods, sing certain songs, tell certain stories, wear certain kinds of clothing, and do certain activities. At the Lunar New Year, people often exchange red envelopes with coins inside, as a promise of good fortune for the coming year.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Whole group</a:t>
            </a:r>
            <a:r>
              <a:rPr lang="en" sz="1200">
                <a:solidFill>
                  <a:schemeClr val="dk1"/>
                </a:solidFill>
                <a:latin typeface="Calibri"/>
                <a:ea typeface="Calibri"/>
                <a:cs typeface="Calibri"/>
                <a:sym typeface="Calibri"/>
              </a:rPr>
              <a:t> prompt</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Tell your partner about something you celebrate and some of the traditions you follow.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https://homestay.cambridgenetwork.com/blog/preparing-for-chinese-new-year-homestay-happenings/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4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0abdf33d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0abdf33d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latin typeface="Calibri"/>
                <a:ea typeface="Calibri"/>
                <a:cs typeface="Calibri"/>
                <a:sym typeface="Calibri"/>
              </a:rPr>
              <a:t>w</a:t>
            </a:r>
            <a:r>
              <a:rPr b="1" lang="en" sz="1200">
                <a:latin typeface="Calibri"/>
                <a:ea typeface="Calibri"/>
                <a:cs typeface="Calibri"/>
                <a:sym typeface="Calibri"/>
              </a:rPr>
              <a:t>eave </a:t>
            </a:r>
            <a:r>
              <a:rPr lang="en" sz="1200">
                <a:latin typeface="Calibri"/>
                <a:ea typeface="Calibri"/>
                <a:cs typeface="Calibri"/>
                <a:sym typeface="Calibri"/>
              </a:rPr>
              <a:t>(verb, noun)</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People all around the world weave fabric by hand, on very simple cardboard box looms, and on very complex looms. Most of the clothes we wear are made from fabric that has been woven on machine looms. No matter how it’s done, weaving happens when threads going two different directions are laced together—over, under, over, under—to make a single piece of cloth.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can describe the noun, weave, by saying that it is colorful, or striped, or thick, or made of cotton.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If you could weave something, what would it be? How would you use it? What kind of yarn, ribbon, or string would you use to weave it? What colors would you use?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https://design-altruism-project.org/2012/09/01/desperately-seeking-sari/, </a:t>
            </a:r>
            <a:r>
              <a:rPr lang="en" sz="1000">
                <a:solidFill>
                  <a:schemeClr val="dk1"/>
                </a:solidFill>
                <a:latin typeface="Calibri"/>
                <a:ea typeface="Calibri"/>
                <a:cs typeface="Calibri"/>
                <a:sym typeface="Calibri"/>
              </a:rPr>
              <a:t>https://www.textileschool.com/270/major-fabric-weaving-patterns/</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3, Week 5</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arrange</a:t>
            </a:r>
            <a:endParaRPr>
              <a:latin typeface="Century Gothic"/>
              <a:ea typeface="Century Gothic"/>
              <a:cs typeface="Century Gothic"/>
              <a:sym typeface="Century Gothic"/>
            </a:endParaRPr>
          </a:p>
        </p:txBody>
      </p:sp>
      <p:sp>
        <p:nvSpPr>
          <p:cNvPr id="60" name="Google Shape;60;p14"/>
          <p:cNvSpPr txBox="1"/>
          <p:nvPr>
            <p:ph idx="1" type="subTitle"/>
          </p:nvPr>
        </p:nvSpPr>
        <p:spPr>
          <a:xfrm>
            <a:off x="512100" y="2895925"/>
            <a:ext cx="35520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to put in a certain order</a:t>
            </a:r>
            <a:endParaRPr sz="1800">
              <a:solidFill>
                <a:srgbClr val="000000"/>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rot="5400000">
            <a:off x="5751162" y="202937"/>
            <a:ext cx="2209675" cy="398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devote</a:t>
            </a:r>
            <a:endParaRPr sz="2600">
              <a:latin typeface="Century Gothic"/>
              <a:ea typeface="Century Gothic"/>
              <a:cs typeface="Century Gothic"/>
              <a:sym typeface="Century Gothic"/>
            </a:endParaRPr>
          </a:p>
        </p:txBody>
      </p:sp>
      <p:sp>
        <p:nvSpPr>
          <p:cNvPr id="67" name="Google Shape;67;p15"/>
          <p:cNvSpPr txBox="1"/>
          <p:nvPr>
            <p:ph idx="1" type="subTitle"/>
          </p:nvPr>
        </p:nvSpPr>
        <p:spPr>
          <a:xfrm>
            <a:off x="265500" y="2895925"/>
            <a:ext cx="4045200" cy="17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to commit to something, to keep working hard at it</a:t>
            </a:r>
            <a:endParaRPr sz="1800">
              <a:solidFill>
                <a:srgbClr val="222222"/>
              </a:solidFill>
              <a:latin typeface="Century Gothic"/>
              <a:ea typeface="Century Gothic"/>
              <a:cs typeface="Century Gothic"/>
              <a:sym typeface="Century Gothic"/>
            </a:endParaRPr>
          </a:p>
        </p:txBody>
      </p:sp>
      <p:pic>
        <p:nvPicPr>
          <p:cNvPr id="68" name="Google Shape;68;p15"/>
          <p:cNvPicPr preferRelativeResize="0"/>
          <p:nvPr/>
        </p:nvPicPr>
        <p:blipFill rotWithShape="1">
          <a:blip r:embed="rId3">
            <a:alphaModFix amt="89000"/>
          </a:blip>
          <a:srcRect b="0" l="0" r="0" t="23977"/>
          <a:stretch/>
        </p:blipFill>
        <p:spPr>
          <a:xfrm>
            <a:off x="4824925" y="1068900"/>
            <a:ext cx="4148250" cy="2101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generation</a:t>
            </a:r>
            <a:endParaRPr sz="2600">
              <a:latin typeface="Century Gothic"/>
              <a:ea typeface="Century Gothic"/>
              <a:cs typeface="Century Gothic"/>
              <a:sym typeface="Century Gothic"/>
            </a:endParaRPr>
          </a:p>
        </p:txBody>
      </p:sp>
      <p:sp>
        <p:nvSpPr>
          <p:cNvPr id="74" name="Google Shape;74;p16"/>
          <p:cNvSpPr txBox="1"/>
          <p:nvPr>
            <p:ph idx="1" type="subTitle"/>
          </p:nvPr>
        </p:nvSpPr>
        <p:spPr>
          <a:xfrm>
            <a:off x="265500" y="2999350"/>
            <a:ext cx="4045200" cy="176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all of the people born and living at about the same time, or all of the people of about the same age</a:t>
            </a:r>
            <a:endParaRPr sz="1800">
              <a:solidFill>
                <a:schemeClr val="dk1"/>
              </a:solidFill>
              <a:latin typeface="Century Gothic"/>
              <a:ea typeface="Century Gothic"/>
              <a:cs typeface="Century Gothic"/>
              <a:sym typeface="Century Gothic"/>
            </a:endParaRPr>
          </a:p>
        </p:txBody>
      </p:sp>
      <p:pic>
        <p:nvPicPr>
          <p:cNvPr id="75" name="Google Shape;75;p16"/>
          <p:cNvPicPr preferRelativeResize="0"/>
          <p:nvPr/>
        </p:nvPicPr>
        <p:blipFill>
          <a:blip r:embed="rId3">
            <a:alphaModFix/>
          </a:blip>
          <a:stretch>
            <a:fillRect/>
          </a:stretch>
        </p:blipFill>
        <p:spPr>
          <a:xfrm>
            <a:off x="4771625" y="937050"/>
            <a:ext cx="4202300" cy="279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layer</a:t>
            </a:r>
            <a:endParaRPr b="1">
              <a:latin typeface="Century Gothic"/>
              <a:ea typeface="Century Gothic"/>
              <a:cs typeface="Century Gothic"/>
              <a:sym typeface="Century Gothic"/>
            </a:endParaRPr>
          </a:p>
        </p:txBody>
      </p:sp>
      <p:sp>
        <p:nvSpPr>
          <p:cNvPr id="81" name="Google Shape;81;p17"/>
          <p:cNvSpPr txBox="1"/>
          <p:nvPr>
            <p:ph idx="1" type="subTitle"/>
          </p:nvPr>
        </p:nvSpPr>
        <p:spPr>
          <a:xfrm>
            <a:off x="265500" y="31431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to arrange something out flat on top of something else</a:t>
            </a:r>
            <a:endParaRPr sz="1800">
              <a:solidFill>
                <a:srgbClr val="000000"/>
              </a:solidFill>
              <a:latin typeface="Century Gothic"/>
              <a:ea typeface="Century Gothic"/>
              <a:cs typeface="Century Gothic"/>
              <a:sym typeface="Century Gothic"/>
            </a:endParaRPr>
          </a:p>
        </p:txBody>
      </p:sp>
      <p:sp>
        <p:nvSpPr>
          <p:cNvPr id="82" name="Google Shape;82;p17"/>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3" name="Google Shape;83;p17"/>
          <p:cNvPicPr preferRelativeResize="0"/>
          <p:nvPr/>
        </p:nvPicPr>
        <p:blipFill>
          <a:blip r:embed="rId3">
            <a:alphaModFix/>
          </a:blip>
          <a:stretch>
            <a:fillRect/>
          </a:stretch>
        </p:blipFill>
        <p:spPr>
          <a:xfrm>
            <a:off x="5045025" y="1089450"/>
            <a:ext cx="3639384" cy="272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reveal</a:t>
            </a:r>
            <a:endParaRPr b="1">
              <a:latin typeface="Century Gothic"/>
              <a:ea typeface="Century Gothic"/>
              <a:cs typeface="Century Gothic"/>
              <a:sym typeface="Century Gothic"/>
            </a:endParaRPr>
          </a:p>
        </p:txBody>
      </p:sp>
      <p:sp>
        <p:nvSpPr>
          <p:cNvPr id="89" name="Google Shape;89;p18"/>
          <p:cNvSpPr txBox="1"/>
          <p:nvPr>
            <p:ph idx="1" type="subTitle"/>
          </p:nvPr>
        </p:nvSpPr>
        <p:spPr>
          <a:xfrm>
            <a:off x="265500" y="2999350"/>
            <a:ext cx="4045200" cy="137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a:t>
            </a:r>
            <a:r>
              <a:rPr lang="en" sz="1800">
                <a:solidFill>
                  <a:srgbClr val="666666"/>
                </a:solidFill>
                <a:latin typeface="Century Gothic"/>
                <a:ea typeface="Century Gothic"/>
                <a:cs typeface="Century Gothic"/>
                <a:sym typeface="Century Gothic"/>
              </a:rPr>
              <a:t>erb </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show something that was unknown</a:t>
            </a:r>
            <a:endParaRPr b="1" sz="1800">
              <a:solidFill>
                <a:srgbClr val="4A86E8"/>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sp>
        <p:nvSpPr>
          <p:cNvPr id="90" name="Google Shape;90;p18"/>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18"/>
          <p:cNvPicPr preferRelativeResize="0"/>
          <p:nvPr/>
        </p:nvPicPr>
        <p:blipFill>
          <a:blip r:embed="rId3">
            <a:alphaModFix/>
          </a:blip>
          <a:stretch>
            <a:fillRect/>
          </a:stretch>
        </p:blipFill>
        <p:spPr>
          <a:xfrm>
            <a:off x="5399900" y="240775"/>
            <a:ext cx="2984663" cy="1677000"/>
          </a:xfrm>
          <a:prstGeom prst="rect">
            <a:avLst/>
          </a:prstGeom>
          <a:noFill/>
          <a:ln>
            <a:noFill/>
          </a:ln>
        </p:spPr>
      </p:pic>
      <p:pic>
        <p:nvPicPr>
          <p:cNvPr id="92" name="Google Shape;92;p18"/>
          <p:cNvPicPr preferRelativeResize="0"/>
          <p:nvPr/>
        </p:nvPicPr>
        <p:blipFill>
          <a:blip r:embed="rId4">
            <a:alphaModFix/>
          </a:blip>
          <a:stretch>
            <a:fillRect/>
          </a:stretch>
        </p:blipFill>
        <p:spPr>
          <a:xfrm>
            <a:off x="5004402" y="2230412"/>
            <a:ext cx="3775676" cy="2359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textile</a:t>
            </a:r>
            <a:endParaRPr b="1">
              <a:latin typeface="Century Gothic"/>
              <a:ea typeface="Century Gothic"/>
              <a:cs typeface="Century Gothic"/>
              <a:sym typeface="Century Gothic"/>
            </a:endParaRPr>
          </a:p>
        </p:txBody>
      </p:sp>
      <p:sp>
        <p:nvSpPr>
          <p:cNvPr id="98" name="Google Shape;98;p19"/>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000000"/>
                </a:solidFill>
                <a:highlight>
                  <a:srgbClr val="FFFFFF"/>
                </a:highlight>
                <a:latin typeface="Century Gothic"/>
                <a:ea typeface="Century Gothic"/>
                <a:cs typeface="Century Gothic"/>
                <a:sym typeface="Century Gothic"/>
              </a:rPr>
              <a:t>a</a:t>
            </a:r>
            <a:r>
              <a:rPr lang="en" sz="1800">
                <a:solidFill>
                  <a:srgbClr val="000000"/>
                </a:solidFill>
                <a:highlight>
                  <a:srgbClr val="FFFFFF"/>
                </a:highlight>
                <a:latin typeface="Century Gothic"/>
                <a:ea typeface="Century Gothic"/>
                <a:cs typeface="Century Gothic"/>
                <a:sym typeface="Century Gothic"/>
              </a:rPr>
              <a:t> woven fabric</a:t>
            </a:r>
            <a:endParaRPr sz="1800">
              <a:solidFill>
                <a:srgbClr val="000000"/>
              </a:solidFill>
              <a:latin typeface="Century Gothic"/>
              <a:ea typeface="Century Gothic"/>
              <a:cs typeface="Century Gothic"/>
              <a:sym typeface="Century Gothic"/>
            </a:endParaRPr>
          </a:p>
        </p:txBody>
      </p:sp>
      <p:pic>
        <p:nvPicPr>
          <p:cNvPr id="99" name="Google Shape;99;p19"/>
          <p:cNvPicPr preferRelativeResize="0"/>
          <p:nvPr/>
        </p:nvPicPr>
        <p:blipFill>
          <a:blip r:embed="rId3">
            <a:alphaModFix/>
          </a:blip>
          <a:stretch>
            <a:fillRect/>
          </a:stretch>
        </p:blipFill>
        <p:spPr>
          <a:xfrm>
            <a:off x="4964350" y="347925"/>
            <a:ext cx="3227311" cy="2147625"/>
          </a:xfrm>
          <a:prstGeom prst="rect">
            <a:avLst/>
          </a:prstGeom>
          <a:noFill/>
          <a:ln>
            <a:noFill/>
          </a:ln>
        </p:spPr>
      </p:pic>
      <p:pic>
        <p:nvPicPr>
          <p:cNvPr id="100" name="Google Shape;100;p19"/>
          <p:cNvPicPr preferRelativeResize="0"/>
          <p:nvPr/>
        </p:nvPicPr>
        <p:blipFill rotWithShape="1">
          <a:blip r:embed="rId4">
            <a:alphaModFix/>
          </a:blip>
          <a:srcRect b="0" l="0" r="14537" t="0"/>
          <a:stretch/>
        </p:blipFill>
        <p:spPr>
          <a:xfrm rot="-5400000">
            <a:off x="6368038" y="2408763"/>
            <a:ext cx="2147625" cy="277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tradition</a:t>
            </a:r>
            <a:endParaRPr b="1">
              <a:latin typeface="Century Gothic"/>
              <a:ea typeface="Century Gothic"/>
              <a:cs typeface="Century Gothic"/>
              <a:sym typeface="Century Gothic"/>
            </a:endParaRPr>
          </a:p>
        </p:txBody>
      </p:sp>
      <p:sp>
        <p:nvSpPr>
          <p:cNvPr id="106" name="Google Shape;106;p20"/>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b</a:t>
            </a:r>
            <a:r>
              <a:rPr lang="en" sz="1800">
                <a:solidFill>
                  <a:schemeClr val="dk1"/>
                </a:solidFill>
                <a:latin typeface="Century Gothic"/>
                <a:ea typeface="Century Gothic"/>
                <a:cs typeface="Century Gothic"/>
                <a:sym typeface="Century Gothic"/>
              </a:rPr>
              <a:t>elief or </a:t>
            </a:r>
            <a:r>
              <a:rPr lang="en" sz="1800">
                <a:solidFill>
                  <a:schemeClr val="dk1"/>
                </a:solidFill>
                <a:latin typeface="Century Gothic"/>
                <a:ea typeface="Century Gothic"/>
                <a:cs typeface="Century Gothic"/>
                <a:sym typeface="Century Gothic"/>
              </a:rPr>
              <a:t>custom that is handed down</a:t>
            </a:r>
            <a:endParaRPr b="1" sz="1800">
              <a:solidFill>
                <a:srgbClr val="4A86E8"/>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107" name="Google Shape;107;p20"/>
          <p:cNvPicPr preferRelativeResize="0"/>
          <p:nvPr/>
        </p:nvPicPr>
        <p:blipFill rotWithShape="1">
          <a:blip r:embed="rId3">
            <a:alphaModFix/>
          </a:blip>
          <a:srcRect b="0" l="0" r="14704" t="0"/>
          <a:stretch/>
        </p:blipFill>
        <p:spPr>
          <a:xfrm>
            <a:off x="5068750" y="1089450"/>
            <a:ext cx="3626550" cy="251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a:blip r:embed="rId3">
            <a:alphaModFix/>
          </a:blip>
          <a:stretch>
            <a:fillRect/>
          </a:stretch>
        </p:blipFill>
        <p:spPr>
          <a:xfrm>
            <a:off x="5306601" y="3268775"/>
            <a:ext cx="2463849" cy="1734800"/>
          </a:xfrm>
          <a:prstGeom prst="rect">
            <a:avLst/>
          </a:prstGeom>
          <a:noFill/>
          <a:ln>
            <a:noFill/>
          </a:ln>
        </p:spPr>
      </p:pic>
      <p:sp>
        <p:nvSpPr>
          <p:cNvPr id="113" name="Google Shape;113;p21"/>
          <p:cNvSpPr txBox="1"/>
          <p:nvPr>
            <p:ph type="title"/>
          </p:nvPr>
        </p:nvSpPr>
        <p:spPr>
          <a:xfrm>
            <a:off x="265500" y="1089450"/>
            <a:ext cx="4045200" cy="80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weave</a:t>
            </a:r>
            <a:endParaRPr sz="2600">
              <a:latin typeface="Century Gothic"/>
              <a:ea typeface="Century Gothic"/>
              <a:cs typeface="Century Gothic"/>
              <a:sym typeface="Century Gothic"/>
            </a:endParaRPr>
          </a:p>
        </p:txBody>
      </p:sp>
      <p:sp>
        <p:nvSpPr>
          <p:cNvPr id="114" name="Google Shape;114;p21"/>
          <p:cNvSpPr txBox="1"/>
          <p:nvPr>
            <p:ph idx="1" type="subTitle"/>
          </p:nvPr>
        </p:nvSpPr>
        <p:spPr>
          <a:xfrm>
            <a:off x="265500" y="2380375"/>
            <a:ext cx="4045200" cy="262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a:t>
            </a:r>
            <a:r>
              <a:rPr lang="en" sz="1800">
                <a:solidFill>
                  <a:srgbClr val="666666"/>
                </a:solidFill>
                <a:latin typeface="Century Gothic"/>
                <a:ea typeface="Century Gothic"/>
                <a:cs typeface="Century Gothic"/>
                <a:sym typeface="Century Gothic"/>
              </a:rPr>
              <a:t>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800">
              <a:solidFill>
                <a:srgbClr val="666666"/>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lace together threads to create a fabric</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800">
              <a:solidFill>
                <a:srgbClr val="666666"/>
              </a:solidFill>
              <a:latin typeface="Century Gothic"/>
              <a:ea typeface="Century Gothic"/>
              <a:cs typeface="Century Gothic"/>
              <a:sym typeface="Century Gothic"/>
            </a:endParaRPr>
          </a:p>
          <a:p>
            <a:pPr indent="0" lvl="0" marL="0" rtl="0" algn="ctr">
              <a:spcBef>
                <a:spcPts val="0"/>
              </a:spcBef>
              <a:spcAft>
                <a:spcPts val="300"/>
              </a:spcAft>
              <a:buClr>
                <a:schemeClr val="dk1"/>
              </a:buClr>
              <a:buSzPts val="1100"/>
              <a:buFont typeface="Arial"/>
              <a:buNone/>
            </a:pPr>
            <a:r>
              <a:rPr lang="en" sz="1800">
                <a:solidFill>
                  <a:srgbClr val="000000"/>
                </a:solidFill>
                <a:latin typeface="Century Gothic"/>
                <a:ea typeface="Century Gothic"/>
                <a:cs typeface="Century Gothic"/>
                <a:sym typeface="Century Gothic"/>
              </a:rPr>
              <a:t>the pattern or construction of a fabric</a:t>
            </a:r>
            <a:endParaRPr sz="1800">
              <a:solidFill>
                <a:srgbClr val="000000"/>
              </a:solidFill>
              <a:latin typeface="Century Gothic"/>
              <a:ea typeface="Century Gothic"/>
              <a:cs typeface="Century Gothic"/>
              <a:sym typeface="Century Gothic"/>
            </a:endParaRPr>
          </a:p>
        </p:txBody>
      </p:sp>
      <p:pic>
        <p:nvPicPr>
          <p:cNvPr id="115" name="Google Shape;115;p21"/>
          <p:cNvPicPr preferRelativeResize="0"/>
          <p:nvPr/>
        </p:nvPicPr>
        <p:blipFill>
          <a:blip r:embed="rId4">
            <a:alphaModFix/>
          </a:blip>
          <a:stretch>
            <a:fillRect/>
          </a:stretch>
        </p:blipFill>
        <p:spPr>
          <a:xfrm>
            <a:off x="6391575" y="191974"/>
            <a:ext cx="2190075" cy="2914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2bf73b4ac84de7c90cc22e116d56fb9d">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4f80d8fa05db4362c37c97716e1578e8"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A2F78B-551A-45F4-8854-EBD065BF7C93}"/>
</file>

<file path=customXml/itemProps2.xml><?xml version="1.0" encoding="utf-8"?>
<ds:datastoreItem xmlns:ds="http://schemas.openxmlformats.org/officeDocument/2006/customXml" ds:itemID="{8BF882B7-4487-4B9F-92DC-3E24680C1AA4}"/>
</file>

<file path=customXml/itemProps3.xml><?xml version="1.0" encoding="utf-8"?>
<ds:datastoreItem xmlns:ds="http://schemas.openxmlformats.org/officeDocument/2006/customXml" ds:itemID="{A2789A5B-56BF-4FCE-A142-61CFCFD15B3C}"/>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