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Century Gothic"/>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ustomXml" Target="../customXml/item1.xml"/><Relationship Id="rId3" Type="http://schemas.openxmlformats.org/officeDocument/2006/relationships/slideMaster" Target="slideMasters/slideMaster1.xml"/><Relationship Id="rId12" Type="http://schemas.openxmlformats.org/officeDocument/2006/relationships/font" Target="fonts/CenturyGothic-boldItalic.fntdata"/><Relationship Id="rId7" Type="http://schemas.openxmlformats.org/officeDocument/2006/relationships/slide" Target="slides/slide3.xml"/><Relationship Id="rId2" Type="http://schemas.openxmlformats.org/officeDocument/2006/relationships/presProps" Target="presProps.xml"/><Relationship Id="rId1" Type="http://schemas.openxmlformats.org/officeDocument/2006/relationships/theme" Target="theme/theme2.xml"/><Relationship Id="rId11" Type="http://schemas.openxmlformats.org/officeDocument/2006/relationships/font" Target="fonts/CenturyGothic-italic.fntdata"/><Relationship Id="rId6" Type="http://schemas.openxmlformats.org/officeDocument/2006/relationships/slide" Target="slides/slide2.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font" Target="fonts/CenturyGothic-bold.fntdata"/><Relationship Id="rId4" Type="http://schemas.openxmlformats.org/officeDocument/2006/relationships/notesMaster" Target="notesMasters/notesMaster1.xml"/><Relationship Id="rId9" Type="http://schemas.openxmlformats.org/officeDocument/2006/relationships/font" Target="fonts/CenturyGothic-regular.fntdata"/><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1eb6900b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1eb6900b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1eb6900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11eb6900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f9b0a7d2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f9b0a7d2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1eb6900b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1eb6900b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hyperlink" Target="http://drive.google.com/file/d/1m80UmpX7p-a31vax9LXIz5vrf04pEpEW/view" TargetMode="Externa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drive.google.com/file/d/1m80UmpX7p-a31vax9LXIz5vrf04pEpEW/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drive.google.com/file/d/1m80UmpX7p-a31vax9LXIz5vrf04pEpEW/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408575"/>
            <a:ext cx="8520600" cy="243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latin typeface="Century Gothic"/>
                <a:ea typeface="Century Gothic"/>
                <a:cs typeface="Century Gothic"/>
                <a:sym typeface="Century Gothic"/>
              </a:rPr>
              <a:t>Unit 3 Mid-Unit Assessment </a:t>
            </a:r>
            <a:endParaRPr sz="4400">
              <a:latin typeface="Century Gothic"/>
              <a:ea typeface="Century Gothic"/>
              <a:cs typeface="Century Gothic"/>
              <a:sym typeface="Century Gothic"/>
            </a:endParaRPr>
          </a:p>
          <a:p>
            <a:pPr indent="0" lvl="0" marL="0" rtl="0" algn="ctr">
              <a:lnSpc>
                <a:spcPct val="115000"/>
              </a:lnSpc>
              <a:spcBef>
                <a:spcPts val="0"/>
              </a:spcBef>
              <a:spcAft>
                <a:spcPts val="0"/>
              </a:spcAft>
              <a:buNone/>
            </a:pPr>
            <a:r>
              <a:t/>
            </a:r>
            <a:endParaRPr sz="2000">
              <a:solidFill>
                <a:srgbClr val="000000"/>
              </a:solidFill>
              <a:highlight>
                <a:srgbClr val="FFFFFF"/>
              </a:highlight>
              <a:latin typeface="Century Gothic"/>
              <a:ea typeface="Century Gothic"/>
              <a:cs typeface="Century Gothic"/>
              <a:sym typeface="Century Gothic"/>
            </a:endParaRPr>
          </a:p>
          <a:p>
            <a:pPr indent="0" lvl="0" marL="0" rtl="0" algn="ctr">
              <a:lnSpc>
                <a:spcPct val="115000"/>
              </a:lnSpc>
              <a:spcBef>
                <a:spcPts val="0"/>
              </a:spcBef>
              <a:spcAft>
                <a:spcPts val="0"/>
              </a:spcAft>
              <a:buClr>
                <a:schemeClr val="dk1"/>
              </a:buClr>
              <a:buSzPts val="1100"/>
              <a:buFont typeface="Arial"/>
              <a:buNone/>
            </a:pPr>
            <a:r>
              <a:rPr i="1" lang="en" sz="2700">
                <a:solidFill>
                  <a:srgbClr val="000000"/>
                </a:solidFill>
                <a:highlight>
                  <a:srgbClr val="FFFFFF"/>
                </a:highlight>
                <a:latin typeface="Century Gothic"/>
                <a:ea typeface="Century Gothic"/>
                <a:cs typeface="Century Gothic"/>
                <a:sym typeface="Century Gothic"/>
              </a:rPr>
              <a:t>Mama and Papa Have a Store</a:t>
            </a:r>
            <a:endParaRPr i="1" sz="2700">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rPr lang="en" sz="2400">
                <a:latin typeface="Century Gothic"/>
                <a:ea typeface="Century Gothic"/>
                <a:cs typeface="Century Gothic"/>
                <a:sym typeface="Century Gothic"/>
              </a:rPr>
              <a:t>Text excerpt and </a:t>
            </a:r>
            <a:r>
              <a:rPr lang="en" sz="2400">
                <a:latin typeface="Century Gothic"/>
                <a:ea typeface="Century Gothic"/>
                <a:cs typeface="Century Gothic"/>
                <a:sym typeface="Century Gothic"/>
              </a:rPr>
              <a:t>illustration, with audio </a:t>
            </a:r>
            <a:endParaRPr sz="2400">
              <a:latin typeface="Century Gothic"/>
              <a:ea typeface="Century Gothic"/>
              <a:cs typeface="Century Gothic"/>
              <a:sym typeface="Century Gothic"/>
            </a:endParaRPr>
          </a:p>
        </p:txBody>
      </p:sp>
      <p:sp>
        <p:nvSpPr>
          <p:cNvPr id="55" name="Google Shape;55;p13"/>
          <p:cNvSpPr txBox="1"/>
          <p:nvPr>
            <p:ph idx="1" type="subTitle"/>
          </p:nvPr>
        </p:nvSpPr>
        <p:spPr>
          <a:xfrm>
            <a:off x="311700" y="41240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Unit 3, Week 5</a:t>
            </a:r>
            <a:endParaRPr>
              <a:latin typeface="Century Gothic"/>
              <a:ea typeface="Century Gothic"/>
              <a:cs typeface="Century Gothic"/>
              <a:sym typeface="Century Gothic"/>
            </a:endParaRPr>
          </a:p>
        </p:txBody>
      </p:sp>
      <p:pic>
        <p:nvPicPr>
          <p:cNvPr id="56" name="Google Shape;56;p13"/>
          <p:cNvPicPr preferRelativeResize="0"/>
          <p:nvPr/>
        </p:nvPicPr>
        <p:blipFill>
          <a:blip r:embed="rId3">
            <a:alphaModFix/>
          </a:blip>
          <a:stretch>
            <a:fillRect/>
          </a:stretch>
        </p:blipFill>
        <p:spPr>
          <a:xfrm>
            <a:off x="3574374" y="193575"/>
            <a:ext cx="1995249" cy="1412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1153650"/>
            <a:ext cx="4524900" cy="3203549"/>
          </a:xfrm>
          <a:prstGeom prst="rect">
            <a:avLst/>
          </a:prstGeom>
          <a:noFill/>
          <a:ln>
            <a:noFill/>
          </a:ln>
        </p:spPr>
      </p:pic>
      <p:pic>
        <p:nvPicPr>
          <p:cNvPr id="62" name="Google Shape;62;p14"/>
          <p:cNvPicPr preferRelativeResize="0"/>
          <p:nvPr/>
        </p:nvPicPr>
        <p:blipFill>
          <a:blip r:embed="rId4">
            <a:alphaModFix/>
          </a:blip>
          <a:stretch>
            <a:fillRect/>
          </a:stretch>
        </p:blipFill>
        <p:spPr>
          <a:xfrm>
            <a:off x="4572000" y="1153663"/>
            <a:ext cx="4524900" cy="3203522"/>
          </a:xfrm>
          <a:prstGeom prst="rect">
            <a:avLst/>
          </a:prstGeom>
          <a:noFill/>
          <a:ln>
            <a:noFill/>
          </a:ln>
        </p:spPr>
      </p:pic>
      <p:pic>
        <p:nvPicPr>
          <p:cNvPr id="63" name="Google Shape;63;p14" title="Mama and Papa Have a Store 7.mp3">
            <a:hlinkClick r:id="rId5"/>
          </p:cNvPr>
          <p:cNvPicPr preferRelativeResize="0"/>
          <p:nvPr/>
        </p:nvPicPr>
        <p:blipFill>
          <a:blip r:embed="rId6">
            <a:alphaModFix/>
          </a:blip>
          <a:stretch>
            <a:fillRect/>
          </a:stretch>
        </p:blipFill>
        <p:spPr>
          <a:xfrm>
            <a:off x="152400" y="152400"/>
            <a:ext cx="659325" cy="659325"/>
          </a:xfrm>
          <a:prstGeom prst="rect">
            <a:avLst/>
          </a:prstGeom>
          <a:noFill/>
          <a:ln cap="flat" cmpd="sng" w="19050">
            <a:solidFill>
              <a:srgbClr val="6AA84F"/>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DD8"/>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642950" y="470875"/>
            <a:ext cx="8106900" cy="4271400"/>
          </a:xfrm>
          <a:prstGeom prst="rect">
            <a:avLst/>
          </a:prstGeom>
        </p:spPr>
        <p:txBody>
          <a:bodyPr anchorCtr="0" anchor="t" bIns="91425" lIns="91425" spcFirstLastPara="1" rIns="91425" wrap="square" tIns="91425">
            <a:noAutofit/>
          </a:bodyPr>
          <a:lstStyle/>
          <a:p>
            <a:pPr indent="457200" lvl="0" marL="0" marR="0" rtl="0" algn="l">
              <a:lnSpc>
                <a:spcPct val="130000"/>
              </a:lnSpc>
              <a:spcBef>
                <a:spcPts val="0"/>
              </a:spcBef>
              <a:spcAft>
                <a:spcPts val="0"/>
              </a:spcAft>
              <a:buClr>
                <a:schemeClr val="dk1"/>
              </a:buClr>
              <a:buSzPts val="1100"/>
              <a:buFont typeface="Arial"/>
              <a:buNone/>
            </a:pPr>
            <a:r>
              <a:rPr lang="en" sz="1900">
                <a:solidFill>
                  <a:srgbClr val="3C4043"/>
                </a:solidFill>
                <a:latin typeface="Century Gothic"/>
                <a:ea typeface="Century Gothic"/>
                <a:cs typeface="Century Gothic"/>
                <a:sym typeface="Century Gothic"/>
              </a:rPr>
              <a:t>Mama and Papa have a store, a Chinese store in Guatemala City. They sell buttons, ribbons, thread, and cloth. They sell paper lanterns, plastic balls, firecrackers, and perfume. Needles, white gloves, tablecloths, bottles of soy sauce—there’s everything in my parents’ store. It smells of flowers and of the freshly swept moist sawdust they use for cleaning the tiled floor.</a:t>
            </a:r>
            <a:endParaRPr sz="1900">
              <a:solidFill>
                <a:srgbClr val="3C4043"/>
              </a:solidFill>
              <a:latin typeface="Century Gothic"/>
              <a:ea typeface="Century Gothic"/>
              <a:cs typeface="Century Gothic"/>
              <a:sym typeface="Century Gothic"/>
            </a:endParaRPr>
          </a:p>
          <a:p>
            <a:pPr indent="0" lvl="0" marL="0" marR="0" rtl="0" algn="l">
              <a:lnSpc>
                <a:spcPct val="130000"/>
              </a:lnSpc>
              <a:spcBef>
                <a:spcPts val="0"/>
              </a:spcBef>
              <a:spcAft>
                <a:spcPts val="0"/>
              </a:spcAft>
              <a:buClr>
                <a:schemeClr val="dk1"/>
              </a:buClr>
              <a:buSzPts val="1100"/>
              <a:buFont typeface="Arial"/>
              <a:buNone/>
            </a:pPr>
            <a:r>
              <a:rPr lang="en" sz="1900">
                <a:solidFill>
                  <a:srgbClr val="3C4043"/>
                </a:solidFill>
                <a:latin typeface="Century Gothic"/>
                <a:ea typeface="Century Gothic"/>
                <a:cs typeface="Century Gothic"/>
                <a:sym typeface="Century Gothic"/>
              </a:rPr>
              <a:t>	Mama knits without looking down and talks with the customers in Spanish. They call her doña Graciela. But in Chinese her name means Lady Who Lives in the Moon.</a:t>
            </a:r>
            <a:endParaRPr sz="1900">
              <a:solidFill>
                <a:srgbClr val="3C4043"/>
              </a:solidFill>
              <a:latin typeface="Century Gothic"/>
              <a:ea typeface="Century Gothic"/>
              <a:cs typeface="Century Gothic"/>
              <a:sym typeface="Century Gothic"/>
            </a:endParaRPr>
          </a:p>
          <a:p>
            <a:pPr indent="0" lvl="0" marL="0" marR="0" rtl="0" algn="l">
              <a:lnSpc>
                <a:spcPct val="130000"/>
              </a:lnSpc>
              <a:spcBef>
                <a:spcPts val="0"/>
              </a:spcBef>
              <a:spcAft>
                <a:spcPts val="0"/>
              </a:spcAft>
              <a:buClr>
                <a:schemeClr val="dk1"/>
              </a:buClr>
              <a:buSzPts val="1100"/>
              <a:buFont typeface="Arial"/>
              <a:buNone/>
            </a:pPr>
            <a:r>
              <a:rPr lang="en" sz="1900">
                <a:solidFill>
                  <a:srgbClr val="3C4043"/>
                </a:solidFill>
                <a:latin typeface="Century Gothic"/>
                <a:ea typeface="Century Gothic"/>
                <a:cs typeface="Century Gothic"/>
                <a:sym typeface="Century Gothic"/>
              </a:rPr>
              <a:t>	Papa at his desk adds and subtracts with his abacus. He is don Rodolfo in Spanish, and in Chinese his name means Fragrant Pond.</a:t>
            </a:r>
            <a:endParaRPr sz="2200">
              <a:latin typeface="Century Gothic"/>
              <a:ea typeface="Century Gothic"/>
              <a:cs typeface="Century Gothic"/>
              <a:sym typeface="Century Gothic"/>
            </a:endParaRPr>
          </a:p>
        </p:txBody>
      </p:sp>
      <p:pic>
        <p:nvPicPr>
          <p:cNvPr id="69" name="Google Shape;69;p15" title="Mama and Papa Have a Store 7.mp3">
            <a:hlinkClick r:id="rId3"/>
          </p:cNvPr>
          <p:cNvPicPr preferRelativeResize="0"/>
          <p:nvPr/>
        </p:nvPicPr>
        <p:blipFill>
          <a:blip r:embed="rId4">
            <a:alphaModFix/>
          </a:blip>
          <a:stretch>
            <a:fillRect/>
          </a:stretch>
        </p:blipFill>
        <p:spPr>
          <a:xfrm>
            <a:off x="152400" y="76200"/>
            <a:ext cx="609775" cy="609775"/>
          </a:xfrm>
          <a:prstGeom prst="rect">
            <a:avLst/>
          </a:prstGeom>
          <a:noFill/>
          <a:ln cap="flat" cmpd="sng" w="9525">
            <a:solidFill>
              <a:srgbClr val="6AA84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143713" y="144613"/>
            <a:ext cx="6856575" cy="4854276"/>
          </a:xfrm>
          <a:prstGeom prst="rect">
            <a:avLst/>
          </a:prstGeom>
          <a:noFill/>
          <a:ln>
            <a:noFill/>
          </a:ln>
        </p:spPr>
      </p:pic>
      <p:pic>
        <p:nvPicPr>
          <p:cNvPr id="75" name="Google Shape;75;p16" title="Mama and Papa Have a Store 7.mp3">
            <a:hlinkClick r:id="rId4"/>
          </p:cNvPr>
          <p:cNvPicPr preferRelativeResize="0"/>
          <p:nvPr/>
        </p:nvPicPr>
        <p:blipFill>
          <a:blip r:embed="rId5">
            <a:alphaModFix/>
          </a:blip>
          <a:stretch>
            <a:fillRect/>
          </a:stretch>
        </p:blipFill>
        <p:spPr>
          <a:xfrm>
            <a:off x="152400" y="144625"/>
            <a:ext cx="560225" cy="560225"/>
          </a:xfrm>
          <a:prstGeom prst="rect">
            <a:avLst/>
          </a:prstGeom>
          <a:noFill/>
          <a:ln cap="flat" cmpd="sng" w="9525">
            <a:solidFill>
              <a:srgbClr val="6AA84F"/>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314DEC-69B6-4D2E-B01C-AFD35EBD1F38}"/>
</file>

<file path=customXml/itemProps2.xml><?xml version="1.0" encoding="utf-8"?>
<ds:datastoreItem xmlns:ds="http://schemas.openxmlformats.org/officeDocument/2006/customXml" ds:itemID="{A512B11D-CF54-467C-8597-04858789C50E}"/>
</file>

<file path=customXml/itemProps3.xml><?xml version="1.0" encoding="utf-8"?>
<ds:datastoreItem xmlns:ds="http://schemas.openxmlformats.org/officeDocument/2006/customXml" ds:itemID="{58DA6E1B-6A5B-48A5-BC9F-6B178764942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