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boldItalic.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CenturyGothic-italic.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CenturyGothic-bold.fntdata"/><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15" Type="http://schemas.openxmlformats.org/officeDocument/2006/relationships/font" Target="fonts/CenturyGothic-regular.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dcecf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dcecf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anticipation</a:t>
            </a:r>
            <a:r>
              <a:rPr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the feeling of being hopeful or nervous about something that will soon happen</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collective</a:t>
            </a:r>
            <a:r>
              <a:rPr lang="en" sz="1200">
                <a:solidFill>
                  <a:schemeClr val="dk1"/>
                </a:solidFill>
                <a:latin typeface="Calibri"/>
                <a:ea typeface="Calibri"/>
                <a:cs typeface="Calibri"/>
                <a:sym typeface="Calibri"/>
              </a:rPr>
              <a:t>: relating to a group of individuals, considered all together</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determined</a:t>
            </a:r>
            <a:r>
              <a:rPr lang="en" sz="1200">
                <a:solidFill>
                  <a:schemeClr val="dk1"/>
                </a:solidFill>
                <a:latin typeface="Calibri"/>
                <a:ea typeface="Calibri"/>
                <a:cs typeface="Calibri"/>
                <a:sym typeface="Calibri"/>
              </a:rPr>
              <a:t>: focused on achieving a goal</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homage</a:t>
            </a:r>
            <a:r>
              <a:rPr lang="en" sz="1200">
                <a:solidFill>
                  <a:schemeClr val="dk1"/>
                </a:solidFill>
                <a:latin typeface="Calibri"/>
                <a:ea typeface="Calibri"/>
                <a:cs typeface="Calibri"/>
                <a:sym typeface="Calibri"/>
              </a:rPr>
              <a:t>: a way to show respect for something or someone </a:t>
            </a:r>
            <a:endParaRPr i="1" sz="1200">
              <a:solidFill>
                <a:srgbClr val="4A86E8"/>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humanity</a:t>
            </a:r>
            <a:r>
              <a:rPr lang="en" sz="1200">
                <a:solidFill>
                  <a:schemeClr val="dk1"/>
                </a:solidFill>
                <a:latin typeface="Calibri"/>
                <a:ea typeface="Calibri"/>
                <a:cs typeface="Calibri"/>
                <a:sym typeface="Calibri"/>
              </a:rPr>
              <a:t>: all people</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individual</a:t>
            </a:r>
            <a:r>
              <a:rPr lang="en" sz="1200">
                <a:solidFill>
                  <a:schemeClr val="dk1"/>
                </a:solidFill>
                <a:latin typeface="Calibri"/>
                <a:ea typeface="Calibri"/>
                <a:cs typeface="Calibri"/>
                <a:sym typeface="Calibri"/>
              </a:rPr>
              <a:t>: referring to one person</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legacy</a:t>
            </a:r>
            <a:r>
              <a:rPr lang="en" sz="1200">
                <a:solidFill>
                  <a:schemeClr val="dk1"/>
                </a:solidFill>
                <a:latin typeface="Calibri"/>
                <a:ea typeface="Calibri"/>
                <a:cs typeface="Calibri"/>
                <a:sym typeface="Calibri"/>
              </a:rPr>
              <a:t>:</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lasting reputation or impact </a:t>
            </a:r>
            <a:endParaRPr b="1"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reputation</a:t>
            </a:r>
            <a:r>
              <a:rPr lang="en" sz="1200">
                <a:solidFill>
                  <a:schemeClr val="dk1"/>
                </a:solidFill>
                <a:latin typeface="Calibri"/>
                <a:ea typeface="Calibri"/>
                <a:cs typeface="Calibri"/>
                <a:sym typeface="Calibri"/>
              </a:rPr>
              <a:t>: the way a person or thing is thought of by others</a:t>
            </a:r>
            <a:endParaRPr b="1" sz="1200">
              <a:solidFill>
                <a:schemeClr val="dk1"/>
              </a:solidFill>
              <a:latin typeface="Calibri"/>
              <a:ea typeface="Calibri"/>
              <a:cs typeface="Calibri"/>
              <a:sym typeface="Calibri"/>
            </a:endParaRPr>
          </a:p>
          <a:p>
            <a:pPr indent="0" lvl="0" marL="0" rtl="0" algn="l">
              <a:spcBef>
                <a:spcPts val="30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05559f9fc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05559f9fc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anticipation</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balloon is going to burst! We can see this child’s anticipation in the way she holds her ears. What kind of anticipation does she feel? Maybe excited, maybe nervous, maybe some of both!</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Imagine you are traveling to a </a:t>
            </a:r>
            <a:r>
              <a:rPr i="1" lang="en" sz="1200">
                <a:solidFill>
                  <a:schemeClr val="dk1"/>
                </a:solidFill>
                <a:latin typeface="Calibri"/>
                <a:ea typeface="Calibri"/>
                <a:cs typeface="Calibri"/>
                <a:sym typeface="Calibri"/>
              </a:rPr>
              <a:t>new place</a:t>
            </a:r>
            <a:r>
              <a:rPr i="1" lang="en" sz="1200">
                <a:solidFill>
                  <a:schemeClr val="dk1"/>
                </a:solidFill>
                <a:latin typeface="Calibri"/>
                <a:ea typeface="Calibri"/>
                <a:cs typeface="Calibri"/>
                <a:sym typeface="Calibri"/>
              </a:rPr>
              <a:t> or going to see your family far away. What does your anticipation feel like?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https://www.loonerpop.com/watch/balloon-explosion-hd-blow-to-pop-with-plastic-suit_BSBtl5O4AiZUsGE.html?lang=english</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0c9a41ff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0c9a41ff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collective </a:t>
            </a:r>
            <a:r>
              <a:rPr lang="en" sz="1200">
                <a:solidFill>
                  <a:schemeClr val="dk1"/>
                </a:solidFill>
                <a:latin typeface="Calibri"/>
                <a:ea typeface="Calibri"/>
                <a:cs typeface="Calibri"/>
                <a:sym typeface="Calibri"/>
              </a:rPr>
              <a:t>(adjective)</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we make a collective decision, we think about all the people involved and what is good for the whole group, not only about what each person wants.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is one example of a collective decision we have made in our classroom to make it a good place for all </a:t>
            </a:r>
            <a:r>
              <a:rPr i="1" lang="en" sz="1200">
                <a:solidFill>
                  <a:schemeClr val="dk1"/>
                </a:solidFill>
                <a:latin typeface="Calibri"/>
                <a:ea typeface="Calibri"/>
                <a:cs typeface="Calibri"/>
                <a:sym typeface="Calibri"/>
              </a:rPr>
              <a:t>learners</a:t>
            </a:r>
            <a:r>
              <a:rPr i="1" lang="en" sz="1200">
                <a:solidFill>
                  <a:schemeClr val="dk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https://blog.medicalgps.com/7-essentials-for-physician-practices-it-starts-with-a-daily-huddle/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05559f9fc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05559f9fc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determined</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(adjective)</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child has to be determined to master the climbing bars. She has decided that she is going to do it, and she does not look like she is going to give up.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Can you think of a time when you or someone you know has been determined to do something? Try to think of something that seemed really hard, and that you had to promise yourself that you were going to do anyway.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https://foter.com/7-science-based-benefits-of-monkey-bars-playtime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0ecceaafb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0ecceaafb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homage</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In their book, </a:t>
            </a:r>
            <a:r>
              <a:rPr lang="en" sz="1200">
                <a:solidFill>
                  <a:schemeClr val="dk1"/>
                </a:solidFill>
                <a:latin typeface="Calibri"/>
                <a:ea typeface="Calibri"/>
                <a:cs typeface="Calibri"/>
                <a:sym typeface="Calibri"/>
              </a:rPr>
              <a:t>Dream Street</a:t>
            </a:r>
            <a:r>
              <a:rPr i="1" lang="en" sz="1200">
                <a:solidFill>
                  <a:schemeClr val="dk1"/>
                </a:solidFill>
                <a:latin typeface="Calibri"/>
                <a:ea typeface="Calibri"/>
                <a:cs typeface="Calibri"/>
                <a:sym typeface="Calibri"/>
              </a:rPr>
              <a:t>, two cousins, the writer Tricia Elam Walker and the artist Ekua Holmes, pay homage to the neighborhood they love and where they grew up. They give respect to a place they love through writing and collages.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a:t>
            </a:r>
            <a:r>
              <a:rPr lang="en" sz="1200">
                <a:solidFill>
                  <a:schemeClr val="dk1"/>
                </a:solidFill>
                <a:latin typeface="Calibri"/>
                <a:ea typeface="Calibri"/>
                <a:cs typeface="Calibri"/>
                <a:sym typeface="Calibri"/>
              </a:rPr>
              <a:t>prompt</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Who is someone or what is a place you would give homage to? What would you do to show your respect for that person or place?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Cover of </a:t>
            </a:r>
            <a:r>
              <a:rPr i="1" lang="en" sz="1000">
                <a:solidFill>
                  <a:schemeClr val="dk1"/>
                </a:solidFill>
                <a:latin typeface="Calibri"/>
                <a:ea typeface="Calibri"/>
                <a:cs typeface="Calibri"/>
                <a:sym typeface="Calibri"/>
              </a:rPr>
              <a:t>Dream Street</a:t>
            </a:r>
            <a:r>
              <a:rPr lang="en" sz="1000">
                <a:solidFill>
                  <a:schemeClr val="dk1"/>
                </a:solidFill>
                <a:latin typeface="Calibri"/>
                <a:ea typeface="Calibri"/>
                <a:cs typeface="Calibri"/>
                <a:sym typeface="Calibri"/>
              </a:rPr>
              <a:t>, Tricia Elam Walker and Ekua Holmes</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4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05559f9fc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05559f9fc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humanity</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we talk about humanity, we are referring to all people, all around the world. We might think about a wish for humanity, such as for happiness for all humanity, or for peace between all countries.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is something that you think is important for humanity—all people—to think about or to do?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https://www.filmsforaction.org/articles/all-i-ask-is-that-you-see-my-humanity-which-means-seeing-the-humanity-in-all-people/</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0d926cb15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0d926cb15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individual</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(adjective)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Sometimes we work on a collective task, all together, like when we wrote a letter to _____ to advocate for _____. </a:t>
            </a:r>
            <a:r>
              <a:rPr lang="en" sz="1200">
                <a:latin typeface="Calibri"/>
                <a:ea typeface="Calibri"/>
                <a:cs typeface="Calibri"/>
                <a:sym typeface="Calibri"/>
              </a:rPr>
              <a:t>[Refer to the Unit 1 project or another group endeavor.]</a:t>
            </a:r>
            <a:endParaRPr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Other times I ask you to do an individual task—to do something all by yourself—like an assessment.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latin typeface="Calibri"/>
                <a:ea typeface="Calibri"/>
                <a:cs typeface="Calibri"/>
                <a:sym typeface="Calibri"/>
              </a:rPr>
              <a:t>Think, Pair, Share prompt: </a:t>
            </a:r>
            <a:endParaRPr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Think of an individual activity you have done, briefly describe it, </a:t>
            </a:r>
            <a:r>
              <a:rPr i="1" lang="en" sz="1200">
                <a:solidFill>
                  <a:schemeClr val="dk1"/>
                </a:solidFill>
                <a:latin typeface="Calibri"/>
                <a:ea typeface="Calibri"/>
                <a:cs typeface="Calibri"/>
                <a:sym typeface="Calibri"/>
              </a:rPr>
              <a:t>and talk </a:t>
            </a:r>
            <a:r>
              <a:rPr i="1" lang="en" sz="1200">
                <a:solidFill>
                  <a:schemeClr val="dk1"/>
                </a:solidFill>
                <a:latin typeface="Calibri"/>
                <a:ea typeface="Calibri"/>
                <a:cs typeface="Calibri"/>
                <a:sym typeface="Calibri"/>
              </a:rPr>
              <a:t>about how you felt about it.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https://www.familyeducation.com/life/cognitive-psychological-development/i-need-help-my-five-year-old-writes-backward</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5559f9fc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5559f9fc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legacy </a:t>
            </a:r>
            <a:r>
              <a:rPr lang="en" sz="1200">
                <a:solidFill>
                  <a:schemeClr val="dk1"/>
                </a:solidFill>
                <a:latin typeface="Calibri"/>
                <a:ea typeface="Calibri"/>
                <a:cs typeface="Calibri"/>
                <a:sym typeface="Calibri"/>
              </a:rPr>
              <a:t>(noun)</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In Kenya and all around the world, people plant trees to protect the health of the environment for all living things. This is part of the legacy of Wangari Maathai—the impact she has through her life and work.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[If known and relevant, make a connection to the person for whom the school is named: </a:t>
            </a:r>
            <a:r>
              <a:rPr i="1" lang="en" sz="1200">
                <a:solidFill>
                  <a:schemeClr val="dk1"/>
                </a:solidFill>
                <a:latin typeface="Calibri"/>
                <a:ea typeface="Calibri"/>
                <a:cs typeface="Calibri"/>
                <a:sym typeface="Calibri"/>
              </a:rPr>
              <a:t>Our school is named for _____, who _____; a commitment to education/equal rights/etc. is part of </a:t>
            </a:r>
            <a:r>
              <a:rPr i="1" lang="en" sz="1200">
                <a:solidFill>
                  <a:schemeClr val="dk1"/>
                </a:solidFill>
                <a:latin typeface="Calibri"/>
                <a:ea typeface="Calibri"/>
                <a:cs typeface="Calibri"/>
                <a:sym typeface="Calibri"/>
              </a:rPr>
              <a:t>their</a:t>
            </a:r>
            <a:r>
              <a:rPr i="1" lang="en" sz="1200">
                <a:solidFill>
                  <a:schemeClr val="dk1"/>
                </a:solidFill>
                <a:latin typeface="Calibri"/>
                <a:ea typeface="Calibri"/>
                <a:cs typeface="Calibri"/>
                <a:sym typeface="Calibri"/>
              </a:rPr>
              <a:t> legacy.</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a:t>
            </a:r>
            <a:r>
              <a:rPr lang="en" sz="1200">
                <a:solidFill>
                  <a:schemeClr val="dk1"/>
                </a:solidFill>
                <a:latin typeface="Calibri"/>
                <a:ea typeface="Calibri"/>
                <a:cs typeface="Calibri"/>
                <a:sym typeface="Calibri"/>
              </a:rPr>
              <a:t>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legacy can you imagine having? You could say, “I want my legacy to be that _____.”</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https://www.goldmanprize.org/blog/green-belt-movement-wangari-maathai/</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d926cb1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d926cb1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reputation</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New England have a reputation for being a place where sports are important to many people. Even people who don’t really watch sports can say that New England is known for this.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rgbClr val="4A86E8"/>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Can you think of a place that has a reputation for something special—a good place to eat, a good place to play, a good place to visit in the summer? What is the place, and what is its reputation?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https://www.bostonsbigfour.com/this-week-in-boston-sports/</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1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Weekly Words</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3, Week 4</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anticipation</a:t>
            </a:r>
            <a:endParaRPr sz="2600">
              <a:latin typeface="Century Gothic"/>
              <a:ea typeface="Century Gothic"/>
              <a:cs typeface="Century Gothic"/>
              <a:sym typeface="Century Gothic"/>
            </a:endParaRPr>
          </a:p>
        </p:txBody>
      </p:sp>
      <p:sp>
        <p:nvSpPr>
          <p:cNvPr id="60" name="Google Shape;60;p14"/>
          <p:cNvSpPr txBox="1"/>
          <p:nvPr>
            <p:ph idx="1" type="subTitle"/>
          </p:nvPr>
        </p:nvSpPr>
        <p:spPr>
          <a:xfrm>
            <a:off x="265500" y="2895925"/>
            <a:ext cx="4045200" cy="17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the feeling of being hopeful or nervous about something that will soon happen</a:t>
            </a:r>
            <a:endParaRPr sz="1800">
              <a:solidFill>
                <a:srgbClr val="222222"/>
              </a:solidFill>
              <a:latin typeface="Century Gothic"/>
              <a:ea typeface="Century Gothic"/>
              <a:cs typeface="Century Gothic"/>
              <a:sym typeface="Century Gothic"/>
            </a:endParaRPr>
          </a:p>
        </p:txBody>
      </p:sp>
      <p:pic>
        <p:nvPicPr>
          <p:cNvPr id="61" name="Google Shape;61;p14"/>
          <p:cNvPicPr preferRelativeResize="0"/>
          <p:nvPr/>
        </p:nvPicPr>
        <p:blipFill rotWithShape="1">
          <a:blip r:embed="rId3">
            <a:alphaModFix/>
          </a:blip>
          <a:srcRect b="0" l="19485" r="10171" t="0"/>
          <a:stretch/>
        </p:blipFill>
        <p:spPr>
          <a:xfrm>
            <a:off x="5123250" y="1013250"/>
            <a:ext cx="3469949" cy="276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collective</a:t>
            </a:r>
            <a:endParaRPr b="1">
              <a:latin typeface="Century Gothic"/>
              <a:ea typeface="Century Gothic"/>
              <a:cs typeface="Century Gothic"/>
              <a:sym typeface="Century Gothic"/>
            </a:endParaRPr>
          </a:p>
        </p:txBody>
      </p:sp>
      <p:sp>
        <p:nvSpPr>
          <p:cNvPr id="67" name="Google Shape;67;p15"/>
          <p:cNvSpPr txBox="1"/>
          <p:nvPr>
            <p:ph idx="1" type="subTitle"/>
          </p:nvPr>
        </p:nvSpPr>
        <p:spPr>
          <a:xfrm>
            <a:off x="265500" y="31431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adjective</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relating to a group of individuals, considered all together</a:t>
            </a:r>
            <a:endParaRPr sz="1800">
              <a:solidFill>
                <a:srgbClr val="000000"/>
              </a:solidFill>
              <a:latin typeface="Century Gothic"/>
              <a:ea typeface="Century Gothic"/>
              <a:cs typeface="Century Gothic"/>
              <a:sym typeface="Century Gothic"/>
            </a:endParaRPr>
          </a:p>
        </p:txBody>
      </p:sp>
      <p:sp>
        <p:nvSpPr>
          <p:cNvPr id="68" name="Google Shape;68;p15"/>
          <p:cNvSpPr txBox="1"/>
          <p:nvPr/>
        </p:nvSpPr>
        <p:spPr>
          <a:xfrm>
            <a:off x="6980750" y="2878425"/>
            <a:ext cx="1322400" cy="1063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5"/>
          <p:cNvPicPr preferRelativeResize="0"/>
          <p:nvPr/>
        </p:nvPicPr>
        <p:blipFill>
          <a:blip r:embed="rId3">
            <a:alphaModFix/>
          </a:blip>
          <a:stretch>
            <a:fillRect/>
          </a:stretch>
        </p:blipFill>
        <p:spPr>
          <a:xfrm>
            <a:off x="4843200" y="1184525"/>
            <a:ext cx="4045199" cy="21173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determined</a:t>
            </a:r>
            <a:endParaRPr b="1">
              <a:latin typeface="Century Gothic"/>
              <a:ea typeface="Century Gothic"/>
              <a:cs typeface="Century Gothic"/>
              <a:sym typeface="Century Gothic"/>
            </a:endParaRPr>
          </a:p>
        </p:txBody>
      </p:sp>
      <p:sp>
        <p:nvSpPr>
          <p:cNvPr id="75" name="Google Shape;75;p16"/>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adjective</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000000"/>
                </a:solidFill>
                <a:highlight>
                  <a:srgbClr val="FFFFFF"/>
                </a:highlight>
                <a:latin typeface="Century Gothic"/>
                <a:ea typeface="Century Gothic"/>
                <a:cs typeface="Century Gothic"/>
                <a:sym typeface="Century Gothic"/>
              </a:rPr>
              <a:t>f</a:t>
            </a:r>
            <a:r>
              <a:rPr lang="en" sz="1800">
                <a:solidFill>
                  <a:srgbClr val="000000"/>
                </a:solidFill>
                <a:highlight>
                  <a:srgbClr val="FFFFFF"/>
                </a:highlight>
                <a:latin typeface="Century Gothic"/>
                <a:ea typeface="Century Gothic"/>
                <a:cs typeface="Century Gothic"/>
                <a:sym typeface="Century Gothic"/>
              </a:rPr>
              <a:t>ocused on achieving a goal</a:t>
            </a:r>
            <a:endParaRPr sz="1800">
              <a:solidFill>
                <a:srgbClr val="000000"/>
              </a:solidFill>
              <a:latin typeface="Century Gothic"/>
              <a:ea typeface="Century Gothic"/>
              <a:cs typeface="Century Gothic"/>
              <a:sym typeface="Century Gothic"/>
            </a:endParaRPr>
          </a:p>
        </p:txBody>
      </p:sp>
      <p:pic>
        <p:nvPicPr>
          <p:cNvPr id="76" name="Google Shape;76;p16"/>
          <p:cNvPicPr preferRelativeResize="0"/>
          <p:nvPr/>
        </p:nvPicPr>
        <p:blipFill>
          <a:blip r:embed="rId3">
            <a:alphaModFix/>
          </a:blip>
          <a:stretch>
            <a:fillRect/>
          </a:stretch>
        </p:blipFill>
        <p:spPr>
          <a:xfrm>
            <a:off x="5034725" y="587500"/>
            <a:ext cx="3661624" cy="3661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homage</a:t>
            </a:r>
            <a:endParaRPr b="1">
              <a:latin typeface="Century Gothic"/>
              <a:ea typeface="Century Gothic"/>
              <a:cs typeface="Century Gothic"/>
              <a:sym typeface="Century Gothic"/>
            </a:endParaRPr>
          </a:p>
        </p:txBody>
      </p:sp>
      <p:sp>
        <p:nvSpPr>
          <p:cNvPr id="82" name="Google Shape;82;p17"/>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a</a:t>
            </a:r>
            <a:r>
              <a:rPr lang="en" sz="1800">
                <a:solidFill>
                  <a:schemeClr val="dk1"/>
                </a:solidFill>
                <a:latin typeface="Century Gothic"/>
                <a:ea typeface="Century Gothic"/>
                <a:cs typeface="Century Gothic"/>
                <a:sym typeface="Century Gothic"/>
              </a:rPr>
              <a:t> way to show respect for something or someone</a:t>
            </a:r>
            <a:endParaRPr b="1" sz="1800">
              <a:solidFill>
                <a:srgbClr val="4A86E8"/>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id="83" name="Google Shape;83;p17"/>
          <p:cNvPicPr preferRelativeResize="0"/>
          <p:nvPr/>
        </p:nvPicPr>
        <p:blipFill>
          <a:blip r:embed="rId3">
            <a:alphaModFix/>
          </a:blip>
          <a:stretch>
            <a:fillRect/>
          </a:stretch>
        </p:blipFill>
        <p:spPr>
          <a:xfrm>
            <a:off x="5267600" y="290025"/>
            <a:ext cx="3169942" cy="40882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humanity</a:t>
            </a:r>
            <a:endParaRPr sz="2600">
              <a:latin typeface="Century Gothic"/>
              <a:ea typeface="Century Gothic"/>
              <a:cs typeface="Century Gothic"/>
              <a:sym typeface="Century Gothic"/>
            </a:endParaRPr>
          </a:p>
        </p:txBody>
      </p:sp>
      <p:sp>
        <p:nvSpPr>
          <p:cNvPr id="89" name="Google Shape;89;p18"/>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222222"/>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222222"/>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a</a:t>
            </a:r>
            <a:r>
              <a:rPr lang="en" sz="1800">
                <a:solidFill>
                  <a:schemeClr val="dk1"/>
                </a:solidFill>
                <a:latin typeface="Century Gothic"/>
                <a:ea typeface="Century Gothic"/>
                <a:cs typeface="Century Gothic"/>
                <a:sym typeface="Century Gothic"/>
              </a:rPr>
              <a:t>ll people</a:t>
            </a:r>
            <a:endParaRPr sz="1800">
              <a:solidFill>
                <a:schemeClr val="dk1"/>
              </a:solidFill>
              <a:latin typeface="Century Gothic"/>
              <a:ea typeface="Century Gothic"/>
              <a:cs typeface="Century Gothic"/>
              <a:sym typeface="Century Gothic"/>
            </a:endParaRPr>
          </a:p>
        </p:txBody>
      </p:sp>
      <p:pic>
        <p:nvPicPr>
          <p:cNvPr id="90" name="Google Shape;90;p18"/>
          <p:cNvPicPr preferRelativeResize="0"/>
          <p:nvPr/>
        </p:nvPicPr>
        <p:blipFill rotWithShape="1">
          <a:blip r:embed="rId3">
            <a:alphaModFix/>
          </a:blip>
          <a:srcRect b="0" l="0" r="14958" t="0"/>
          <a:stretch/>
        </p:blipFill>
        <p:spPr>
          <a:xfrm>
            <a:off x="4835625" y="1089449"/>
            <a:ext cx="4045200" cy="2491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265500" y="1949475"/>
            <a:ext cx="4045200" cy="76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individual</a:t>
            </a:r>
            <a:endParaRPr b="1">
              <a:latin typeface="Century Gothic"/>
              <a:ea typeface="Century Gothic"/>
              <a:cs typeface="Century Gothic"/>
              <a:sym typeface="Century Gothic"/>
            </a:endParaRPr>
          </a:p>
        </p:txBody>
      </p:sp>
      <p:sp>
        <p:nvSpPr>
          <p:cNvPr id="96" name="Google Shape;96;p19"/>
          <p:cNvSpPr txBox="1"/>
          <p:nvPr>
            <p:ph idx="1" type="subTitle"/>
          </p:nvPr>
        </p:nvSpPr>
        <p:spPr>
          <a:xfrm>
            <a:off x="265500" y="3225025"/>
            <a:ext cx="4045200" cy="164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highlight>
                  <a:srgbClr val="FFFFFF"/>
                </a:highlight>
                <a:latin typeface="Century Gothic"/>
                <a:ea typeface="Century Gothic"/>
                <a:cs typeface="Century Gothic"/>
                <a:sym typeface="Century Gothic"/>
              </a:rPr>
              <a:t>adjective</a:t>
            </a:r>
            <a:endParaRPr sz="1800">
              <a:solidFill>
                <a:srgbClr val="666666"/>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2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r</a:t>
            </a:r>
            <a:r>
              <a:rPr lang="en" sz="1800">
                <a:solidFill>
                  <a:schemeClr val="dk1"/>
                </a:solidFill>
                <a:latin typeface="Century Gothic"/>
                <a:ea typeface="Century Gothic"/>
                <a:cs typeface="Century Gothic"/>
                <a:sym typeface="Century Gothic"/>
              </a:rPr>
              <a:t>eferring to one person</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p:txBody>
      </p:sp>
      <p:pic>
        <p:nvPicPr>
          <p:cNvPr id="97" name="Google Shape;97;p19"/>
          <p:cNvPicPr preferRelativeResize="0"/>
          <p:nvPr/>
        </p:nvPicPr>
        <p:blipFill>
          <a:blip r:embed="rId3">
            <a:alphaModFix/>
          </a:blip>
          <a:stretch>
            <a:fillRect/>
          </a:stretch>
        </p:blipFill>
        <p:spPr>
          <a:xfrm>
            <a:off x="4831700" y="1015225"/>
            <a:ext cx="3964200" cy="263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265500" y="1272450"/>
            <a:ext cx="4045200" cy="129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500">
                <a:latin typeface="Century Gothic"/>
                <a:ea typeface="Century Gothic"/>
                <a:cs typeface="Century Gothic"/>
                <a:sym typeface="Century Gothic"/>
              </a:rPr>
              <a:t>legacy</a:t>
            </a:r>
            <a:r>
              <a:rPr b="1" lang="en">
                <a:latin typeface="Century Gothic"/>
                <a:ea typeface="Century Gothic"/>
                <a:cs typeface="Century Gothic"/>
                <a:sym typeface="Century Gothic"/>
              </a:rPr>
              <a:t> </a:t>
            </a:r>
            <a:endParaRPr sz="2600">
              <a:latin typeface="Century Gothic"/>
              <a:ea typeface="Century Gothic"/>
              <a:cs typeface="Century Gothic"/>
              <a:sym typeface="Century Gothic"/>
            </a:endParaRPr>
          </a:p>
        </p:txBody>
      </p:sp>
      <p:sp>
        <p:nvSpPr>
          <p:cNvPr id="103" name="Google Shape;103;p20"/>
          <p:cNvSpPr txBox="1"/>
          <p:nvPr>
            <p:ph idx="1" type="subTitle"/>
          </p:nvPr>
        </p:nvSpPr>
        <p:spPr>
          <a:xfrm>
            <a:off x="265500" y="3005175"/>
            <a:ext cx="4045200" cy="169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chemeClr val="dk1"/>
              </a:solidFill>
              <a:latin typeface="Century Gothic"/>
              <a:ea typeface="Century Gothic"/>
              <a:cs typeface="Century Gothic"/>
              <a:sym typeface="Century Gothic"/>
            </a:endParaRPr>
          </a:p>
          <a:p>
            <a:pPr indent="0" lvl="0" marL="0" rtl="0" algn="l">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lasting </a:t>
            </a:r>
            <a:r>
              <a:rPr lang="en" sz="1800">
                <a:solidFill>
                  <a:schemeClr val="dk1"/>
                </a:solidFill>
                <a:latin typeface="Century Gothic"/>
                <a:ea typeface="Century Gothic"/>
                <a:cs typeface="Century Gothic"/>
                <a:sym typeface="Century Gothic"/>
              </a:rPr>
              <a:t>reputation</a:t>
            </a:r>
            <a:r>
              <a:rPr lang="en" sz="1800">
                <a:solidFill>
                  <a:schemeClr val="dk1"/>
                </a:solidFill>
                <a:latin typeface="Century Gothic"/>
                <a:ea typeface="Century Gothic"/>
                <a:cs typeface="Century Gothic"/>
                <a:sym typeface="Century Gothic"/>
              </a:rPr>
              <a:t> or impact</a:t>
            </a:r>
            <a:endParaRPr sz="1800">
              <a:solidFill>
                <a:schemeClr val="dk1"/>
              </a:solidFill>
              <a:latin typeface="Century Gothic"/>
              <a:ea typeface="Century Gothic"/>
              <a:cs typeface="Century Gothic"/>
              <a:sym typeface="Century Gothic"/>
            </a:endParaRPr>
          </a:p>
        </p:txBody>
      </p:sp>
      <p:pic>
        <p:nvPicPr>
          <p:cNvPr id="104" name="Google Shape;104;p20"/>
          <p:cNvPicPr preferRelativeResize="0"/>
          <p:nvPr/>
        </p:nvPicPr>
        <p:blipFill>
          <a:blip r:embed="rId3">
            <a:alphaModFix/>
          </a:blip>
          <a:stretch>
            <a:fillRect/>
          </a:stretch>
        </p:blipFill>
        <p:spPr>
          <a:xfrm>
            <a:off x="5485100" y="403725"/>
            <a:ext cx="2807326" cy="3751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reputation</a:t>
            </a:r>
            <a:endParaRPr b="1">
              <a:latin typeface="Century Gothic"/>
              <a:ea typeface="Century Gothic"/>
              <a:cs typeface="Century Gothic"/>
              <a:sym typeface="Century Gothic"/>
            </a:endParaRPr>
          </a:p>
        </p:txBody>
      </p:sp>
      <p:sp>
        <p:nvSpPr>
          <p:cNvPr id="110" name="Google Shape;110;p21"/>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000000"/>
                </a:solidFill>
                <a:latin typeface="Century Gothic"/>
                <a:ea typeface="Century Gothic"/>
                <a:cs typeface="Century Gothic"/>
                <a:sym typeface="Century Gothic"/>
              </a:rPr>
              <a:t>t</a:t>
            </a:r>
            <a:r>
              <a:rPr lang="en" sz="1800">
                <a:solidFill>
                  <a:srgbClr val="000000"/>
                </a:solidFill>
                <a:latin typeface="Century Gothic"/>
                <a:ea typeface="Century Gothic"/>
                <a:cs typeface="Century Gothic"/>
                <a:sym typeface="Century Gothic"/>
              </a:rPr>
              <a:t>he way a person or thing is thought of by others</a:t>
            </a:r>
            <a:endParaRPr sz="1800">
              <a:solidFill>
                <a:srgbClr val="000000"/>
              </a:solidFill>
              <a:latin typeface="Century Gothic"/>
              <a:ea typeface="Century Gothic"/>
              <a:cs typeface="Century Gothic"/>
              <a:sym typeface="Century Gothic"/>
            </a:endParaRPr>
          </a:p>
        </p:txBody>
      </p:sp>
      <p:pic>
        <p:nvPicPr>
          <p:cNvPr id="111" name="Google Shape;111;p21"/>
          <p:cNvPicPr preferRelativeResize="0"/>
          <p:nvPr/>
        </p:nvPicPr>
        <p:blipFill>
          <a:blip r:embed="rId3">
            <a:alphaModFix/>
          </a:blip>
          <a:stretch>
            <a:fillRect/>
          </a:stretch>
        </p:blipFill>
        <p:spPr>
          <a:xfrm>
            <a:off x="4829125" y="1089438"/>
            <a:ext cx="4045200" cy="22754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2bf73b4ac84de7c90cc22e116d56fb9d">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4f80d8fa05db4362c37c97716e1578e8"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0DDFC8-DC90-48DB-9759-86F0CAEF4861}"/>
</file>

<file path=customXml/itemProps2.xml><?xml version="1.0" encoding="utf-8"?>
<ds:datastoreItem xmlns:ds="http://schemas.openxmlformats.org/officeDocument/2006/customXml" ds:itemID="{0D832AAE-2E1C-4457-9CC0-4C4FC1F5BAEC}"/>
</file>

<file path=customXml/itemProps3.xml><?xml version="1.0" encoding="utf-8"?>
<ds:datastoreItem xmlns:ds="http://schemas.openxmlformats.org/officeDocument/2006/customXml" ds:itemID="{B7DE70AE-45E4-497B-A54B-9003C366C126}"/>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