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font" Target="fonts/CenturyGothic-boldItalic.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CenturyGothic-italic.fntdata"/><Relationship Id="rId20" Type="http://schemas.openxmlformats.org/officeDocument/2006/relationships/customXml" Target="../customXml/item3.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font" Target="fonts/CenturyGothic-bold.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49ea95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49ea95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a49ea95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a49ea95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85529c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85529c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85529c0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85529c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105666a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d105666a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b6c3d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b6c3d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85529c0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85529c0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a8ed68f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a8ed68f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conceptdraw.com/a1242c3/preview" TargetMode="External"/><Relationship Id="rId4" Type="http://schemas.openxmlformats.org/officeDocument/2006/relationships/hyperlink" Target="http://www.brazil-travel-northeast.com/maps-of-brazil.html" TargetMode="External"/><Relationship Id="rId9" Type="http://schemas.openxmlformats.org/officeDocument/2006/relationships/hyperlink" Target="http://www.hindustantimes.com/art-and-culture/brazilian-artist-paints-the-world-s-biggest-ever-mural-in-sao-paulo/story-mpfJHjeA87i3bW4kD1DC9H.html" TargetMode="External"/><Relationship Id="rId5" Type="http://schemas.openxmlformats.org/officeDocument/2006/relationships/hyperlink" Target="https://www.lonelyplanet.com/news/2016/02/09/around-the-world-in-8-images-photos-of-the-day-4/" TargetMode="External"/><Relationship Id="rId6" Type="http://schemas.openxmlformats.org/officeDocument/2006/relationships/hyperlink" Target="https://www.boredpanda.com/world-largest-mural-street-art-las-etnias-the-ethnicities-eduardo-kobra-rio-olympics-brazil/" TargetMode="External"/><Relationship Id="rId7" Type="http://schemas.openxmlformats.org/officeDocument/2006/relationships/hyperlink" Target="https://hiddenartdesign.files.wordpress.com/2016/08/kobra-todos_somos_um-1_sml.jpg?w=730&amp;h=487" TargetMode="External"/><Relationship Id="rId8" Type="http://schemas.openxmlformats.org/officeDocument/2006/relationships/hyperlink" Target="https://www.japantimes.co.jp/news/2017/04/14/world/offbeat-world/brazilian-street-artist-paints-biggest-ever-mural/#.WlWhUFQ-fB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latin typeface="Century Gothic"/>
                <a:ea typeface="Century Gothic"/>
                <a:cs typeface="Century Gothic"/>
                <a:sym typeface="Century Gothic"/>
              </a:rPr>
              <a:t>Art in Brazil</a:t>
            </a:r>
            <a:endParaRPr sz="6000">
              <a:latin typeface="Century Gothic"/>
              <a:ea typeface="Century Gothic"/>
              <a:cs typeface="Century Gothic"/>
              <a:sym typeface="Century Gothic"/>
            </a:endParaRPr>
          </a:p>
        </p:txBody>
      </p:sp>
      <p:sp>
        <p:nvSpPr>
          <p:cNvPr id="55" name="Google Shape;55;p13"/>
          <p:cNvSpPr txBox="1"/>
          <p:nvPr>
            <p:ph idx="1" type="subTitle"/>
          </p:nvPr>
        </p:nvSpPr>
        <p:spPr>
          <a:xfrm>
            <a:off x="311700" y="41169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4, Day 3</a:t>
            </a:r>
            <a:endParaRPr>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7640" r="-7639" t="0"/>
          <a:stretch/>
        </p:blipFill>
        <p:spPr>
          <a:xfrm>
            <a:off x="1430077" y="1021875"/>
            <a:ext cx="2314600" cy="3515301"/>
          </a:xfrm>
          <a:prstGeom prst="rect">
            <a:avLst/>
          </a:prstGeom>
          <a:noFill/>
          <a:ln>
            <a:noFill/>
          </a:ln>
        </p:spPr>
      </p:pic>
      <p:pic>
        <p:nvPicPr>
          <p:cNvPr id="61" name="Google Shape;61;p14"/>
          <p:cNvPicPr preferRelativeResize="0"/>
          <p:nvPr/>
        </p:nvPicPr>
        <p:blipFill>
          <a:blip r:embed="rId4">
            <a:alphaModFix/>
          </a:blip>
          <a:stretch>
            <a:fillRect/>
          </a:stretch>
        </p:blipFill>
        <p:spPr>
          <a:xfrm>
            <a:off x="4927200" y="1396350"/>
            <a:ext cx="2531350" cy="2611500"/>
          </a:xfrm>
          <a:prstGeom prst="rect">
            <a:avLst/>
          </a:prstGeom>
          <a:noFill/>
          <a:ln>
            <a:noFill/>
          </a:ln>
        </p:spPr>
      </p:pic>
      <p:sp>
        <p:nvSpPr>
          <p:cNvPr id="62" name="Google Shape;62;p14"/>
          <p:cNvSpPr txBox="1"/>
          <p:nvPr/>
        </p:nvSpPr>
        <p:spPr>
          <a:xfrm>
            <a:off x="1393200" y="4448875"/>
            <a:ext cx="6357600" cy="7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Maps of Brazil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843313" y="519900"/>
            <a:ext cx="5457366" cy="3667350"/>
          </a:xfrm>
          <a:prstGeom prst="rect">
            <a:avLst/>
          </a:prstGeom>
          <a:noFill/>
          <a:ln>
            <a:noFill/>
          </a:ln>
        </p:spPr>
      </p:pic>
      <p:sp>
        <p:nvSpPr>
          <p:cNvPr id="68" name="Google Shape;68;p15"/>
          <p:cNvSpPr txBox="1"/>
          <p:nvPr/>
        </p:nvSpPr>
        <p:spPr>
          <a:xfrm>
            <a:off x="1843325" y="4238775"/>
            <a:ext cx="5457300" cy="71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C</a:t>
            </a:r>
            <a:r>
              <a:rPr lang="en" sz="1800">
                <a:latin typeface="Century Gothic"/>
                <a:ea typeface="Century Gothic"/>
                <a:cs typeface="Century Gothic"/>
                <a:sym typeface="Century Gothic"/>
              </a:rPr>
              <a:t>hild dancing in Carnival in Rio de Janeiro</a:t>
            </a:r>
            <a:endParaRPr sz="18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700675" y="390750"/>
            <a:ext cx="5742650" cy="3859050"/>
          </a:xfrm>
          <a:prstGeom prst="rect">
            <a:avLst/>
          </a:prstGeom>
          <a:noFill/>
          <a:ln>
            <a:noFill/>
          </a:ln>
        </p:spPr>
      </p:pic>
      <p:sp>
        <p:nvSpPr>
          <p:cNvPr id="74" name="Google Shape;74;p16"/>
          <p:cNvSpPr txBox="1"/>
          <p:nvPr/>
        </p:nvSpPr>
        <p:spPr>
          <a:xfrm>
            <a:off x="1393200" y="4401900"/>
            <a:ext cx="6357600" cy="7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latin typeface="Century Gothic"/>
                <a:ea typeface="Century Gothic"/>
                <a:cs typeface="Century Gothic"/>
                <a:sym typeface="Century Gothic"/>
              </a:rPr>
              <a:t>Performer at Carnival in Rio de Janeiro</a:t>
            </a:r>
            <a:endParaRPr sz="1800">
              <a:latin typeface="Century Gothic"/>
              <a:ea typeface="Century Gothic"/>
              <a:cs typeface="Century Gothic"/>
              <a:sym typeface="Century Gothic"/>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4671" l="0" r="4187" t="0"/>
          <a:stretch/>
        </p:blipFill>
        <p:spPr>
          <a:xfrm>
            <a:off x="494925" y="577225"/>
            <a:ext cx="3379301" cy="3309500"/>
          </a:xfrm>
          <a:prstGeom prst="rect">
            <a:avLst/>
          </a:prstGeom>
          <a:noFill/>
          <a:ln>
            <a:noFill/>
          </a:ln>
        </p:spPr>
      </p:pic>
      <p:sp>
        <p:nvSpPr>
          <p:cNvPr id="80" name="Google Shape;80;p17"/>
          <p:cNvSpPr txBox="1"/>
          <p:nvPr/>
        </p:nvSpPr>
        <p:spPr>
          <a:xfrm>
            <a:off x="1366800" y="4103875"/>
            <a:ext cx="6410400" cy="7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Eduardo Kobra’s “Las Etnias” (The Ethnicities), </a:t>
            </a:r>
            <a:endParaRPr sz="18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800">
                <a:latin typeface="Century Gothic"/>
                <a:ea typeface="Century Gothic"/>
                <a:cs typeface="Century Gothic"/>
                <a:sym typeface="Century Gothic"/>
              </a:rPr>
              <a:t>painted for the 2016 Olympic Games in Rio de Janeiro</a:t>
            </a:r>
            <a:endParaRPr/>
          </a:p>
        </p:txBody>
      </p:sp>
      <p:pic>
        <p:nvPicPr>
          <p:cNvPr id="81" name="Google Shape;81;p17"/>
          <p:cNvPicPr preferRelativeResize="0"/>
          <p:nvPr/>
        </p:nvPicPr>
        <p:blipFill>
          <a:blip r:embed="rId4">
            <a:alphaModFix/>
          </a:blip>
          <a:stretch>
            <a:fillRect/>
          </a:stretch>
        </p:blipFill>
        <p:spPr>
          <a:xfrm>
            <a:off x="4026626" y="850575"/>
            <a:ext cx="4406375" cy="29395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b="0" l="0" r="0" t="7227"/>
          <a:stretch/>
        </p:blipFill>
        <p:spPr>
          <a:xfrm>
            <a:off x="152400" y="885050"/>
            <a:ext cx="8839200" cy="2845501"/>
          </a:xfrm>
          <a:prstGeom prst="rect">
            <a:avLst/>
          </a:prstGeom>
          <a:noFill/>
          <a:ln>
            <a:noFill/>
          </a:ln>
        </p:spPr>
      </p:pic>
      <p:sp>
        <p:nvSpPr>
          <p:cNvPr id="87" name="Google Shape;87;p18"/>
          <p:cNvSpPr txBox="1"/>
          <p:nvPr/>
        </p:nvSpPr>
        <p:spPr>
          <a:xfrm>
            <a:off x="339150" y="4217688"/>
            <a:ext cx="8465700" cy="7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Eduardo Kobra’s mural outside of the Cacau Show factory, Sao Paolo, </a:t>
            </a:r>
            <a:endParaRPr sz="18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800">
                <a:latin typeface="Century Gothic"/>
                <a:ea typeface="Century Gothic"/>
                <a:cs typeface="Century Gothic"/>
                <a:sym typeface="Century Gothic"/>
              </a:rPr>
              <a:t>the largest mural in the world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nvSpPr>
        <p:spPr>
          <a:xfrm>
            <a:off x="228600" y="4523246"/>
            <a:ext cx="84657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Eduardo Kobra</a:t>
            </a:r>
            <a:endParaRPr/>
          </a:p>
        </p:txBody>
      </p:sp>
      <p:pic>
        <p:nvPicPr>
          <p:cNvPr id="93" name="Google Shape;93;p19"/>
          <p:cNvPicPr preferRelativeResize="0"/>
          <p:nvPr/>
        </p:nvPicPr>
        <p:blipFill>
          <a:blip r:embed="rId3">
            <a:alphaModFix/>
          </a:blip>
          <a:stretch>
            <a:fillRect/>
          </a:stretch>
        </p:blipFill>
        <p:spPr>
          <a:xfrm>
            <a:off x="982587" y="342951"/>
            <a:ext cx="7178825" cy="403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idx="1" type="subTitle"/>
          </p:nvPr>
        </p:nvSpPr>
        <p:spPr>
          <a:xfrm>
            <a:off x="215400" y="238200"/>
            <a:ext cx="8713200" cy="46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Century Gothic"/>
                <a:ea typeface="Century Gothic"/>
                <a:cs typeface="Century Gothic"/>
                <a:sym typeface="Century Gothic"/>
              </a:rPr>
              <a:t>Art Everywhere!</a:t>
            </a:r>
            <a:endParaRPr b="1" sz="20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Brazil has a rich history of expressing ideas through the arts. The “arts” include music, </a:t>
            </a:r>
            <a:r>
              <a:rPr b="1" lang="en" sz="2000">
                <a:solidFill>
                  <a:schemeClr val="dk1"/>
                </a:solidFill>
                <a:latin typeface="Century Gothic"/>
                <a:ea typeface="Century Gothic"/>
                <a:cs typeface="Century Gothic"/>
                <a:sym typeface="Century Gothic"/>
              </a:rPr>
              <a:t>visual art</a:t>
            </a:r>
            <a:r>
              <a:rPr lang="en" sz="2000">
                <a:solidFill>
                  <a:schemeClr val="dk1"/>
                </a:solidFill>
                <a:latin typeface="Century Gothic"/>
                <a:ea typeface="Century Gothic"/>
                <a:cs typeface="Century Gothic"/>
                <a:sym typeface="Century Gothic"/>
              </a:rPr>
              <a:t>, theater, dance, </a:t>
            </a:r>
            <a:r>
              <a:rPr b="1" lang="en" sz="2000">
                <a:solidFill>
                  <a:schemeClr val="dk1"/>
                </a:solidFill>
                <a:latin typeface="Century Gothic"/>
                <a:ea typeface="Century Gothic"/>
                <a:cs typeface="Century Gothic"/>
                <a:sym typeface="Century Gothic"/>
              </a:rPr>
              <a:t>literature</a:t>
            </a:r>
            <a:r>
              <a:rPr lang="en" sz="2000">
                <a:solidFill>
                  <a:schemeClr val="dk1"/>
                </a:solidFill>
                <a:latin typeface="Century Gothic"/>
                <a:ea typeface="Century Gothic"/>
                <a:cs typeface="Century Gothic"/>
                <a:sym typeface="Century Gothic"/>
              </a:rPr>
              <a:t>,</a:t>
            </a:r>
            <a:r>
              <a:rPr b="1" lang="en" sz="2000">
                <a:solidFill>
                  <a:schemeClr val="dk1"/>
                </a:solidFill>
                <a:latin typeface="Century Gothic"/>
                <a:ea typeface="Century Gothic"/>
                <a:cs typeface="Century Gothic"/>
                <a:sym typeface="Century Gothic"/>
              </a:rPr>
              <a:t> </a:t>
            </a:r>
            <a:r>
              <a:rPr lang="en" sz="2000">
                <a:solidFill>
                  <a:schemeClr val="dk1"/>
                </a:solidFill>
                <a:latin typeface="Century Gothic"/>
                <a:ea typeface="Century Gothic"/>
                <a:cs typeface="Century Gothic"/>
                <a:sym typeface="Century Gothic"/>
              </a:rPr>
              <a:t>and </a:t>
            </a:r>
            <a:r>
              <a:rPr b="1" lang="en" sz="2000">
                <a:solidFill>
                  <a:schemeClr val="dk1"/>
                </a:solidFill>
                <a:latin typeface="Century Gothic"/>
                <a:ea typeface="Century Gothic"/>
                <a:cs typeface="Century Gothic"/>
                <a:sym typeface="Century Gothic"/>
              </a:rPr>
              <a:t>martial arts</a:t>
            </a:r>
            <a:r>
              <a:rPr lang="en" sz="2000">
                <a:solidFill>
                  <a:schemeClr val="dk1"/>
                </a:solidFill>
                <a:latin typeface="Century Gothic"/>
                <a:ea typeface="Century Gothic"/>
                <a:cs typeface="Century Gothic"/>
                <a:sym typeface="Century Gothic"/>
              </a:rPr>
              <a:t>. Brazil’s famous Carnival is an important celebration that comes alive through the arts. Each year, around two million people take to the streets of the city Rio de Janeiro to enjoy music, dance, and costumes. Even soccer, the most popular sport in Brazil, has a connection to the the arts! Many people say that the Brazilian way of playing soccer is graceful. They say that’s because the soccer moves are influenced by Samba dance and Brazil’s martial arts, Capoeira.</a:t>
            </a:r>
            <a:endParaRPr b="1" sz="20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idx="1" type="subTitle"/>
          </p:nvPr>
        </p:nvSpPr>
        <p:spPr>
          <a:xfrm>
            <a:off x="507925" y="351725"/>
            <a:ext cx="8324400" cy="6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Citations</a:t>
            </a:r>
            <a:endParaRPr>
              <a:solidFill>
                <a:schemeClr val="dk1"/>
              </a:solidFill>
              <a:latin typeface="Calibri"/>
              <a:ea typeface="Calibri"/>
              <a:cs typeface="Calibri"/>
              <a:sym typeface="Calibri"/>
            </a:endParaRPr>
          </a:p>
        </p:txBody>
      </p:sp>
      <p:sp>
        <p:nvSpPr>
          <p:cNvPr id="104" name="Google Shape;104;p21"/>
          <p:cNvSpPr txBox="1"/>
          <p:nvPr/>
        </p:nvSpPr>
        <p:spPr>
          <a:xfrm>
            <a:off x="507925" y="1022975"/>
            <a:ext cx="8060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Calibri"/>
                <a:ea typeface="Calibri"/>
                <a:cs typeface="Calibri"/>
                <a:sym typeface="Calibri"/>
              </a:rPr>
              <a:t>Slide 2: </a:t>
            </a:r>
            <a:r>
              <a:rPr lang="en" sz="1300" u="sng">
                <a:solidFill>
                  <a:schemeClr val="hlink"/>
                </a:solidFill>
                <a:latin typeface="Calibri"/>
                <a:ea typeface="Calibri"/>
                <a:cs typeface="Calibri"/>
                <a:sym typeface="Calibri"/>
                <a:hlinkClick r:id="rId3"/>
              </a:rPr>
              <a:t>https://conceptdraw.com/a1242c3/preview</a:t>
            </a:r>
            <a:r>
              <a:rPr lang="en" sz="1300">
                <a:solidFill>
                  <a:schemeClr val="dk1"/>
                </a:solidFill>
                <a:latin typeface="Calibri"/>
                <a:ea typeface="Calibri"/>
                <a:cs typeface="Calibri"/>
                <a:sym typeface="Calibri"/>
              </a:rPr>
              <a:t>; </a:t>
            </a:r>
            <a:r>
              <a:rPr lang="en" sz="1300" u="sng">
                <a:solidFill>
                  <a:schemeClr val="hlink"/>
                </a:solidFill>
                <a:latin typeface="Calibri"/>
                <a:ea typeface="Calibri"/>
                <a:cs typeface="Calibri"/>
                <a:sym typeface="Calibri"/>
                <a:hlinkClick r:id="rId4"/>
              </a:rPr>
              <a:t>http://www.brazil-travel-northeast.com/maps-of-brazil.html</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Slides 3 and 4: </a:t>
            </a:r>
            <a:r>
              <a:rPr lang="en" sz="1300" u="sng">
                <a:solidFill>
                  <a:schemeClr val="hlink"/>
                </a:solidFill>
                <a:latin typeface="Calibri"/>
                <a:ea typeface="Calibri"/>
                <a:cs typeface="Calibri"/>
                <a:sym typeface="Calibri"/>
                <a:hlinkClick r:id="rId5"/>
              </a:rPr>
              <a:t>https://www.lonelyplanet.com/news/2016/02/09/around-the-world-in-8-images-photos-of-the-day-4/</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Slide 5: </a:t>
            </a:r>
            <a:r>
              <a:rPr lang="en" sz="1300" u="sng">
                <a:solidFill>
                  <a:schemeClr val="hlink"/>
                </a:solidFill>
                <a:latin typeface="Calibri"/>
                <a:ea typeface="Calibri"/>
                <a:cs typeface="Calibri"/>
                <a:sym typeface="Calibri"/>
                <a:hlinkClick r:id="rId6"/>
              </a:rPr>
              <a:t>https://www.boredpanda.com/world-largest-mural-street-art-las-etnias-the-ethnicities-eduardo-kobra-rio-olympics-brazil/</a:t>
            </a:r>
            <a:r>
              <a:rPr lang="en" sz="1300">
                <a:solidFill>
                  <a:schemeClr val="dk1"/>
                </a:solidFill>
                <a:latin typeface="Calibri"/>
                <a:ea typeface="Calibri"/>
                <a:cs typeface="Calibri"/>
                <a:sym typeface="Calibri"/>
              </a:rPr>
              <a:t>; </a:t>
            </a:r>
            <a:r>
              <a:rPr lang="en" sz="1300" u="sng">
                <a:solidFill>
                  <a:schemeClr val="hlink"/>
                </a:solidFill>
                <a:latin typeface="Calibri"/>
                <a:ea typeface="Calibri"/>
                <a:cs typeface="Calibri"/>
                <a:sym typeface="Calibri"/>
                <a:hlinkClick r:id="rId7"/>
              </a:rPr>
              <a:t>https://hiddenartdesign.files.wordpress.com/2016/08/kobra-todos_somos_um-1_sml.jpg?w=730&amp;h=487</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Slide 6: </a:t>
            </a:r>
            <a:r>
              <a:rPr lang="en" sz="1300" u="sng">
                <a:solidFill>
                  <a:schemeClr val="hlink"/>
                </a:solidFill>
                <a:latin typeface="Calibri"/>
                <a:ea typeface="Calibri"/>
                <a:cs typeface="Calibri"/>
                <a:sym typeface="Calibri"/>
                <a:hlinkClick r:id="rId8"/>
              </a:rPr>
              <a:t>https://www.japantimes.co.jp/news/2017/04/14/world/offbeat-world/brazilian-street-artist-paints-biggest-ever-mural/#.WlWhUFQ-fBI</a:t>
            </a:r>
            <a:endParaRPr sz="1300">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lang="en" sz="1300">
                <a:solidFill>
                  <a:schemeClr val="dk1"/>
                </a:solidFill>
                <a:latin typeface="Calibri"/>
                <a:ea typeface="Calibri"/>
                <a:cs typeface="Calibri"/>
                <a:sym typeface="Calibri"/>
              </a:rPr>
              <a:t>Slide 7: </a:t>
            </a:r>
            <a:r>
              <a:rPr lang="en" sz="1300" u="sng">
                <a:solidFill>
                  <a:schemeClr val="hlink"/>
                </a:solidFill>
                <a:latin typeface="Calibri"/>
                <a:ea typeface="Calibri"/>
                <a:cs typeface="Calibri"/>
                <a:sym typeface="Calibri"/>
                <a:hlinkClick r:id="rId9"/>
              </a:rPr>
              <a:t>http://www.hindustantimes.com/art-and-culture/brazilian-artist-paints-the-world-s-biggest-ever-mural-in-sao-paulo/story-mpfJHjeA87i3bW4kD1DC9H.html</a:t>
            </a:r>
            <a:endParaRPr sz="1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6B7AC2-6D4D-4AB5-94FA-4B14385E55D2}"/>
</file>

<file path=customXml/itemProps2.xml><?xml version="1.0" encoding="utf-8"?>
<ds:datastoreItem xmlns:ds="http://schemas.openxmlformats.org/officeDocument/2006/customXml" ds:itemID="{06D952A9-0750-48BE-A375-3F94840574DA}"/>
</file>

<file path=customXml/itemProps3.xml><?xml version="1.0" encoding="utf-8"?>
<ds:datastoreItem xmlns:ds="http://schemas.openxmlformats.org/officeDocument/2006/customXml" ds:itemID="{358C7634-07B4-44B5-88E2-79723B01267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