
<file path=[Content_Types].xml><?xml version="1.0" encoding="utf-8"?>
<Types xmlns="http://schemas.openxmlformats.org/package/2006/content-types">
  <Default Extension="fntdata" ContentType="application/x-fontdata"/>
  <Default Extension="jpg" ContentType="image/jpeg"/>
  <Default Extension="odttf" ContentType="application/vnd.openxmlformats-officedocument.obfuscatedFont"/>
  <Default Extension="png" ContentType="image/png"/>
  <Default Extension="rels" ContentType="application/vnd.openxmlformats-package.relationships+xml"/>
  <Default Extension="xml" ContentType="application/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2" Type="http://schemas.openxmlformats.org/officeDocument/2006/relationships/custom-properties" Target="docProps/custom.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Lst>
  <p:sldSz cy="5143500" cx="9144000"/>
  <p:notesSz cx="6858000" cy="9144000"/>
  <p:embeddedFontLst>
    <p:embeddedFont>
      <p:font typeface="Century Gothic"/>
      <p:regular r:id="rId15"/>
      <p:bold r:id="rId16"/>
      <p:italic r:id="rId17"/>
      <p:boldItalic r:id="rId1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font" Target="fonts/CenturyGothic-boldItalic.fntdata"/><Relationship Id="rId8" Type="http://schemas.openxmlformats.org/officeDocument/2006/relationships/slide" Target="slides/slide3.xml"/><Relationship Id="rId3" Type="http://schemas.openxmlformats.org/officeDocument/2006/relationships/presProps" Target="presProps.xml"/><Relationship Id="rId21"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font" Target="fonts/CenturyGothic-italic.fntdata"/><Relationship Id="rId7" Type="http://schemas.openxmlformats.org/officeDocument/2006/relationships/slide" Target="slides/slide2.xml"/><Relationship Id="rId2" Type="http://schemas.openxmlformats.org/officeDocument/2006/relationships/viewProps" Target="viewProps.xml"/><Relationship Id="rId16" Type="http://schemas.openxmlformats.org/officeDocument/2006/relationships/font" Target="fonts/CenturyGothic-bold.fntdata"/><Relationship Id="rId20" Type="http://schemas.openxmlformats.org/officeDocument/2006/relationships/customXml" Target="../customXml/item2.xml"/><Relationship Id="rId11" Type="http://schemas.openxmlformats.org/officeDocument/2006/relationships/slide" Target="slides/slide6.xml"/><Relationship Id="rId1" Type="http://schemas.openxmlformats.org/officeDocument/2006/relationships/theme" Target="theme/theme2.xml"/><Relationship Id="rId6" Type="http://schemas.openxmlformats.org/officeDocument/2006/relationships/slide" Target="slides/slide1.xml"/><Relationship Id="rId15" Type="http://schemas.openxmlformats.org/officeDocument/2006/relationships/font" Target="fonts/CenturyGothic-regular.fntdata"/><Relationship Id="rId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customXml" Target="../customXml/item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e2dcecf182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e2dcecf182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 sz="1200">
                <a:solidFill>
                  <a:schemeClr val="dk1"/>
                </a:solidFill>
                <a:latin typeface="Calibri"/>
                <a:ea typeface="Calibri"/>
                <a:cs typeface="Calibri"/>
                <a:sym typeface="Calibri"/>
              </a:rPr>
              <a:t>belief</a:t>
            </a:r>
            <a:r>
              <a:rPr lang="en" sz="1200">
                <a:solidFill>
                  <a:schemeClr val="dk1"/>
                </a:solidFill>
                <a:latin typeface="Calibri"/>
                <a:ea typeface="Calibri"/>
                <a:cs typeface="Calibri"/>
                <a:sym typeface="Calibri"/>
              </a:rPr>
              <a:t>: an idea that is accepted as true; a strong opinion</a:t>
            </a:r>
            <a:endParaRPr sz="1200">
              <a:solidFill>
                <a:schemeClr val="dk1"/>
              </a:solidFill>
              <a:latin typeface="Calibri"/>
              <a:ea typeface="Calibri"/>
              <a:cs typeface="Calibri"/>
              <a:sym typeface="Calibri"/>
            </a:endParaRPr>
          </a:p>
          <a:p>
            <a:pPr indent="0" lvl="0" marL="0" rtl="0" algn="l">
              <a:spcBef>
                <a:spcPts val="300"/>
              </a:spcBef>
              <a:spcAft>
                <a:spcPts val="0"/>
              </a:spcAft>
              <a:buClr>
                <a:schemeClr val="dk1"/>
              </a:buClr>
              <a:buSzPts val="1100"/>
              <a:buFont typeface="Arial"/>
              <a:buNone/>
            </a:pPr>
            <a:r>
              <a:rPr b="1" lang="en" sz="1200">
                <a:solidFill>
                  <a:schemeClr val="dk1"/>
                </a:solidFill>
                <a:latin typeface="Calibri"/>
                <a:ea typeface="Calibri"/>
                <a:cs typeface="Calibri"/>
                <a:sym typeface="Calibri"/>
              </a:rPr>
              <a:t>compare</a:t>
            </a:r>
            <a:r>
              <a:rPr lang="en" sz="1200">
                <a:solidFill>
                  <a:schemeClr val="dk1"/>
                </a:solidFill>
                <a:latin typeface="Calibri"/>
                <a:ea typeface="Calibri"/>
                <a:cs typeface="Calibri"/>
                <a:sym typeface="Calibri"/>
              </a:rPr>
              <a:t>: to notice similarities and differences</a:t>
            </a:r>
            <a:endParaRPr b="1" sz="1200">
              <a:solidFill>
                <a:schemeClr val="dk1"/>
              </a:solidFill>
              <a:latin typeface="Calibri"/>
              <a:ea typeface="Calibri"/>
              <a:cs typeface="Calibri"/>
              <a:sym typeface="Calibri"/>
            </a:endParaRPr>
          </a:p>
          <a:p>
            <a:pPr indent="0" lvl="0" marL="0" rtl="0" algn="l">
              <a:spcBef>
                <a:spcPts val="300"/>
              </a:spcBef>
              <a:spcAft>
                <a:spcPts val="0"/>
              </a:spcAft>
              <a:buClr>
                <a:schemeClr val="dk1"/>
              </a:buClr>
              <a:buSzPts val="1100"/>
              <a:buFont typeface="Arial"/>
              <a:buNone/>
            </a:pPr>
            <a:r>
              <a:rPr b="1" lang="en" sz="1200">
                <a:solidFill>
                  <a:schemeClr val="dk1"/>
                </a:solidFill>
                <a:latin typeface="Calibri"/>
                <a:ea typeface="Calibri"/>
                <a:cs typeface="Calibri"/>
                <a:sym typeface="Calibri"/>
              </a:rPr>
              <a:t>difference</a:t>
            </a:r>
            <a:r>
              <a:rPr lang="en" sz="1200">
                <a:solidFill>
                  <a:schemeClr val="dk1"/>
                </a:solidFill>
                <a:latin typeface="Calibri"/>
                <a:ea typeface="Calibri"/>
                <a:cs typeface="Calibri"/>
                <a:sym typeface="Calibri"/>
              </a:rPr>
              <a:t>: a way that things are not alike</a:t>
            </a:r>
            <a:endParaRPr sz="1200">
              <a:solidFill>
                <a:schemeClr val="dk1"/>
              </a:solidFill>
              <a:latin typeface="Calibri"/>
              <a:ea typeface="Calibri"/>
              <a:cs typeface="Calibri"/>
              <a:sym typeface="Calibri"/>
            </a:endParaRPr>
          </a:p>
          <a:p>
            <a:pPr indent="0" lvl="0" marL="0" rtl="0" algn="l">
              <a:spcBef>
                <a:spcPts val="300"/>
              </a:spcBef>
              <a:spcAft>
                <a:spcPts val="0"/>
              </a:spcAft>
              <a:buClr>
                <a:schemeClr val="dk1"/>
              </a:buClr>
              <a:buSzPts val="1100"/>
              <a:buFont typeface="Arial"/>
              <a:buNone/>
            </a:pPr>
            <a:r>
              <a:rPr b="1" lang="en" sz="1200">
                <a:solidFill>
                  <a:schemeClr val="dk1"/>
                </a:solidFill>
                <a:latin typeface="Calibri"/>
                <a:ea typeface="Calibri"/>
                <a:cs typeface="Calibri"/>
                <a:sym typeface="Calibri"/>
              </a:rPr>
              <a:t>emotion</a:t>
            </a:r>
            <a:r>
              <a:rPr lang="en" sz="1200">
                <a:solidFill>
                  <a:schemeClr val="dk1"/>
                </a:solidFill>
                <a:latin typeface="Calibri"/>
                <a:ea typeface="Calibri"/>
                <a:cs typeface="Calibri"/>
                <a:sym typeface="Calibri"/>
              </a:rPr>
              <a:t>: feeling</a:t>
            </a:r>
            <a:endParaRPr sz="1200">
              <a:solidFill>
                <a:schemeClr val="dk1"/>
              </a:solidFill>
              <a:latin typeface="Calibri"/>
              <a:ea typeface="Calibri"/>
              <a:cs typeface="Calibri"/>
              <a:sym typeface="Calibri"/>
            </a:endParaRPr>
          </a:p>
          <a:p>
            <a:pPr indent="0" lvl="0" marL="0" rtl="0" algn="l">
              <a:spcBef>
                <a:spcPts val="300"/>
              </a:spcBef>
              <a:spcAft>
                <a:spcPts val="0"/>
              </a:spcAft>
              <a:buClr>
                <a:schemeClr val="dk1"/>
              </a:buClr>
              <a:buSzPts val="1100"/>
              <a:buFont typeface="Arial"/>
              <a:buNone/>
            </a:pPr>
            <a:r>
              <a:rPr b="1" lang="en" sz="1200">
                <a:solidFill>
                  <a:schemeClr val="dk1"/>
                </a:solidFill>
                <a:latin typeface="Calibri"/>
                <a:ea typeface="Calibri"/>
                <a:cs typeface="Calibri"/>
                <a:sym typeface="Calibri"/>
              </a:rPr>
              <a:t>faith</a:t>
            </a:r>
            <a:r>
              <a:rPr lang="en" sz="1200">
                <a:solidFill>
                  <a:schemeClr val="dk1"/>
                </a:solidFill>
                <a:latin typeface="Calibri"/>
                <a:ea typeface="Calibri"/>
                <a:cs typeface="Calibri"/>
                <a:sym typeface="Calibri"/>
              </a:rPr>
              <a:t>:</a:t>
            </a:r>
            <a:r>
              <a:rPr b="1" lang="en" sz="1200">
                <a:solidFill>
                  <a:schemeClr val="dk1"/>
                </a:solidFill>
                <a:latin typeface="Calibri"/>
                <a:ea typeface="Calibri"/>
                <a:cs typeface="Calibri"/>
                <a:sym typeface="Calibri"/>
              </a:rPr>
              <a:t> </a:t>
            </a:r>
            <a:r>
              <a:rPr lang="en" sz="1200">
                <a:solidFill>
                  <a:schemeClr val="dk1"/>
                </a:solidFill>
                <a:latin typeface="Calibri"/>
                <a:ea typeface="Calibri"/>
                <a:cs typeface="Calibri"/>
                <a:sym typeface="Calibri"/>
              </a:rPr>
              <a:t>confidence and belief in</a:t>
            </a:r>
            <a:endParaRPr b="1" sz="1200">
              <a:solidFill>
                <a:schemeClr val="dk1"/>
              </a:solidFill>
              <a:latin typeface="Calibri"/>
              <a:ea typeface="Calibri"/>
              <a:cs typeface="Calibri"/>
              <a:sym typeface="Calibri"/>
            </a:endParaRPr>
          </a:p>
          <a:p>
            <a:pPr indent="0" lvl="0" marL="0" rtl="0" algn="l">
              <a:spcBef>
                <a:spcPts val="300"/>
              </a:spcBef>
              <a:spcAft>
                <a:spcPts val="0"/>
              </a:spcAft>
              <a:buClr>
                <a:schemeClr val="dk1"/>
              </a:buClr>
              <a:buSzPts val="1100"/>
              <a:buFont typeface="Arial"/>
              <a:buNone/>
            </a:pPr>
            <a:r>
              <a:rPr b="1" lang="en" sz="1200">
                <a:solidFill>
                  <a:schemeClr val="dk1"/>
                </a:solidFill>
                <a:latin typeface="Calibri"/>
                <a:ea typeface="Calibri"/>
                <a:cs typeface="Calibri"/>
                <a:sym typeface="Calibri"/>
              </a:rPr>
              <a:t>journey</a:t>
            </a:r>
            <a:r>
              <a:rPr lang="en" sz="1200">
                <a:solidFill>
                  <a:schemeClr val="dk1"/>
                </a:solidFill>
                <a:latin typeface="Calibri"/>
                <a:ea typeface="Calibri"/>
                <a:cs typeface="Calibri"/>
                <a:sym typeface="Calibri"/>
              </a:rPr>
              <a:t> (n): long trip from one place to another; (v): to go on a trip, to travel</a:t>
            </a:r>
            <a:endParaRPr b="1" sz="1200">
              <a:solidFill>
                <a:srgbClr val="4A86E8"/>
              </a:solidFill>
              <a:latin typeface="Calibri"/>
              <a:ea typeface="Calibri"/>
              <a:cs typeface="Calibri"/>
              <a:sym typeface="Calibri"/>
            </a:endParaRPr>
          </a:p>
          <a:p>
            <a:pPr indent="0" lvl="0" marL="0" rtl="0" algn="l">
              <a:spcBef>
                <a:spcPts val="300"/>
              </a:spcBef>
              <a:spcAft>
                <a:spcPts val="0"/>
              </a:spcAft>
              <a:buClr>
                <a:schemeClr val="dk1"/>
              </a:buClr>
              <a:buSzPts val="1100"/>
              <a:buFont typeface="Arial"/>
              <a:buNone/>
            </a:pPr>
            <a:r>
              <a:rPr b="1" lang="en" sz="1200">
                <a:solidFill>
                  <a:schemeClr val="dk1"/>
                </a:solidFill>
                <a:latin typeface="Calibri"/>
                <a:ea typeface="Calibri"/>
                <a:cs typeface="Calibri"/>
                <a:sym typeface="Calibri"/>
              </a:rPr>
              <a:t>similarity</a:t>
            </a:r>
            <a:r>
              <a:rPr lang="en" sz="1200">
                <a:solidFill>
                  <a:schemeClr val="dk1"/>
                </a:solidFill>
                <a:latin typeface="Calibri"/>
                <a:ea typeface="Calibri"/>
                <a:cs typeface="Calibri"/>
                <a:sym typeface="Calibri"/>
              </a:rPr>
              <a:t>: a way that things are alike</a:t>
            </a:r>
            <a:endParaRPr sz="1200">
              <a:solidFill>
                <a:schemeClr val="dk1"/>
              </a:solidFill>
              <a:latin typeface="Calibri"/>
              <a:ea typeface="Calibri"/>
              <a:cs typeface="Calibri"/>
              <a:sym typeface="Calibri"/>
            </a:endParaRPr>
          </a:p>
          <a:p>
            <a:pPr indent="0" lvl="0" marL="0" rtl="0" algn="l">
              <a:spcBef>
                <a:spcPts val="300"/>
              </a:spcBef>
              <a:spcAft>
                <a:spcPts val="0"/>
              </a:spcAft>
              <a:buClr>
                <a:schemeClr val="dk1"/>
              </a:buClr>
              <a:buSzPts val="1100"/>
              <a:buFont typeface="Arial"/>
              <a:buNone/>
            </a:pPr>
            <a:r>
              <a:rPr b="1" lang="en" sz="1200">
                <a:solidFill>
                  <a:schemeClr val="dk1"/>
                </a:solidFill>
                <a:latin typeface="Calibri"/>
                <a:ea typeface="Calibri"/>
                <a:cs typeface="Calibri"/>
                <a:sym typeface="Calibri"/>
              </a:rPr>
              <a:t>worldview</a:t>
            </a:r>
            <a:r>
              <a:rPr lang="en" sz="1200">
                <a:solidFill>
                  <a:schemeClr val="dk1"/>
                </a:solidFill>
                <a:latin typeface="Calibri"/>
                <a:ea typeface="Calibri"/>
                <a:cs typeface="Calibri"/>
                <a:sym typeface="Calibri"/>
              </a:rPr>
              <a:t>: a way of thinking about the world, a person’s whole perspective</a:t>
            </a:r>
            <a:endParaRPr b="1" sz="1200">
              <a:solidFill>
                <a:schemeClr val="dk1"/>
              </a:solidFill>
              <a:latin typeface="Calibri"/>
              <a:ea typeface="Calibri"/>
              <a:cs typeface="Calibri"/>
              <a:sym typeface="Calibri"/>
            </a:endParaRPr>
          </a:p>
          <a:p>
            <a:pPr indent="0" lvl="0" marL="0" rtl="0" algn="l">
              <a:spcBef>
                <a:spcPts val="300"/>
              </a:spcBef>
              <a:spcAft>
                <a:spcPts val="0"/>
              </a:spcAft>
              <a:buNone/>
            </a:pPr>
            <a:r>
              <a:t/>
            </a:r>
            <a:endParaRPr sz="1200">
              <a:latin typeface="Calibri"/>
              <a:ea typeface="Calibri"/>
              <a:cs typeface="Calibri"/>
              <a:sym typeface="Calibri"/>
            </a:endParaRPr>
          </a:p>
          <a:p>
            <a:pPr indent="0" lvl="0" marL="0" rtl="0" algn="l">
              <a:spcBef>
                <a:spcPts val="300"/>
              </a:spcBef>
              <a:spcAft>
                <a:spcPts val="300"/>
              </a:spcAft>
              <a:buClr>
                <a:schemeClr val="dk1"/>
              </a:buClr>
              <a:buSzPts val="1100"/>
              <a:buFont typeface="Arial"/>
              <a:buNone/>
            </a:pPr>
            <a:r>
              <a:t/>
            </a:r>
            <a:endParaRPr b="1" sz="1200">
              <a:solidFill>
                <a:schemeClr val="dk1"/>
              </a:solidFill>
              <a:latin typeface="Calibri"/>
              <a:ea typeface="Calibri"/>
              <a:cs typeface="Calibri"/>
              <a:sym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g105559f9fc0_0_7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7" name="Google Shape;57;g105559f9fc0_0_7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 sz="1200">
                <a:solidFill>
                  <a:schemeClr val="dk1"/>
                </a:solidFill>
                <a:latin typeface="Calibri"/>
                <a:ea typeface="Calibri"/>
                <a:cs typeface="Calibri"/>
                <a:sym typeface="Calibri"/>
              </a:rPr>
              <a:t>belief</a:t>
            </a:r>
            <a:r>
              <a:rPr b="1" lang="en" sz="1200">
                <a:solidFill>
                  <a:schemeClr val="dk1"/>
                </a:solidFill>
                <a:latin typeface="Calibri"/>
                <a:ea typeface="Calibri"/>
                <a:cs typeface="Calibri"/>
                <a:sym typeface="Calibri"/>
              </a:rPr>
              <a:t> </a:t>
            </a:r>
            <a:r>
              <a:rPr lang="en" sz="1200">
                <a:solidFill>
                  <a:schemeClr val="dk1"/>
                </a:solidFill>
                <a:latin typeface="Calibri"/>
                <a:ea typeface="Calibri"/>
                <a:cs typeface="Calibri"/>
                <a:sym typeface="Calibri"/>
              </a:rPr>
              <a:t>(noun)</a:t>
            </a:r>
            <a:endParaRPr b="1"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Elaboration: </a:t>
            </a:r>
            <a:endParaRPr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rPr i="1" lang="en" sz="1200">
                <a:solidFill>
                  <a:schemeClr val="dk1"/>
                </a:solidFill>
                <a:latin typeface="Calibri"/>
                <a:ea typeface="Calibri"/>
                <a:cs typeface="Calibri"/>
                <a:sym typeface="Calibri"/>
              </a:rPr>
              <a:t>We hold our beliefs inside ourselves. We make decisions and act according to our beliefs. </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rPr i="1" lang="en" sz="1200">
                <a:highlight>
                  <a:srgbClr val="FFFFFF"/>
                </a:highlight>
                <a:latin typeface="Calibri"/>
                <a:ea typeface="Calibri"/>
                <a:cs typeface="Calibri"/>
                <a:sym typeface="Calibri"/>
              </a:rPr>
              <a:t>People in many communities hold the belief that the best way to solve problems is with cooperation; others hold the belief that each person needs to solve their own problems. </a:t>
            </a:r>
            <a:endParaRPr i="1" sz="1200">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rPr i="1" lang="en" sz="1200">
                <a:solidFill>
                  <a:schemeClr val="dk1"/>
                </a:solidFill>
                <a:latin typeface="Calibri"/>
                <a:ea typeface="Calibri"/>
                <a:cs typeface="Calibri"/>
                <a:sym typeface="Calibri"/>
              </a:rPr>
              <a:t>Your teacher has a strong belief that _____ [all children can learn]. </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Think, Pair, Share prompt: </a:t>
            </a:r>
            <a:endParaRPr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rPr i="1" lang="en" sz="1200">
                <a:solidFill>
                  <a:schemeClr val="dk1"/>
                </a:solidFill>
                <a:latin typeface="Calibri"/>
                <a:ea typeface="Calibri"/>
                <a:cs typeface="Calibri"/>
                <a:sym typeface="Calibri"/>
              </a:rPr>
              <a:t>What is one belief that is important to you? What do you think is true? </a:t>
            </a:r>
            <a:endParaRPr i="1" sz="1200">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https://www.headteacher-update.com/best-practice-article/religion-culture-and-diversity/185375/</a:t>
            </a:r>
            <a:endParaRPr sz="10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10c9a41ff1f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10c9a41ff1f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 sz="1200">
                <a:solidFill>
                  <a:schemeClr val="dk1"/>
                </a:solidFill>
                <a:latin typeface="Calibri"/>
                <a:ea typeface="Calibri"/>
                <a:cs typeface="Calibri"/>
                <a:sym typeface="Calibri"/>
              </a:rPr>
              <a:t>compare </a:t>
            </a:r>
            <a:r>
              <a:rPr lang="en" sz="1200">
                <a:solidFill>
                  <a:schemeClr val="dk1"/>
                </a:solidFill>
                <a:latin typeface="Calibri"/>
                <a:ea typeface="Calibri"/>
                <a:cs typeface="Calibri"/>
                <a:sym typeface="Calibri"/>
              </a:rPr>
              <a:t>(verb)</a:t>
            </a:r>
            <a:endParaRPr i="1"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Elaboration: </a:t>
            </a:r>
            <a:endParaRPr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rPr i="1" lang="en" sz="1200">
                <a:solidFill>
                  <a:schemeClr val="dk1"/>
                </a:solidFill>
                <a:latin typeface="Calibri"/>
                <a:ea typeface="Calibri"/>
                <a:cs typeface="Calibri"/>
                <a:sym typeface="Calibri"/>
              </a:rPr>
              <a:t>We can compare all kinds of things: foods, shoes, people, ideas, places, activities like sports, or works of art. When we compare, we notice both the qualities that are the same and those that are different. </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rPr i="1" lang="en" sz="1200">
                <a:solidFill>
                  <a:schemeClr val="dk1"/>
                </a:solidFill>
                <a:latin typeface="Calibri"/>
                <a:ea typeface="Calibri"/>
                <a:cs typeface="Calibri"/>
                <a:sym typeface="Calibri"/>
              </a:rPr>
              <a:t>Here are two instruments, a tuba and a trumpet. Let’s listen. </a:t>
            </a:r>
            <a:r>
              <a:rPr lang="en" sz="1200">
                <a:solidFill>
                  <a:schemeClr val="dk1"/>
                </a:solidFill>
                <a:latin typeface="Calibri"/>
                <a:ea typeface="Calibri"/>
                <a:cs typeface="Calibri"/>
                <a:sym typeface="Calibri"/>
              </a:rPr>
              <a:t>[Play each clip (each only a few seconds).]</a:t>
            </a:r>
            <a:endParaRPr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Think, Pair, Share prompt: </a:t>
            </a:r>
            <a:endParaRPr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rPr i="1" lang="en" sz="1200">
                <a:solidFill>
                  <a:schemeClr val="dk1"/>
                </a:solidFill>
                <a:latin typeface="Calibri"/>
                <a:ea typeface="Calibri"/>
                <a:cs typeface="Calibri"/>
                <a:sym typeface="Calibri"/>
              </a:rPr>
              <a:t>Compare</a:t>
            </a:r>
            <a:r>
              <a:rPr i="1" lang="en" sz="1200">
                <a:solidFill>
                  <a:schemeClr val="dk1"/>
                </a:solidFill>
                <a:latin typeface="Calibri"/>
                <a:ea typeface="Calibri"/>
                <a:cs typeface="Calibri"/>
                <a:sym typeface="Calibri"/>
              </a:rPr>
              <a:t> these two instruments. Think about how they look and how they sound. Name the similarities and the differences you notice. </a:t>
            </a:r>
            <a:endParaRPr i="1" sz="12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sz="8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sz="8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https://www.thomann.de/blog/en/7-brass-instruments-differences-in-sound-and-playing-style/</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sz="8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sz="8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sz="8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i="1" sz="8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sz="8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g105559f9fc0_0_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5" name="Google Shape;75;g105559f9fc0_0_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 sz="1200">
                <a:solidFill>
                  <a:schemeClr val="dk1"/>
                </a:solidFill>
                <a:latin typeface="Calibri"/>
                <a:ea typeface="Calibri"/>
                <a:cs typeface="Calibri"/>
                <a:sym typeface="Calibri"/>
              </a:rPr>
              <a:t>difference</a:t>
            </a:r>
            <a:r>
              <a:rPr b="1" lang="en" sz="1200">
                <a:solidFill>
                  <a:schemeClr val="dk1"/>
                </a:solidFill>
                <a:latin typeface="Calibri"/>
                <a:ea typeface="Calibri"/>
                <a:cs typeface="Calibri"/>
                <a:sym typeface="Calibri"/>
              </a:rPr>
              <a:t> </a:t>
            </a:r>
            <a:r>
              <a:rPr lang="en" sz="1200">
                <a:solidFill>
                  <a:schemeClr val="dk1"/>
                </a:solidFill>
                <a:latin typeface="Calibri"/>
                <a:ea typeface="Calibri"/>
                <a:cs typeface="Calibri"/>
                <a:sym typeface="Calibri"/>
              </a:rPr>
              <a:t>(noun)</a:t>
            </a:r>
            <a:endParaRPr b="1"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Elaboration: </a:t>
            </a:r>
            <a:endParaRPr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rPr i="1" lang="en" sz="1200">
                <a:solidFill>
                  <a:schemeClr val="dk1"/>
                </a:solidFill>
                <a:latin typeface="Calibri"/>
                <a:ea typeface="Calibri"/>
                <a:cs typeface="Calibri"/>
                <a:sym typeface="Calibri"/>
              </a:rPr>
              <a:t>These are two of the same kind of bird; they are cardinals. The one on the left is a female and the one on the right is a male. That’s one difference, something that is not alike. What other differences can we find? </a:t>
            </a:r>
            <a:endParaRPr i="1"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Think, Pair, Share prompt: </a:t>
            </a:r>
            <a:endParaRPr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rPr i="1" lang="en" sz="1200">
                <a:solidFill>
                  <a:schemeClr val="dk1"/>
                </a:solidFill>
                <a:latin typeface="Calibri"/>
                <a:ea typeface="Calibri"/>
                <a:cs typeface="Calibri"/>
                <a:sym typeface="Calibri"/>
              </a:rPr>
              <a:t>What are some differences between you and your partner? </a:t>
            </a:r>
            <a:endParaRPr b="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https://www.wildaboutbirds.com/read/backyard-birds/northern-cardinal</a:t>
            </a:r>
            <a:endParaRPr sz="10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t/>
            </a:r>
            <a:endParaRPr sz="10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t/>
            </a:r>
            <a:endParaRPr sz="10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g10ecceaafbe_0_4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2" name="Google Shape;82;g10ecceaafbe_0_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 sz="1200">
                <a:solidFill>
                  <a:schemeClr val="dk1"/>
                </a:solidFill>
                <a:latin typeface="Calibri"/>
                <a:ea typeface="Calibri"/>
                <a:cs typeface="Calibri"/>
                <a:sym typeface="Calibri"/>
              </a:rPr>
              <a:t>emotion</a:t>
            </a:r>
            <a:r>
              <a:rPr b="1" lang="en" sz="1200">
                <a:solidFill>
                  <a:schemeClr val="dk1"/>
                </a:solidFill>
                <a:latin typeface="Calibri"/>
                <a:ea typeface="Calibri"/>
                <a:cs typeface="Calibri"/>
                <a:sym typeface="Calibri"/>
              </a:rPr>
              <a:t> </a:t>
            </a:r>
            <a:r>
              <a:rPr lang="en" sz="1200">
                <a:solidFill>
                  <a:schemeClr val="dk1"/>
                </a:solidFill>
                <a:latin typeface="Calibri"/>
                <a:ea typeface="Calibri"/>
                <a:cs typeface="Calibri"/>
                <a:sym typeface="Calibri"/>
              </a:rPr>
              <a:t>(noun)</a:t>
            </a:r>
            <a:endParaRPr i="1"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Elaboration: </a:t>
            </a:r>
            <a:endParaRPr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rPr i="1" lang="en" sz="1200">
                <a:solidFill>
                  <a:schemeClr val="dk1"/>
                </a:solidFill>
                <a:latin typeface="Calibri"/>
                <a:ea typeface="Calibri"/>
                <a:cs typeface="Calibri"/>
                <a:sym typeface="Calibri"/>
              </a:rPr>
              <a:t>We have many, many different emotions, or feelings, and we experience them in response to things that happen or things we are thinking about. I might have an emotion of sadness because my friend moved away; I might have an emotion of joy or excitement when we get to visit each other again! There are no emotions that are good or bad; they are just the ways we feel. </a:t>
            </a:r>
            <a:endParaRPr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t/>
            </a:r>
            <a:endParaRPr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Whole group</a:t>
            </a:r>
            <a:r>
              <a:rPr lang="en" sz="1200">
                <a:solidFill>
                  <a:schemeClr val="dk1"/>
                </a:solidFill>
                <a:latin typeface="Calibri"/>
                <a:ea typeface="Calibri"/>
                <a:cs typeface="Calibri"/>
                <a:sym typeface="Calibri"/>
              </a:rPr>
              <a:t> prompt</a:t>
            </a:r>
            <a:r>
              <a:rPr lang="en" sz="1200">
                <a:solidFill>
                  <a:schemeClr val="dk1"/>
                </a:solidFill>
                <a:latin typeface="Calibri"/>
                <a:ea typeface="Calibri"/>
                <a:cs typeface="Calibri"/>
                <a:sym typeface="Calibri"/>
              </a:rPr>
              <a:t>: </a:t>
            </a:r>
            <a:endParaRPr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rPr i="1" lang="en" sz="1200">
                <a:solidFill>
                  <a:schemeClr val="dk1"/>
                </a:solidFill>
                <a:latin typeface="Calibri"/>
                <a:ea typeface="Calibri"/>
                <a:cs typeface="Calibri"/>
                <a:sym typeface="Calibri"/>
              </a:rPr>
              <a:t>Name one emotion, and say when you have felt that way. </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https://www.psychologicalscience.org/news/releases/the-emotions-we-feel-may-shape-what-we-see.html</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sz="8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sz="8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sz="8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sz="8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sz="800">
              <a:solidFill>
                <a:schemeClr val="dk1"/>
              </a:solidFill>
              <a:latin typeface="Calibri"/>
              <a:ea typeface="Calibri"/>
              <a:cs typeface="Calibri"/>
              <a:sym typeface="Calibri"/>
            </a:endParaRPr>
          </a:p>
          <a:p>
            <a:pPr indent="0" lvl="0" marL="0" rtl="0" algn="l">
              <a:lnSpc>
                <a:spcPct val="114000"/>
              </a:lnSpc>
              <a:spcBef>
                <a:spcPts val="0"/>
              </a:spcBef>
              <a:spcAft>
                <a:spcPts val="0"/>
              </a:spcAft>
              <a:buClr>
                <a:schemeClr val="dk1"/>
              </a:buClr>
              <a:buSzPts val="1100"/>
              <a:buFont typeface="Arial"/>
              <a:buNone/>
            </a:pPr>
            <a:r>
              <a:t/>
            </a:r>
            <a:endParaRPr sz="800">
              <a:solidFill>
                <a:schemeClr val="dk1"/>
              </a:solidFill>
              <a:latin typeface="Calibri"/>
              <a:ea typeface="Calibri"/>
              <a:cs typeface="Calibri"/>
              <a:sym typeface="Calibri"/>
            </a:endParaRPr>
          </a:p>
          <a:p>
            <a:pPr indent="0" lvl="0" marL="0" rtl="0" algn="l">
              <a:lnSpc>
                <a:spcPct val="115000"/>
              </a:lnSpc>
              <a:spcBef>
                <a:spcPts val="400"/>
              </a:spcBef>
              <a:spcAft>
                <a:spcPts val="0"/>
              </a:spcAft>
              <a:buClr>
                <a:schemeClr val="dk1"/>
              </a:buClr>
              <a:buSzPts val="1100"/>
              <a:buFont typeface="Arial"/>
              <a:buNone/>
            </a:pPr>
            <a:r>
              <a:t/>
            </a:r>
            <a:endParaRPr i="1" sz="8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sz="8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g105559f9fc0_0_5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9" name="Google Shape;89;g105559f9fc0_0_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 sz="1200">
                <a:solidFill>
                  <a:schemeClr val="dk1"/>
                </a:solidFill>
                <a:latin typeface="Calibri"/>
                <a:ea typeface="Calibri"/>
                <a:cs typeface="Calibri"/>
                <a:sym typeface="Calibri"/>
              </a:rPr>
              <a:t>faith</a:t>
            </a:r>
            <a:r>
              <a:rPr b="1" lang="en" sz="1200">
                <a:solidFill>
                  <a:schemeClr val="dk1"/>
                </a:solidFill>
                <a:latin typeface="Calibri"/>
                <a:ea typeface="Calibri"/>
                <a:cs typeface="Calibri"/>
                <a:sym typeface="Calibri"/>
              </a:rPr>
              <a:t> </a:t>
            </a:r>
            <a:r>
              <a:rPr lang="en" sz="1200">
                <a:solidFill>
                  <a:schemeClr val="dk1"/>
                </a:solidFill>
                <a:latin typeface="Calibri"/>
                <a:ea typeface="Calibri"/>
                <a:cs typeface="Calibri"/>
                <a:sym typeface="Calibri"/>
              </a:rPr>
              <a:t>(noun)</a:t>
            </a:r>
            <a:endParaRPr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Elaboration: </a:t>
            </a:r>
            <a:endParaRPr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rPr i="1" lang="en" sz="1200">
                <a:solidFill>
                  <a:schemeClr val="dk1"/>
                </a:solidFill>
                <a:latin typeface="Calibri"/>
                <a:ea typeface="Calibri"/>
                <a:cs typeface="Calibri"/>
                <a:sym typeface="Calibri"/>
              </a:rPr>
              <a:t>Faith is related to “belief.” </a:t>
            </a:r>
            <a:r>
              <a:rPr i="1" lang="en" sz="1200">
                <a:solidFill>
                  <a:schemeClr val="dk1"/>
                </a:solidFill>
                <a:latin typeface="Calibri"/>
                <a:ea typeface="Calibri"/>
                <a:cs typeface="Calibri"/>
                <a:sym typeface="Calibri"/>
              </a:rPr>
              <a:t>Having faith is about believing in something we cannot see. We can have faith in others, in ourselves, and in ideas. </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rPr i="1" lang="en" sz="1200">
                <a:solidFill>
                  <a:schemeClr val="dk1"/>
                </a:solidFill>
                <a:latin typeface="Calibri"/>
                <a:ea typeface="Calibri"/>
                <a:cs typeface="Calibri"/>
                <a:sym typeface="Calibri"/>
              </a:rPr>
              <a:t>These marks around the earth are symbols that represent different faiths. You might see one or more that you recognize. </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rPr i="1" lang="en" sz="1200">
                <a:solidFill>
                  <a:schemeClr val="dk1"/>
                </a:solidFill>
                <a:latin typeface="Calibri"/>
                <a:ea typeface="Calibri"/>
                <a:cs typeface="Calibri"/>
                <a:sym typeface="Calibri"/>
              </a:rPr>
              <a:t>This little one is just learning to walk independently. The grown up is letting the toddler go on their own, with faith that they will do it! </a:t>
            </a:r>
            <a:endParaRPr i="1"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t/>
            </a:r>
            <a:endParaRPr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Think, Pair, Share prompt: </a:t>
            </a:r>
            <a:endParaRPr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rPr i="1" lang="en" sz="1200">
                <a:solidFill>
                  <a:schemeClr val="dk1"/>
                </a:solidFill>
                <a:latin typeface="Calibri"/>
                <a:ea typeface="Calibri"/>
                <a:cs typeface="Calibri"/>
                <a:sym typeface="Calibri"/>
              </a:rPr>
              <a:t>What connections do you make to this word? What do you have faith in—what do you believe in? </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900">
                <a:solidFill>
                  <a:schemeClr val="dk1"/>
                </a:solidFill>
                <a:latin typeface="Calibri"/>
                <a:ea typeface="Calibri"/>
                <a:cs typeface="Calibri"/>
                <a:sym typeface="Calibri"/>
              </a:rPr>
              <a:t>https://billtammeus.typepad.com/my_weblog/2020/04/4-22-20.html, </a:t>
            </a:r>
            <a:r>
              <a:rPr lang="en" sz="900">
                <a:solidFill>
                  <a:schemeClr val="dk1"/>
                </a:solidFill>
                <a:highlight>
                  <a:schemeClr val="lt1"/>
                </a:highlight>
                <a:latin typeface="Calibri"/>
                <a:ea typeface="Calibri"/>
                <a:cs typeface="Calibri"/>
                <a:sym typeface="Calibri"/>
              </a:rPr>
              <a:t>https://www.babycenter.com/baby/baby-development/baby-milestone-walking_6507</a:t>
            </a:r>
            <a:endParaRPr sz="9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t/>
            </a:r>
            <a:endParaRPr sz="10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g10d926cb157_0_5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7" name="Google Shape;97;g10d926cb157_0_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 sz="1200">
                <a:solidFill>
                  <a:schemeClr val="dk1"/>
                </a:solidFill>
                <a:latin typeface="Calibri"/>
                <a:ea typeface="Calibri"/>
                <a:cs typeface="Calibri"/>
                <a:sym typeface="Calibri"/>
              </a:rPr>
              <a:t>journey</a:t>
            </a:r>
            <a:r>
              <a:rPr b="1" lang="en" sz="1200">
                <a:solidFill>
                  <a:schemeClr val="dk1"/>
                </a:solidFill>
                <a:latin typeface="Calibri"/>
                <a:ea typeface="Calibri"/>
                <a:cs typeface="Calibri"/>
                <a:sym typeface="Calibri"/>
              </a:rPr>
              <a:t> </a:t>
            </a:r>
            <a:r>
              <a:rPr lang="en" sz="1200">
                <a:solidFill>
                  <a:schemeClr val="dk1"/>
                </a:solidFill>
                <a:latin typeface="Calibri"/>
                <a:ea typeface="Calibri"/>
                <a:cs typeface="Calibri"/>
                <a:sym typeface="Calibri"/>
              </a:rPr>
              <a:t>(noun and verb)</a:t>
            </a:r>
            <a:endParaRPr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Elaboration: </a:t>
            </a:r>
            <a:endParaRPr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rPr i="1" lang="en" sz="1200">
                <a:latin typeface="Calibri"/>
                <a:ea typeface="Calibri"/>
                <a:cs typeface="Calibri"/>
                <a:sym typeface="Calibri"/>
              </a:rPr>
              <a:t>This word can be used as a noun—a long trip from one place to another—or as a verb—to travel. </a:t>
            </a:r>
            <a:endParaRPr i="1" sz="1200">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rPr i="1" lang="en" sz="1200">
                <a:solidFill>
                  <a:schemeClr val="dk1"/>
                </a:solidFill>
                <a:latin typeface="Calibri"/>
                <a:ea typeface="Calibri"/>
                <a:cs typeface="Calibri"/>
                <a:sym typeface="Calibri"/>
              </a:rPr>
              <a:t>The people on this bus are taking a journey in South America. It looks like they are journeying through mountains. </a:t>
            </a:r>
            <a:endParaRPr i="1" sz="1200">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200">
                <a:latin typeface="Calibri"/>
                <a:ea typeface="Calibri"/>
                <a:cs typeface="Calibri"/>
                <a:sym typeface="Calibri"/>
              </a:rPr>
              <a:t>Think, Pair, Share prompt: </a:t>
            </a:r>
            <a:endParaRPr sz="1200">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rPr i="1" lang="en" sz="1200">
                <a:solidFill>
                  <a:schemeClr val="dk1"/>
                </a:solidFill>
                <a:latin typeface="Calibri"/>
                <a:ea typeface="Calibri"/>
                <a:cs typeface="Calibri"/>
                <a:sym typeface="Calibri"/>
              </a:rPr>
              <a:t>Try to use the word as both a noun and a verb!</a:t>
            </a:r>
            <a:endParaRPr i="1" sz="1200">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rPr i="1" lang="en" sz="1200">
                <a:latin typeface="Calibri"/>
                <a:ea typeface="Calibri"/>
                <a:cs typeface="Calibri"/>
                <a:sym typeface="Calibri"/>
              </a:rPr>
              <a:t>If you were to go on a journey, where might you go? </a:t>
            </a:r>
            <a:endParaRPr i="1" sz="1200">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rPr i="1" lang="en" sz="1200">
                <a:latin typeface="Calibri"/>
                <a:ea typeface="Calibri"/>
                <a:cs typeface="Calibri"/>
                <a:sym typeface="Calibri"/>
              </a:rPr>
              <a:t>How would you journey to that place? </a:t>
            </a:r>
            <a:endParaRPr i="1" sz="1200">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https://jessieonajourney.com/tips-for-bus-travel-in-south-america/</a:t>
            </a:r>
            <a:endParaRPr sz="10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t/>
            </a:r>
            <a:endParaRPr sz="10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t/>
            </a:r>
            <a:endParaRPr sz="10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g105559f9fc0_0_1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4" name="Google Shape;104;g105559f9fc0_0_1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 sz="1200">
                <a:solidFill>
                  <a:schemeClr val="dk1"/>
                </a:solidFill>
                <a:latin typeface="Calibri"/>
                <a:ea typeface="Calibri"/>
                <a:cs typeface="Calibri"/>
                <a:sym typeface="Calibri"/>
              </a:rPr>
              <a:t>similarity </a:t>
            </a:r>
            <a:r>
              <a:rPr lang="en" sz="1200">
                <a:solidFill>
                  <a:schemeClr val="dk1"/>
                </a:solidFill>
                <a:latin typeface="Calibri"/>
                <a:ea typeface="Calibri"/>
                <a:cs typeface="Calibri"/>
                <a:sym typeface="Calibri"/>
              </a:rPr>
              <a:t>(noun)</a:t>
            </a:r>
            <a:endParaRPr b="1"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Elaboration: </a:t>
            </a:r>
            <a:endParaRPr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rPr i="1" lang="en" sz="1200">
                <a:solidFill>
                  <a:schemeClr val="dk1"/>
                </a:solidFill>
                <a:latin typeface="Calibri"/>
                <a:ea typeface="Calibri"/>
                <a:cs typeface="Calibri"/>
                <a:sym typeface="Calibri"/>
              </a:rPr>
              <a:t>These are two different kinds of butterflies: a monarch on the top, and a viceroy on the bottom. There are things about them that </a:t>
            </a:r>
            <a:r>
              <a:rPr i="1" lang="en" sz="1200">
                <a:solidFill>
                  <a:schemeClr val="dk1"/>
                </a:solidFill>
                <a:latin typeface="Calibri"/>
                <a:ea typeface="Calibri"/>
                <a:cs typeface="Calibri"/>
                <a:sym typeface="Calibri"/>
              </a:rPr>
              <a:t>are alike. Let’s name some of these similarities… </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Think, Pair, Share prompt: </a:t>
            </a:r>
            <a:endParaRPr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rPr i="1" lang="en" sz="1200">
                <a:solidFill>
                  <a:schemeClr val="dk1"/>
                </a:solidFill>
                <a:latin typeface="Calibri"/>
                <a:ea typeface="Calibri"/>
                <a:cs typeface="Calibri"/>
                <a:sym typeface="Calibri"/>
              </a:rPr>
              <a:t>What are some similarities between you and your partner? </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https://science-u.org/experiments/magnificent-mimicry.html</a:t>
            </a:r>
            <a:endParaRPr sz="10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t/>
            </a:r>
            <a:endParaRPr sz="10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t/>
            </a:r>
            <a:endParaRPr sz="10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g10d926cb157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1" name="Google Shape;111;g10d926cb157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 sz="1200">
                <a:solidFill>
                  <a:schemeClr val="dk1"/>
                </a:solidFill>
                <a:latin typeface="Calibri"/>
                <a:ea typeface="Calibri"/>
                <a:cs typeface="Calibri"/>
                <a:sym typeface="Calibri"/>
              </a:rPr>
              <a:t>worldview</a:t>
            </a:r>
            <a:r>
              <a:rPr b="1" lang="en" sz="1200">
                <a:solidFill>
                  <a:schemeClr val="dk1"/>
                </a:solidFill>
                <a:latin typeface="Calibri"/>
                <a:ea typeface="Calibri"/>
                <a:cs typeface="Calibri"/>
                <a:sym typeface="Calibri"/>
              </a:rPr>
              <a:t> </a:t>
            </a:r>
            <a:r>
              <a:rPr lang="en" sz="1200">
                <a:solidFill>
                  <a:schemeClr val="dk1"/>
                </a:solidFill>
                <a:latin typeface="Calibri"/>
                <a:ea typeface="Calibri"/>
                <a:cs typeface="Calibri"/>
                <a:sym typeface="Calibri"/>
              </a:rPr>
              <a:t>(noun)</a:t>
            </a:r>
            <a:endParaRPr i="1"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Elaboration: </a:t>
            </a:r>
            <a:endParaRPr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rPr i="1" lang="en" sz="1200">
                <a:solidFill>
                  <a:schemeClr val="dk1"/>
                </a:solidFill>
                <a:latin typeface="Calibri"/>
                <a:ea typeface="Calibri"/>
                <a:cs typeface="Calibri"/>
                <a:sym typeface="Calibri"/>
              </a:rPr>
              <a:t>Worldview is a compound word—two smaller words put together: “world” and “view.” </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rPr i="1" lang="en" sz="1200">
                <a:solidFill>
                  <a:schemeClr val="dk1"/>
                </a:solidFill>
                <a:latin typeface="Calibri"/>
                <a:ea typeface="Calibri"/>
                <a:cs typeface="Calibri"/>
                <a:sym typeface="Calibri"/>
              </a:rPr>
              <a:t>This person is looking out to a wide environment, and maybe also having thoughts about the places they see, communities, and ideas, and how they all go together and make sense. Part of my worldview is appreciating what different people can learn from each other. </a:t>
            </a:r>
            <a:endParaRPr i="1"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t/>
            </a:r>
            <a:endParaRPr i="1" sz="1200">
              <a:solidFill>
                <a:srgbClr val="4A86E8"/>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Think, Pair, Share prompt: </a:t>
            </a:r>
            <a:endParaRPr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rPr i="1" lang="en" sz="1200">
                <a:solidFill>
                  <a:schemeClr val="dk1"/>
                </a:solidFill>
                <a:latin typeface="Calibri"/>
                <a:ea typeface="Calibri"/>
                <a:cs typeface="Calibri"/>
                <a:sym typeface="Calibri"/>
              </a:rPr>
              <a:t>Think back to the drum dream girl. Can you describe her worldview? What did she believe about how things could be? </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rPr i="1" lang="en" sz="1200">
                <a:solidFill>
                  <a:schemeClr val="dk1"/>
                </a:solidFill>
                <a:latin typeface="Calibri"/>
                <a:ea typeface="Calibri"/>
                <a:cs typeface="Calibri"/>
                <a:sym typeface="Calibri"/>
              </a:rPr>
              <a:t> </a:t>
            </a:r>
            <a:endParaRPr i="1" sz="12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https://www.visitnorway.com/places-to-go/fjord-norway/northwest/andalsnes/</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sz="8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sz="8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sz="8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i="1" sz="8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sz="800">
              <a:solidFill>
                <a:schemeClr val="dk1"/>
              </a:solidFill>
              <a:latin typeface="Calibri"/>
              <a:ea typeface="Calibri"/>
              <a:cs typeface="Calibri"/>
              <a:sym typeface="Calibri"/>
            </a:endParaRPr>
          </a:p>
          <a:p>
            <a:pPr indent="0" lvl="0" marL="457200" rtl="0" algn="l">
              <a:spcBef>
                <a:spcPts val="0"/>
              </a:spcBef>
              <a:spcAft>
                <a:spcPts val="0"/>
              </a:spcAft>
              <a:buClr>
                <a:schemeClr val="dk1"/>
              </a:buClr>
              <a:buSzPts val="1100"/>
              <a:buFont typeface="Arial"/>
              <a:buNone/>
            </a:pPr>
            <a:r>
              <a:t/>
            </a:r>
            <a:endParaRPr i="1" sz="1200">
              <a:solidFill>
                <a:schemeClr val="dk1"/>
              </a:solidFill>
              <a:latin typeface="Calibri"/>
              <a:ea typeface="Calibri"/>
              <a:cs typeface="Calibri"/>
              <a:sym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xml"/><Relationship Id="rId3" Type="http://schemas.openxmlformats.org/officeDocument/2006/relationships/image" Target="../media/image2.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xml"/><Relationship Id="rId3" Type="http://schemas.openxmlformats.org/officeDocument/2006/relationships/image" Target="../media/image10.png"/><Relationship Id="rId4" Type="http://schemas.openxmlformats.org/officeDocument/2006/relationships/image" Target="../media/image4.png"/><Relationship Id="rId5" Type="http://schemas.openxmlformats.org/officeDocument/2006/relationships/hyperlink" Target="http://www.youtube.com/watch?v=QcIp7K2UFgE" TargetMode="External"/><Relationship Id="rId6" Type="http://schemas.openxmlformats.org/officeDocument/2006/relationships/image" Target="../media/image5.jpg"/><Relationship Id="rId7" Type="http://schemas.openxmlformats.org/officeDocument/2006/relationships/hyperlink" Target="http://www.youtube.com/watch?v=h1YAVDSS7Os" TargetMode="External"/><Relationship Id="rId8" Type="http://schemas.openxmlformats.org/officeDocument/2006/relationships/image" Target="../media/image1.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4.xml"/><Relationship Id="rId3" Type="http://schemas.openxmlformats.org/officeDocument/2006/relationships/image" Target="../media/image11.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5.xml"/><Relationship Id="rId3" Type="http://schemas.openxmlformats.org/officeDocument/2006/relationships/image" Target="../media/image6.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6.xml"/><Relationship Id="rId3" Type="http://schemas.openxmlformats.org/officeDocument/2006/relationships/image" Target="../media/image3.jpg"/><Relationship Id="rId4" Type="http://schemas.openxmlformats.org/officeDocument/2006/relationships/image" Target="../media/image8.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7.xml"/><Relationship Id="rId3" Type="http://schemas.openxmlformats.org/officeDocument/2006/relationships/image" Target="../media/image9.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8.xml"/><Relationship Id="rId3" Type="http://schemas.openxmlformats.org/officeDocument/2006/relationships/image" Target="../media/image12.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9.xml"/><Relationship Id="rId3"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0" y="744575"/>
            <a:ext cx="8520600" cy="26100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latin typeface="Century Gothic"/>
                <a:ea typeface="Century Gothic"/>
                <a:cs typeface="Century Gothic"/>
                <a:sym typeface="Century Gothic"/>
              </a:rPr>
              <a:t>Weekly Words</a:t>
            </a:r>
            <a:endParaRPr>
              <a:latin typeface="Century Gothic"/>
              <a:ea typeface="Century Gothic"/>
              <a:cs typeface="Century Gothic"/>
              <a:sym typeface="Century Gothic"/>
            </a:endParaRPr>
          </a:p>
          <a:p>
            <a:pPr indent="0" lvl="0" marL="0" rtl="0" algn="ctr">
              <a:spcBef>
                <a:spcPts val="0"/>
              </a:spcBef>
              <a:spcAft>
                <a:spcPts val="0"/>
              </a:spcAft>
              <a:buNone/>
            </a:pPr>
            <a:r>
              <a:t/>
            </a:r>
            <a:endParaRPr sz="3300">
              <a:latin typeface="Century Gothic"/>
              <a:ea typeface="Century Gothic"/>
              <a:cs typeface="Century Gothic"/>
              <a:sym typeface="Century Gothic"/>
            </a:endParaRPr>
          </a:p>
          <a:p>
            <a:pPr indent="0" lvl="0" marL="0" rtl="0" algn="ctr">
              <a:spcBef>
                <a:spcPts val="0"/>
              </a:spcBef>
              <a:spcAft>
                <a:spcPts val="0"/>
              </a:spcAft>
              <a:buNone/>
            </a:pPr>
            <a:r>
              <a:rPr lang="en" sz="3300">
                <a:latin typeface="Century Gothic"/>
                <a:ea typeface="Century Gothic"/>
                <a:cs typeface="Century Gothic"/>
                <a:sym typeface="Century Gothic"/>
              </a:rPr>
              <a:t>Unit 3, Week 3</a:t>
            </a:r>
            <a:endParaRPr sz="3300">
              <a:latin typeface="Century Gothic"/>
              <a:ea typeface="Century Gothic"/>
              <a:cs typeface="Century Gothic"/>
              <a:sym typeface="Century Gothic"/>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 name="Shape 58"/>
        <p:cNvGrpSpPr/>
        <p:nvPr/>
      </p:nvGrpSpPr>
      <p:grpSpPr>
        <a:xfrm>
          <a:off x="0" y="0"/>
          <a:ext cx="0" cy="0"/>
          <a:chOff x="0" y="0"/>
          <a:chExt cx="0" cy="0"/>
        </a:xfrm>
      </p:grpSpPr>
      <p:sp>
        <p:nvSpPr>
          <p:cNvPr id="59" name="Google Shape;59;p14"/>
          <p:cNvSpPr txBox="1"/>
          <p:nvPr>
            <p:ph type="title"/>
          </p:nvPr>
        </p:nvSpPr>
        <p:spPr>
          <a:xfrm>
            <a:off x="265500" y="1089450"/>
            <a:ext cx="4045200" cy="14823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b="1" lang="en">
                <a:latin typeface="Century Gothic"/>
                <a:ea typeface="Century Gothic"/>
                <a:cs typeface="Century Gothic"/>
                <a:sym typeface="Century Gothic"/>
              </a:rPr>
              <a:t>belief</a:t>
            </a:r>
            <a:endParaRPr sz="2600">
              <a:latin typeface="Century Gothic"/>
              <a:ea typeface="Century Gothic"/>
              <a:cs typeface="Century Gothic"/>
              <a:sym typeface="Century Gothic"/>
            </a:endParaRPr>
          </a:p>
        </p:txBody>
      </p:sp>
      <p:sp>
        <p:nvSpPr>
          <p:cNvPr id="60" name="Google Shape;60;p14"/>
          <p:cNvSpPr txBox="1"/>
          <p:nvPr>
            <p:ph idx="1" type="subTitle"/>
          </p:nvPr>
        </p:nvSpPr>
        <p:spPr>
          <a:xfrm>
            <a:off x="265500" y="2895925"/>
            <a:ext cx="4045200" cy="17271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1800">
                <a:solidFill>
                  <a:srgbClr val="666666"/>
                </a:solidFill>
                <a:latin typeface="Century Gothic"/>
                <a:ea typeface="Century Gothic"/>
                <a:cs typeface="Century Gothic"/>
                <a:sym typeface="Century Gothic"/>
              </a:rPr>
              <a:t>noun</a:t>
            </a:r>
            <a:endParaRPr sz="1800">
              <a:solidFill>
                <a:schemeClr val="dk1"/>
              </a:solidFill>
              <a:latin typeface="Century Gothic"/>
              <a:ea typeface="Century Gothic"/>
              <a:cs typeface="Century Gothic"/>
              <a:sym typeface="Century Gothic"/>
            </a:endParaRPr>
          </a:p>
          <a:p>
            <a:pPr indent="0" lvl="0" marL="0" rtl="0" algn="ctr">
              <a:spcBef>
                <a:spcPts val="300"/>
              </a:spcBef>
              <a:spcAft>
                <a:spcPts val="0"/>
              </a:spcAft>
              <a:buClr>
                <a:schemeClr val="dk1"/>
              </a:buClr>
              <a:buSzPts val="1100"/>
              <a:buFont typeface="Arial"/>
              <a:buNone/>
            </a:pPr>
            <a:r>
              <a:t/>
            </a:r>
            <a:endParaRPr sz="1800">
              <a:solidFill>
                <a:schemeClr val="dk1"/>
              </a:solidFill>
              <a:latin typeface="Century Gothic"/>
              <a:ea typeface="Century Gothic"/>
              <a:cs typeface="Century Gothic"/>
              <a:sym typeface="Century Gothic"/>
            </a:endParaRPr>
          </a:p>
          <a:p>
            <a:pPr indent="0" lvl="0" marL="0" rtl="0" algn="ctr">
              <a:spcBef>
                <a:spcPts val="300"/>
              </a:spcBef>
              <a:spcAft>
                <a:spcPts val="300"/>
              </a:spcAft>
              <a:buClr>
                <a:schemeClr val="dk1"/>
              </a:buClr>
              <a:buSzPts val="1100"/>
              <a:buFont typeface="Arial"/>
              <a:buNone/>
            </a:pPr>
            <a:r>
              <a:rPr lang="en" sz="1800">
                <a:solidFill>
                  <a:srgbClr val="222222"/>
                </a:solidFill>
                <a:latin typeface="Century Gothic"/>
                <a:ea typeface="Century Gothic"/>
                <a:cs typeface="Century Gothic"/>
                <a:sym typeface="Century Gothic"/>
              </a:rPr>
              <a:t>a strong opinion; </a:t>
            </a:r>
            <a:r>
              <a:rPr lang="en" sz="1800">
                <a:solidFill>
                  <a:srgbClr val="222222"/>
                </a:solidFill>
                <a:latin typeface="Century Gothic"/>
                <a:ea typeface="Century Gothic"/>
                <a:cs typeface="Century Gothic"/>
                <a:sym typeface="Century Gothic"/>
              </a:rPr>
              <a:t>an idea that is accepted as true</a:t>
            </a:r>
            <a:endParaRPr sz="1800">
              <a:solidFill>
                <a:srgbClr val="222222"/>
              </a:solidFill>
              <a:latin typeface="Century Gothic"/>
              <a:ea typeface="Century Gothic"/>
              <a:cs typeface="Century Gothic"/>
              <a:sym typeface="Century Gothic"/>
            </a:endParaRPr>
          </a:p>
        </p:txBody>
      </p:sp>
      <p:pic>
        <p:nvPicPr>
          <p:cNvPr id="61" name="Google Shape;61;p14"/>
          <p:cNvPicPr preferRelativeResize="0"/>
          <p:nvPr/>
        </p:nvPicPr>
        <p:blipFill>
          <a:blip r:embed="rId3">
            <a:alphaModFix/>
          </a:blip>
          <a:stretch>
            <a:fillRect/>
          </a:stretch>
        </p:blipFill>
        <p:spPr>
          <a:xfrm>
            <a:off x="4994450" y="1089450"/>
            <a:ext cx="3810000" cy="254317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5"/>
          <p:cNvSpPr txBox="1"/>
          <p:nvPr>
            <p:ph type="title"/>
          </p:nvPr>
        </p:nvSpPr>
        <p:spPr>
          <a:xfrm>
            <a:off x="265500" y="1089450"/>
            <a:ext cx="4045200" cy="14823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b="1" lang="en">
                <a:latin typeface="Century Gothic"/>
                <a:ea typeface="Century Gothic"/>
                <a:cs typeface="Century Gothic"/>
                <a:sym typeface="Century Gothic"/>
              </a:rPr>
              <a:t>compare</a:t>
            </a:r>
            <a:endParaRPr b="1">
              <a:latin typeface="Century Gothic"/>
              <a:ea typeface="Century Gothic"/>
              <a:cs typeface="Century Gothic"/>
              <a:sym typeface="Century Gothic"/>
            </a:endParaRPr>
          </a:p>
        </p:txBody>
      </p:sp>
      <p:sp>
        <p:nvSpPr>
          <p:cNvPr id="67" name="Google Shape;67;p15"/>
          <p:cNvSpPr txBox="1"/>
          <p:nvPr>
            <p:ph idx="1" type="subTitle"/>
          </p:nvPr>
        </p:nvSpPr>
        <p:spPr>
          <a:xfrm>
            <a:off x="265500" y="3143125"/>
            <a:ext cx="4045200" cy="14823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1800">
                <a:solidFill>
                  <a:srgbClr val="666666"/>
                </a:solidFill>
                <a:latin typeface="Century Gothic"/>
                <a:ea typeface="Century Gothic"/>
                <a:cs typeface="Century Gothic"/>
                <a:sym typeface="Century Gothic"/>
              </a:rPr>
              <a:t>verb</a:t>
            </a:r>
            <a:endParaRPr sz="1800">
              <a:solidFill>
                <a:srgbClr val="666666"/>
              </a:solidFill>
              <a:latin typeface="Century Gothic"/>
              <a:ea typeface="Century Gothic"/>
              <a:cs typeface="Century Gothic"/>
              <a:sym typeface="Century Gothic"/>
            </a:endParaRPr>
          </a:p>
          <a:p>
            <a:pPr indent="0" lvl="0" marL="0" rtl="0" algn="ctr">
              <a:spcBef>
                <a:spcPts val="300"/>
              </a:spcBef>
              <a:spcAft>
                <a:spcPts val="0"/>
              </a:spcAft>
              <a:buClr>
                <a:schemeClr val="dk1"/>
              </a:buClr>
              <a:buSzPts val="1100"/>
              <a:buFont typeface="Arial"/>
              <a:buNone/>
            </a:pPr>
            <a:r>
              <a:t/>
            </a:r>
            <a:endParaRPr sz="1800">
              <a:solidFill>
                <a:srgbClr val="666666"/>
              </a:solidFill>
              <a:latin typeface="Century Gothic"/>
              <a:ea typeface="Century Gothic"/>
              <a:cs typeface="Century Gothic"/>
              <a:sym typeface="Century Gothic"/>
            </a:endParaRPr>
          </a:p>
          <a:p>
            <a:pPr indent="0" lvl="0" marL="0" rtl="0" algn="ctr">
              <a:spcBef>
                <a:spcPts val="300"/>
              </a:spcBef>
              <a:spcAft>
                <a:spcPts val="300"/>
              </a:spcAft>
              <a:buClr>
                <a:schemeClr val="dk1"/>
              </a:buClr>
              <a:buSzPts val="1100"/>
              <a:buFont typeface="Arial"/>
              <a:buNone/>
            </a:pPr>
            <a:r>
              <a:rPr lang="en" sz="1800">
                <a:solidFill>
                  <a:schemeClr val="dk1"/>
                </a:solidFill>
                <a:latin typeface="Century Gothic"/>
                <a:ea typeface="Century Gothic"/>
                <a:cs typeface="Century Gothic"/>
                <a:sym typeface="Century Gothic"/>
              </a:rPr>
              <a:t>to notice similarities and differences</a:t>
            </a:r>
            <a:endParaRPr sz="1800">
              <a:solidFill>
                <a:srgbClr val="000000"/>
              </a:solidFill>
              <a:latin typeface="Century Gothic"/>
              <a:ea typeface="Century Gothic"/>
              <a:cs typeface="Century Gothic"/>
              <a:sym typeface="Century Gothic"/>
            </a:endParaRPr>
          </a:p>
        </p:txBody>
      </p:sp>
      <p:sp>
        <p:nvSpPr>
          <p:cNvPr id="68" name="Google Shape;68;p15"/>
          <p:cNvSpPr txBox="1"/>
          <p:nvPr/>
        </p:nvSpPr>
        <p:spPr>
          <a:xfrm>
            <a:off x="6980750" y="2878425"/>
            <a:ext cx="1322400" cy="1063800"/>
          </a:xfrm>
          <a:prstGeom prst="rect">
            <a:avLst/>
          </a:prstGeom>
          <a:solidFill>
            <a:srgbClr val="EFEFEF"/>
          </a:solid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pic>
        <p:nvPicPr>
          <p:cNvPr id="69" name="Google Shape;69;p15"/>
          <p:cNvPicPr preferRelativeResize="0"/>
          <p:nvPr/>
        </p:nvPicPr>
        <p:blipFill>
          <a:blip r:embed="rId3">
            <a:alphaModFix/>
          </a:blip>
          <a:stretch>
            <a:fillRect/>
          </a:stretch>
        </p:blipFill>
        <p:spPr>
          <a:xfrm>
            <a:off x="5078575" y="378750"/>
            <a:ext cx="2379592" cy="4246675"/>
          </a:xfrm>
          <a:prstGeom prst="rect">
            <a:avLst/>
          </a:prstGeom>
          <a:noFill/>
          <a:ln>
            <a:noFill/>
          </a:ln>
        </p:spPr>
      </p:pic>
      <p:pic>
        <p:nvPicPr>
          <p:cNvPr id="70" name="Google Shape;70;p15"/>
          <p:cNvPicPr preferRelativeResize="0"/>
          <p:nvPr/>
        </p:nvPicPr>
        <p:blipFill>
          <a:blip r:embed="rId4">
            <a:alphaModFix/>
          </a:blip>
          <a:stretch>
            <a:fillRect/>
          </a:stretch>
        </p:blipFill>
        <p:spPr>
          <a:xfrm>
            <a:off x="7786350" y="429475"/>
            <a:ext cx="897675" cy="2802249"/>
          </a:xfrm>
          <a:prstGeom prst="rect">
            <a:avLst/>
          </a:prstGeom>
          <a:noFill/>
          <a:ln>
            <a:noFill/>
          </a:ln>
        </p:spPr>
      </p:pic>
      <p:pic>
        <p:nvPicPr>
          <p:cNvPr descr="In this film, Alistair Mackie introduces his instrument - the trumpet. &#10;&#10;To learn more about the trumpet visit http://www.philharmonia.co.uk/explore/instruments/trumpet &#10;&#10;Subscribe to our channel today: https://www.youtube.com/philharmonialondon&#10;&#10;&quot;Have you seen the app called 'The Orchestra'? It is astonishing. For somebody who can't read music to learn how an orchestra functions, to be able to see from the perspective of a flute or a second violin, is really enlightening.&quot; - Sir John Eliot Gardiner, quoted in an interview by Richard Fairman, Financial Times, February 2014&#10;&#10;Endowment opportunities at the Philharmonia offer supporters unique access and insights to our players. Find out more here: https://philharmonia.co.uk/join-support/keep-the-philharmonia-playing/" id="71" name="Google Shape;71;p15" title="Instrument: Trumpet">
            <a:hlinkClick r:id="rId5"/>
          </p:cNvPr>
          <p:cNvPicPr preferRelativeResize="0"/>
          <p:nvPr/>
        </p:nvPicPr>
        <p:blipFill>
          <a:blip r:embed="rId6">
            <a:alphaModFix/>
          </a:blip>
          <a:stretch>
            <a:fillRect/>
          </a:stretch>
        </p:blipFill>
        <p:spPr>
          <a:xfrm>
            <a:off x="7786350" y="3530900"/>
            <a:ext cx="897676" cy="673250"/>
          </a:xfrm>
          <a:prstGeom prst="rect">
            <a:avLst/>
          </a:prstGeom>
          <a:noFill/>
          <a:ln>
            <a:noFill/>
          </a:ln>
        </p:spPr>
      </p:pic>
      <p:pic>
        <p:nvPicPr>
          <p:cNvPr descr="Here is my comprehensive review of the Wessex &quot;Wyvern&quot; CC contrabass tuba. Wessex sent me this tuba to review, and after several weeks of playing it, I'm excited to be the first person to review it on YouTube. Although this tuba was manufactured in China, it is a unique design and built very well. Watch this review and see for yourself some amazing things that are happening in tuba and instrument design. I'm confident that some day in the very near future somebody is going to win a major orchestral audition on a Chinese made instrument.&#10;&#10;The review was filmed on Panasonic GH4 and GH5 cameras with various Leica lenses. I also was using Sennheiser and Blue microphones for the recording. All of the tuba that you hear in the video, other than a few brief moments from Will Druiett and Roger Bobo was actually played on this tuba.&#10;&#10;An extra special thank you to the Matthews Concert Band! We're playing next Thursday night at the Matthews Community Center." id="72" name="Google Shape;72;p15" title="Wessex &quot;Wyvern&quot; 5/4 CC Contrabass Orchestral Tuba Review">
            <a:hlinkClick r:id="rId7"/>
          </p:cNvPr>
          <p:cNvPicPr preferRelativeResize="0"/>
          <p:nvPr/>
        </p:nvPicPr>
        <p:blipFill>
          <a:blip r:embed="rId8">
            <a:alphaModFix/>
          </a:blip>
          <a:stretch>
            <a:fillRect/>
          </a:stretch>
        </p:blipFill>
        <p:spPr>
          <a:xfrm>
            <a:off x="4741125" y="4298794"/>
            <a:ext cx="897674" cy="673256"/>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1"/>
                                        </p:tgtEl>
                                        <p:attrNameLst>
                                          <p:attrName>style.visibility</p:attrName>
                                        </p:attrNameLst>
                                      </p:cBhvr>
                                      <p:to>
                                        <p:strVal val="visible"/>
                                      </p:to>
                                    </p:set>
                                    <p:animEffect filter="fade" transition="in">
                                      <p:cBhvr>
                                        <p:cTn dur="1000"/>
                                        <p:tgtEl>
                                          <p:spTgt spid="7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2"/>
                                        </p:tgtEl>
                                        <p:attrNameLst>
                                          <p:attrName>style.visibility</p:attrName>
                                        </p:attrNameLst>
                                      </p:cBhvr>
                                      <p:to>
                                        <p:strVal val="visible"/>
                                      </p:to>
                                    </p:set>
                                    <p:animEffect filter="fade" transition="in">
                                      <p:cBhvr>
                                        <p:cTn dur="1000"/>
                                        <p:tgtEl>
                                          <p:spTgt spid="7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 name="Shape 76"/>
        <p:cNvGrpSpPr/>
        <p:nvPr/>
      </p:nvGrpSpPr>
      <p:grpSpPr>
        <a:xfrm>
          <a:off x="0" y="0"/>
          <a:ext cx="0" cy="0"/>
          <a:chOff x="0" y="0"/>
          <a:chExt cx="0" cy="0"/>
        </a:xfrm>
      </p:grpSpPr>
      <p:sp>
        <p:nvSpPr>
          <p:cNvPr id="77" name="Google Shape;77;p16"/>
          <p:cNvSpPr txBox="1"/>
          <p:nvPr>
            <p:ph type="title"/>
          </p:nvPr>
        </p:nvSpPr>
        <p:spPr>
          <a:xfrm>
            <a:off x="265500" y="1089450"/>
            <a:ext cx="4045200" cy="14823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b="1" lang="en">
                <a:latin typeface="Century Gothic"/>
                <a:ea typeface="Century Gothic"/>
                <a:cs typeface="Century Gothic"/>
                <a:sym typeface="Century Gothic"/>
              </a:rPr>
              <a:t>difference</a:t>
            </a:r>
            <a:endParaRPr b="1">
              <a:latin typeface="Century Gothic"/>
              <a:ea typeface="Century Gothic"/>
              <a:cs typeface="Century Gothic"/>
              <a:sym typeface="Century Gothic"/>
            </a:endParaRPr>
          </a:p>
        </p:txBody>
      </p:sp>
      <p:sp>
        <p:nvSpPr>
          <p:cNvPr id="78" name="Google Shape;78;p16"/>
          <p:cNvSpPr txBox="1"/>
          <p:nvPr>
            <p:ph idx="1" type="subTitle"/>
          </p:nvPr>
        </p:nvSpPr>
        <p:spPr>
          <a:xfrm>
            <a:off x="265500" y="2895925"/>
            <a:ext cx="4045200" cy="14823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1800">
                <a:solidFill>
                  <a:srgbClr val="666666"/>
                </a:solidFill>
                <a:latin typeface="Century Gothic"/>
                <a:ea typeface="Century Gothic"/>
                <a:cs typeface="Century Gothic"/>
                <a:sym typeface="Century Gothic"/>
              </a:rPr>
              <a:t>noun</a:t>
            </a:r>
            <a:endParaRPr sz="1800">
              <a:solidFill>
                <a:srgbClr val="000000"/>
              </a:solidFill>
              <a:highlight>
                <a:srgbClr val="FFFFFF"/>
              </a:highlight>
              <a:latin typeface="Century Gothic"/>
              <a:ea typeface="Century Gothic"/>
              <a:cs typeface="Century Gothic"/>
              <a:sym typeface="Century Gothic"/>
            </a:endParaRPr>
          </a:p>
          <a:p>
            <a:pPr indent="0" lvl="0" marL="0" rtl="0" algn="ctr">
              <a:spcBef>
                <a:spcPts val="300"/>
              </a:spcBef>
              <a:spcAft>
                <a:spcPts val="0"/>
              </a:spcAft>
              <a:buClr>
                <a:schemeClr val="dk1"/>
              </a:buClr>
              <a:buSzPts val="1100"/>
              <a:buFont typeface="Arial"/>
              <a:buNone/>
            </a:pPr>
            <a:r>
              <a:t/>
            </a:r>
            <a:endParaRPr sz="1800">
              <a:solidFill>
                <a:srgbClr val="000000"/>
              </a:solidFill>
              <a:highlight>
                <a:srgbClr val="FFFFFF"/>
              </a:highlight>
              <a:latin typeface="Century Gothic"/>
              <a:ea typeface="Century Gothic"/>
              <a:cs typeface="Century Gothic"/>
              <a:sym typeface="Century Gothic"/>
            </a:endParaRPr>
          </a:p>
          <a:p>
            <a:pPr indent="0" lvl="0" marL="0" rtl="0" algn="ctr">
              <a:spcBef>
                <a:spcPts val="300"/>
              </a:spcBef>
              <a:spcAft>
                <a:spcPts val="300"/>
              </a:spcAft>
              <a:buClr>
                <a:schemeClr val="dk1"/>
              </a:buClr>
              <a:buSzPts val="1100"/>
              <a:buFont typeface="Arial"/>
              <a:buNone/>
            </a:pPr>
            <a:r>
              <a:rPr lang="en" sz="1800">
                <a:solidFill>
                  <a:srgbClr val="000000"/>
                </a:solidFill>
                <a:highlight>
                  <a:srgbClr val="FFFFFF"/>
                </a:highlight>
                <a:latin typeface="Century Gothic"/>
                <a:ea typeface="Century Gothic"/>
                <a:cs typeface="Century Gothic"/>
                <a:sym typeface="Century Gothic"/>
              </a:rPr>
              <a:t>a</a:t>
            </a:r>
            <a:r>
              <a:rPr lang="en" sz="1800">
                <a:solidFill>
                  <a:srgbClr val="000000"/>
                </a:solidFill>
                <a:highlight>
                  <a:srgbClr val="FFFFFF"/>
                </a:highlight>
                <a:latin typeface="Century Gothic"/>
                <a:ea typeface="Century Gothic"/>
                <a:cs typeface="Century Gothic"/>
                <a:sym typeface="Century Gothic"/>
              </a:rPr>
              <a:t> way that things are not alike</a:t>
            </a:r>
            <a:endParaRPr sz="1800">
              <a:solidFill>
                <a:srgbClr val="000000"/>
              </a:solidFill>
              <a:latin typeface="Century Gothic"/>
              <a:ea typeface="Century Gothic"/>
              <a:cs typeface="Century Gothic"/>
              <a:sym typeface="Century Gothic"/>
            </a:endParaRPr>
          </a:p>
        </p:txBody>
      </p:sp>
      <p:pic>
        <p:nvPicPr>
          <p:cNvPr id="79" name="Google Shape;79;p16"/>
          <p:cNvPicPr preferRelativeResize="0"/>
          <p:nvPr/>
        </p:nvPicPr>
        <p:blipFill rotWithShape="1">
          <a:blip r:embed="rId3">
            <a:alphaModFix/>
          </a:blip>
          <a:srcRect b="0" l="10676" r="10818" t="0"/>
          <a:stretch/>
        </p:blipFill>
        <p:spPr>
          <a:xfrm>
            <a:off x="4861375" y="1089450"/>
            <a:ext cx="4045200" cy="2133167"/>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7"/>
          <p:cNvSpPr txBox="1"/>
          <p:nvPr>
            <p:ph type="title"/>
          </p:nvPr>
        </p:nvSpPr>
        <p:spPr>
          <a:xfrm>
            <a:off x="265500" y="1089450"/>
            <a:ext cx="4045200" cy="14823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b="1" lang="en">
                <a:latin typeface="Century Gothic"/>
                <a:ea typeface="Century Gothic"/>
                <a:cs typeface="Century Gothic"/>
                <a:sym typeface="Century Gothic"/>
              </a:rPr>
              <a:t>emotion</a:t>
            </a:r>
            <a:endParaRPr b="1">
              <a:latin typeface="Century Gothic"/>
              <a:ea typeface="Century Gothic"/>
              <a:cs typeface="Century Gothic"/>
              <a:sym typeface="Century Gothic"/>
            </a:endParaRPr>
          </a:p>
        </p:txBody>
      </p:sp>
      <p:sp>
        <p:nvSpPr>
          <p:cNvPr id="85" name="Google Shape;85;p17"/>
          <p:cNvSpPr txBox="1"/>
          <p:nvPr>
            <p:ph idx="1" type="subTitle"/>
          </p:nvPr>
        </p:nvSpPr>
        <p:spPr>
          <a:xfrm>
            <a:off x="265500" y="2895925"/>
            <a:ext cx="4045200" cy="14823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1800">
                <a:solidFill>
                  <a:srgbClr val="666666"/>
                </a:solidFill>
                <a:latin typeface="Century Gothic"/>
                <a:ea typeface="Century Gothic"/>
                <a:cs typeface="Century Gothic"/>
                <a:sym typeface="Century Gothic"/>
              </a:rPr>
              <a:t>noun</a:t>
            </a:r>
            <a:endParaRPr sz="1800">
              <a:solidFill>
                <a:schemeClr val="dk1"/>
              </a:solidFill>
              <a:latin typeface="Century Gothic"/>
              <a:ea typeface="Century Gothic"/>
              <a:cs typeface="Century Gothic"/>
              <a:sym typeface="Century Gothic"/>
            </a:endParaRPr>
          </a:p>
          <a:p>
            <a:pPr indent="0" lvl="0" marL="0" rtl="0" algn="ctr">
              <a:spcBef>
                <a:spcPts val="300"/>
              </a:spcBef>
              <a:spcAft>
                <a:spcPts val="0"/>
              </a:spcAft>
              <a:buClr>
                <a:schemeClr val="dk1"/>
              </a:buClr>
              <a:buSzPts val="1100"/>
              <a:buFont typeface="Arial"/>
              <a:buNone/>
            </a:pPr>
            <a:r>
              <a:t/>
            </a:r>
            <a:endParaRPr sz="1800">
              <a:solidFill>
                <a:schemeClr val="dk1"/>
              </a:solidFill>
              <a:latin typeface="Century Gothic"/>
              <a:ea typeface="Century Gothic"/>
              <a:cs typeface="Century Gothic"/>
              <a:sym typeface="Century Gothic"/>
            </a:endParaRPr>
          </a:p>
          <a:p>
            <a:pPr indent="0" lvl="0" marL="0" rtl="0" algn="ctr">
              <a:spcBef>
                <a:spcPts val="300"/>
              </a:spcBef>
              <a:spcAft>
                <a:spcPts val="0"/>
              </a:spcAft>
              <a:buClr>
                <a:schemeClr val="dk1"/>
              </a:buClr>
              <a:buSzPts val="1100"/>
              <a:buFont typeface="Arial"/>
              <a:buNone/>
            </a:pPr>
            <a:r>
              <a:rPr lang="en" sz="1800">
                <a:solidFill>
                  <a:schemeClr val="dk1"/>
                </a:solidFill>
                <a:latin typeface="Century Gothic"/>
                <a:ea typeface="Century Gothic"/>
                <a:cs typeface="Century Gothic"/>
                <a:sym typeface="Century Gothic"/>
              </a:rPr>
              <a:t>feeling</a:t>
            </a:r>
            <a:endParaRPr b="1" sz="1800">
              <a:solidFill>
                <a:srgbClr val="4A86E8"/>
              </a:solidFill>
              <a:latin typeface="Century Gothic"/>
              <a:ea typeface="Century Gothic"/>
              <a:cs typeface="Century Gothic"/>
              <a:sym typeface="Century Gothic"/>
            </a:endParaRPr>
          </a:p>
          <a:p>
            <a:pPr indent="0" lvl="0" marL="0" rtl="0" algn="ctr">
              <a:spcBef>
                <a:spcPts val="300"/>
              </a:spcBef>
              <a:spcAft>
                <a:spcPts val="300"/>
              </a:spcAft>
              <a:buClr>
                <a:schemeClr val="dk1"/>
              </a:buClr>
              <a:buSzPts val="1100"/>
              <a:buFont typeface="Arial"/>
              <a:buNone/>
            </a:pPr>
            <a:r>
              <a:t/>
            </a:r>
            <a:endParaRPr sz="1800">
              <a:solidFill>
                <a:schemeClr val="dk1"/>
              </a:solidFill>
              <a:latin typeface="Century Gothic"/>
              <a:ea typeface="Century Gothic"/>
              <a:cs typeface="Century Gothic"/>
              <a:sym typeface="Century Gothic"/>
            </a:endParaRPr>
          </a:p>
        </p:txBody>
      </p:sp>
      <p:pic>
        <p:nvPicPr>
          <p:cNvPr id="86" name="Google Shape;86;p17"/>
          <p:cNvPicPr preferRelativeResize="0"/>
          <p:nvPr/>
        </p:nvPicPr>
        <p:blipFill>
          <a:blip r:embed="rId3">
            <a:alphaModFix/>
          </a:blip>
          <a:stretch>
            <a:fillRect/>
          </a:stretch>
        </p:blipFill>
        <p:spPr>
          <a:xfrm>
            <a:off x="4882650" y="962188"/>
            <a:ext cx="4045199" cy="245713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18"/>
          <p:cNvSpPr txBox="1"/>
          <p:nvPr>
            <p:ph type="title"/>
          </p:nvPr>
        </p:nvSpPr>
        <p:spPr>
          <a:xfrm>
            <a:off x="265500" y="1089450"/>
            <a:ext cx="4045200" cy="14823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b="1" lang="en">
                <a:latin typeface="Century Gothic"/>
                <a:ea typeface="Century Gothic"/>
                <a:cs typeface="Century Gothic"/>
                <a:sym typeface="Century Gothic"/>
              </a:rPr>
              <a:t>faith</a:t>
            </a:r>
            <a:endParaRPr sz="2600">
              <a:latin typeface="Century Gothic"/>
              <a:ea typeface="Century Gothic"/>
              <a:cs typeface="Century Gothic"/>
              <a:sym typeface="Century Gothic"/>
            </a:endParaRPr>
          </a:p>
        </p:txBody>
      </p:sp>
      <p:sp>
        <p:nvSpPr>
          <p:cNvPr id="92" name="Google Shape;92;p18"/>
          <p:cNvSpPr txBox="1"/>
          <p:nvPr>
            <p:ph idx="1" type="subTitle"/>
          </p:nvPr>
        </p:nvSpPr>
        <p:spPr>
          <a:xfrm>
            <a:off x="265500" y="2895925"/>
            <a:ext cx="4045200" cy="14823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1800">
                <a:solidFill>
                  <a:srgbClr val="666666"/>
                </a:solidFill>
                <a:latin typeface="Century Gothic"/>
                <a:ea typeface="Century Gothic"/>
                <a:cs typeface="Century Gothic"/>
                <a:sym typeface="Century Gothic"/>
              </a:rPr>
              <a:t>noun</a:t>
            </a:r>
            <a:endParaRPr sz="1800">
              <a:solidFill>
                <a:srgbClr val="222222"/>
              </a:solidFill>
              <a:latin typeface="Century Gothic"/>
              <a:ea typeface="Century Gothic"/>
              <a:cs typeface="Century Gothic"/>
              <a:sym typeface="Century Gothic"/>
            </a:endParaRPr>
          </a:p>
          <a:p>
            <a:pPr indent="0" lvl="0" marL="0" rtl="0" algn="ctr">
              <a:spcBef>
                <a:spcPts val="300"/>
              </a:spcBef>
              <a:spcAft>
                <a:spcPts val="0"/>
              </a:spcAft>
              <a:buClr>
                <a:schemeClr val="dk1"/>
              </a:buClr>
              <a:buSzPts val="1100"/>
              <a:buFont typeface="Arial"/>
              <a:buNone/>
            </a:pPr>
            <a:r>
              <a:t/>
            </a:r>
            <a:endParaRPr sz="1800">
              <a:solidFill>
                <a:srgbClr val="222222"/>
              </a:solidFill>
              <a:latin typeface="Century Gothic"/>
              <a:ea typeface="Century Gothic"/>
              <a:cs typeface="Century Gothic"/>
              <a:sym typeface="Century Gothic"/>
            </a:endParaRPr>
          </a:p>
          <a:p>
            <a:pPr indent="0" lvl="0" marL="0" rtl="0" algn="ctr">
              <a:spcBef>
                <a:spcPts val="300"/>
              </a:spcBef>
              <a:spcAft>
                <a:spcPts val="300"/>
              </a:spcAft>
              <a:buClr>
                <a:schemeClr val="dk1"/>
              </a:buClr>
              <a:buSzPts val="1100"/>
              <a:buFont typeface="Arial"/>
              <a:buNone/>
            </a:pPr>
            <a:r>
              <a:rPr lang="en" sz="1800">
                <a:solidFill>
                  <a:schemeClr val="dk1"/>
                </a:solidFill>
                <a:latin typeface="Century Gothic"/>
                <a:ea typeface="Century Gothic"/>
                <a:cs typeface="Century Gothic"/>
                <a:sym typeface="Century Gothic"/>
              </a:rPr>
              <a:t>c</a:t>
            </a:r>
            <a:r>
              <a:rPr lang="en" sz="1800">
                <a:solidFill>
                  <a:schemeClr val="dk1"/>
                </a:solidFill>
                <a:latin typeface="Century Gothic"/>
                <a:ea typeface="Century Gothic"/>
                <a:cs typeface="Century Gothic"/>
                <a:sym typeface="Century Gothic"/>
              </a:rPr>
              <a:t>onfidence and belief in</a:t>
            </a:r>
            <a:endParaRPr sz="1800">
              <a:solidFill>
                <a:schemeClr val="dk1"/>
              </a:solidFill>
              <a:latin typeface="Century Gothic"/>
              <a:ea typeface="Century Gothic"/>
              <a:cs typeface="Century Gothic"/>
              <a:sym typeface="Century Gothic"/>
            </a:endParaRPr>
          </a:p>
        </p:txBody>
      </p:sp>
      <p:pic>
        <p:nvPicPr>
          <p:cNvPr id="93" name="Google Shape;93;p18"/>
          <p:cNvPicPr preferRelativeResize="0"/>
          <p:nvPr/>
        </p:nvPicPr>
        <p:blipFill>
          <a:blip r:embed="rId3">
            <a:alphaModFix/>
          </a:blip>
          <a:stretch>
            <a:fillRect/>
          </a:stretch>
        </p:blipFill>
        <p:spPr>
          <a:xfrm>
            <a:off x="5621650" y="396100"/>
            <a:ext cx="2518050" cy="2423624"/>
          </a:xfrm>
          <a:prstGeom prst="rect">
            <a:avLst/>
          </a:prstGeom>
          <a:noFill/>
          <a:ln>
            <a:noFill/>
          </a:ln>
        </p:spPr>
      </p:pic>
      <p:pic>
        <p:nvPicPr>
          <p:cNvPr descr="dad on hands and knees watching baby trying to walk across grass" id="94" name="Google Shape;94;p18" title="dad on hands and knees watching baby trying to walk across grass"/>
          <p:cNvPicPr preferRelativeResize="0"/>
          <p:nvPr/>
        </p:nvPicPr>
        <p:blipFill rotWithShape="1">
          <a:blip r:embed="rId4">
            <a:alphaModFix/>
          </a:blip>
          <a:srcRect b="0" l="0" r="13807" t="0"/>
          <a:stretch/>
        </p:blipFill>
        <p:spPr>
          <a:xfrm>
            <a:off x="5621650" y="3156374"/>
            <a:ext cx="2518051" cy="1643901"/>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p19"/>
          <p:cNvSpPr txBox="1"/>
          <p:nvPr>
            <p:ph type="title"/>
          </p:nvPr>
        </p:nvSpPr>
        <p:spPr>
          <a:xfrm>
            <a:off x="265500" y="1089450"/>
            <a:ext cx="4045200" cy="7695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b="1" lang="en">
                <a:latin typeface="Century Gothic"/>
                <a:ea typeface="Century Gothic"/>
                <a:cs typeface="Century Gothic"/>
                <a:sym typeface="Century Gothic"/>
              </a:rPr>
              <a:t>journey</a:t>
            </a:r>
            <a:endParaRPr b="1">
              <a:latin typeface="Century Gothic"/>
              <a:ea typeface="Century Gothic"/>
              <a:cs typeface="Century Gothic"/>
              <a:sym typeface="Century Gothic"/>
            </a:endParaRPr>
          </a:p>
        </p:txBody>
      </p:sp>
      <p:sp>
        <p:nvSpPr>
          <p:cNvPr id="100" name="Google Shape;100;p19"/>
          <p:cNvSpPr txBox="1"/>
          <p:nvPr>
            <p:ph idx="1" type="subTitle"/>
          </p:nvPr>
        </p:nvSpPr>
        <p:spPr>
          <a:xfrm>
            <a:off x="265500" y="2202000"/>
            <a:ext cx="4045200" cy="26709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1800">
                <a:solidFill>
                  <a:srgbClr val="666666"/>
                </a:solidFill>
                <a:highlight>
                  <a:srgbClr val="FFFFFF"/>
                </a:highlight>
                <a:latin typeface="Century Gothic"/>
                <a:ea typeface="Century Gothic"/>
                <a:cs typeface="Century Gothic"/>
                <a:sym typeface="Century Gothic"/>
              </a:rPr>
              <a:t>noun</a:t>
            </a:r>
            <a:endParaRPr sz="1800">
              <a:solidFill>
                <a:srgbClr val="666666"/>
              </a:solidFill>
              <a:highlight>
                <a:srgbClr val="FFFFFF"/>
              </a:highlight>
              <a:latin typeface="Century Gothic"/>
              <a:ea typeface="Century Gothic"/>
              <a:cs typeface="Century Gothic"/>
              <a:sym typeface="Century Gothic"/>
            </a:endParaRPr>
          </a:p>
          <a:p>
            <a:pPr indent="0" lvl="0" marL="0" rtl="0" algn="ctr">
              <a:spcBef>
                <a:spcPts val="300"/>
              </a:spcBef>
              <a:spcAft>
                <a:spcPts val="0"/>
              </a:spcAft>
              <a:buClr>
                <a:schemeClr val="dk1"/>
              </a:buClr>
              <a:buSzPts val="1100"/>
              <a:buFont typeface="Arial"/>
              <a:buNone/>
            </a:pPr>
            <a:r>
              <a:t/>
            </a:r>
            <a:endParaRPr sz="1200">
              <a:solidFill>
                <a:srgbClr val="000000"/>
              </a:solidFill>
              <a:highlight>
                <a:srgbClr val="FFFFFF"/>
              </a:highlight>
              <a:latin typeface="Century Gothic"/>
              <a:ea typeface="Century Gothic"/>
              <a:cs typeface="Century Gothic"/>
              <a:sym typeface="Century Gothic"/>
            </a:endParaRPr>
          </a:p>
          <a:p>
            <a:pPr indent="0" lvl="0" marL="0" rtl="0" algn="ctr">
              <a:spcBef>
                <a:spcPts val="300"/>
              </a:spcBef>
              <a:spcAft>
                <a:spcPts val="0"/>
              </a:spcAft>
              <a:buClr>
                <a:schemeClr val="dk1"/>
              </a:buClr>
              <a:buSzPts val="1100"/>
              <a:buFont typeface="Arial"/>
              <a:buNone/>
            </a:pPr>
            <a:r>
              <a:rPr lang="en" sz="1800">
                <a:solidFill>
                  <a:schemeClr val="dk1"/>
                </a:solidFill>
                <a:latin typeface="Century Gothic"/>
                <a:ea typeface="Century Gothic"/>
                <a:cs typeface="Century Gothic"/>
                <a:sym typeface="Century Gothic"/>
              </a:rPr>
              <a:t>long trip from one place to another</a:t>
            </a:r>
            <a:endParaRPr sz="1800">
              <a:solidFill>
                <a:schemeClr val="dk1"/>
              </a:solidFill>
              <a:latin typeface="Century Gothic"/>
              <a:ea typeface="Century Gothic"/>
              <a:cs typeface="Century Gothic"/>
              <a:sym typeface="Century Gothic"/>
            </a:endParaRPr>
          </a:p>
          <a:p>
            <a:pPr indent="0" lvl="0" marL="0" rtl="0" algn="ctr">
              <a:spcBef>
                <a:spcPts val="300"/>
              </a:spcBef>
              <a:spcAft>
                <a:spcPts val="0"/>
              </a:spcAft>
              <a:buClr>
                <a:schemeClr val="dk1"/>
              </a:buClr>
              <a:buSzPts val="1100"/>
              <a:buFont typeface="Arial"/>
              <a:buNone/>
            </a:pPr>
            <a:r>
              <a:t/>
            </a:r>
            <a:endParaRPr sz="1800">
              <a:solidFill>
                <a:schemeClr val="dk1"/>
              </a:solidFill>
              <a:latin typeface="Century Gothic"/>
              <a:ea typeface="Century Gothic"/>
              <a:cs typeface="Century Gothic"/>
              <a:sym typeface="Century Gothic"/>
            </a:endParaRPr>
          </a:p>
          <a:p>
            <a:pPr indent="0" lvl="0" marL="0" rtl="0" algn="ctr">
              <a:spcBef>
                <a:spcPts val="300"/>
              </a:spcBef>
              <a:spcAft>
                <a:spcPts val="0"/>
              </a:spcAft>
              <a:buClr>
                <a:schemeClr val="dk1"/>
              </a:buClr>
              <a:buSzPts val="1100"/>
              <a:buFont typeface="Arial"/>
              <a:buNone/>
            </a:pPr>
            <a:r>
              <a:rPr lang="en" sz="1800">
                <a:solidFill>
                  <a:srgbClr val="666666"/>
                </a:solidFill>
                <a:latin typeface="Century Gothic"/>
                <a:ea typeface="Century Gothic"/>
                <a:cs typeface="Century Gothic"/>
                <a:sym typeface="Century Gothic"/>
              </a:rPr>
              <a:t>verb</a:t>
            </a:r>
            <a:endParaRPr sz="1800">
              <a:solidFill>
                <a:srgbClr val="666666"/>
              </a:solidFill>
              <a:latin typeface="Century Gothic"/>
              <a:ea typeface="Century Gothic"/>
              <a:cs typeface="Century Gothic"/>
              <a:sym typeface="Century Gothic"/>
            </a:endParaRPr>
          </a:p>
          <a:p>
            <a:pPr indent="0" lvl="0" marL="0" rtl="0" algn="ctr">
              <a:spcBef>
                <a:spcPts val="300"/>
              </a:spcBef>
              <a:spcAft>
                <a:spcPts val="0"/>
              </a:spcAft>
              <a:buClr>
                <a:schemeClr val="dk1"/>
              </a:buClr>
              <a:buSzPts val="1100"/>
              <a:buFont typeface="Arial"/>
              <a:buNone/>
            </a:pPr>
            <a:r>
              <a:t/>
            </a:r>
            <a:endParaRPr sz="1200">
              <a:solidFill>
                <a:srgbClr val="666666"/>
              </a:solidFill>
              <a:latin typeface="Century Gothic"/>
              <a:ea typeface="Century Gothic"/>
              <a:cs typeface="Century Gothic"/>
              <a:sym typeface="Century Gothic"/>
            </a:endParaRPr>
          </a:p>
          <a:p>
            <a:pPr indent="0" lvl="0" marL="0" rtl="0" algn="ctr">
              <a:spcBef>
                <a:spcPts val="300"/>
              </a:spcBef>
              <a:spcAft>
                <a:spcPts val="300"/>
              </a:spcAft>
              <a:buClr>
                <a:schemeClr val="dk1"/>
              </a:buClr>
              <a:buSzPts val="1100"/>
              <a:buFont typeface="Arial"/>
              <a:buNone/>
            </a:pPr>
            <a:r>
              <a:rPr lang="en" sz="1800">
                <a:solidFill>
                  <a:schemeClr val="dk1"/>
                </a:solidFill>
                <a:latin typeface="Century Gothic"/>
                <a:ea typeface="Century Gothic"/>
                <a:cs typeface="Century Gothic"/>
                <a:sym typeface="Century Gothic"/>
              </a:rPr>
              <a:t>to go on a trip, to travel</a:t>
            </a:r>
            <a:endParaRPr sz="1800">
              <a:solidFill>
                <a:srgbClr val="000000"/>
              </a:solidFill>
              <a:latin typeface="Century Gothic"/>
              <a:ea typeface="Century Gothic"/>
              <a:cs typeface="Century Gothic"/>
              <a:sym typeface="Century Gothic"/>
            </a:endParaRPr>
          </a:p>
        </p:txBody>
      </p:sp>
      <p:pic>
        <p:nvPicPr>
          <p:cNvPr descr="Image result for bus journey" id="101" name="Google Shape;101;p19"/>
          <p:cNvPicPr preferRelativeResize="0"/>
          <p:nvPr/>
        </p:nvPicPr>
        <p:blipFill>
          <a:blip r:embed="rId3">
            <a:alphaModFix/>
          </a:blip>
          <a:stretch>
            <a:fillRect/>
          </a:stretch>
        </p:blipFill>
        <p:spPr>
          <a:xfrm>
            <a:off x="4744525" y="782675"/>
            <a:ext cx="4286250" cy="2859729"/>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20"/>
          <p:cNvSpPr txBox="1"/>
          <p:nvPr>
            <p:ph type="title"/>
          </p:nvPr>
        </p:nvSpPr>
        <p:spPr>
          <a:xfrm>
            <a:off x="265500" y="1272450"/>
            <a:ext cx="4045200" cy="12993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b="1" lang="en" sz="3500">
                <a:latin typeface="Century Gothic"/>
                <a:ea typeface="Century Gothic"/>
                <a:cs typeface="Century Gothic"/>
                <a:sym typeface="Century Gothic"/>
              </a:rPr>
              <a:t>similarity</a:t>
            </a:r>
            <a:r>
              <a:rPr b="1" lang="en">
                <a:latin typeface="Century Gothic"/>
                <a:ea typeface="Century Gothic"/>
                <a:cs typeface="Century Gothic"/>
                <a:sym typeface="Century Gothic"/>
              </a:rPr>
              <a:t> </a:t>
            </a:r>
            <a:endParaRPr sz="2600">
              <a:latin typeface="Century Gothic"/>
              <a:ea typeface="Century Gothic"/>
              <a:cs typeface="Century Gothic"/>
              <a:sym typeface="Century Gothic"/>
            </a:endParaRPr>
          </a:p>
        </p:txBody>
      </p:sp>
      <p:sp>
        <p:nvSpPr>
          <p:cNvPr id="107" name="Google Shape;107;p20"/>
          <p:cNvSpPr txBox="1"/>
          <p:nvPr>
            <p:ph idx="1" type="subTitle"/>
          </p:nvPr>
        </p:nvSpPr>
        <p:spPr>
          <a:xfrm>
            <a:off x="265500" y="3005175"/>
            <a:ext cx="4045200" cy="16953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1800">
                <a:solidFill>
                  <a:srgbClr val="666666"/>
                </a:solidFill>
                <a:latin typeface="Century Gothic"/>
                <a:ea typeface="Century Gothic"/>
                <a:cs typeface="Century Gothic"/>
                <a:sym typeface="Century Gothic"/>
              </a:rPr>
              <a:t>noun</a:t>
            </a:r>
            <a:endParaRPr sz="1800">
              <a:solidFill>
                <a:schemeClr val="dk1"/>
              </a:solidFill>
              <a:latin typeface="Century Gothic"/>
              <a:ea typeface="Century Gothic"/>
              <a:cs typeface="Century Gothic"/>
              <a:sym typeface="Century Gothic"/>
            </a:endParaRPr>
          </a:p>
          <a:p>
            <a:pPr indent="0" lvl="0" marL="0" rtl="0" algn="l">
              <a:spcBef>
                <a:spcPts val="300"/>
              </a:spcBef>
              <a:spcAft>
                <a:spcPts val="0"/>
              </a:spcAft>
              <a:buClr>
                <a:schemeClr val="dk1"/>
              </a:buClr>
              <a:buSzPts val="1100"/>
              <a:buFont typeface="Arial"/>
              <a:buNone/>
            </a:pPr>
            <a:r>
              <a:t/>
            </a:r>
            <a:endParaRPr sz="1800">
              <a:solidFill>
                <a:schemeClr val="dk1"/>
              </a:solidFill>
              <a:latin typeface="Century Gothic"/>
              <a:ea typeface="Century Gothic"/>
              <a:cs typeface="Century Gothic"/>
              <a:sym typeface="Century Gothic"/>
            </a:endParaRPr>
          </a:p>
          <a:p>
            <a:pPr indent="0" lvl="0" marL="0" rtl="0" algn="ctr">
              <a:spcBef>
                <a:spcPts val="300"/>
              </a:spcBef>
              <a:spcAft>
                <a:spcPts val="300"/>
              </a:spcAft>
              <a:buClr>
                <a:schemeClr val="dk1"/>
              </a:buClr>
              <a:buSzPts val="1100"/>
              <a:buFont typeface="Arial"/>
              <a:buNone/>
            </a:pPr>
            <a:r>
              <a:rPr lang="en" sz="1800">
                <a:solidFill>
                  <a:schemeClr val="dk1"/>
                </a:solidFill>
                <a:latin typeface="Century Gothic"/>
                <a:ea typeface="Century Gothic"/>
                <a:cs typeface="Century Gothic"/>
                <a:sym typeface="Century Gothic"/>
              </a:rPr>
              <a:t>a</a:t>
            </a:r>
            <a:r>
              <a:rPr lang="en" sz="1800">
                <a:solidFill>
                  <a:schemeClr val="dk1"/>
                </a:solidFill>
                <a:latin typeface="Century Gothic"/>
                <a:ea typeface="Century Gothic"/>
                <a:cs typeface="Century Gothic"/>
                <a:sym typeface="Century Gothic"/>
              </a:rPr>
              <a:t> way that things are alike</a:t>
            </a:r>
            <a:endParaRPr sz="1800">
              <a:solidFill>
                <a:schemeClr val="dk1"/>
              </a:solidFill>
              <a:latin typeface="Century Gothic"/>
              <a:ea typeface="Century Gothic"/>
              <a:cs typeface="Century Gothic"/>
              <a:sym typeface="Century Gothic"/>
            </a:endParaRPr>
          </a:p>
        </p:txBody>
      </p:sp>
      <p:pic>
        <p:nvPicPr>
          <p:cNvPr id="108" name="Google Shape;108;p20"/>
          <p:cNvPicPr preferRelativeResize="0"/>
          <p:nvPr/>
        </p:nvPicPr>
        <p:blipFill>
          <a:blip r:embed="rId3">
            <a:alphaModFix/>
          </a:blip>
          <a:stretch>
            <a:fillRect/>
          </a:stretch>
        </p:blipFill>
        <p:spPr>
          <a:xfrm>
            <a:off x="5483300" y="513700"/>
            <a:ext cx="2857500" cy="386715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p21"/>
          <p:cNvSpPr txBox="1"/>
          <p:nvPr>
            <p:ph type="title"/>
          </p:nvPr>
        </p:nvSpPr>
        <p:spPr>
          <a:xfrm>
            <a:off x="265500" y="1089450"/>
            <a:ext cx="4045200" cy="14823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b="1" lang="en">
                <a:latin typeface="Century Gothic"/>
                <a:ea typeface="Century Gothic"/>
                <a:cs typeface="Century Gothic"/>
                <a:sym typeface="Century Gothic"/>
              </a:rPr>
              <a:t>worldview</a:t>
            </a:r>
            <a:endParaRPr b="1">
              <a:latin typeface="Century Gothic"/>
              <a:ea typeface="Century Gothic"/>
              <a:cs typeface="Century Gothic"/>
              <a:sym typeface="Century Gothic"/>
            </a:endParaRPr>
          </a:p>
        </p:txBody>
      </p:sp>
      <p:sp>
        <p:nvSpPr>
          <p:cNvPr id="114" name="Google Shape;114;p21"/>
          <p:cNvSpPr txBox="1"/>
          <p:nvPr>
            <p:ph idx="1" type="subTitle"/>
          </p:nvPr>
        </p:nvSpPr>
        <p:spPr>
          <a:xfrm>
            <a:off x="151275" y="2895925"/>
            <a:ext cx="4159500" cy="14823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1800">
                <a:solidFill>
                  <a:srgbClr val="666666"/>
                </a:solidFill>
                <a:latin typeface="Century Gothic"/>
                <a:ea typeface="Century Gothic"/>
                <a:cs typeface="Century Gothic"/>
                <a:sym typeface="Century Gothic"/>
              </a:rPr>
              <a:t>noun</a:t>
            </a:r>
            <a:endParaRPr sz="1800">
              <a:solidFill>
                <a:srgbClr val="666666"/>
              </a:solidFill>
              <a:latin typeface="Century Gothic"/>
              <a:ea typeface="Century Gothic"/>
              <a:cs typeface="Century Gothic"/>
              <a:sym typeface="Century Gothic"/>
            </a:endParaRPr>
          </a:p>
          <a:p>
            <a:pPr indent="0" lvl="0" marL="0" rtl="0" algn="ctr">
              <a:spcBef>
                <a:spcPts val="300"/>
              </a:spcBef>
              <a:spcAft>
                <a:spcPts val="0"/>
              </a:spcAft>
              <a:buClr>
                <a:schemeClr val="dk1"/>
              </a:buClr>
              <a:buSzPts val="1100"/>
              <a:buFont typeface="Arial"/>
              <a:buNone/>
            </a:pPr>
            <a:r>
              <a:t/>
            </a:r>
            <a:endParaRPr sz="1800">
              <a:solidFill>
                <a:srgbClr val="666666"/>
              </a:solidFill>
              <a:latin typeface="Century Gothic"/>
              <a:ea typeface="Century Gothic"/>
              <a:cs typeface="Century Gothic"/>
              <a:sym typeface="Century Gothic"/>
            </a:endParaRPr>
          </a:p>
          <a:p>
            <a:pPr indent="0" lvl="0" marL="0" rtl="0" algn="ctr">
              <a:spcBef>
                <a:spcPts val="300"/>
              </a:spcBef>
              <a:spcAft>
                <a:spcPts val="300"/>
              </a:spcAft>
              <a:buClr>
                <a:schemeClr val="dk1"/>
              </a:buClr>
              <a:buSzPts val="1100"/>
              <a:buFont typeface="Arial"/>
              <a:buNone/>
            </a:pPr>
            <a:r>
              <a:rPr lang="en" sz="1800">
                <a:solidFill>
                  <a:srgbClr val="000000"/>
                </a:solidFill>
                <a:latin typeface="Century Gothic"/>
                <a:ea typeface="Century Gothic"/>
                <a:cs typeface="Century Gothic"/>
                <a:sym typeface="Century Gothic"/>
              </a:rPr>
              <a:t>a</a:t>
            </a:r>
            <a:r>
              <a:rPr lang="en" sz="1800">
                <a:solidFill>
                  <a:srgbClr val="000000"/>
                </a:solidFill>
                <a:latin typeface="Century Gothic"/>
                <a:ea typeface="Century Gothic"/>
                <a:cs typeface="Century Gothic"/>
                <a:sym typeface="Century Gothic"/>
              </a:rPr>
              <a:t> </a:t>
            </a:r>
            <a:r>
              <a:rPr lang="en" sz="1800">
                <a:solidFill>
                  <a:srgbClr val="000000"/>
                </a:solidFill>
                <a:latin typeface="Century Gothic"/>
                <a:ea typeface="Century Gothic"/>
                <a:cs typeface="Century Gothic"/>
                <a:sym typeface="Century Gothic"/>
              </a:rPr>
              <a:t> way of thinking about the world, a person’s whole perspective</a:t>
            </a:r>
            <a:endParaRPr sz="1800">
              <a:solidFill>
                <a:srgbClr val="000000"/>
              </a:solidFill>
              <a:latin typeface="Century Gothic"/>
              <a:ea typeface="Century Gothic"/>
              <a:cs typeface="Century Gothic"/>
              <a:sym typeface="Century Gothic"/>
            </a:endParaRPr>
          </a:p>
        </p:txBody>
      </p:sp>
      <p:pic>
        <p:nvPicPr>
          <p:cNvPr id="115" name="Google Shape;115;p21"/>
          <p:cNvPicPr preferRelativeResize="0"/>
          <p:nvPr/>
        </p:nvPicPr>
        <p:blipFill rotWithShape="1">
          <a:blip r:embed="rId3">
            <a:alphaModFix/>
          </a:blip>
          <a:srcRect b="7392" l="0" r="0" t="7833"/>
          <a:stretch/>
        </p:blipFill>
        <p:spPr>
          <a:xfrm>
            <a:off x="5536200" y="455150"/>
            <a:ext cx="2723425" cy="4102049"/>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199A4039A44494392F3C6644174EFD4" ma:contentTypeVersion="17" ma:contentTypeDescription="Create a new document." ma:contentTypeScope="" ma:versionID="2bf73b4ac84de7c90cc22e116d56fb9d">
  <xsd:schema xmlns:xsd="http://www.w3.org/2001/XMLSchema" xmlns:xs="http://www.w3.org/2001/XMLSchema" xmlns:p="http://schemas.microsoft.com/office/2006/metadata/properties" xmlns:ns2="d88a5585-8329-475e-b2d5-3ecaed923975" xmlns:ns3="8e4d829d-fbfb-4b2f-b3ff-512c8664d3e8" targetNamespace="http://schemas.microsoft.com/office/2006/metadata/properties" ma:root="true" ma:fieldsID="4f80d8fa05db4362c37c97716e1578e8" ns2:_="" ns3:_="">
    <xsd:import namespace="d88a5585-8329-475e-b2d5-3ecaed923975"/>
    <xsd:import namespace="8e4d829d-fbfb-4b2f-b3ff-512c8664d3e8"/>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3:SharedWithUsers" minOccurs="0"/>
                <xsd:element ref="ns3:SharedWithDetails" minOccurs="0"/>
                <xsd:element ref="ns2:Not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ie8f5300a76e4615ac8677561665fe8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88a5585-8329-475e-b2d5-3ecaed92397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Notes" ma:index="14" nillable="true" ma:displayName="Notes" ma:format="Dropdown" ma:internalName="Notes">
      <xsd:simpleType>
        <xsd:restriction base="dms:Text">
          <xsd:maxLength value="255"/>
        </xsd:restriction>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8e407dca-7e10-41d8-9780-494ed3966f68" ma:termSetId="09814cd3-568e-fe90-9814-8d621ff8fb84" ma:anchorId="fba54fb3-c3e1-fe81-a776-ca4b69148c4d" ma:open="true" ma:isKeyword="false">
      <xsd:complexType>
        <xsd:sequence>
          <xsd:element ref="pc:Terms" minOccurs="0" maxOccurs="1"/>
        </xsd:sequence>
      </xsd:complexType>
    </xsd:element>
    <xsd:element name="MediaServiceOCR" ma:index="22" nillable="true" ma:displayName="Extracted Text" ma:internalName="MediaServiceOCR" ma:readOnly="true">
      <xsd:simpleType>
        <xsd:restriction base="dms:Note">
          <xsd:maxLength value="255"/>
        </xsd:restriction>
      </xsd:simpleType>
    </xsd:element>
    <xsd:element name="ie8f5300a76e4615ac8677561665fe8e" ma:index="24" nillable="true" ma:taxonomy="true" ma:internalName="ie8f5300a76e4615ac8677561665fe8e" ma:taxonomyFieldName="Metadata" ma:displayName="Metadata" ma:default="" ma:fieldId="{2e8f5300-a76e-4615-ac86-77561665fe8e}" ma:sspId="8e407dca-7e10-41d8-9780-494ed3966f68" ma:termSetId="548a93fa-6488-4950-9383-a5b0d9980914"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8e4d829d-fbfb-4b2f-b3ff-512c8664d3e8"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101382a6-fd2a-4255-8c6f-25838e23e578}" ma:internalName="TaxCatchAll" ma:showField="CatchAllData" ma:web="8e4d829d-fbfb-4b2f-b3ff-512c8664d3e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8e4d829d-fbfb-4b2f-b3ff-512c8664d3e8" xsi:nil="true"/>
    <Notes xmlns="d88a5585-8329-475e-b2d5-3ecaed923975" xsi:nil="true"/>
    <ie8f5300a76e4615ac8677561665fe8e xmlns="d88a5585-8329-475e-b2d5-3ecaed923975">
      <Terms xmlns="http://schemas.microsoft.com/office/infopath/2007/PartnerControls"/>
    </ie8f5300a76e4615ac8677561665fe8e>
    <lcf76f155ced4ddcb4097134ff3c332f xmlns="d88a5585-8329-475e-b2d5-3ecaed923975">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9B16563-C029-4919-8DF3-A07359E85BB8}"/>
</file>

<file path=customXml/itemProps2.xml><?xml version="1.0" encoding="utf-8"?>
<ds:datastoreItem xmlns:ds="http://schemas.openxmlformats.org/officeDocument/2006/customXml" ds:itemID="{BD1BB7B9-D5A8-4BDF-825D-135652C59A85}"/>
</file>

<file path=customXml/itemProps3.xml><?xml version="1.0" encoding="utf-8"?>
<ds:datastoreItem xmlns:ds="http://schemas.openxmlformats.org/officeDocument/2006/customXml" ds:itemID="{34007311-DE2A-46CE-A5B4-7951B583701A}"/>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0x010100E199A4039A44494392F3C6644174EFD4</vt:lpwstr>
  </property>
</Properties>
</file>