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Lst>
  <p:sldSz cy="5143500" cx="9144000"/>
  <p:notesSz cx="6858000" cy="9144000"/>
  <p:embeddedFontLst>
    <p:embeddedFont>
      <p:font typeface="Century Gothic"/>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font" Target="fonts/CenturyGothic-boldItalic.fntdata"/><Relationship Id="rId8" Type="http://schemas.openxmlformats.org/officeDocument/2006/relationships/slide" Target="slides/slide4.xml"/><Relationship Id="rId3" Type="http://schemas.openxmlformats.org/officeDocument/2006/relationships/slideMaster" Target="slideMasters/slideMaster1.xml"/><Relationship Id="rId12" Type="http://schemas.openxmlformats.org/officeDocument/2006/relationships/font" Target="fonts/CenturyGothic-italic.fntdata"/><Relationship Id="rId7" Type="http://schemas.openxmlformats.org/officeDocument/2006/relationships/slide" Target="slides/slide3.xml"/><Relationship Id="rId2" Type="http://schemas.openxmlformats.org/officeDocument/2006/relationships/presProps" Target="presProps.xml"/><Relationship Id="rId16" Type="http://schemas.openxmlformats.org/officeDocument/2006/relationships/customXml" Target="../customXml/item3.xml"/><Relationship Id="rId11" Type="http://schemas.openxmlformats.org/officeDocument/2006/relationships/font" Target="fonts/CenturyGothic-bold.fntdata"/><Relationship Id="rId1" Type="http://schemas.openxmlformats.org/officeDocument/2006/relationships/theme" Target="theme/theme1.xml"/><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customXml" Target="../customXml/item2.xml"/><Relationship Id="rId10" Type="http://schemas.openxmlformats.org/officeDocument/2006/relationships/font" Target="fonts/CenturyGothic-regular.fntdata"/><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0c940b492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0c940b492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0c940b492f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0c940b492f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c959f895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c959f895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021ae5b9b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021ae5b9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hyperlink" Target="http://www.youtube.com/watch?v=NvjdJw1Aj10" TargetMode="Externa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www.youtube.com/watch?v=5U2Mcpt7WNY" TargetMode="Externa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hyperlink" Target="http://www.youtube.com/watch?v=sD8QBh-NiG8" TargetMode="Externa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www.youtube.com/watch?v=NvjdJw1Aj10" TargetMode="External"/><Relationship Id="rId4" Type="http://schemas.openxmlformats.org/officeDocument/2006/relationships/hyperlink" Target="https://www.youtube.com/watch?v=5U2Mcpt7WNY" TargetMode="External"/><Relationship Id="rId5" Type="http://schemas.openxmlformats.org/officeDocument/2006/relationships/hyperlink" Target="https://www.youtube.com/watch?v=sD8QBh-NiG8"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Comparing Music</a:t>
            </a:r>
            <a:endParaRPr>
              <a:latin typeface="Century Gothic"/>
              <a:ea typeface="Century Gothic"/>
              <a:cs typeface="Century Gothic"/>
              <a:sym typeface="Century Gothic"/>
            </a:endParaRPr>
          </a:p>
        </p:txBody>
      </p:sp>
      <p:sp>
        <p:nvSpPr>
          <p:cNvPr id="55" name="Google Shape;55;p13"/>
          <p:cNvSpPr txBox="1"/>
          <p:nvPr>
            <p:ph idx="1" type="subTitle"/>
          </p:nvPr>
        </p:nvSpPr>
        <p:spPr>
          <a:xfrm>
            <a:off x="311700" y="40373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Text Talk Week 3, Day 5</a:t>
            </a:r>
            <a:endParaRPr>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descr="http://www.musicacubana.de &#10;http://www.timba.de &#10;http://www.termidor.de &#10;ANACAONA  The Buena Vista Sisters Club &#10; &#10;HISTORY: &#10; &#10;Havanna, 1932. Das Freiluftboulevard der Aires Libres ist das pulsierende Herz der Vergnügungsmetropole Havanna und eine Welt von Männern, amerikanischen Touristen und Prostituierten  da sorgen sieben Musikerinnen für Furore. Die Girl Group überrascht das Publikum mit polyrhythmischer Son-Musik, mit gewagten Liedtexten und eine Zehnjährige, die leidenschaftlich die Bongos schlägt. Ein Skandal! Doch die Musik reißt das Publikum mit  das bürgerliche Havanna hatte sie lange wegen ihrer afrikanischen Wurzeln als vulgär verachtet. Der Son beginnt seinen Siegeszug um die Welt. Auf Kuba gibt es kaum eine Band, die für soviel Aufsehen gesorgt hat wie Anacaona. Als die Zahnmedizinstudentin Concepción „Cuchito Castro zusammen mit drei Schwestern und Freundinnen 1932 ihr Septett gründete, war das die erste weibliche Formation, die den Son cubano spielte. Den Bandname wählte sie nicht von ungefähr: Anacaona hieß jene indianische Prinzessin, die sich zu Zeiten von Kolumbus gegen die spanische Kolonialherrschaft erhob und zugleich als Musikerin, Komponistin und Tänzerin verehrt wurde." id="60" name="Google Shape;60;p14" title="7 Mambo Mambi Anacaona The Buena Vista Sisters Club">
            <a:hlinkClick r:id="rId3"/>
          </p:cNvPr>
          <p:cNvPicPr preferRelativeResize="0"/>
          <p:nvPr/>
        </p:nvPicPr>
        <p:blipFill>
          <a:blip r:embed="rId4">
            <a:alphaModFix/>
          </a:blip>
          <a:stretch>
            <a:fillRect/>
          </a:stretch>
        </p:blipFill>
        <p:spPr>
          <a:xfrm>
            <a:off x="2512500" y="187550"/>
            <a:ext cx="6357850" cy="4768400"/>
          </a:xfrm>
          <a:prstGeom prst="rect">
            <a:avLst/>
          </a:prstGeom>
          <a:noFill/>
          <a:ln>
            <a:noFill/>
          </a:ln>
        </p:spPr>
      </p:pic>
      <p:sp>
        <p:nvSpPr>
          <p:cNvPr id="61" name="Google Shape;61;p14"/>
          <p:cNvSpPr txBox="1"/>
          <p:nvPr/>
        </p:nvSpPr>
        <p:spPr>
          <a:xfrm>
            <a:off x="193825" y="866525"/>
            <a:ext cx="2177700" cy="1736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Anacaona </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The Buena Vista Sisters Club</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“Mambo Mambi” </a:t>
            </a:r>
            <a:endParaRPr sz="1800">
              <a:solidFill>
                <a:schemeClr val="dk1"/>
              </a:solidFill>
              <a:latin typeface="Century Gothic"/>
              <a:ea typeface="Century Gothic"/>
              <a:cs typeface="Century Gothic"/>
              <a:sym typeface="Century Gothic"/>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1000"/>
                                        <p:tgtEl>
                                          <p:spTgt spid="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descr="Liz Carroll &amp; John Doyle performing Tuttle’s Reel, The Moving Cloud, The Dawn at the Acadia Trad School Concert Series 2016. Connect and support traditional music.&#10;&#10;http://www.lizcarroll.com/&#10;https://www.facebook.com/Liz-Carroll-230562170312283/ &#10;https://twitter.com/LIZCARROLLMUSIC&#10;http://acadiatradschool.com/&#10;https://twitter.com/AcadiaTrad&#10;https://www.facebook.com/AcadiaTradSchool&#10;https://www.youtube.com/user/Threetimesthrough&#10;&#10;LC5" id="66" name="Google Shape;66;p15" title="Liz Carroll &amp; John Doyle - Tuttle’s Reel, The Moving Cloud, The Dawn - Acadia Trad School">
            <a:hlinkClick r:id="rId3"/>
          </p:cNvPr>
          <p:cNvPicPr preferRelativeResize="0"/>
          <p:nvPr/>
        </p:nvPicPr>
        <p:blipFill>
          <a:blip r:embed="rId4">
            <a:alphaModFix/>
          </a:blip>
          <a:stretch>
            <a:fillRect/>
          </a:stretch>
        </p:blipFill>
        <p:spPr>
          <a:xfrm>
            <a:off x="2374275" y="145325"/>
            <a:ext cx="6470476" cy="4852850"/>
          </a:xfrm>
          <a:prstGeom prst="rect">
            <a:avLst/>
          </a:prstGeom>
          <a:noFill/>
          <a:ln>
            <a:noFill/>
          </a:ln>
        </p:spPr>
      </p:pic>
      <p:sp>
        <p:nvSpPr>
          <p:cNvPr id="67" name="Google Shape;67;p15"/>
          <p:cNvSpPr txBox="1"/>
          <p:nvPr/>
        </p:nvSpPr>
        <p:spPr>
          <a:xfrm>
            <a:off x="216625" y="763900"/>
            <a:ext cx="1881300" cy="1674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Liz Carroll &amp; John Doyle</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“Tuttle’s Reel”</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nvSpPr>
        <p:spPr>
          <a:xfrm>
            <a:off x="262225" y="866525"/>
            <a:ext cx="2075100" cy="1417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Tradison di Terra</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rPr lang="en" sz="1800">
                <a:solidFill>
                  <a:schemeClr val="dk1"/>
                </a:solidFill>
                <a:latin typeface="Century Gothic"/>
                <a:ea typeface="Century Gothic"/>
                <a:cs typeface="Century Gothic"/>
                <a:sym typeface="Century Gothic"/>
              </a:rPr>
              <a:t>“Mora na Fora”</a:t>
            </a:r>
            <a:endParaRPr sz="1800">
              <a:solidFill>
                <a:schemeClr val="dk1"/>
              </a:solidFill>
              <a:latin typeface="Century Gothic"/>
              <a:ea typeface="Century Gothic"/>
              <a:cs typeface="Century Gothic"/>
              <a:sym typeface="Century Gothic"/>
            </a:endParaRPr>
          </a:p>
          <a:p>
            <a:pPr indent="0" lvl="0" marL="0" rtl="0" algn="l">
              <a:lnSpc>
                <a:spcPct val="115000"/>
              </a:lnSpc>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pic>
        <p:nvPicPr>
          <p:cNvPr id="73" name="Google Shape;73;p16" title="Tradison di Terra.. Mora na Fora">
            <a:hlinkClick r:id="rId3"/>
          </p:cNvPr>
          <p:cNvPicPr preferRelativeResize="0"/>
          <p:nvPr/>
        </p:nvPicPr>
        <p:blipFill>
          <a:blip r:embed="rId4">
            <a:alphaModFix/>
          </a:blip>
          <a:stretch>
            <a:fillRect/>
          </a:stretch>
        </p:blipFill>
        <p:spPr>
          <a:xfrm>
            <a:off x="2337325" y="152400"/>
            <a:ext cx="6500875" cy="4875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1000"/>
                                        <p:tgtEl>
                                          <p:spTgt spid="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Calibri"/>
                <a:ea typeface="Calibri"/>
                <a:cs typeface="Calibri"/>
                <a:sym typeface="Calibri"/>
              </a:rPr>
              <a:t>Citations</a:t>
            </a:r>
            <a:endParaRPr sz="2500">
              <a:latin typeface="Calibri"/>
              <a:ea typeface="Calibri"/>
              <a:cs typeface="Calibri"/>
              <a:sym typeface="Calibri"/>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2: </a:t>
            </a:r>
            <a:r>
              <a:rPr lang="en" sz="1200" u="sng">
                <a:solidFill>
                  <a:schemeClr val="hlink"/>
                </a:solidFill>
                <a:highlight>
                  <a:srgbClr val="FFFFFF"/>
                </a:highlight>
                <a:latin typeface="Calibri"/>
                <a:ea typeface="Calibri"/>
                <a:cs typeface="Calibri"/>
                <a:sym typeface="Calibri"/>
                <a:hlinkClick r:id="rId3"/>
              </a:rPr>
              <a:t>https://www.youtube.com/watch?v=NvjdJw1Aj10</a:t>
            </a:r>
            <a:r>
              <a:rPr lang="en" sz="1200">
                <a:solidFill>
                  <a:schemeClr val="dk1"/>
                </a:solidFill>
                <a:highlight>
                  <a:srgbClr val="FFFFFF"/>
                </a:highlight>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3: </a:t>
            </a:r>
            <a:r>
              <a:rPr lang="en" sz="1200" u="sng">
                <a:solidFill>
                  <a:schemeClr val="hlink"/>
                </a:solidFill>
                <a:latin typeface="Calibri"/>
                <a:ea typeface="Calibri"/>
                <a:cs typeface="Calibri"/>
                <a:sym typeface="Calibri"/>
                <a:hlinkClick r:id="rId4"/>
              </a:rPr>
              <a:t>https://www.youtube.com/watch?v=5U2Mcpt7WNY</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4: </a:t>
            </a:r>
            <a:r>
              <a:rPr lang="en" sz="1200" u="sng">
                <a:solidFill>
                  <a:schemeClr val="hlink"/>
                </a:solidFill>
                <a:latin typeface="Calibri"/>
                <a:ea typeface="Calibri"/>
                <a:cs typeface="Calibri"/>
                <a:sym typeface="Calibri"/>
                <a:hlinkClick r:id="rId5"/>
              </a:rPr>
              <a:t>https://www.youtube.com/watch?v=sD8QBh-NiG8</a:t>
            </a:r>
            <a:r>
              <a:rPr lang="en" sz="1200">
                <a:solidFill>
                  <a:schemeClr val="dk1"/>
                </a:solidFill>
                <a:latin typeface="Calibri"/>
                <a:ea typeface="Calibri"/>
                <a:cs typeface="Calibri"/>
                <a:sym typeface="Calibri"/>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3EE2D0C-3AD5-4E50-8728-4AB8831C66DB}"/>
</file>

<file path=customXml/itemProps2.xml><?xml version="1.0" encoding="utf-8"?>
<ds:datastoreItem xmlns:ds="http://schemas.openxmlformats.org/officeDocument/2006/customXml" ds:itemID="{023B58B6-4FDD-4277-9218-E40D5686C6AF}"/>
</file>

<file path=customXml/itemProps3.xml><?xml version="1.0" encoding="utf-8"?>
<ds:datastoreItem xmlns:ds="http://schemas.openxmlformats.org/officeDocument/2006/customXml" ds:itemID="{74DF60E3-1E4E-41DD-BE5D-B26331737D5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