
<file path=[Content_Types].xml><?xml version="1.0" encoding="utf-8"?>
<Types xmlns="http://schemas.openxmlformats.org/package/2006/content-types">
  <Default Extension="fntdata" ContentType="application/x-fontdata"/>
  <Default Extension="jpg" ContentType="image/jpeg"/>
  <Default Extension="odttf" ContentType="application/vnd.openxmlformats-officedocument.obfuscatedFont"/>
  <Default Extension="rels" ContentType="application/vnd.openxmlformats-package.relationships+xml"/>
  <Default Extension="xml" ContentType="application/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Lst>
  <p:sldSz cy="5143500" cx="9144000"/>
  <p:notesSz cx="6858000" cy="9144000"/>
  <p:embeddedFontLst>
    <p:embeddedFont>
      <p:font typeface="Century Gothic"/>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3" Type="http://schemas.openxmlformats.org/officeDocument/2006/relationships/font" Target="fonts/CenturyGothic-regular.fntdata"/><Relationship Id="rId8" Type="http://schemas.openxmlformats.org/officeDocument/2006/relationships/slide" Target="slides/slide4.xml"/><Relationship Id="rId18" Type="http://schemas.openxmlformats.org/officeDocument/2006/relationships/customXml" Target="../customXml/item2.xml"/><Relationship Id="rId3" Type="http://schemas.openxmlformats.org/officeDocument/2006/relationships/slideMaster" Target="slideMasters/slideMaster1.xml"/><Relationship Id="rId12" Type="http://schemas.openxmlformats.org/officeDocument/2006/relationships/slide" Target="slides/slide8.xml"/><Relationship Id="rId7" Type="http://schemas.openxmlformats.org/officeDocument/2006/relationships/slide" Target="slides/slide3.xml"/><Relationship Id="rId17" Type="http://schemas.openxmlformats.org/officeDocument/2006/relationships/customXml" Target="../customXml/item1.xml"/><Relationship Id="rId2" Type="http://schemas.openxmlformats.org/officeDocument/2006/relationships/presProps" Target="presProps.xml"/><Relationship Id="rId16" Type="http://schemas.openxmlformats.org/officeDocument/2006/relationships/font" Target="fonts/CenturyGothic-boldItalic.fntdata"/><Relationship Id="rId11" Type="http://schemas.openxmlformats.org/officeDocument/2006/relationships/slide" Target="slides/slide7.xml"/><Relationship Id="rId1" Type="http://schemas.openxmlformats.org/officeDocument/2006/relationships/theme" Target="theme/theme2.xml"/><Relationship Id="rId6" Type="http://schemas.openxmlformats.org/officeDocument/2006/relationships/slide" Target="slides/slide2.xml"/><Relationship Id="rId15" Type="http://schemas.openxmlformats.org/officeDocument/2006/relationships/font" Target="fonts/CenturyGothic-italic.fntdata"/><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customXml" Target="../customXml/item3.xml"/><Relationship Id="rId4" Type="http://schemas.openxmlformats.org/officeDocument/2006/relationships/notesMaster" Target="notesMasters/notesMaster1.xml"/><Relationship Id="rId9" Type="http://schemas.openxmlformats.org/officeDocument/2006/relationships/slide" Target="slides/slide5.xml"/><Relationship Id="rId14" Type="http://schemas.openxmlformats.org/officeDocument/2006/relationships/font" Target="fonts/CenturyGothic-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2a49ea950a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2a49ea950a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a49ea950a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a49ea950a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a49ea950a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2a49ea950a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c6da96d3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2c6da96d3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0c940b492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0c940b492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0c940b492f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10c940b492f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1021ae5b9b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1021ae5b9b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hyperlink" Target="http://www.youtube.com/watch?v=dNVrdYGiULM" TargetMode="Externa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hyperlink" Target="http://www.youtube.com/watch?v=yjP9yk_qvEg" TargetMode="External"/><Relationship Id="rId4" Type="http://schemas.openxmlformats.org/officeDocument/2006/relationships/image" Target="../media/image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ww.pinterest.co.uk/explore/cape-verde-map/" TargetMode="External"/><Relationship Id="rId4" Type="http://schemas.openxmlformats.org/officeDocument/2006/relationships/hyperlink" Target="http://www.classic-sailing.co.uk/destinations/cape-verde-sailing" TargetMode="External"/><Relationship Id="rId10" Type="http://schemas.openxmlformats.org/officeDocument/2006/relationships/hyperlink" Target="https://www.youtube.com/watch?v=yjP9yk_qvEg" TargetMode="External"/><Relationship Id="rId9" Type="http://schemas.openxmlformats.org/officeDocument/2006/relationships/hyperlink" Target="https://www.youtube.com/watch?v=yjP9yk_qvEg" TargetMode="External"/><Relationship Id="rId5" Type="http://schemas.openxmlformats.org/officeDocument/2006/relationships/hyperlink" Target="http://caboverdesite.com/santo-antao/en/index.php" TargetMode="External"/><Relationship Id="rId6" Type="http://schemas.openxmlformats.org/officeDocument/2006/relationships/hyperlink" Target="http://www.electrovoice.com/news-details.php?id=234" TargetMode="External"/><Relationship Id="rId7" Type="http://schemas.openxmlformats.org/officeDocument/2006/relationships/hyperlink" Target="https://www.youtube.com/watch?v=dNVrdYGiULM" TargetMode="External"/><Relationship Id="rId8" Type="http://schemas.openxmlformats.org/officeDocument/2006/relationships/hyperlink" Target="https://www.youtube.com/watch?v=dNVrdYGiULM"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Images and Music of </a:t>
            </a:r>
            <a:r>
              <a:rPr lang="en">
                <a:latin typeface="Century Gothic"/>
                <a:ea typeface="Century Gothic"/>
                <a:cs typeface="Century Gothic"/>
                <a:sym typeface="Century Gothic"/>
              </a:rPr>
              <a:t>Cape Verde</a:t>
            </a:r>
            <a:endParaRPr>
              <a:latin typeface="Century Gothic"/>
              <a:ea typeface="Century Gothic"/>
              <a:cs typeface="Century Gothic"/>
              <a:sym typeface="Century Gothic"/>
            </a:endParaRPr>
          </a:p>
        </p:txBody>
      </p:sp>
      <p:sp>
        <p:nvSpPr>
          <p:cNvPr id="55" name="Google Shape;55;p13"/>
          <p:cNvSpPr txBox="1"/>
          <p:nvPr>
            <p:ph idx="1" type="subTitle"/>
          </p:nvPr>
        </p:nvSpPr>
        <p:spPr>
          <a:xfrm>
            <a:off x="311700" y="40373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latin typeface="Century Gothic"/>
                <a:ea typeface="Century Gothic"/>
                <a:cs typeface="Century Gothic"/>
                <a:sym typeface="Century Gothic"/>
              </a:rPr>
              <a:t>Text Talk Week 3, Day 2</a:t>
            </a:r>
            <a:endParaRPr>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4"/>
          <p:cNvPicPr preferRelativeResize="0"/>
          <p:nvPr/>
        </p:nvPicPr>
        <p:blipFill>
          <a:blip r:embed="rId3">
            <a:alphaModFix/>
          </a:blip>
          <a:stretch>
            <a:fillRect/>
          </a:stretch>
        </p:blipFill>
        <p:spPr>
          <a:xfrm>
            <a:off x="1944274" y="111938"/>
            <a:ext cx="6374724" cy="4919626"/>
          </a:xfrm>
          <a:prstGeom prst="rect">
            <a:avLst/>
          </a:prstGeom>
          <a:noFill/>
          <a:ln>
            <a:noFill/>
          </a:ln>
        </p:spPr>
      </p:pic>
      <p:sp>
        <p:nvSpPr>
          <p:cNvPr id="61" name="Google Shape;61;p14"/>
          <p:cNvSpPr txBox="1"/>
          <p:nvPr/>
        </p:nvSpPr>
        <p:spPr>
          <a:xfrm>
            <a:off x="238800" y="1543050"/>
            <a:ext cx="1705500" cy="3353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rgbClr val="000000"/>
              </a:buClr>
              <a:buSzPts val="1100"/>
              <a:buFont typeface="Arial"/>
              <a:buNone/>
            </a:pPr>
            <a:r>
              <a:rPr lang="en" sz="1800">
                <a:latin typeface="Century Gothic"/>
                <a:ea typeface="Century Gothic"/>
                <a:cs typeface="Century Gothic"/>
                <a:sym typeface="Century Gothic"/>
              </a:rPr>
              <a:t>Map of </a:t>
            </a:r>
            <a:endParaRPr sz="1800">
              <a:latin typeface="Century Gothic"/>
              <a:ea typeface="Century Gothic"/>
              <a:cs typeface="Century Gothic"/>
              <a:sym typeface="Century Gothic"/>
            </a:endParaRPr>
          </a:p>
          <a:p>
            <a:pPr indent="0" lvl="0" marL="0" rtl="0" algn="l">
              <a:lnSpc>
                <a:spcPct val="115000"/>
              </a:lnSpc>
              <a:spcBef>
                <a:spcPts val="0"/>
              </a:spcBef>
              <a:spcAft>
                <a:spcPts val="0"/>
              </a:spcAft>
              <a:buClr>
                <a:srgbClr val="000000"/>
              </a:buClr>
              <a:buSzPts val="1100"/>
              <a:buFont typeface="Arial"/>
              <a:buNone/>
            </a:pPr>
            <a:r>
              <a:rPr lang="en" sz="1800">
                <a:latin typeface="Century Gothic"/>
                <a:ea typeface="Century Gothic"/>
                <a:cs typeface="Century Gothic"/>
                <a:sym typeface="Century Gothic"/>
              </a:rPr>
              <a:t>Cape Verde</a:t>
            </a:r>
            <a:endParaRPr sz="1800">
              <a:solidFill>
                <a:srgbClr val="000000"/>
              </a:solidFill>
              <a:latin typeface="Century Gothic"/>
              <a:ea typeface="Century Gothic"/>
              <a:cs typeface="Century Gothic"/>
              <a:sym typeface="Century Gothic"/>
            </a:endParaRPr>
          </a:p>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pic>
        <p:nvPicPr>
          <p:cNvPr id="66" name="Google Shape;66;p15"/>
          <p:cNvPicPr preferRelativeResize="0"/>
          <p:nvPr/>
        </p:nvPicPr>
        <p:blipFill>
          <a:blip r:embed="rId3">
            <a:alphaModFix/>
          </a:blip>
          <a:stretch>
            <a:fillRect/>
          </a:stretch>
        </p:blipFill>
        <p:spPr>
          <a:xfrm>
            <a:off x="1444225" y="274325"/>
            <a:ext cx="6286500" cy="4210050"/>
          </a:xfrm>
          <a:prstGeom prst="rect">
            <a:avLst/>
          </a:prstGeom>
          <a:noFill/>
          <a:ln>
            <a:noFill/>
          </a:ln>
        </p:spPr>
      </p:pic>
      <p:sp>
        <p:nvSpPr>
          <p:cNvPr id="67" name="Google Shape;67;p15"/>
          <p:cNvSpPr txBox="1"/>
          <p:nvPr/>
        </p:nvSpPr>
        <p:spPr>
          <a:xfrm>
            <a:off x="484525" y="4484375"/>
            <a:ext cx="8205900" cy="4122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rgbClr val="000000"/>
              </a:buClr>
              <a:buSzPts val="1100"/>
              <a:buFont typeface="Arial"/>
              <a:buNone/>
            </a:pPr>
            <a:r>
              <a:rPr lang="en" sz="1800">
                <a:latin typeface="Century Gothic"/>
                <a:ea typeface="Century Gothic"/>
                <a:cs typeface="Century Gothic"/>
                <a:sym typeface="Century Gothic"/>
              </a:rPr>
              <a:t>Tarrafal Beach</a:t>
            </a:r>
            <a:endParaRPr sz="1800">
              <a:solidFill>
                <a:srgbClr val="000000"/>
              </a:solidFill>
              <a:latin typeface="Century Gothic"/>
              <a:ea typeface="Century Gothic"/>
              <a:cs typeface="Century Gothic"/>
              <a:sym typeface="Century Gothic"/>
            </a:endParaRPr>
          </a:p>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pic>
        <p:nvPicPr>
          <p:cNvPr id="72" name="Google Shape;72;p16"/>
          <p:cNvPicPr preferRelativeResize="0"/>
          <p:nvPr/>
        </p:nvPicPr>
        <p:blipFill>
          <a:blip r:embed="rId3">
            <a:alphaModFix/>
          </a:blip>
          <a:stretch>
            <a:fillRect/>
          </a:stretch>
        </p:blipFill>
        <p:spPr>
          <a:xfrm>
            <a:off x="622300" y="503475"/>
            <a:ext cx="7899400" cy="3900800"/>
          </a:xfrm>
          <a:prstGeom prst="rect">
            <a:avLst/>
          </a:prstGeom>
          <a:noFill/>
          <a:ln>
            <a:noFill/>
          </a:ln>
        </p:spPr>
      </p:pic>
      <p:sp>
        <p:nvSpPr>
          <p:cNvPr id="73" name="Google Shape;73;p16"/>
          <p:cNvSpPr txBox="1"/>
          <p:nvPr/>
        </p:nvSpPr>
        <p:spPr>
          <a:xfrm>
            <a:off x="484525" y="4484375"/>
            <a:ext cx="8205900" cy="4122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rgbClr val="000000"/>
              </a:buClr>
              <a:buSzPts val="1100"/>
              <a:buFont typeface="Arial"/>
              <a:buNone/>
            </a:pPr>
            <a:r>
              <a:rPr lang="en" sz="1800">
                <a:latin typeface="Century Gothic"/>
                <a:ea typeface="Century Gothic"/>
                <a:cs typeface="Century Gothic"/>
                <a:sym typeface="Century Gothic"/>
              </a:rPr>
              <a:t>Valley in Santo Antao</a:t>
            </a:r>
            <a:endParaRPr sz="1800">
              <a:solidFill>
                <a:srgbClr val="000000"/>
              </a:solidFill>
              <a:latin typeface="Century Gothic"/>
              <a:ea typeface="Century Gothic"/>
              <a:cs typeface="Century Gothic"/>
              <a:sym typeface="Century Gothic"/>
            </a:endParaRPr>
          </a:p>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pic>
        <p:nvPicPr>
          <p:cNvPr id="78" name="Google Shape;78;p17"/>
          <p:cNvPicPr preferRelativeResize="0"/>
          <p:nvPr/>
        </p:nvPicPr>
        <p:blipFill>
          <a:blip r:embed="rId3">
            <a:alphaModFix/>
          </a:blip>
          <a:stretch>
            <a:fillRect/>
          </a:stretch>
        </p:blipFill>
        <p:spPr>
          <a:xfrm>
            <a:off x="337650" y="341351"/>
            <a:ext cx="6630900" cy="4460800"/>
          </a:xfrm>
          <a:prstGeom prst="rect">
            <a:avLst/>
          </a:prstGeom>
          <a:noFill/>
          <a:ln cap="flat" cmpd="sng" w="9525">
            <a:solidFill>
              <a:srgbClr val="CCCCCC"/>
            </a:solidFill>
            <a:prstDash val="solid"/>
            <a:round/>
            <a:headEnd len="sm" w="sm" type="none"/>
            <a:tailEnd len="sm" w="sm" type="none"/>
          </a:ln>
        </p:spPr>
      </p:pic>
      <p:sp>
        <p:nvSpPr>
          <p:cNvPr id="79" name="Google Shape;79;p17"/>
          <p:cNvSpPr txBox="1"/>
          <p:nvPr/>
        </p:nvSpPr>
        <p:spPr>
          <a:xfrm>
            <a:off x="7044750" y="1386900"/>
            <a:ext cx="1820100" cy="3519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rgbClr val="000000"/>
              </a:buClr>
              <a:buSzPts val="1100"/>
              <a:buFont typeface="Arial"/>
              <a:buNone/>
            </a:pPr>
            <a:r>
              <a:rPr lang="en" sz="1800">
                <a:latin typeface="Century Gothic"/>
                <a:ea typeface="Century Gothic"/>
                <a:cs typeface="Century Gothic"/>
                <a:sym typeface="Century Gothic"/>
              </a:rPr>
              <a:t>Cesária Évora</a:t>
            </a:r>
            <a:endParaRPr sz="1800">
              <a:solidFill>
                <a:srgbClr val="000000"/>
              </a:solidFill>
              <a:latin typeface="Century Gothic"/>
              <a:ea typeface="Century Gothic"/>
              <a:cs typeface="Century Gothic"/>
              <a:sym typeface="Century Gothic"/>
            </a:endParaRPr>
          </a:p>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descr="CESARIA EVORA - Sodade. Live In Paris at Le Grand Rex, April 2004. (HD)." id="84" name="Google Shape;84;p18" title="CESARIA EVORA - Sodade. Live In Paris at Le Grand Rex, April 2004. (HD).">
            <a:hlinkClick r:id="rId3"/>
          </p:cNvPr>
          <p:cNvPicPr preferRelativeResize="0"/>
          <p:nvPr/>
        </p:nvPicPr>
        <p:blipFill>
          <a:blip r:embed="rId4">
            <a:alphaModFix/>
          </a:blip>
          <a:stretch>
            <a:fillRect/>
          </a:stretch>
        </p:blipFill>
        <p:spPr>
          <a:xfrm>
            <a:off x="1484600" y="256200"/>
            <a:ext cx="6174800" cy="46311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pic>
        <p:nvPicPr>
          <p:cNvPr descr="Varela Monteiro Bodinho Ft. Batucaderas | Filma Ideias [2019]&#10;Subscreve|Subscribe: http://bit.ly/FilmaIdeias&#10;Facebook Messenger: https://m.me/bodinho.varelamonteiro&#10;&#10;Music video by _ performing  &quot;__&quot;. (C) Filma Ideias 2019&#10;Produced by  Bodinho  varela  / All Instruments by Bodinho  varela __ / Lead &amp; Background vocals by Bodinho  varela___ / Mixed &amp; Mastering Bodinho  varela   / Filma Ideias © 2018 ALL RIGHTS RESERVED&#10;&#10;#varelamonteirobodinho&#10;#batucaderas&#10;#tradicao&#10;#bodinhovarela&#10;&#10;Filma Ideias Realizar de uma ideia, sonho em movimento.&#10;Os grandes êxitos e as últimas novidades do kizomba, funana, cotxi po e comédia criolo.&#10;&#10;Filma Ideas To realize of an idea, dream in movement.&#10;The big hits and the latest releases for kizomba, funana, cotxi po and criolo comedy.&#10;&#10;Video By:_filma  ideias (Alex  semedo)&#10;Imagen :Daimantino e Otu  level studio&#10;&#10;#Filmaideias&#10;&#10;©️2018 Filma Ideias&#10;&#10;Follow Filma Ideias:&#10;Facebook: https://www.facebook.com/Filmaideias&#10;Website: http://www.filmaideias.com&#10;Instagram: https://www.instagram.com/filma_ideias/&#10;Envio de videoclipes | Music videos submission: http://bit.ly/filmaideiasenvio&#10;&#10;&#10;Artista  convidados&#10;&#10;1 Marisa_Delta cultura         ------    2 Carina_ Pé de polom&#10;3 Vera_ Fidjo santo amaro    -----   4 Ja _Cultura esperança &#10;5 Edvina_ Mudjeres boa esperança   --- 6 Mama &#10;7 Fica_ cultura esperança     -----    8 Cesa branca    &#10;9 Tareza_ tradiçao de terra    ----   10 Nha baka_ Grupo progecto  &#10;11 Ana_Pé de polom               -----   12 Militina trabessa baxo &#10;13 Tita preta_ estrela de bela vista ---  14 Joana grupo rabenta &#10;15  Mima_ grupo trabessa baxo&#10;&#10;Torno &#10;&#10;Carina e Keila e Mercelino_ grupo pe di polom &#10;Jony semedo_ grupo alma sem maldade e &#10;ketiliza _grupo delta cultua &#10;Juseila_ grupo mocinhos de interior&#10;&#10;&#10;Letras &#10;&#10;Mi varela monteiro bodinho ami é pobre torna fidjo pobre ta maxe sedo xintado riba podjal ta djobi riba ta djobi baxo trabadjo ca tem nca odja nada pega nel ncre sai pa mundo fora pam ba core nha ventura &#10;Era num madrugada na cantar de galo kim sunha cu anjos n:odja ma nha vida sta progressa pobresa é ca dispreso pobresa é ca pecado jesus ta condusim anjo da guardata companhammas mocinhos ca nhos julgam pamode strangero ntem ki baiami ntem fé na deus ma nha sonho ta rialisa&#10;&#10;Era num tarde lindo kes tchomam la kes flam me djes dam visto pam pode pripara pam bai stragero nha vida ta avança filicidade ta bai cu mi  nta dexa nha 10 ilhas cu nhas familias cu lugua na odjo solidao mandam recado ma sodade ta bai invadim  ai cabo verde ti ki dia ti ki tempo&#10;&#10;Corro&#10;&#10;Trabadjo ca tem nca odja nada pega nel ncre sai pa mundo fora pam bai corre nha ventura tchuba ca tchobi nca odja nada pega nel ncre sai pa mundo fora pam ba ocupa de nha distino , parte de finaçao&#10;&#10;&#10;Cabo verde bo é campiom la bu tem mudjeres bunita la bu tem rapases basofo la bu tem morna e coladera batuko tabanca e funana criolo tcham criolas matchicam criolo berdiano chintido na cristo criolo sabe na boca rais fincado cu esperança mbem strangero busca vida lingua trancado terra estranho papiar complicado mbem mostra tradiçao&#10;&#10;&#10;Follow Filma Ideias:&#10;Facebook: https://www.facebook.com/Filmaideias&#10;Website: http://www.filmaideias.com&#10;Instagram: https://www.instagram.com/filma_ideias/&#10;Envio de videoclipes | Music videos submission: http://bit.ly/filmaideiasenvio" id="89" name="Google Shape;89;p19" title="Varela Monteiro Bodinho Ft Batucaderas&quot;tradicao">
            <a:hlinkClick r:id="rId3"/>
          </p:cNvPr>
          <p:cNvPicPr preferRelativeResize="0"/>
          <p:nvPr/>
        </p:nvPicPr>
        <p:blipFill>
          <a:blip r:embed="rId4">
            <a:alphaModFix/>
          </a:blip>
          <a:stretch>
            <a:fillRect/>
          </a:stretch>
        </p:blipFill>
        <p:spPr>
          <a:xfrm>
            <a:off x="1636125" y="152400"/>
            <a:ext cx="6379276" cy="47844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000"/>
                                        <p:tgtEl>
                                          <p:spTgt spid="8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latin typeface="Calibri"/>
                <a:ea typeface="Calibri"/>
                <a:cs typeface="Calibri"/>
                <a:sym typeface="Calibri"/>
              </a:rPr>
              <a:t>Citations</a:t>
            </a:r>
            <a:endParaRPr sz="2500">
              <a:latin typeface="Calibri"/>
              <a:ea typeface="Calibri"/>
              <a:cs typeface="Calibri"/>
              <a:sym typeface="Calibri"/>
            </a:endParaRPr>
          </a:p>
        </p:txBody>
      </p:sp>
      <p:sp>
        <p:nvSpPr>
          <p:cNvPr id="95" name="Google Shape;95;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2: </a:t>
            </a:r>
            <a:r>
              <a:rPr lang="en" sz="1200" u="sng">
                <a:solidFill>
                  <a:schemeClr val="hlink"/>
                </a:solidFill>
                <a:latin typeface="Calibri"/>
                <a:ea typeface="Calibri"/>
                <a:cs typeface="Calibri"/>
                <a:sym typeface="Calibri"/>
                <a:hlinkClick r:id="rId3"/>
              </a:rPr>
              <a:t>https://www.pinterest.co.uk/explore/cape-verde-map/</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3: </a:t>
            </a:r>
            <a:r>
              <a:rPr lang="en" sz="1200" u="sng">
                <a:solidFill>
                  <a:schemeClr val="hlink"/>
                </a:solidFill>
                <a:latin typeface="Calibri"/>
                <a:ea typeface="Calibri"/>
                <a:cs typeface="Calibri"/>
                <a:sym typeface="Calibri"/>
                <a:hlinkClick r:id="rId4"/>
              </a:rPr>
              <a:t>http://www.classic-sailing.co.uk/destinations/cape-verde-sailing</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4: </a:t>
            </a:r>
            <a:r>
              <a:rPr lang="en" sz="1200" u="sng">
                <a:solidFill>
                  <a:schemeClr val="hlink"/>
                </a:solidFill>
                <a:latin typeface="Calibri"/>
                <a:ea typeface="Calibri"/>
                <a:cs typeface="Calibri"/>
                <a:sym typeface="Calibri"/>
                <a:hlinkClick r:id="rId5"/>
              </a:rPr>
              <a:t>http://caboverdesite.com/santo-antao/en/index.php</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5: </a:t>
            </a:r>
            <a:r>
              <a:rPr lang="en" sz="1200" u="sng">
                <a:solidFill>
                  <a:schemeClr val="hlink"/>
                </a:solidFill>
                <a:latin typeface="Calibri"/>
                <a:ea typeface="Calibri"/>
                <a:cs typeface="Calibri"/>
                <a:sym typeface="Calibri"/>
                <a:hlinkClick r:id="rId6"/>
              </a:rPr>
              <a:t>http://www.electrovoice.com/news-details.php?id=234</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6: </a:t>
            </a:r>
            <a:r>
              <a:rPr lang="en" sz="1200" u="sng">
                <a:solidFill>
                  <a:srgbClr val="1155CC"/>
                </a:solidFill>
                <a:latin typeface="Calibri"/>
                <a:ea typeface="Calibri"/>
                <a:cs typeface="Calibri"/>
                <a:sym typeface="Calibri"/>
                <a:hlinkClick r:id="rId7">
                  <a:extLst>
                    <a:ext uri="{A12FA001-AC4F-418D-AE19-62706E023703}">
                      <ahyp:hlinkClr val="tx"/>
                    </a:ext>
                  </a:extLst>
                </a:hlinkClick>
              </a:rPr>
              <a:t>Cesaria Evora - Sodade</a:t>
            </a:r>
            <a:r>
              <a:rPr lang="en" sz="1200">
                <a:solidFill>
                  <a:schemeClr val="dk1"/>
                </a:solidFill>
                <a:latin typeface="Calibri"/>
                <a:ea typeface="Calibri"/>
                <a:cs typeface="Calibri"/>
                <a:sym typeface="Calibri"/>
              </a:rPr>
              <a:t> (</a:t>
            </a:r>
            <a:r>
              <a:rPr lang="en" sz="1200" u="sng">
                <a:solidFill>
                  <a:schemeClr val="hlink"/>
                </a:solidFill>
                <a:latin typeface="Calibri"/>
                <a:ea typeface="Calibri"/>
                <a:cs typeface="Calibri"/>
                <a:sym typeface="Calibri"/>
                <a:hlinkClick r:id="rId8"/>
              </a:rPr>
              <a:t>https://www.youtube.com/watch?v=dNVrdYGiULM</a:t>
            </a:r>
            <a:r>
              <a:rPr lang="en" sz="1200">
                <a:solidFill>
                  <a:schemeClr val="dk1"/>
                </a:solidFill>
                <a:latin typeface="Calibri"/>
                <a:ea typeface="Calibri"/>
                <a:cs typeface="Calibri"/>
                <a:sym typeface="Calibri"/>
              </a:rPr>
              <a:t>)</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0"/>
              </a:spcAft>
              <a:buNone/>
            </a:pPr>
            <a:r>
              <a:rPr lang="en" sz="1200">
                <a:solidFill>
                  <a:schemeClr val="dk1"/>
                </a:solidFill>
                <a:latin typeface="Calibri"/>
                <a:ea typeface="Calibri"/>
                <a:cs typeface="Calibri"/>
                <a:sym typeface="Calibri"/>
              </a:rPr>
              <a:t>Slide 7: </a:t>
            </a:r>
            <a:r>
              <a:rPr lang="en" sz="1200" u="sng">
                <a:solidFill>
                  <a:srgbClr val="1155CC"/>
                </a:solidFill>
                <a:latin typeface="Calibri"/>
                <a:ea typeface="Calibri"/>
                <a:cs typeface="Calibri"/>
                <a:sym typeface="Calibri"/>
                <a:hlinkClick r:id="rId9">
                  <a:extLst>
                    <a:ext uri="{A12FA001-AC4F-418D-AE19-62706E023703}">
                      <ahyp:hlinkClr val="tx"/>
                    </a:ext>
                  </a:extLst>
                </a:hlinkClick>
              </a:rPr>
              <a:t>Varela Monteiro Bodinho Ft Batucaderas"tradicao</a:t>
            </a:r>
            <a:r>
              <a:rPr lang="en" sz="1200">
                <a:solidFill>
                  <a:schemeClr val="dk1"/>
                </a:solidFill>
                <a:latin typeface="Calibri"/>
                <a:ea typeface="Calibri"/>
                <a:cs typeface="Calibri"/>
                <a:sym typeface="Calibri"/>
              </a:rPr>
              <a:t> (</a:t>
            </a:r>
            <a:r>
              <a:rPr lang="en" sz="1200" u="sng">
                <a:solidFill>
                  <a:srgbClr val="1155CC"/>
                </a:solidFill>
                <a:latin typeface="Calibri"/>
                <a:ea typeface="Calibri"/>
                <a:cs typeface="Calibri"/>
                <a:sym typeface="Calibri"/>
                <a:hlinkClick r:id="rId10">
                  <a:extLst>
                    <a:ext uri="{A12FA001-AC4F-418D-AE19-62706E023703}">
                      <ahyp:hlinkClr val="tx"/>
                    </a:ext>
                  </a:extLst>
                </a:hlinkClick>
              </a:rPr>
              <a:t>https://www.youtube.com/watch?v=yjP9yk_qvEg</a:t>
            </a:r>
            <a:r>
              <a:rPr lang="en" sz="1200">
                <a:solidFill>
                  <a:schemeClr val="dk1"/>
                </a:solidFill>
                <a:latin typeface="Calibri"/>
                <a:ea typeface="Calibri"/>
                <a:cs typeface="Calibri"/>
                <a:sym typeface="Calibri"/>
              </a:rPr>
              <a:t>)</a:t>
            </a:r>
            <a:endParaRPr sz="1200">
              <a:solidFill>
                <a:schemeClr val="dk1"/>
              </a:solidFill>
              <a:latin typeface="Calibri"/>
              <a:ea typeface="Calibri"/>
              <a:cs typeface="Calibri"/>
              <a:sym typeface="Calibri"/>
            </a:endParaRPr>
          </a:p>
          <a:p>
            <a:pPr indent="0" lvl="0" marL="0" rtl="0" algn="l">
              <a:lnSpc>
                <a:spcPct val="150000"/>
              </a:lnSpc>
              <a:spcBef>
                <a:spcPts val="0"/>
              </a:spcBef>
              <a:spcAft>
                <a:spcPts val="16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199A4039A44494392F3C6644174EFD4" ma:contentTypeVersion="17" ma:contentTypeDescription="Create a new document." ma:contentTypeScope="" ma:versionID="2bf73b4ac84de7c90cc22e116d56fb9d">
  <xsd:schema xmlns:xsd="http://www.w3.org/2001/XMLSchema" xmlns:xs="http://www.w3.org/2001/XMLSchema" xmlns:p="http://schemas.microsoft.com/office/2006/metadata/properties" xmlns:ns2="d88a5585-8329-475e-b2d5-3ecaed923975" xmlns:ns3="8e4d829d-fbfb-4b2f-b3ff-512c8664d3e8" targetNamespace="http://schemas.microsoft.com/office/2006/metadata/properties" ma:root="true" ma:fieldsID="4f80d8fa05db4362c37c97716e1578e8" ns2:_="" ns3:_="">
    <xsd:import namespace="d88a5585-8329-475e-b2d5-3ecaed923975"/>
    <xsd:import namespace="8e4d829d-fbfb-4b2f-b3ff-512c8664d3e8"/>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Not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ie8f5300a76e4615ac8677561665fe8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88a5585-8329-475e-b2d5-3ecaed9239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Notes" ma:index="14" nillable="true" ma:displayName="Notes" ma:format="Dropdown" ma:internalName="Notes">
      <xsd:simpleType>
        <xsd:restriction base="dms:Text">
          <xsd:maxLength value="255"/>
        </xsd:restrictio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8e407dca-7e10-41d8-9780-494ed3966f68"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ie8f5300a76e4615ac8677561665fe8e" ma:index="24" nillable="true" ma:taxonomy="true" ma:internalName="ie8f5300a76e4615ac8677561665fe8e" ma:taxonomyFieldName="Metadata" ma:displayName="Metadata" ma:default="" ma:fieldId="{2e8f5300-a76e-4615-ac86-77561665fe8e}" ma:sspId="8e407dca-7e10-41d8-9780-494ed3966f68" ma:termSetId="548a93fa-6488-4950-9383-a5b0d9980914"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e4d829d-fbfb-4b2f-b3ff-512c8664d3e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01382a6-fd2a-4255-8c6f-25838e23e578}" ma:internalName="TaxCatchAll" ma:showField="CatchAllData" ma:web="8e4d829d-fbfb-4b2f-b3ff-512c8664d3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e4d829d-fbfb-4b2f-b3ff-512c8664d3e8" xsi:nil="true"/>
    <Notes xmlns="d88a5585-8329-475e-b2d5-3ecaed923975" xsi:nil="true"/>
    <ie8f5300a76e4615ac8677561665fe8e xmlns="d88a5585-8329-475e-b2d5-3ecaed923975">
      <Terms xmlns="http://schemas.microsoft.com/office/infopath/2007/PartnerControls"/>
    </ie8f5300a76e4615ac8677561665fe8e>
    <lcf76f155ced4ddcb4097134ff3c332f xmlns="d88a5585-8329-475e-b2d5-3ecaed92397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87083FF-62EE-4E97-B8D0-82C9E366C9D9}"/>
</file>

<file path=customXml/itemProps2.xml><?xml version="1.0" encoding="utf-8"?>
<ds:datastoreItem xmlns:ds="http://schemas.openxmlformats.org/officeDocument/2006/customXml" ds:itemID="{D6BC71FF-A88D-451B-B96C-19D8C0FE35E8}"/>
</file>

<file path=customXml/itemProps3.xml><?xml version="1.0" encoding="utf-8"?>
<ds:datastoreItem xmlns:ds="http://schemas.openxmlformats.org/officeDocument/2006/customXml" ds:itemID="{8234323E-EA9F-42DE-B31A-FE259BB37CCD}"/>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0x010100E199A4039A44494392F3C6644174EFD4</vt:lpwstr>
  </property>
</Properties>
</file>