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CenturyGothic-boldItalic.fntdata"/><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font" Target="fonts/CenturyGothic-italic.fntdata"/><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font" Target="fonts/CenturyGothic-bold.fntdata"/><Relationship Id="rId20"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font" Target="fonts/CenturyGothic-regular.fntdata"/><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2dcecf1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2dcecf1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beat</a:t>
            </a:r>
            <a:r>
              <a:rPr lang="en" sz="1200">
                <a:solidFill>
                  <a:schemeClr val="dk1"/>
                </a:solidFill>
                <a:latin typeface="Calibri"/>
                <a:ea typeface="Calibri"/>
                <a:cs typeface="Calibri"/>
                <a:sym typeface="Calibri"/>
              </a:rPr>
              <a:t>: a repeated sound, as played on a drum</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evoke</a:t>
            </a:r>
            <a:r>
              <a:rPr lang="en" sz="1200">
                <a:solidFill>
                  <a:schemeClr val="dk1"/>
                </a:solidFill>
                <a:latin typeface="Calibri"/>
                <a:ea typeface="Calibri"/>
                <a:cs typeface="Calibri"/>
                <a:sym typeface="Calibri"/>
              </a:rPr>
              <a:t>: to bring forward in the mind or in action</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melody</a:t>
            </a:r>
            <a:r>
              <a:rPr lang="en" sz="1200">
                <a:solidFill>
                  <a:schemeClr val="dk1"/>
                </a:solidFill>
                <a:latin typeface="Calibri"/>
                <a:ea typeface="Calibri"/>
                <a:cs typeface="Calibri"/>
                <a:sym typeface="Calibri"/>
              </a:rPr>
              <a:t>: the main tune of the music</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pitch</a:t>
            </a:r>
            <a:r>
              <a:rPr lang="en" sz="1200">
                <a:solidFill>
                  <a:schemeClr val="dk1"/>
                </a:solidFill>
                <a:latin typeface="Calibri"/>
                <a:ea typeface="Calibri"/>
                <a:cs typeface="Calibri"/>
                <a:sym typeface="Calibri"/>
              </a:rPr>
              <a:t>: the high or low quality of a sound</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rhythm</a:t>
            </a:r>
            <a:r>
              <a:rPr lang="en" sz="1200">
                <a:solidFill>
                  <a:schemeClr val="dk1"/>
                </a:solidFill>
                <a:latin typeface="Calibri"/>
                <a:ea typeface="Calibri"/>
                <a:cs typeface="Calibri"/>
                <a:sym typeface="Calibri"/>
              </a:rPr>
              <a:t>: regular, repeated pattern of sound </a:t>
            </a:r>
            <a:endParaRPr sz="1200">
              <a:solidFill>
                <a:srgbClr val="4A86E8"/>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tempo</a:t>
            </a:r>
            <a:r>
              <a:rPr lang="en" sz="1200">
                <a:solidFill>
                  <a:schemeClr val="dk1"/>
                </a:solidFill>
                <a:latin typeface="Calibri"/>
                <a:ea typeface="Calibri"/>
                <a:cs typeface="Calibri"/>
                <a:sym typeface="Calibri"/>
              </a:rPr>
              <a:t>: speed that a piece of music is played</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tune</a:t>
            </a:r>
            <a:r>
              <a:rPr lang="en" sz="1200">
                <a:solidFill>
                  <a:schemeClr val="dk1"/>
                </a:solidFill>
                <a:latin typeface="Calibri"/>
                <a:ea typeface="Calibri"/>
                <a:cs typeface="Calibri"/>
                <a:sym typeface="Calibri"/>
              </a:rPr>
              <a:t>: musical sounds with a melody and sometimes harmony</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volume</a:t>
            </a:r>
            <a:r>
              <a:rPr lang="en" sz="1200">
                <a:solidFill>
                  <a:schemeClr val="dk1"/>
                </a:solidFill>
                <a:latin typeface="Calibri"/>
                <a:ea typeface="Calibri"/>
                <a:cs typeface="Calibri"/>
                <a:sym typeface="Calibri"/>
              </a:rPr>
              <a:t>: amount of sound; loudness</a:t>
            </a:r>
            <a:endParaRPr b="1" sz="1200">
              <a:solidFill>
                <a:srgbClr val="222222"/>
              </a:solidFill>
              <a:latin typeface="Calibri"/>
              <a:ea typeface="Calibri"/>
              <a:cs typeface="Calibri"/>
              <a:sym typeface="Calibri"/>
            </a:endParaRPr>
          </a:p>
          <a:p>
            <a:pPr indent="0" lvl="0" marL="0" rtl="0" algn="l">
              <a:spcBef>
                <a:spcPts val="300"/>
              </a:spcBef>
              <a:spcAft>
                <a:spcPts val="0"/>
              </a:spcAft>
              <a:buNone/>
            </a:pPr>
            <a:r>
              <a:t/>
            </a:r>
            <a:endParaRPr sz="1200">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05559f9fc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05559f9fc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beat</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If you are listening to music and clapping along, you are usually clapping to the beat. Let’s try it.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[Click on the video to play the audio, and have children clap, stomp, or tap to the beat.]</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Tell your partner: how did you know when to clap your hands? How did you find the beat?</a:t>
            </a:r>
            <a:r>
              <a:rPr i="1" lang="en" sz="1200">
                <a:latin typeface="Calibri"/>
                <a:ea typeface="Calibri"/>
                <a:cs typeface="Calibri"/>
                <a:sym typeface="Calibri"/>
              </a:rPr>
              <a:t>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sz="1200">
                <a:latin typeface="Calibri"/>
                <a:ea typeface="Calibri"/>
                <a:cs typeface="Calibri"/>
                <a:sym typeface="Calibri"/>
              </a:rPr>
              <a:t>Replay recording so children can reference it.</a:t>
            </a:r>
            <a:endParaRPr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https://lynnemp.medium.com/match-forward-to-the-beat-of-your-own-drum-c8f431f2d49e</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05559f9fc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05559f9fc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evoke</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(verb)</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Maybe people find that the ocean evokes feelings of calm, especially the sound of waves lapping at the shore. For other people, the ocean might evoke the feeling of wanting to run and jump right in!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Close </a:t>
            </a:r>
            <a:r>
              <a:rPr i="1" lang="en" sz="1200">
                <a:solidFill>
                  <a:schemeClr val="dk1"/>
                </a:solidFill>
                <a:latin typeface="Calibri"/>
                <a:ea typeface="Calibri"/>
                <a:cs typeface="Calibri"/>
                <a:sym typeface="Calibri"/>
              </a:rPr>
              <a:t>your eyes. Imagine yourself in a busy park, with noise around you. What feeling does that evoke in you?</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https://www.livescience.com/38163-where-beach-sand-comes-from.html</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05559f9fc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05559f9fc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melody</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person is playing a piece of music on the piano. Even though she is playing many notes and sounds, there is a strong tune you could hum along to—the main part of the music. That’s called the melody.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I’m going to play a popular melody; see if you can guess the song. </a:t>
            </a:r>
            <a:r>
              <a:rPr lang="en" sz="1200">
                <a:solidFill>
                  <a:schemeClr val="dk1"/>
                </a:solidFill>
                <a:latin typeface="Calibri"/>
                <a:ea typeface="Calibri"/>
                <a:cs typeface="Calibri"/>
                <a:sym typeface="Calibri"/>
              </a:rPr>
              <a:t>[Click on the video to play just the audio.]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How did you know the song?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a:t>
            </a:r>
            <a:r>
              <a:rPr lang="en" sz="1200">
                <a:solidFill>
                  <a:schemeClr val="dk1"/>
                </a:solidFill>
                <a:latin typeface="Calibri"/>
                <a:ea typeface="Calibri"/>
                <a:cs typeface="Calibri"/>
                <a:sym typeface="Calibri"/>
              </a:rPr>
              <a:t>prompt:</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Tell your partner about a song you love. Sing a little bit of it.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How does that melody make you feel?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https://www.classicfm.com/music-news/piano-practice-key-to-eternal-youth/</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ecceaafb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ecceaafb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pitch </a:t>
            </a:r>
            <a:r>
              <a:rPr lang="en" sz="1200">
                <a:solidFill>
                  <a:schemeClr val="dk1"/>
                </a:solidFill>
                <a:latin typeface="Calibri"/>
                <a:ea typeface="Calibri"/>
                <a:cs typeface="Calibri"/>
                <a:sym typeface="Calibri"/>
              </a:rPr>
              <a:t>(noun)</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word has lots of meanings you may have heard. In baseball, one player throws a </a:t>
            </a:r>
            <a:r>
              <a:rPr b="1" i="1" lang="en" sz="1200">
                <a:solidFill>
                  <a:schemeClr val="dk1"/>
                </a:solidFill>
                <a:latin typeface="Calibri"/>
                <a:ea typeface="Calibri"/>
                <a:cs typeface="Calibri"/>
                <a:sym typeface="Calibri"/>
              </a:rPr>
              <a:t>pitch</a:t>
            </a:r>
            <a:r>
              <a:rPr i="1" lang="en" sz="1200">
                <a:solidFill>
                  <a:schemeClr val="dk1"/>
                </a:solidFill>
                <a:latin typeface="Calibri"/>
                <a:ea typeface="Calibri"/>
                <a:cs typeface="Calibri"/>
                <a:sym typeface="Calibri"/>
              </a:rPr>
              <a:t> to the batter. A hill can have a steep </a:t>
            </a:r>
            <a:r>
              <a:rPr b="1" i="1" lang="en" sz="1200">
                <a:solidFill>
                  <a:schemeClr val="dk1"/>
                </a:solidFill>
                <a:latin typeface="Calibri"/>
                <a:ea typeface="Calibri"/>
                <a:cs typeface="Calibri"/>
                <a:sym typeface="Calibri"/>
              </a:rPr>
              <a:t>pitch</a:t>
            </a:r>
            <a:r>
              <a:rPr i="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[make a hand gesture]</a:t>
            </a:r>
            <a:r>
              <a:rPr i="1" lang="en" sz="1200">
                <a:solidFill>
                  <a:schemeClr val="dk1"/>
                </a:solidFill>
                <a:latin typeface="Calibri"/>
                <a:ea typeface="Calibri"/>
                <a:cs typeface="Calibri"/>
                <a:sym typeface="Calibri"/>
              </a:rPr>
              <a:t>. In music, the </a:t>
            </a:r>
            <a:r>
              <a:rPr b="1" i="1" lang="en" sz="1200">
                <a:solidFill>
                  <a:schemeClr val="dk1"/>
                </a:solidFill>
                <a:latin typeface="Calibri"/>
                <a:ea typeface="Calibri"/>
                <a:cs typeface="Calibri"/>
                <a:sym typeface="Calibri"/>
              </a:rPr>
              <a:t>pitch</a:t>
            </a:r>
            <a:r>
              <a:rPr i="1" lang="en" sz="1200">
                <a:solidFill>
                  <a:schemeClr val="dk1"/>
                </a:solidFill>
                <a:latin typeface="Calibri"/>
                <a:ea typeface="Calibri"/>
                <a:cs typeface="Calibri"/>
                <a:sym typeface="Calibri"/>
              </a:rPr>
              <a:t> is how high or low a sound is.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Whole group</a:t>
            </a:r>
            <a:r>
              <a:rPr lang="en" sz="1200">
                <a:solidFill>
                  <a:schemeClr val="dk1"/>
                </a:solidFill>
                <a:latin typeface="Calibri"/>
                <a:ea typeface="Calibri"/>
                <a:cs typeface="Calibri"/>
                <a:sym typeface="Calibri"/>
              </a:rPr>
              <a:t> prompt</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Let’s listen to some sounds together and identify them as high and low. </a:t>
            </a:r>
            <a:r>
              <a:rPr lang="en" sz="1200">
                <a:solidFill>
                  <a:schemeClr val="dk1"/>
                </a:solidFill>
                <a:latin typeface="Calibri"/>
                <a:ea typeface="Calibri"/>
                <a:cs typeface="Calibri"/>
                <a:sym typeface="Calibri"/>
              </a:rPr>
              <a:t>[Click on each image to play the just the audio, not the video.]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images: google images</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sounds: https://www.youtube.com/watch?v=V9yp99xGP6s</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4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05559f9fc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05559f9fc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rhythm</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You can speak a rhythm, write a rhythm, play a rhythm. Let’s try this one.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Indicate and read the bottom rhythm, having children repeat after each phrase: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i="1" lang="en" sz="1200">
                <a:solidFill>
                  <a:schemeClr val="dk1"/>
                </a:solidFill>
                <a:latin typeface="Calibri"/>
                <a:ea typeface="Calibri"/>
                <a:cs typeface="Calibri"/>
                <a:sym typeface="Calibri"/>
              </a:rPr>
              <a:t>Tiki</a:t>
            </a:r>
            <a:r>
              <a:rPr i="1" lang="en" sz="1200">
                <a:solidFill>
                  <a:schemeClr val="dk1"/>
                </a:solidFill>
                <a:latin typeface="Calibri"/>
                <a:ea typeface="Calibri"/>
                <a:cs typeface="Calibri"/>
                <a:sym typeface="Calibri"/>
              </a:rPr>
              <a:t>-</a:t>
            </a:r>
            <a:r>
              <a:rPr lang="en" sz="1200">
                <a:solidFill>
                  <a:schemeClr val="dk1"/>
                </a:solidFill>
                <a:latin typeface="Calibri"/>
                <a:ea typeface="Calibri"/>
                <a:cs typeface="Calibri"/>
                <a:sym typeface="Calibri"/>
              </a:rPr>
              <a:t>ta</a:t>
            </a:r>
            <a:r>
              <a:rPr i="1" lang="en" sz="1200">
                <a:solidFill>
                  <a:schemeClr val="dk1"/>
                </a:solidFill>
                <a:latin typeface="Calibri"/>
                <a:ea typeface="Calibri"/>
                <a:cs typeface="Calibri"/>
                <a:sym typeface="Calibri"/>
              </a:rPr>
              <a:t>  </a:t>
            </a:r>
            <a:r>
              <a:rPr b="1" i="1" lang="en" sz="1200">
                <a:solidFill>
                  <a:schemeClr val="dk1"/>
                </a:solidFill>
                <a:latin typeface="Calibri"/>
                <a:ea typeface="Calibri"/>
                <a:cs typeface="Calibri"/>
                <a:sym typeface="Calibri"/>
              </a:rPr>
              <a:t>Tiki</a:t>
            </a:r>
            <a:r>
              <a:rPr i="1" lang="en" sz="1200">
                <a:solidFill>
                  <a:schemeClr val="dk1"/>
                </a:solidFill>
                <a:latin typeface="Calibri"/>
                <a:ea typeface="Calibri"/>
                <a:cs typeface="Calibri"/>
                <a:sym typeface="Calibri"/>
              </a:rPr>
              <a:t>-</a:t>
            </a:r>
            <a:r>
              <a:rPr lang="en" sz="1200">
                <a:solidFill>
                  <a:schemeClr val="dk1"/>
                </a:solidFill>
                <a:latin typeface="Calibri"/>
                <a:ea typeface="Calibri"/>
                <a:cs typeface="Calibri"/>
                <a:sym typeface="Calibri"/>
              </a:rPr>
              <a:t>ta  |  </a:t>
            </a:r>
            <a:r>
              <a:rPr b="1" i="1" lang="en" sz="1200">
                <a:solidFill>
                  <a:schemeClr val="dk1"/>
                </a:solidFill>
                <a:latin typeface="Calibri"/>
                <a:ea typeface="Calibri"/>
                <a:cs typeface="Calibri"/>
                <a:sym typeface="Calibri"/>
              </a:rPr>
              <a:t>Ta</a:t>
            </a:r>
            <a:r>
              <a:rPr lang="en" sz="1200">
                <a:solidFill>
                  <a:schemeClr val="dk1"/>
                </a:solidFill>
                <a:latin typeface="Calibri"/>
                <a:ea typeface="Calibri"/>
                <a:cs typeface="Calibri"/>
                <a:sym typeface="Calibri"/>
              </a:rPr>
              <a:t>-tiki  </a:t>
            </a:r>
            <a:r>
              <a:rPr b="1" i="1" lang="en" sz="1200">
                <a:solidFill>
                  <a:schemeClr val="dk1"/>
                </a:solidFill>
                <a:latin typeface="Calibri"/>
                <a:ea typeface="Calibri"/>
                <a:cs typeface="Calibri"/>
                <a:sym typeface="Calibri"/>
              </a:rPr>
              <a:t>Ta</a:t>
            </a:r>
            <a:r>
              <a:rPr lang="en" sz="1200">
                <a:solidFill>
                  <a:schemeClr val="dk1"/>
                </a:solidFill>
                <a:latin typeface="Calibri"/>
                <a:ea typeface="Calibri"/>
                <a:cs typeface="Calibri"/>
                <a:sym typeface="Calibri"/>
              </a:rPr>
              <a:t>-tiki  |  </a:t>
            </a:r>
            <a:r>
              <a:rPr b="1" i="1" lang="en" sz="1200">
                <a:solidFill>
                  <a:schemeClr val="dk1"/>
                </a:solidFill>
                <a:latin typeface="Calibri"/>
                <a:ea typeface="Calibri"/>
                <a:cs typeface="Calibri"/>
                <a:sym typeface="Calibri"/>
              </a:rPr>
              <a:t>Ta</a:t>
            </a:r>
            <a:r>
              <a:rPr lang="en" sz="1200">
                <a:solidFill>
                  <a:schemeClr val="dk1"/>
                </a:solidFill>
                <a:latin typeface="Calibri"/>
                <a:ea typeface="Calibri"/>
                <a:cs typeface="Calibri"/>
                <a:sym typeface="Calibri"/>
              </a:rPr>
              <a:t>-ka  </a:t>
            </a:r>
            <a:r>
              <a:rPr b="1" i="1" lang="en" sz="1200">
                <a:solidFill>
                  <a:schemeClr val="dk1"/>
                </a:solidFill>
                <a:latin typeface="Calibri"/>
                <a:ea typeface="Calibri"/>
                <a:cs typeface="Calibri"/>
                <a:sym typeface="Calibri"/>
              </a:rPr>
              <a:t>tiki</a:t>
            </a:r>
            <a:r>
              <a:rPr lang="en" sz="1200">
                <a:solidFill>
                  <a:schemeClr val="dk1"/>
                </a:solidFill>
                <a:latin typeface="Calibri"/>
                <a:ea typeface="Calibri"/>
                <a:cs typeface="Calibri"/>
                <a:sym typeface="Calibri"/>
              </a:rPr>
              <a:t>-tiki  |  </a:t>
            </a:r>
            <a:r>
              <a:rPr b="1" i="1" lang="en" sz="1200">
                <a:solidFill>
                  <a:schemeClr val="dk1"/>
                </a:solidFill>
                <a:latin typeface="Calibri"/>
                <a:ea typeface="Calibri"/>
                <a:cs typeface="Calibri"/>
                <a:sym typeface="Calibri"/>
              </a:rPr>
              <a:t>Ta </a:t>
            </a:r>
            <a:r>
              <a:rPr lang="en" sz="1200">
                <a:solidFill>
                  <a:schemeClr val="dk1"/>
                </a:solidFill>
                <a:latin typeface="Calibri"/>
                <a:ea typeface="Calibri"/>
                <a:cs typeface="Calibri"/>
                <a:sym typeface="Calibri"/>
              </a:rPr>
              <a:t>- ah</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is how the rhythm is written as musical notes.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Can you create your own rhythm and teach it to your partner?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https://banddirector.com/brass/trombone/learn-to-practice-step-1-say-in-rhythm-stay-in-rhythm/</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0d926cb157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0d926cb15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tempo</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Many thing</a:t>
            </a:r>
            <a:r>
              <a:rPr i="1" lang="en" sz="1200">
                <a:latin typeface="Calibri"/>
                <a:ea typeface="Calibri"/>
                <a:cs typeface="Calibri"/>
                <a:sym typeface="Calibri"/>
              </a:rPr>
              <a:t>s can go fast or slow or at medium speed. In music, we call this the tempo. A metronome is a tool that musicians use to keep their tempo steady. They set it at a particular speed, and the little arm goes back and forth at this same speed without stopping or changing, making a clicking noise as it moves back and forth. Let’s see how it works.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sz="1200">
                <a:latin typeface="Calibri"/>
                <a:ea typeface="Calibri"/>
                <a:cs typeface="Calibri"/>
                <a:sym typeface="Calibri"/>
              </a:rPr>
              <a:t>[Play the video.] </a:t>
            </a:r>
            <a:endParaRPr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You can also keep the tempo by tapping your knee with your hand, or tapping your foot.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latin typeface="Calibri"/>
                <a:ea typeface="Calibri"/>
                <a:cs typeface="Calibri"/>
                <a:sym typeface="Calibri"/>
              </a:rPr>
              <a:t>Think, Pair, Share prompt: </a:t>
            </a:r>
            <a:endParaRPr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Do you prefer music with a fast tempo or a slow tempo? Why?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https://www.oxfordlearnersdictionaries.com/definition/english/metronome</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05559f9fc0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05559f9fc0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tune </a:t>
            </a:r>
            <a:r>
              <a:rPr lang="en" sz="1200">
                <a:solidFill>
                  <a:schemeClr val="dk1"/>
                </a:solidFill>
                <a:latin typeface="Calibri"/>
                <a:ea typeface="Calibri"/>
                <a:cs typeface="Calibri"/>
                <a:sym typeface="Calibri"/>
              </a:rPr>
              <a:t>(noun)</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These children are learning to play an instrument called a recorder. They are probably starting with a very </a:t>
            </a:r>
            <a:r>
              <a:rPr i="1" lang="en" sz="1200">
                <a:solidFill>
                  <a:schemeClr val="dk1"/>
                </a:solidFill>
                <a:latin typeface="Calibri"/>
                <a:ea typeface="Calibri"/>
                <a:cs typeface="Calibri"/>
                <a:sym typeface="Calibri"/>
              </a:rPr>
              <a:t>simple tune</a:t>
            </a:r>
            <a:r>
              <a:rPr i="1" lang="en" sz="1200">
                <a:solidFill>
                  <a:schemeClr val="dk1"/>
                </a:solidFill>
                <a:latin typeface="Calibri"/>
                <a:ea typeface="Calibri"/>
                <a:cs typeface="Calibri"/>
                <a:sym typeface="Calibri"/>
              </a:rPr>
              <a:t> so they can learn where to put their fingers to make the sounds and how to read the music. That tune can also be called the melody. Let’s listen.</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[Click on the video, just to play the audio.]</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If you could play any instrument, what is a tune might you like to play? Try to hum that tune to your partner.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https://www.telegraph.co.uk/music/news/wind-instruments-perfectly-safe-cant-band-play/</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0d926cb1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0d926cb1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volume</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We use our voices at different volumes in the classroom depending on what we are doing. When we are in Studios, our voices tend to be at a higher, or louder, volume than when we are writing or working in Stations.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rgbClr val="4A86E8"/>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Look at the images. Describe what you see.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https://www.wpr.org/sound-cymbals</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hyperlink" Target="http://www.youtube.com/watch?v=NvjdJw1Aj10" TargetMode="External"/><Relationship Id="rId5"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hyperlink" Target="http://www.youtube.com/watch?v=OQxA-ruqsoI" TargetMode="External"/><Relationship Id="rId5"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hyperlink" Target="http://www.youtube.com/watch?v=V9yp99xGP6s" TargetMode="External"/><Relationship Id="rId4" Type="http://schemas.openxmlformats.org/officeDocument/2006/relationships/image" Target="../media/image11.jpg"/><Relationship Id="rId9" Type="http://schemas.openxmlformats.org/officeDocument/2006/relationships/image" Target="../media/image17.jpg"/><Relationship Id="rId5" Type="http://schemas.openxmlformats.org/officeDocument/2006/relationships/hyperlink" Target="http://www.youtube.com/watch?v=V9yp99xGP6s" TargetMode="External"/><Relationship Id="rId6" Type="http://schemas.openxmlformats.org/officeDocument/2006/relationships/hyperlink" Target="http://www.youtube.com/watch?v=V9yp99xGP6s" TargetMode="External"/><Relationship Id="rId7" Type="http://schemas.openxmlformats.org/officeDocument/2006/relationships/hyperlink" Target="http://www.youtube.com/watch?v=V9yp99xGP6s" TargetMode="External"/><Relationship Id="rId8"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hyperlink" Target="http://www.youtube.com/watch?v=GptmHAwdPgI" TargetMode="External"/><Relationship Id="rId5"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hyperlink" Target="http://www.youtube.com/watch?v=TRN_RGU_BAM" TargetMode="External"/><Relationship Id="rId5"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3.jpg"/><Relationship Id="rId6"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261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Weekly Words</a:t>
            </a:r>
            <a:endParaRPr>
              <a:latin typeface="Century Gothic"/>
              <a:ea typeface="Century Gothic"/>
              <a:cs typeface="Century Gothic"/>
              <a:sym typeface="Century Gothic"/>
            </a:endParaRPr>
          </a:p>
          <a:p>
            <a:pPr indent="0" lvl="0" marL="0" rtl="0" algn="ctr">
              <a:spcBef>
                <a:spcPts val="0"/>
              </a:spcBef>
              <a:spcAft>
                <a:spcPts val="0"/>
              </a:spcAft>
              <a:buNone/>
            </a:pPr>
            <a:r>
              <a:t/>
            </a:r>
            <a:endParaRPr sz="3300">
              <a:latin typeface="Century Gothic"/>
              <a:ea typeface="Century Gothic"/>
              <a:cs typeface="Century Gothic"/>
              <a:sym typeface="Century Gothic"/>
            </a:endParaRPr>
          </a:p>
          <a:p>
            <a:pPr indent="0" lvl="0" marL="0" rtl="0" algn="ctr">
              <a:spcBef>
                <a:spcPts val="0"/>
              </a:spcBef>
              <a:spcAft>
                <a:spcPts val="0"/>
              </a:spcAft>
              <a:buNone/>
            </a:pPr>
            <a:r>
              <a:rPr lang="en" sz="3300">
                <a:latin typeface="Century Gothic"/>
                <a:ea typeface="Century Gothic"/>
                <a:cs typeface="Century Gothic"/>
                <a:sym typeface="Century Gothic"/>
              </a:rPr>
              <a:t>Unit 3, Week 2</a:t>
            </a:r>
            <a:endParaRPr sz="33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beat</a:t>
            </a:r>
            <a:endParaRPr sz="2600">
              <a:latin typeface="Century Gothic"/>
              <a:ea typeface="Century Gothic"/>
              <a:cs typeface="Century Gothic"/>
              <a:sym typeface="Century Gothic"/>
            </a:endParaRPr>
          </a:p>
        </p:txBody>
      </p:sp>
      <p:sp>
        <p:nvSpPr>
          <p:cNvPr id="60" name="Google Shape;60;p14"/>
          <p:cNvSpPr txBox="1"/>
          <p:nvPr>
            <p:ph idx="1" type="subTitle"/>
          </p:nvPr>
        </p:nvSpPr>
        <p:spPr>
          <a:xfrm>
            <a:off x="265500" y="2895925"/>
            <a:ext cx="4045200" cy="17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rgbClr val="222222"/>
                </a:solidFill>
                <a:latin typeface="Century Gothic"/>
                <a:ea typeface="Century Gothic"/>
                <a:cs typeface="Century Gothic"/>
                <a:sym typeface="Century Gothic"/>
              </a:rPr>
              <a:t>a repeated sound, </a:t>
            </a:r>
            <a:endParaRPr sz="1800">
              <a:solidFill>
                <a:srgbClr val="222222"/>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rgbClr val="222222"/>
                </a:solidFill>
                <a:latin typeface="Century Gothic"/>
                <a:ea typeface="Century Gothic"/>
                <a:cs typeface="Century Gothic"/>
                <a:sym typeface="Century Gothic"/>
              </a:rPr>
              <a:t>as played on a drum</a:t>
            </a:r>
            <a:endParaRPr sz="1800">
              <a:solidFill>
                <a:srgbClr val="222222"/>
              </a:solidFill>
              <a:latin typeface="Century Gothic"/>
              <a:ea typeface="Century Gothic"/>
              <a:cs typeface="Century Gothic"/>
              <a:sym typeface="Century Gothic"/>
            </a:endParaRPr>
          </a:p>
        </p:txBody>
      </p:sp>
      <p:pic>
        <p:nvPicPr>
          <p:cNvPr id="61" name="Google Shape;61;p14"/>
          <p:cNvPicPr preferRelativeResize="0"/>
          <p:nvPr/>
        </p:nvPicPr>
        <p:blipFill>
          <a:blip r:embed="rId3">
            <a:alphaModFix/>
          </a:blip>
          <a:stretch>
            <a:fillRect/>
          </a:stretch>
        </p:blipFill>
        <p:spPr>
          <a:xfrm>
            <a:off x="4946900" y="1089450"/>
            <a:ext cx="3848550" cy="1961050"/>
          </a:xfrm>
          <a:prstGeom prst="rect">
            <a:avLst/>
          </a:prstGeom>
          <a:noFill/>
          <a:ln>
            <a:noFill/>
          </a:ln>
        </p:spPr>
      </p:pic>
      <p:pic>
        <p:nvPicPr>
          <p:cNvPr descr="http://www.musicacubana.de &#10;http://www.timba.de &#10;http://www.termidor.de &#10;ANACAONA  The Buena Vista Sisters Club &#10; &#10;HISTORY: &#10; &#10;Havanna, 1932. Das Freiluftboulevard der Aires Libres ist das pulsierende Herz der Vergnügungsmetropole Havanna und eine Welt von Männern, amerikanischen Touristen und Prostituierten  da sorgen sieben Musikerinnen für Furore. Die Girl Group überrascht das Publikum mit polyrhythmischer Son-Musik, mit gewagten Liedtexten und eine Zehnjährige, die leidenschaftlich die Bongos schlägt. Ein Skandal! Doch die Musik reißt das Publikum mit  das bürgerliche Havanna hatte sie lange wegen ihrer afrikanischen Wurzeln als vulgär verachtet. Der Son beginnt seinen Siegeszug um die Welt. Auf Kuba gibt es kaum eine Band, die für soviel Aufsehen gesorgt hat wie Anacaona. Als die Zahnmedizinstudentin Concepción „Cuchito Castro zusammen mit drei Schwestern und Freundinnen 1932 ihr Septett gründete, war das die erste weibliche Formation, die den Son cubano spielte. Den Bandname wählte sie nicht von ungefähr: Anacaona hieß jene indianische Prinzessin, die sich zu Zeiten von Kolumbus gegen die spanische Kolonialherrschaft erhob und zugleich als Musikerin, Komponistin und Tänzerin verehrt wurde." id="62" name="Google Shape;62;p14" title="7 Mambo Mambi Anacaona The Buena Vista Sisters Club">
            <a:hlinkClick r:id="rId4"/>
          </p:cNvPr>
          <p:cNvPicPr preferRelativeResize="0"/>
          <p:nvPr/>
        </p:nvPicPr>
        <p:blipFill>
          <a:blip r:embed="rId5">
            <a:alphaModFix/>
          </a:blip>
          <a:stretch>
            <a:fillRect/>
          </a:stretch>
        </p:blipFill>
        <p:spPr>
          <a:xfrm>
            <a:off x="7462800" y="3623550"/>
            <a:ext cx="1332650" cy="999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latin typeface="Century Gothic"/>
                <a:ea typeface="Century Gothic"/>
                <a:cs typeface="Century Gothic"/>
                <a:sym typeface="Century Gothic"/>
              </a:rPr>
              <a:t>evoke</a:t>
            </a:r>
            <a:endParaRPr b="1">
              <a:latin typeface="Century Gothic"/>
              <a:ea typeface="Century Gothic"/>
              <a:cs typeface="Century Gothic"/>
              <a:sym typeface="Century Gothic"/>
            </a:endParaRPr>
          </a:p>
        </p:txBody>
      </p:sp>
      <p:sp>
        <p:nvSpPr>
          <p:cNvPr id="68" name="Google Shape;68;p15"/>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to bring forward in the mind or in </a:t>
            </a:r>
            <a:r>
              <a:rPr lang="en" sz="1800">
                <a:solidFill>
                  <a:schemeClr val="dk1"/>
                </a:solidFill>
                <a:latin typeface="Century Gothic"/>
                <a:ea typeface="Century Gothic"/>
                <a:cs typeface="Century Gothic"/>
                <a:sym typeface="Century Gothic"/>
              </a:rPr>
              <a:t>action</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pic>
        <p:nvPicPr>
          <p:cNvPr id="69" name="Google Shape;69;p15"/>
          <p:cNvPicPr preferRelativeResize="0"/>
          <p:nvPr/>
        </p:nvPicPr>
        <p:blipFill>
          <a:blip r:embed="rId3">
            <a:alphaModFix/>
          </a:blip>
          <a:stretch>
            <a:fillRect/>
          </a:stretch>
        </p:blipFill>
        <p:spPr>
          <a:xfrm>
            <a:off x="4972350" y="1089450"/>
            <a:ext cx="3863275" cy="2571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melody</a:t>
            </a:r>
            <a:endParaRPr b="1">
              <a:latin typeface="Century Gothic"/>
              <a:ea typeface="Century Gothic"/>
              <a:cs typeface="Century Gothic"/>
              <a:sym typeface="Century Gothic"/>
            </a:endParaRPr>
          </a:p>
        </p:txBody>
      </p:sp>
      <p:sp>
        <p:nvSpPr>
          <p:cNvPr id="75" name="Google Shape;75;p16"/>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rgbClr val="000000"/>
                </a:solidFill>
                <a:highlight>
                  <a:srgbClr val="FFFFFF"/>
                </a:highlight>
                <a:latin typeface="Century Gothic"/>
                <a:ea typeface="Century Gothic"/>
                <a:cs typeface="Century Gothic"/>
                <a:sym typeface="Century Gothic"/>
              </a:rPr>
              <a:t>t</a:t>
            </a:r>
            <a:r>
              <a:rPr lang="en" sz="1800">
                <a:solidFill>
                  <a:srgbClr val="000000"/>
                </a:solidFill>
                <a:highlight>
                  <a:srgbClr val="FFFFFF"/>
                </a:highlight>
                <a:latin typeface="Century Gothic"/>
                <a:ea typeface="Century Gothic"/>
                <a:cs typeface="Century Gothic"/>
                <a:sym typeface="Century Gothic"/>
              </a:rPr>
              <a:t>he main tune of the music</a:t>
            </a:r>
            <a:endParaRPr sz="1800">
              <a:solidFill>
                <a:srgbClr val="000000"/>
              </a:solidFill>
              <a:latin typeface="Century Gothic"/>
              <a:ea typeface="Century Gothic"/>
              <a:cs typeface="Century Gothic"/>
              <a:sym typeface="Century Gothic"/>
            </a:endParaRPr>
          </a:p>
        </p:txBody>
      </p:sp>
      <p:pic>
        <p:nvPicPr>
          <p:cNvPr id="76" name="Google Shape;76;p16"/>
          <p:cNvPicPr preferRelativeResize="0"/>
          <p:nvPr/>
        </p:nvPicPr>
        <p:blipFill>
          <a:blip r:embed="rId3">
            <a:alphaModFix/>
          </a:blip>
          <a:stretch>
            <a:fillRect/>
          </a:stretch>
        </p:blipFill>
        <p:spPr>
          <a:xfrm>
            <a:off x="4870000" y="860850"/>
            <a:ext cx="4045199" cy="2696800"/>
          </a:xfrm>
          <a:prstGeom prst="rect">
            <a:avLst/>
          </a:prstGeom>
          <a:noFill/>
          <a:ln>
            <a:noFill/>
          </a:ln>
        </p:spPr>
      </p:pic>
      <p:pic>
        <p:nvPicPr>
          <p:cNvPr descr="Kindermusik International, the global leader in early childhood music and movement programs, brings fun, educational activities to children—and connects the learning from class to the home environment through Kindermusik@Home—including a treasure trove of music, eBooks, videos, educational games, crafts, and more!&#10;&#10;Can You Guess What Song? In this listening game, children are asked to identify a familiar song by listening to the sounds presented through a voice humming. Sounds simple—but to be successful, children must process the sounds, connect them to the music and lyrics of songs they know, and then recall the name of the song. Actually quite an achievement—so the visual clues may be helpful for many children.&#10;&#10;Explore fun, musical, educational activities with Kindermusik!&#10;&#10;*************************************************************&#10;www.kindermusik.com" id="77" name="Google Shape;77;p16" title="Can You Guess What Song? Listening Game For Children - Kindermusik">
            <a:hlinkClick r:id="rId4"/>
          </p:cNvPr>
          <p:cNvPicPr preferRelativeResize="0"/>
          <p:nvPr/>
        </p:nvPicPr>
        <p:blipFill>
          <a:blip r:embed="rId5">
            <a:alphaModFix/>
          </a:blip>
          <a:stretch>
            <a:fillRect/>
          </a:stretch>
        </p:blipFill>
        <p:spPr>
          <a:xfrm>
            <a:off x="7766951" y="4072625"/>
            <a:ext cx="1138225" cy="853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pitch</a:t>
            </a:r>
            <a:endParaRPr b="1">
              <a:latin typeface="Century Gothic"/>
              <a:ea typeface="Century Gothic"/>
              <a:cs typeface="Century Gothic"/>
              <a:sym typeface="Century Gothic"/>
            </a:endParaRPr>
          </a:p>
        </p:txBody>
      </p:sp>
      <p:sp>
        <p:nvSpPr>
          <p:cNvPr id="83" name="Google Shape;83;p17"/>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the high or low quality of a sound</a:t>
            </a:r>
            <a:endParaRPr b="1" sz="1800">
              <a:solidFill>
                <a:srgbClr val="4A86E8"/>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pic>
        <p:nvPicPr>
          <p:cNvPr descr="This video goes well with a great resource on TPT: https://www.teacherspayteachers.com/Product/High-vs-Low-Sort-Worksheet-Activity-1932062&#10;Be sure to check out Making Music Memories with Brittany DeLaruelleWard on Teachers Pay Teachers and support her work as well :)&#10;&#10;Looking for a way to show support? Buy me a coffee! https://www.buymeacoffee.com/mrsgibbsmusic&#10;&#10;This video will help your students determine if what they hear is a high or low sound.&#10;Tea kettle: high&#10;Timpani: low&#10;String bass: low&#10;Piccolo: high&#10;Lion roar: low&#10;Triangle: high&#10;Bear growl: low&#10;Whistle: high&#10;Witch cackle: high&#10;Tuba: low&#10;Chick: high&#10;Pirate: low" id="84" name="Google Shape;84;p17" title="High or Low Sounds">
            <a:hlinkClick r:id="rId3"/>
          </p:cNvPr>
          <p:cNvPicPr preferRelativeResize="0"/>
          <p:nvPr/>
        </p:nvPicPr>
        <p:blipFill>
          <a:blip r:embed="rId4">
            <a:alphaModFix/>
          </a:blip>
          <a:stretch>
            <a:fillRect/>
          </a:stretch>
        </p:blipFill>
        <p:spPr>
          <a:xfrm>
            <a:off x="6994588" y="4378230"/>
            <a:ext cx="842675" cy="631995"/>
          </a:xfrm>
          <a:prstGeom prst="rect">
            <a:avLst/>
          </a:prstGeom>
          <a:noFill/>
          <a:ln>
            <a:noFill/>
          </a:ln>
        </p:spPr>
      </p:pic>
      <p:pic>
        <p:nvPicPr>
          <p:cNvPr descr="This video goes well with a great resource on TPT: https://www.teacherspayteachers.com/Product/High-vs-Low-Sort-Worksheet-Activity-1932062&#10;Be sure to check out Making Music Memories with Brittany DeLaruelleWard on Teachers Pay Teachers and support her work as well :)&#10;&#10;Looking for a way to show support? Buy me a coffee! https://www.buymeacoffee.com/mrsgibbsmusic&#10;&#10;This video will help your students determine if what they hear is a high or low sound.&#10;Tea kettle: high&#10;Timpani: low&#10;String bass: low&#10;Piccolo: high&#10;Lion roar: low&#10;Triangle: high&#10;Bear growl: low&#10;Whistle: high&#10;Witch cackle: high&#10;Tuba: low&#10;Chick: high&#10;Pirate: low" id="85" name="Google Shape;85;p17" title="High or Low Sounds">
            <a:hlinkClick r:id="rId5"/>
          </p:cNvPr>
          <p:cNvPicPr preferRelativeResize="0"/>
          <p:nvPr/>
        </p:nvPicPr>
        <p:blipFill>
          <a:blip r:embed="rId4">
            <a:alphaModFix/>
          </a:blip>
          <a:stretch>
            <a:fillRect/>
          </a:stretch>
        </p:blipFill>
        <p:spPr>
          <a:xfrm>
            <a:off x="8029908" y="4378225"/>
            <a:ext cx="842666" cy="632000"/>
          </a:xfrm>
          <a:prstGeom prst="rect">
            <a:avLst/>
          </a:prstGeom>
          <a:noFill/>
          <a:ln>
            <a:noFill/>
          </a:ln>
        </p:spPr>
      </p:pic>
      <p:pic>
        <p:nvPicPr>
          <p:cNvPr descr="This video goes well with a great resource on TPT: https://www.teacherspayteachers.com/Product/High-vs-Low-Sort-Worksheet-Activity-1932062&#10;Be sure to check out Making Music Memories with Brittany DeLaruelleWard on Teachers Pay Teachers and support her work as well :)&#10;&#10;Looking for a way to show support? Buy me a coffee! https://www.buymeacoffee.com/mrsgibbsmusic&#10;&#10;This video will help your students determine if what they hear is a high or low sound.&#10;Tea kettle: high&#10;Timpani: low&#10;String bass: low&#10;Piccolo: high&#10;Lion roar: low&#10;Triangle: high&#10;Bear growl: low&#10;Whistle: high&#10;Witch cackle: high&#10;Tuba: low&#10;Chick: high&#10;Pirate: low" id="86" name="Google Shape;86;p17" title="High or Low Sounds">
            <a:hlinkClick r:id="rId6"/>
          </p:cNvPr>
          <p:cNvPicPr preferRelativeResize="0"/>
          <p:nvPr/>
        </p:nvPicPr>
        <p:blipFill>
          <a:blip r:embed="rId4">
            <a:alphaModFix/>
          </a:blip>
          <a:stretch>
            <a:fillRect/>
          </a:stretch>
        </p:blipFill>
        <p:spPr>
          <a:xfrm>
            <a:off x="5959300" y="4378225"/>
            <a:ext cx="842650" cy="631987"/>
          </a:xfrm>
          <a:prstGeom prst="rect">
            <a:avLst/>
          </a:prstGeom>
          <a:noFill/>
          <a:ln>
            <a:noFill/>
          </a:ln>
        </p:spPr>
      </p:pic>
      <p:pic>
        <p:nvPicPr>
          <p:cNvPr descr="This video goes well with a great resource on TPT: https://www.teacherspayteachers.com/Product/High-vs-Low-Sort-Worksheet-Activity-1932062&#10;Be sure to check out Making Music Memories with Brittany DeLaruelleWard on Teachers Pay Teachers and support her work as well :)&#10;&#10;Looking for a way to show support? Buy me a coffee! https://www.buymeacoffee.com/mrsgibbsmusic&#10;&#10;This video will help your students determine if what they hear is a high or low sound.&#10;Tea kettle: high&#10;Timpani: low&#10;String bass: low&#10;Piccolo: high&#10;Lion roar: low&#10;Triangle: high&#10;Bear growl: low&#10;Whistle: high&#10;Witch cackle: high&#10;Tuba: low&#10;Chick: high&#10;Pirate: low" id="87" name="Google Shape;87;p17" title="High or Low Sounds">
            <a:hlinkClick r:id="rId7"/>
          </p:cNvPr>
          <p:cNvPicPr preferRelativeResize="0"/>
          <p:nvPr/>
        </p:nvPicPr>
        <p:blipFill>
          <a:blip r:embed="rId4">
            <a:alphaModFix/>
          </a:blip>
          <a:stretch>
            <a:fillRect/>
          </a:stretch>
        </p:blipFill>
        <p:spPr>
          <a:xfrm>
            <a:off x="4923975" y="4378238"/>
            <a:ext cx="842675" cy="632006"/>
          </a:xfrm>
          <a:prstGeom prst="rect">
            <a:avLst/>
          </a:prstGeom>
          <a:noFill/>
          <a:ln>
            <a:noFill/>
          </a:ln>
        </p:spPr>
      </p:pic>
      <p:pic>
        <p:nvPicPr>
          <p:cNvPr id="88" name="Google Shape;88;p17"/>
          <p:cNvPicPr preferRelativeResize="0"/>
          <p:nvPr/>
        </p:nvPicPr>
        <p:blipFill rotWithShape="1">
          <a:blip r:embed="rId8">
            <a:alphaModFix/>
          </a:blip>
          <a:srcRect b="0" l="35226" r="9996" t="2600"/>
          <a:stretch/>
        </p:blipFill>
        <p:spPr>
          <a:xfrm>
            <a:off x="7257825" y="810376"/>
            <a:ext cx="1702715" cy="2018353"/>
          </a:xfrm>
          <a:prstGeom prst="rect">
            <a:avLst/>
          </a:prstGeom>
          <a:noFill/>
          <a:ln>
            <a:noFill/>
          </a:ln>
        </p:spPr>
      </p:pic>
      <p:pic>
        <p:nvPicPr>
          <p:cNvPr id="89" name="Google Shape;89;p17"/>
          <p:cNvPicPr preferRelativeResize="0"/>
          <p:nvPr/>
        </p:nvPicPr>
        <p:blipFill rotWithShape="1">
          <a:blip r:embed="rId9">
            <a:alphaModFix/>
          </a:blip>
          <a:srcRect b="0" l="22269" r="0" t="0"/>
          <a:stretch/>
        </p:blipFill>
        <p:spPr>
          <a:xfrm>
            <a:off x="4771575" y="788925"/>
            <a:ext cx="2353296" cy="20183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rhythm</a:t>
            </a:r>
            <a:endParaRPr sz="2600">
              <a:latin typeface="Century Gothic"/>
              <a:ea typeface="Century Gothic"/>
              <a:cs typeface="Century Gothic"/>
              <a:sym typeface="Century Gothic"/>
            </a:endParaRPr>
          </a:p>
        </p:txBody>
      </p:sp>
      <p:sp>
        <p:nvSpPr>
          <p:cNvPr id="95" name="Google Shape;95;p18"/>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222222"/>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222222"/>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r</a:t>
            </a:r>
            <a:r>
              <a:rPr lang="en" sz="1800">
                <a:solidFill>
                  <a:schemeClr val="dk1"/>
                </a:solidFill>
                <a:latin typeface="Century Gothic"/>
                <a:ea typeface="Century Gothic"/>
                <a:cs typeface="Century Gothic"/>
                <a:sym typeface="Century Gothic"/>
              </a:rPr>
              <a:t>egular, repeated pattern of sound</a:t>
            </a:r>
            <a:endParaRPr sz="1800">
              <a:solidFill>
                <a:schemeClr val="dk1"/>
              </a:solidFill>
              <a:latin typeface="Century Gothic"/>
              <a:ea typeface="Century Gothic"/>
              <a:cs typeface="Century Gothic"/>
              <a:sym typeface="Century Gothic"/>
            </a:endParaRPr>
          </a:p>
        </p:txBody>
      </p:sp>
      <p:pic>
        <p:nvPicPr>
          <p:cNvPr id="96" name="Google Shape;96;p18"/>
          <p:cNvPicPr preferRelativeResize="0"/>
          <p:nvPr/>
        </p:nvPicPr>
        <p:blipFill rotWithShape="1">
          <a:blip r:embed="rId3">
            <a:alphaModFix/>
          </a:blip>
          <a:srcRect b="0" l="0" r="0" t="0"/>
          <a:stretch/>
        </p:blipFill>
        <p:spPr>
          <a:xfrm>
            <a:off x="4771825" y="1089450"/>
            <a:ext cx="4219776" cy="2419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tempo</a:t>
            </a:r>
            <a:endParaRPr b="1">
              <a:latin typeface="Century Gothic"/>
              <a:ea typeface="Century Gothic"/>
              <a:cs typeface="Century Gothic"/>
              <a:sym typeface="Century Gothic"/>
            </a:endParaRPr>
          </a:p>
        </p:txBody>
      </p:sp>
      <p:sp>
        <p:nvSpPr>
          <p:cNvPr id="102" name="Google Shape;102;p19"/>
          <p:cNvSpPr txBox="1"/>
          <p:nvPr>
            <p:ph idx="1" type="subTitle"/>
          </p:nvPr>
        </p:nvSpPr>
        <p:spPr>
          <a:xfrm>
            <a:off x="265500" y="31431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highlight>
                  <a:srgbClr val="FFFFFF"/>
                </a:highlight>
                <a:latin typeface="Century Gothic"/>
                <a:ea typeface="Century Gothic"/>
                <a:cs typeface="Century Gothic"/>
                <a:sym typeface="Century Gothic"/>
              </a:rPr>
              <a:t>noun</a:t>
            </a:r>
            <a:endParaRPr sz="1800">
              <a:solidFill>
                <a:srgbClr val="666666"/>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rgbClr val="000000"/>
                </a:solidFill>
                <a:highlight>
                  <a:srgbClr val="FFFFFF"/>
                </a:highlight>
                <a:latin typeface="Century Gothic"/>
                <a:ea typeface="Century Gothic"/>
                <a:cs typeface="Century Gothic"/>
                <a:sym typeface="Century Gothic"/>
              </a:rPr>
              <a:t>s</a:t>
            </a:r>
            <a:r>
              <a:rPr lang="en" sz="1800">
                <a:solidFill>
                  <a:srgbClr val="000000"/>
                </a:solidFill>
                <a:highlight>
                  <a:srgbClr val="FFFFFF"/>
                </a:highlight>
                <a:latin typeface="Century Gothic"/>
                <a:ea typeface="Century Gothic"/>
                <a:cs typeface="Century Gothic"/>
                <a:sym typeface="Century Gothic"/>
              </a:rPr>
              <a:t>peed that a piece of music is played</a:t>
            </a:r>
            <a:endParaRPr sz="1800">
              <a:solidFill>
                <a:srgbClr val="000000"/>
              </a:solidFill>
              <a:latin typeface="Century Gothic"/>
              <a:ea typeface="Century Gothic"/>
              <a:cs typeface="Century Gothic"/>
              <a:sym typeface="Century Gothic"/>
            </a:endParaRPr>
          </a:p>
        </p:txBody>
      </p:sp>
      <p:pic>
        <p:nvPicPr>
          <p:cNvPr id="103" name="Google Shape;103;p19"/>
          <p:cNvPicPr preferRelativeResize="0"/>
          <p:nvPr/>
        </p:nvPicPr>
        <p:blipFill rotWithShape="1">
          <a:blip r:embed="rId3">
            <a:alphaModFix/>
          </a:blip>
          <a:srcRect b="8357" l="21212" r="19748" t="0"/>
          <a:stretch/>
        </p:blipFill>
        <p:spPr>
          <a:xfrm>
            <a:off x="4862350" y="148275"/>
            <a:ext cx="1951551" cy="2423474"/>
          </a:xfrm>
          <a:prstGeom prst="rect">
            <a:avLst/>
          </a:prstGeom>
          <a:noFill/>
          <a:ln>
            <a:noFill/>
          </a:ln>
        </p:spPr>
      </p:pic>
      <p:pic>
        <p:nvPicPr>
          <p:cNvPr descr="A Metronome ticking" id="104" name="Google Shape;104;p19" title="Metronome">
            <a:hlinkClick r:id="rId4"/>
          </p:cNvPr>
          <p:cNvPicPr preferRelativeResize="0"/>
          <p:nvPr/>
        </p:nvPicPr>
        <p:blipFill>
          <a:blip r:embed="rId5">
            <a:alphaModFix/>
          </a:blip>
          <a:stretch>
            <a:fillRect/>
          </a:stretch>
        </p:blipFill>
        <p:spPr>
          <a:xfrm>
            <a:off x="5941025" y="2724150"/>
            <a:ext cx="3007300" cy="2255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265500" y="1272450"/>
            <a:ext cx="4045200" cy="129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500">
                <a:latin typeface="Century Gothic"/>
                <a:ea typeface="Century Gothic"/>
                <a:cs typeface="Century Gothic"/>
                <a:sym typeface="Century Gothic"/>
              </a:rPr>
              <a:t>tune</a:t>
            </a:r>
            <a:r>
              <a:rPr b="1" lang="en">
                <a:latin typeface="Century Gothic"/>
                <a:ea typeface="Century Gothic"/>
                <a:cs typeface="Century Gothic"/>
                <a:sym typeface="Century Gothic"/>
              </a:rPr>
              <a:t> </a:t>
            </a:r>
            <a:endParaRPr sz="2600">
              <a:latin typeface="Century Gothic"/>
              <a:ea typeface="Century Gothic"/>
              <a:cs typeface="Century Gothic"/>
              <a:sym typeface="Century Gothic"/>
            </a:endParaRPr>
          </a:p>
        </p:txBody>
      </p:sp>
      <p:sp>
        <p:nvSpPr>
          <p:cNvPr id="110" name="Google Shape;110;p20"/>
          <p:cNvSpPr txBox="1"/>
          <p:nvPr>
            <p:ph idx="1" type="subTitle"/>
          </p:nvPr>
        </p:nvSpPr>
        <p:spPr>
          <a:xfrm>
            <a:off x="265500" y="3005175"/>
            <a:ext cx="4045200" cy="1695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chemeClr val="dk1"/>
              </a:solidFill>
              <a:latin typeface="Century Gothic"/>
              <a:ea typeface="Century Gothic"/>
              <a:cs typeface="Century Gothic"/>
              <a:sym typeface="Century Gothic"/>
            </a:endParaRPr>
          </a:p>
          <a:p>
            <a:pPr indent="0" lvl="0" marL="0" rtl="0" algn="l">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musical sounds with a melody and sometimes harmony</a:t>
            </a:r>
            <a:endParaRPr sz="1800">
              <a:solidFill>
                <a:schemeClr val="dk1"/>
              </a:solidFill>
              <a:latin typeface="Century Gothic"/>
              <a:ea typeface="Century Gothic"/>
              <a:cs typeface="Century Gothic"/>
              <a:sym typeface="Century Gothic"/>
            </a:endParaRPr>
          </a:p>
        </p:txBody>
      </p:sp>
      <p:pic>
        <p:nvPicPr>
          <p:cNvPr id="111" name="Google Shape;111;p20"/>
          <p:cNvPicPr preferRelativeResize="0"/>
          <p:nvPr/>
        </p:nvPicPr>
        <p:blipFill>
          <a:blip r:embed="rId3">
            <a:alphaModFix/>
          </a:blip>
          <a:stretch>
            <a:fillRect/>
          </a:stretch>
        </p:blipFill>
        <p:spPr>
          <a:xfrm>
            <a:off x="4885525" y="662850"/>
            <a:ext cx="4045201" cy="2526742"/>
          </a:xfrm>
          <a:prstGeom prst="rect">
            <a:avLst/>
          </a:prstGeom>
          <a:noFill/>
          <a:ln>
            <a:noFill/>
          </a:ln>
        </p:spPr>
      </p:pic>
      <p:pic>
        <p:nvPicPr>
          <p:cNvPr descr="How to play on the recorder Twinkle Twinkle Little Star.&#10;VERY EASY RECORDER SONGS ► https://www.youtube.com/playlist?list=PLQadz4_Sz9CjQW3ukfB9ngoRoSWFbIoOI&#10;Support me with a channel membership (If you want!) ► https://www.youtube.com/youcanplayit/join&#10;&#10;Normal: 00:06 - Slow: 00:51 .&#10;How to know which fingering is used by your recorder:&#10;- On a Baroque fingered recorder hole 4 is smaller than hole 5.&#10;- On a German fingered recorder hole 5 is smaller than hole 4.&#10;&#10;CONSIDER SUBSCRIBING! ► https://www.youtube.com/youcanplayit?sub_confirmation=1 .&#10;&#10;MORE TUTORIALS:&#10;🎵 Very Easy Songs: http://www.youtube.com/playlist?list=PLQadz4_Sz9CjQW3ukfB9ngoRoSWFbIoOI&#10;🎵 Classical Music: http://www.youtube.com/playlist?list=PLQadz4_Sz9Cg6ZbABdvwnMybG75S-YCt7&#10;🎵 Popular Songs: http://www.youtube.com/playlist?list=PLQadz4_Sz9CiwQ-eKKKhg1xWbjFdcgoiC&#10;🎵 Traditional Music: http://www.youtube.com/playlist?list=PLQadz4_Sz9CjbrPMsXHeT7-Ov_-l2wuZQ&#10;🎵 Christmas Songs: http://www.youtube.com/playlist?list=PLQadz4_Sz9Cjgv3kkeSBMfzKyXlkEx2NA&#10;&#10;EXTRA LINKS:&#10;● Website: http://www.youcanplayit.com&#10;● Twitter: http://twitter.com/youcanplayit&#10;● Facebook: http://facebook.com/youcanplayit" id="112" name="Google Shape;112;p20" title="Twinkle Twinkle Little Star (D Major) - Recorder Tutorial 🎵 EASY Song">
            <a:hlinkClick r:id="rId4"/>
          </p:cNvPr>
          <p:cNvPicPr preferRelativeResize="0"/>
          <p:nvPr/>
        </p:nvPicPr>
        <p:blipFill>
          <a:blip r:embed="rId5">
            <a:alphaModFix/>
          </a:blip>
          <a:stretch>
            <a:fillRect/>
          </a:stretch>
        </p:blipFill>
        <p:spPr>
          <a:xfrm>
            <a:off x="7506579" y="3749900"/>
            <a:ext cx="1424150" cy="1068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volume</a:t>
            </a:r>
            <a:endParaRPr b="1">
              <a:latin typeface="Century Gothic"/>
              <a:ea typeface="Century Gothic"/>
              <a:cs typeface="Century Gothic"/>
              <a:sym typeface="Century Gothic"/>
            </a:endParaRPr>
          </a:p>
        </p:txBody>
      </p:sp>
      <p:sp>
        <p:nvSpPr>
          <p:cNvPr id="118" name="Google Shape;118;p21"/>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a</a:t>
            </a:r>
            <a:r>
              <a:rPr lang="en" sz="1800">
                <a:solidFill>
                  <a:schemeClr val="dk1"/>
                </a:solidFill>
                <a:latin typeface="Century Gothic"/>
                <a:ea typeface="Century Gothic"/>
                <a:cs typeface="Century Gothic"/>
                <a:sym typeface="Century Gothic"/>
              </a:rPr>
              <a:t>mount of sound; loudness</a:t>
            </a:r>
            <a:endParaRPr sz="1800">
              <a:solidFill>
                <a:srgbClr val="000000"/>
              </a:solidFill>
              <a:latin typeface="Century Gothic"/>
              <a:ea typeface="Century Gothic"/>
              <a:cs typeface="Century Gothic"/>
              <a:sym typeface="Century Gothic"/>
            </a:endParaRPr>
          </a:p>
        </p:txBody>
      </p:sp>
      <p:sp>
        <p:nvSpPr>
          <p:cNvPr id="119" name="Google Shape;119;p21"/>
          <p:cNvSpPr txBox="1"/>
          <p:nvPr/>
        </p:nvSpPr>
        <p:spPr>
          <a:xfrm>
            <a:off x="6980750" y="2878425"/>
            <a:ext cx="1322400" cy="1063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20" name="Google Shape;120;p21"/>
          <p:cNvPicPr preferRelativeResize="0"/>
          <p:nvPr/>
        </p:nvPicPr>
        <p:blipFill rotWithShape="1">
          <a:blip r:embed="rId3">
            <a:alphaModFix/>
          </a:blip>
          <a:srcRect b="21225" l="3734" r="31981" t="13784"/>
          <a:stretch/>
        </p:blipFill>
        <p:spPr>
          <a:xfrm>
            <a:off x="4987725" y="2675097"/>
            <a:ext cx="1384311" cy="1235101"/>
          </a:xfrm>
          <a:prstGeom prst="rect">
            <a:avLst/>
          </a:prstGeom>
          <a:noFill/>
          <a:ln>
            <a:noFill/>
          </a:ln>
        </p:spPr>
      </p:pic>
      <p:pic>
        <p:nvPicPr>
          <p:cNvPr id="121" name="Google Shape;121;p21"/>
          <p:cNvPicPr preferRelativeResize="0"/>
          <p:nvPr/>
        </p:nvPicPr>
        <p:blipFill rotWithShape="1">
          <a:blip r:embed="rId4">
            <a:alphaModFix/>
          </a:blip>
          <a:srcRect b="23260" l="10113" r="25713" t="15396"/>
          <a:stretch/>
        </p:blipFill>
        <p:spPr>
          <a:xfrm>
            <a:off x="7169375" y="2670125"/>
            <a:ext cx="1384301" cy="1235100"/>
          </a:xfrm>
          <a:prstGeom prst="rect">
            <a:avLst/>
          </a:prstGeom>
          <a:noFill/>
          <a:ln>
            <a:noFill/>
          </a:ln>
        </p:spPr>
      </p:pic>
      <p:pic>
        <p:nvPicPr>
          <p:cNvPr id="122" name="Google Shape;122;p21"/>
          <p:cNvPicPr preferRelativeResize="0"/>
          <p:nvPr/>
        </p:nvPicPr>
        <p:blipFill>
          <a:blip r:embed="rId5">
            <a:alphaModFix/>
          </a:blip>
          <a:stretch>
            <a:fillRect/>
          </a:stretch>
        </p:blipFill>
        <p:spPr>
          <a:xfrm>
            <a:off x="6600625" y="611275"/>
            <a:ext cx="2249100" cy="1686825"/>
          </a:xfrm>
          <a:prstGeom prst="rect">
            <a:avLst/>
          </a:prstGeom>
          <a:noFill/>
          <a:ln>
            <a:noFill/>
          </a:ln>
        </p:spPr>
      </p:pic>
      <p:pic>
        <p:nvPicPr>
          <p:cNvPr id="123" name="Google Shape;123;p21"/>
          <p:cNvPicPr preferRelativeResize="0"/>
          <p:nvPr/>
        </p:nvPicPr>
        <p:blipFill>
          <a:blip r:embed="rId6">
            <a:alphaModFix/>
          </a:blip>
          <a:stretch>
            <a:fillRect/>
          </a:stretch>
        </p:blipFill>
        <p:spPr>
          <a:xfrm>
            <a:off x="5147975" y="1005700"/>
            <a:ext cx="1063800" cy="1063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7" ma:contentTypeDescription="Create a new document." ma:contentTypeScope="" ma:versionID="2bf73b4ac84de7c90cc22e116d56fb9d">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4f80d8fa05db4362c37c97716e1578e8"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9436F85-B381-4BAB-889E-D9947A4DC59D}"/>
</file>

<file path=customXml/itemProps2.xml><?xml version="1.0" encoding="utf-8"?>
<ds:datastoreItem xmlns:ds="http://schemas.openxmlformats.org/officeDocument/2006/customXml" ds:itemID="{10844418-948A-41D7-8C54-B09DECA51DE2}"/>
</file>

<file path=customXml/itemProps3.xml><?xml version="1.0" encoding="utf-8"?>
<ds:datastoreItem xmlns:ds="http://schemas.openxmlformats.org/officeDocument/2006/customXml" ds:itemID="{7D3BC20D-0E04-4E09-8BAE-8B5990757392}"/>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