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odttf" ContentType="application/vnd.openxmlformats-officedocument.obfuscatedFont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embeddedFontLst>
    <p:embeddedFont>
      <p:font typeface="Century Gothic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3494EA5-8E39-4648-82B1-6499CCE9A428}">
  <a:tblStyle styleId="{63494EA5-8E39-4648-82B1-6499CCE9A42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8" Type="http://schemas.openxmlformats.org/officeDocument/2006/relationships/slide" Target="slides/slide2.xml"/><Relationship Id="rId18" Type="http://schemas.openxmlformats.org/officeDocument/2006/relationships/customXml" Target="../customXml/item1.xml"/><Relationship Id="rId3" Type="http://schemas.openxmlformats.org/officeDocument/2006/relationships/presProps" Target="presProps.xml"/><Relationship Id="rId12" Type="http://schemas.openxmlformats.org/officeDocument/2006/relationships/slide" Target="slides/slide6.xml"/><Relationship Id="rId17" Type="http://schemas.openxmlformats.org/officeDocument/2006/relationships/font" Target="fonts/CenturyGothic-boldItalic.fntdata"/><Relationship Id="rId7" Type="http://schemas.openxmlformats.org/officeDocument/2006/relationships/slide" Target="slides/slide1.xml"/><Relationship Id="rId2" Type="http://schemas.openxmlformats.org/officeDocument/2006/relationships/viewProps" Target="viewProps.xml"/><Relationship Id="rId16" Type="http://schemas.openxmlformats.org/officeDocument/2006/relationships/font" Target="fonts/CenturyGothic-italic.fntdata"/><Relationship Id="rId20" Type="http://schemas.openxmlformats.org/officeDocument/2006/relationships/customXml" Target="../customXml/item3.xml"/><Relationship Id="rId11" Type="http://schemas.openxmlformats.org/officeDocument/2006/relationships/slide" Target="slides/slide5.xml"/><Relationship Id="rId1" Type="http://schemas.openxmlformats.org/officeDocument/2006/relationships/theme" Target="theme/theme1.xml"/><Relationship Id="rId6" Type="http://schemas.openxmlformats.org/officeDocument/2006/relationships/notesMaster" Target="notesMasters/notesMaster1.xml"/><Relationship Id="rId15" Type="http://schemas.openxmlformats.org/officeDocument/2006/relationships/font" Target="fonts/CenturyGothic-bold.fntdata"/><Relationship Id="rId5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9" Type="http://schemas.openxmlformats.org/officeDocument/2006/relationships/customXml" Target="../customXml/item2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4" Type="http://schemas.openxmlformats.org/officeDocument/2006/relationships/font" Target="fonts/CenturyGothic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0b9de43bd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0b9de43bd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de94f68879_0_14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de94f68879_0_14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de94f68879_0_14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de94f68879_0_14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de94f68879_0_14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de94f68879_0_14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de94f68879_0_14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de94f68879_0_14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0b9de43bd2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0b9de43bd2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de94f68879_0_14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de94f68879_0_14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Relationship Id="rId4" Type="http://schemas.openxmlformats.org/officeDocument/2006/relationships/hyperlink" Target="http://drive.google.com/file/d/1CZSN6Prim1PtJE6dqBu6CjXykQykV3d4/view" TargetMode="External"/><Relationship Id="rId5" Type="http://schemas.openxmlformats.org/officeDocument/2006/relationships/image" Target="../media/image1.png"/><Relationship Id="rId6" Type="http://schemas.openxmlformats.org/officeDocument/2006/relationships/hyperlink" Target="http://drive.google.com/file/d/1Zzye_UpeZooGnaEeNZednv5JO51JS3GG/view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entury Gothic"/>
                <a:ea typeface="Century Gothic"/>
                <a:cs typeface="Century Gothic"/>
                <a:sym typeface="Century Gothic"/>
              </a:rPr>
              <a:t>Reflexive Pronouns</a:t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7308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Vocabulary &amp; Language Week 2, Days 3-4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" name="Google Shape;60;p14"/>
          <p:cNvGraphicFramePr/>
          <p:nvPr/>
        </p:nvGraphicFramePr>
        <p:xfrm>
          <a:off x="952500" y="1611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{63494EA5-8E39-4648-82B1-6499CCE9A428}</a:tableStyleId>
              </a:tblPr>
              <a:tblGrid>
                <a:gridCol w="2413000"/>
                <a:gridCol w="2413000"/>
                <a:gridCol w="2413000"/>
              </a:tblGrid>
              <a:tr h="10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myself</a:t>
                      </a:r>
                      <a:endParaRPr sz="30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herself</a:t>
                      </a:r>
                      <a:endParaRPr sz="30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ourselves</a:t>
                      </a:r>
                      <a:endParaRPr sz="30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yourself</a:t>
                      </a:r>
                      <a:endParaRPr sz="30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oneself</a:t>
                      </a:r>
                      <a:endParaRPr sz="30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yourselves</a:t>
                      </a:r>
                      <a:endParaRPr sz="30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himself</a:t>
                      </a:r>
                      <a:endParaRPr sz="30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itself</a:t>
                      </a:r>
                      <a:endParaRPr sz="30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0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themselves</a:t>
                      </a:r>
                      <a:endParaRPr sz="30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5"/>
          <p:cNvPicPr preferRelativeResize="0"/>
          <p:nvPr/>
        </p:nvPicPr>
        <p:blipFill rotWithShape="1">
          <a:blip r:embed="rId3">
            <a:alphaModFix/>
          </a:blip>
          <a:srcRect b="16226" l="5051" r="0" t="0"/>
          <a:stretch/>
        </p:blipFill>
        <p:spPr>
          <a:xfrm>
            <a:off x="498075" y="0"/>
            <a:ext cx="8247730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5" title="going slide 3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18325" y="441275"/>
            <a:ext cx="608350" cy="608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5" title="going home 3.mp3">
            <a:hlinkClick r:id="rId6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58100" y="441275"/>
            <a:ext cx="608350" cy="60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448200" y="637325"/>
            <a:ext cx="8247600" cy="15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It took me twenty-five years to return—to Vietnam, and to </a:t>
            </a:r>
            <a:r>
              <a:rPr lang="en" sz="24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myself</a:t>
            </a: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a Vietnamese. In doing so, I discovered </a:t>
            </a:r>
            <a:r>
              <a:rPr lang="en" sz="24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myself</a:t>
            </a: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an American.</a:t>
            </a:r>
            <a:endParaRPr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3" name="Google Shape;73;p16"/>
          <p:cNvPicPr preferRelativeResize="0"/>
          <p:nvPr/>
        </p:nvPicPr>
        <p:blipFill rotWithShape="1">
          <a:blip r:embed="rId3">
            <a:alphaModFix/>
          </a:blip>
          <a:srcRect b="16224" l="5051" r="0" t="50977"/>
          <a:stretch/>
        </p:blipFill>
        <p:spPr>
          <a:xfrm>
            <a:off x="448138" y="2439399"/>
            <a:ext cx="8247724" cy="2013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/>
        </p:nvSpPr>
        <p:spPr>
          <a:xfrm>
            <a:off x="311700" y="536600"/>
            <a:ext cx="8520600" cy="128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Read the following sentences. 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What is the </a:t>
            </a:r>
            <a:r>
              <a:rPr b="1"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reflexive pronoun</a:t>
            </a: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?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What is the </a:t>
            </a:r>
            <a:r>
              <a:rPr b="1"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subject</a:t>
            </a: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that the </a:t>
            </a:r>
            <a:r>
              <a:rPr b="1"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reflexive pronoun</a:t>
            </a: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refers to?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311700" y="2439300"/>
            <a:ext cx="8520600" cy="1864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Pedro was singing to himself.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kids played by themselves.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/>
        </p:nvSpPr>
        <p:spPr>
          <a:xfrm>
            <a:off x="311700" y="536600"/>
            <a:ext cx="8520600" cy="128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Is this what you found?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</a:t>
            </a:r>
            <a:r>
              <a:rPr b="1"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reflexive pronoun</a:t>
            </a: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" sz="220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highlighted</a:t>
            </a: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</a:t>
            </a:r>
            <a:r>
              <a:rPr b="1"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subject</a:t>
            </a: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" sz="22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underlined</a:t>
            </a:r>
            <a:r>
              <a:rPr lang="en"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2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5" name="Google Shape;85;p18"/>
          <p:cNvSpPr txBox="1"/>
          <p:nvPr/>
        </p:nvSpPr>
        <p:spPr>
          <a:xfrm>
            <a:off x="311700" y="2439300"/>
            <a:ext cx="8520600" cy="1864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Pedro</a:t>
            </a:r>
            <a:r>
              <a:rPr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was singing to </a:t>
            </a:r>
            <a:r>
              <a:rPr lang="en" sz="3000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himself</a:t>
            </a:r>
            <a:r>
              <a:rPr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kids</a:t>
            </a:r>
            <a:r>
              <a:rPr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played by </a:t>
            </a:r>
            <a:r>
              <a:rPr lang="en" sz="3000">
                <a:solidFill>
                  <a:schemeClr val="dk1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themselves</a:t>
            </a:r>
            <a:r>
              <a:rPr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turn!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9"/>
          <p:cNvSpPr txBox="1"/>
          <p:nvPr/>
        </p:nvSpPr>
        <p:spPr>
          <a:xfrm>
            <a:off x="343725" y="1206850"/>
            <a:ext cx="8488500" cy="15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Choose 3 </a:t>
            </a: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reflexive pronouns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Write 3 sentences, each using a different </a:t>
            </a: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reflexive pronoun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Circle the </a:t>
            </a: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reflexive pronoun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each sentence.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Underline the </a:t>
            </a:r>
            <a:r>
              <a:rPr lang="en" sz="20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subject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each sentence.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aphicFrame>
        <p:nvGraphicFramePr>
          <p:cNvPr id="92" name="Google Shape;92;p19"/>
          <p:cNvGraphicFramePr/>
          <p:nvPr/>
        </p:nvGraphicFramePr>
        <p:xfrm>
          <a:off x="952500" y="3084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{63494EA5-8E39-4648-82B1-6499CCE9A428}</a:tableStyleId>
              </a:tblPr>
              <a:tblGrid>
                <a:gridCol w="2413000"/>
                <a:gridCol w="2413000"/>
                <a:gridCol w="2413000"/>
              </a:tblGrid>
              <a:tr h="100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myself</a:t>
                      </a:r>
                      <a:endParaRPr sz="2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herself</a:t>
                      </a:r>
                      <a:endParaRPr sz="2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ourselves</a:t>
                      </a:r>
                      <a:endParaRPr sz="2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yourself</a:t>
                      </a:r>
                      <a:endParaRPr sz="2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oneself</a:t>
                      </a:r>
                      <a:endParaRPr sz="2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yourselves</a:t>
                      </a:r>
                      <a:endParaRPr sz="2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himself</a:t>
                      </a:r>
                      <a:endParaRPr sz="2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itself</a:t>
                      </a:r>
                      <a:endParaRPr sz="2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themselves</a:t>
                      </a:r>
                      <a:endParaRPr sz="240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93" name="Google Shape;93;p19"/>
          <p:cNvSpPr/>
          <p:nvPr/>
        </p:nvSpPr>
        <p:spPr>
          <a:xfrm>
            <a:off x="2074250" y="1936675"/>
            <a:ext cx="2289600" cy="452700"/>
          </a:xfrm>
          <a:prstGeom prst="ellipse">
            <a:avLst/>
          </a:prstGeom>
          <a:noFill/>
          <a:ln cap="flat" cmpd="sng" w="9525">
            <a:solidFill>
              <a:srgbClr val="CC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8" ma:contentTypeDescription="Create a new document." ma:contentTypeScope="" ma:versionID="5b4168e6780d29acb4fb375952ad5d8f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e0a59fbd4270c0c6ec630c1f4ef5d4ae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20CCE2D-6202-4C11-A9C0-3CEC4B1E1554}"/>
</file>

<file path=customXml/itemProps2.xml><?xml version="1.0" encoding="utf-8"?>
<ds:datastoreItem xmlns:ds="http://schemas.openxmlformats.org/officeDocument/2006/customXml" ds:itemID="{36D4C284-AD5D-4E56-B172-14D82D5D111F}"/>
</file>

<file path=customXml/itemProps3.xml><?xml version="1.0" encoding="utf-8"?>
<ds:datastoreItem xmlns:ds="http://schemas.openxmlformats.org/officeDocument/2006/customXml" ds:itemID="{2CA36784-8681-4C7D-944F-7D542EBCDE37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