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8" Type="http://schemas.openxmlformats.org/officeDocument/2006/relationships/slide" Target="slides/slide4.xml"/><Relationship Id="rId18" Type="http://schemas.openxmlformats.org/officeDocument/2006/relationships/customXml" Target="../customXml/item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font" Target="fonts/CenturyGothic-boldItalic.fnt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font" Target="fonts/CenturyGothic-italic.fntdata"/><Relationship Id="rId20" Type="http://schemas.openxmlformats.org/officeDocument/2006/relationships/customXml" Target="../customXml/item3.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font" Target="fonts/CenturyGothic-bold.fnt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098653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098653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098653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098653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098653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a098653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0986531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098653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0986531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a0986531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ef92f45d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ef92f45d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ef92f45d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ef92f45d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ecd8e35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ecd8e35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youtube.com/watch?v=8XPSjwL78tY"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www.youtube.com/watch?v=NACU8NPHoVE"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nature-other.ambient-mixer.com/irish-countryside" TargetMode="External"/><Relationship Id="rId4" Type="http://schemas.openxmlformats.org/officeDocument/2006/relationships/hyperlink" Target="http://www.ireland.com" TargetMode="External"/><Relationship Id="rId9" Type="http://schemas.openxmlformats.org/officeDocument/2006/relationships/hyperlink" Target="https://www.youtube.com/watch?v=NACU8NPHoVE" TargetMode="External"/><Relationship Id="rId5" Type="http://schemas.openxmlformats.org/officeDocument/2006/relationships/hyperlink" Target="http://www.kinlaygalway.ie/things_to_do/199-2/" TargetMode="External"/><Relationship Id="rId6" Type="http://schemas.openxmlformats.org/officeDocument/2006/relationships/hyperlink" Target="http://www.galwayhostel.ie/about.html" TargetMode="External"/><Relationship Id="rId7" Type="http://schemas.openxmlformats.org/officeDocument/2006/relationships/hyperlink" Target="https://www.pinterest.com/pin/408279522441055377/" TargetMode="External"/><Relationship Id="rId8" Type="http://schemas.openxmlformats.org/officeDocument/2006/relationships/hyperlink" Target="https://www.youtube.com/watch?v=8XPSjwL78tY&amp;t=301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Images and Music </a:t>
            </a:r>
            <a:endParaRPr>
              <a:latin typeface="Century Gothic"/>
              <a:ea typeface="Century Gothic"/>
              <a:cs typeface="Century Gothic"/>
              <a:sym typeface="Century Gothic"/>
            </a:endParaRPr>
          </a:p>
          <a:p>
            <a:pPr indent="0" lvl="0" marL="0" rtl="0" algn="ctr">
              <a:spcBef>
                <a:spcPts val="0"/>
              </a:spcBef>
              <a:spcAft>
                <a:spcPts val="0"/>
              </a:spcAft>
              <a:buNone/>
            </a:pPr>
            <a:r>
              <a:rPr lang="en">
                <a:latin typeface="Century Gothic"/>
                <a:ea typeface="Century Gothic"/>
                <a:cs typeface="Century Gothic"/>
                <a:sym typeface="Century Gothic"/>
              </a:rPr>
              <a:t>of Ireland</a:t>
            </a:r>
            <a:endParaRPr>
              <a:latin typeface="Century Gothic"/>
              <a:ea typeface="Century Gothic"/>
              <a:cs typeface="Century Gothic"/>
              <a:sym typeface="Century Gothic"/>
            </a:endParaRPr>
          </a:p>
        </p:txBody>
      </p:sp>
      <p:sp>
        <p:nvSpPr>
          <p:cNvPr id="55" name="Google Shape;55;p13"/>
          <p:cNvSpPr txBox="1"/>
          <p:nvPr/>
        </p:nvSpPr>
        <p:spPr>
          <a:xfrm>
            <a:off x="1755450" y="4112850"/>
            <a:ext cx="5633100" cy="5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666666"/>
                </a:solidFill>
                <a:latin typeface="Century Gothic"/>
                <a:ea typeface="Century Gothic"/>
                <a:cs typeface="Century Gothic"/>
                <a:sym typeface="Century Gothic"/>
              </a:rPr>
              <a:t>Text Talk Week 2, Day 5 </a:t>
            </a:r>
            <a:endParaRPr sz="2400">
              <a:solidFill>
                <a:srgbClr val="666666"/>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473000" y="141200"/>
            <a:ext cx="6198001" cy="4406404"/>
          </a:xfrm>
          <a:prstGeom prst="rect">
            <a:avLst/>
          </a:prstGeom>
          <a:noFill/>
          <a:ln>
            <a:noFill/>
          </a:ln>
        </p:spPr>
      </p:pic>
      <p:sp>
        <p:nvSpPr>
          <p:cNvPr id="61" name="Google Shape;61;p14"/>
          <p:cNvSpPr txBox="1"/>
          <p:nvPr/>
        </p:nvSpPr>
        <p:spPr>
          <a:xfrm>
            <a:off x="484525" y="4484375"/>
            <a:ext cx="8205900" cy="4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2400">
                <a:latin typeface="Century Gothic"/>
                <a:ea typeface="Century Gothic"/>
                <a:cs typeface="Century Gothic"/>
                <a:sym typeface="Century Gothic"/>
              </a:rPr>
              <a:t>countryside</a:t>
            </a:r>
            <a:endParaRPr sz="24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blip>
          <a:srcRect b="-3369" l="0" r="0" t="3370"/>
          <a:stretch/>
        </p:blipFill>
        <p:spPr>
          <a:xfrm>
            <a:off x="1239138" y="571075"/>
            <a:ext cx="6665725" cy="4001374"/>
          </a:xfrm>
          <a:prstGeom prst="rect">
            <a:avLst/>
          </a:prstGeom>
          <a:noFill/>
          <a:ln>
            <a:noFill/>
          </a:ln>
        </p:spPr>
      </p:pic>
      <p:sp>
        <p:nvSpPr>
          <p:cNvPr id="67" name="Google Shape;67;p15"/>
          <p:cNvSpPr txBox="1"/>
          <p:nvPr/>
        </p:nvSpPr>
        <p:spPr>
          <a:xfrm>
            <a:off x="484525" y="4484375"/>
            <a:ext cx="8205900" cy="4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2400">
                <a:latin typeface="Century Gothic"/>
                <a:ea typeface="Century Gothic"/>
                <a:cs typeface="Century Gothic"/>
                <a:sym typeface="Century Gothic"/>
              </a:rPr>
              <a:t>playing music</a:t>
            </a:r>
            <a:endParaRPr sz="24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335004" y="235400"/>
            <a:ext cx="6504931" cy="4248974"/>
          </a:xfrm>
          <a:prstGeom prst="rect">
            <a:avLst/>
          </a:prstGeom>
          <a:noFill/>
          <a:ln>
            <a:noFill/>
          </a:ln>
        </p:spPr>
      </p:pic>
      <p:sp>
        <p:nvSpPr>
          <p:cNvPr id="73" name="Google Shape;73;p16"/>
          <p:cNvSpPr txBox="1"/>
          <p:nvPr/>
        </p:nvSpPr>
        <p:spPr>
          <a:xfrm>
            <a:off x="484525" y="4484375"/>
            <a:ext cx="8205900" cy="4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2400">
                <a:latin typeface="Century Gothic"/>
                <a:ea typeface="Century Gothic"/>
                <a:cs typeface="Century Gothic"/>
                <a:sym typeface="Century Gothic"/>
              </a:rPr>
              <a:t>The Cliffs of Moher</a:t>
            </a:r>
            <a:endParaRPr sz="24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686725" y="868363"/>
            <a:ext cx="7770550" cy="3370350"/>
          </a:xfrm>
          <a:prstGeom prst="rect">
            <a:avLst/>
          </a:prstGeom>
          <a:noFill/>
          <a:ln>
            <a:noFill/>
          </a:ln>
        </p:spPr>
      </p:pic>
      <p:sp>
        <p:nvSpPr>
          <p:cNvPr id="79" name="Google Shape;79;p17"/>
          <p:cNvSpPr txBox="1"/>
          <p:nvPr/>
        </p:nvSpPr>
        <p:spPr>
          <a:xfrm>
            <a:off x="484525" y="4484375"/>
            <a:ext cx="8205900" cy="4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2400">
                <a:latin typeface="Century Gothic"/>
                <a:ea typeface="Century Gothic"/>
                <a:cs typeface="Century Gothic"/>
                <a:sym typeface="Century Gothic"/>
              </a:rPr>
              <a:t>buildings, Galway</a:t>
            </a:r>
            <a:endParaRPr sz="24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1601513" y="484675"/>
            <a:ext cx="5940975" cy="3960650"/>
          </a:xfrm>
          <a:prstGeom prst="rect">
            <a:avLst/>
          </a:prstGeom>
          <a:noFill/>
          <a:ln>
            <a:noFill/>
          </a:ln>
        </p:spPr>
      </p:pic>
      <p:sp>
        <p:nvSpPr>
          <p:cNvPr id="85" name="Google Shape;85;p18"/>
          <p:cNvSpPr txBox="1"/>
          <p:nvPr/>
        </p:nvSpPr>
        <p:spPr>
          <a:xfrm>
            <a:off x="484525" y="4484375"/>
            <a:ext cx="8205900" cy="4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2400">
                <a:latin typeface="Century Gothic"/>
                <a:ea typeface="Century Gothic"/>
                <a:cs typeface="Century Gothic"/>
                <a:sym typeface="Century Gothic"/>
              </a:rPr>
              <a:t>dancing</a:t>
            </a:r>
            <a:endParaRPr sz="24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Each year for A Christmas Celtic Sojourn in Boston, music director Seamus Egan and producer Brian O’Donovan collaborate on an opening piece.  This is designed to set the atmosphere for the rest of the show will featuring all of its constituent content.  Often, a poem is used over an slow piece of music evocative of the season.   The piece changes pace regularly building into a full-on ensemble often illustrative of Christmas music and reminiscent of a good old fashioned Christmas gathering in Ireland or Scotland.  Mariel Vandersteel, Winifred Horan, Eamon McElholm, Seamus Egan, Chico Huff, Brian and Lindsay O’Donovan, Maureen McMullen, Moira Smiley, Maeve Gilchrist, The Harney Academy of Irish Dance and his wonderful dancers, as well as Deiterich Strauss, Jon De Lucia, and Tim Lewendowski on brass and woodwind. &#10;&#10;Christmas Celtic Sojourn coming up again in December.  http://www.wgbh.org/celtic&#10;&#10;Subscribe to WGBH:&#10;http://www.youtube.com/subscription_center?add_user=WGBHMusic" id="90" name="Google Shape;90;p19" title="A Christmas Celtic Sojourn: Overture, 2013">
            <a:hlinkClick r:id="rId3"/>
          </p:cNvPr>
          <p:cNvPicPr preferRelativeResize="0"/>
          <p:nvPr/>
        </p:nvPicPr>
        <p:blipFill>
          <a:blip r:embed="rId4">
            <a:alphaModFix/>
          </a:blip>
          <a:stretch>
            <a:fillRect/>
          </a:stretch>
        </p:blipFill>
        <p:spPr>
          <a:xfrm>
            <a:off x="1697488" y="301563"/>
            <a:ext cx="6053825" cy="4540375"/>
          </a:xfrm>
          <a:prstGeom prst="rect">
            <a:avLst/>
          </a:prstGeom>
          <a:noFill/>
          <a:ln>
            <a:noFill/>
          </a:ln>
        </p:spPr>
      </p:pic>
      <p:sp>
        <p:nvSpPr>
          <p:cNvPr id="91" name="Google Shape;91;p19"/>
          <p:cNvSpPr txBox="1"/>
          <p:nvPr/>
        </p:nvSpPr>
        <p:spPr>
          <a:xfrm>
            <a:off x="195525" y="908650"/>
            <a:ext cx="128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entury Gothic"/>
                <a:ea typeface="Century Gothic"/>
                <a:cs typeface="Century Gothic"/>
                <a:sym typeface="Century Gothic"/>
              </a:rPr>
              <a:t>Overture</a:t>
            </a:r>
            <a:endParaRPr sz="2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Each year, A Christmas Celtic Sojourn works closely with Liam and Sally Harney's Academy of Irish Dance in Walpole, MA to incorporate the best of young Irish traditional dancers in the region. Well you can imagine the delight of all involved when we secured the services of Melissa McCarthy who at this time was the reigning champion of the WORLD in the Slip Jig. This is the dance she brings us here what cast and crew came to know as The Fairy Dance. You'll see why. Grace and youth, beauty and form all with a most wonderful tune. One of the magic moments Christmas Celtic Sojourn 2012, and there were many.&#10;-Brian O'Donovan&#10;&#10;Subscribe to WGBH Music Link:&#10;http://www.youtube.com/subscription_center?add_user=WGBHMusic" id="96" name="Google Shape;96;p20" title="Christmas Celtic Sojourn: Melissa McCarthy, Slip Jig | WGBH Music">
            <a:hlinkClick r:id="rId3"/>
          </p:cNvPr>
          <p:cNvPicPr preferRelativeResize="0"/>
          <p:nvPr/>
        </p:nvPicPr>
        <p:blipFill>
          <a:blip r:embed="rId4">
            <a:alphaModFix/>
          </a:blip>
          <a:stretch>
            <a:fillRect/>
          </a:stretch>
        </p:blipFill>
        <p:spPr>
          <a:xfrm>
            <a:off x="1480863" y="253400"/>
            <a:ext cx="6182275" cy="4636700"/>
          </a:xfrm>
          <a:prstGeom prst="rect">
            <a:avLst/>
          </a:prstGeom>
          <a:noFill/>
          <a:ln>
            <a:noFill/>
          </a:ln>
        </p:spPr>
      </p:pic>
      <p:sp>
        <p:nvSpPr>
          <p:cNvPr id="97" name="Google Shape;97;p20"/>
          <p:cNvSpPr txBox="1"/>
          <p:nvPr/>
        </p:nvSpPr>
        <p:spPr>
          <a:xfrm>
            <a:off x="138050" y="701625"/>
            <a:ext cx="1227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entury Gothic"/>
                <a:ea typeface="Century Gothic"/>
                <a:cs typeface="Century Gothic"/>
                <a:sym typeface="Century Gothic"/>
              </a:rPr>
              <a:t>Slip Jig</a:t>
            </a:r>
            <a:endParaRPr sz="20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103" name="Google Shape;10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400">
                <a:solidFill>
                  <a:srgbClr val="000000"/>
                </a:solidFill>
                <a:latin typeface="Calibri"/>
                <a:ea typeface="Calibri"/>
                <a:cs typeface="Calibri"/>
                <a:sym typeface="Calibri"/>
              </a:rPr>
              <a:t>Slide 2: </a:t>
            </a:r>
            <a:r>
              <a:rPr lang="en" sz="1400" u="sng">
                <a:solidFill>
                  <a:schemeClr val="hlink"/>
                </a:solidFill>
                <a:latin typeface="Calibri"/>
                <a:ea typeface="Calibri"/>
                <a:cs typeface="Calibri"/>
                <a:sym typeface="Calibri"/>
                <a:hlinkClick r:id="rId3"/>
              </a:rPr>
              <a:t>https://nature-other.ambient-mixer.com/irish-countryside</a:t>
            </a:r>
            <a:r>
              <a:rPr lang="en" sz="1400">
                <a:solidFill>
                  <a:schemeClr val="dk1"/>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50000"/>
              </a:lnSpc>
              <a:spcBef>
                <a:spcPts val="0"/>
              </a:spcBef>
              <a:spcAft>
                <a:spcPts val="0"/>
              </a:spcAft>
              <a:buNone/>
            </a:pPr>
            <a:r>
              <a:rPr lang="en" sz="1400">
                <a:solidFill>
                  <a:srgbClr val="000000"/>
                </a:solidFill>
                <a:latin typeface="Calibri"/>
                <a:ea typeface="Calibri"/>
                <a:cs typeface="Calibri"/>
                <a:sym typeface="Calibri"/>
              </a:rPr>
              <a:t>Slide 3: </a:t>
            </a:r>
            <a:r>
              <a:rPr lang="en" sz="1400" u="sng">
                <a:solidFill>
                  <a:schemeClr val="hlink"/>
                </a:solidFill>
                <a:latin typeface="Calibri"/>
                <a:ea typeface="Calibri"/>
                <a:cs typeface="Calibri"/>
                <a:sym typeface="Calibri"/>
                <a:hlinkClick r:id="rId4"/>
              </a:rPr>
              <a:t>www.ireland.com</a:t>
            </a:r>
            <a:r>
              <a:rPr lang="en" sz="1400">
                <a:solidFill>
                  <a:schemeClr val="dk1"/>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50000"/>
              </a:lnSpc>
              <a:spcBef>
                <a:spcPts val="0"/>
              </a:spcBef>
              <a:spcAft>
                <a:spcPts val="0"/>
              </a:spcAft>
              <a:buNone/>
            </a:pPr>
            <a:r>
              <a:rPr lang="en" sz="1400">
                <a:solidFill>
                  <a:srgbClr val="000000"/>
                </a:solidFill>
                <a:latin typeface="Calibri"/>
                <a:ea typeface="Calibri"/>
                <a:cs typeface="Calibri"/>
                <a:sym typeface="Calibri"/>
              </a:rPr>
              <a:t>Slide 4: </a:t>
            </a:r>
            <a:r>
              <a:rPr lang="en" sz="1400" u="sng">
                <a:solidFill>
                  <a:schemeClr val="hlink"/>
                </a:solidFill>
                <a:latin typeface="Calibri"/>
                <a:ea typeface="Calibri"/>
                <a:cs typeface="Calibri"/>
                <a:sym typeface="Calibri"/>
                <a:hlinkClick r:id="rId5"/>
              </a:rPr>
              <a:t>http://www.kinlaygalway.ie/things_to_do/199-2/</a:t>
            </a:r>
            <a:r>
              <a:rPr lang="en" sz="1400">
                <a:solidFill>
                  <a:schemeClr val="dk1"/>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50000"/>
              </a:lnSpc>
              <a:spcBef>
                <a:spcPts val="0"/>
              </a:spcBef>
              <a:spcAft>
                <a:spcPts val="0"/>
              </a:spcAft>
              <a:buNone/>
            </a:pPr>
            <a:r>
              <a:rPr lang="en" sz="1400">
                <a:solidFill>
                  <a:srgbClr val="000000"/>
                </a:solidFill>
                <a:latin typeface="Calibri"/>
                <a:ea typeface="Calibri"/>
                <a:cs typeface="Calibri"/>
                <a:sym typeface="Calibri"/>
              </a:rPr>
              <a:t>Slide 5: </a:t>
            </a:r>
            <a:r>
              <a:rPr lang="en" sz="1400" u="sng">
                <a:solidFill>
                  <a:schemeClr val="hlink"/>
                </a:solidFill>
                <a:latin typeface="Calibri"/>
                <a:ea typeface="Calibri"/>
                <a:cs typeface="Calibri"/>
                <a:sym typeface="Calibri"/>
                <a:hlinkClick r:id="rId6"/>
              </a:rPr>
              <a:t>http://www.galwayhostel.ie/about.html</a:t>
            </a:r>
            <a:r>
              <a:rPr lang="en" sz="1400">
                <a:solidFill>
                  <a:schemeClr val="dk1"/>
                </a:solidFill>
                <a:latin typeface="Calibri"/>
                <a:ea typeface="Calibri"/>
                <a:cs typeface="Calibri"/>
                <a:sym typeface="Calibri"/>
              </a:rPr>
              <a:t> </a:t>
            </a:r>
            <a:endParaRPr sz="1400">
              <a:solidFill>
                <a:srgbClr val="000000"/>
              </a:solidFill>
              <a:latin typeface="Calibri"/>
              <a:ea typeface="Calibri"/>
              <a:cs typeface="Calibri"/>
              <a:sym typeface="Calibri"/>
            </a:endParaRPr>
          </a:p>
          <a:p>
            <a:pPr indent="0" lvl="0" marL="0" rtl="0" algn="l">
              <a:lnSpc>
                <a:spcPct val="150000"/>
              </a:lnSpc>
              <a:spcBef>
                <a:spcPts val="0"/>
              </a:spcBef>
              <a:spcAft>
                <a:spcPts val="0"/>
              </a:spcAft>
              <a:buNone/>
            </a:pPr>
            <a:r>
              <a:rPr lang="en" sz="1400">
                <a:solidFill>
                  <a:srgbClr val="000000"/>
                </a:solidFill>
                <a:latin typeface="Calibri"/>
                <a:ea typeface="Calibri"/>
                <a:cs typeface="Calibri"/>
                <a:sym typeface="Calibri"/>
              </a:rPr>
              <a:t>Slide 6: </a:t>
            </a:r>
            <a:r>
              <a:rPr lang="en" sz="1400" u="sng">
                <a:solidFill>
                  <a:schemeClr val="hlink"/>
                </a:solidFill>
                <a:latin typeface="Calibri"/>
                <a:ea typeface="Calibri"/>
                <a:cs typeface="Calibri"/>
                <a:sym typeface="Calibri"/>
                <a:hlinkClick r:id="rId7"/>
              </a:rPr>
              <a:t>https://www.pinterest.com/pin/408279522441055377/</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1400">
                <a:solidFill>
                  <a:schemeClr val="dk1"/>
                </a:solidFill>
                <a:latin typeface="Calibri"/>
                <a:ea typeface="Calibri"/>
                <a:cs typeface="Calibri"/>
                <a:sym typeface="Calibri"/>
              </a:rPr>
              <a:t>Slide 7: </a:t>
            </a:r>
            <a:r>
              <a:rPr lang="en" sz="1400" u="sng">
                <a:solidFill>
                  <a:schemeClr val="hlink"/>
                </a:solidFill>
                <a:latin typeface="Calibri"/>
                <a:ea typeface="Calibri"/>
                <a:cs typeface="Calibri"/>
                <a:sym typeface="Calibri"/>
                <a:hlinkClick r:id="rId8"/>
              </a:rPr>
              <a:t>https://www.youtube.com/watch?v=8XPSjwL78tY&amp;t=301s</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1400">
                <a:solidFill>
                  <a:schemeClr val="dk1"/>
                </a:solidFill>
                <a:latin typeface="Calibri"/>
                <a:ea typeface="Calibri"/>
                <a:cs typeface="Calibri"/>
                <a:sym typeface="Calibri"/>
              </a:rPr>
              <a:t>Slide 8: </a:t>
            </a:r>
            <a:r>
              <a:rPr lang="en" sz="1400" u="sng">
                <a:solidFill>
                  <a:schemeClr val="hlink"/>
                </a:solidFill>
                <a:latin typeface="Calibri"/>
                <a:ea typeface="Calibri"/>
                <a:cs typeface="Calibri"/>
                <a:sym typeface="Calibri"/>
                <a:hlinkClick r:id="rId9"/>
              </a:rPr>
              <a:t>https://www.youtube.com/watch?v=NACU8NPHoVE</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89C613-4463-476A-8D88-7AF50FB2CE91}"/>
</file>

<file path=customXml/itemProps2.xml><?xml version="1.0" encoding="utf-8"?>
<ds:datastoreItem xmlns:ds="http://schemas.openxmlformats.org/officeDocument/2006/customXml" ds:itemID="{CA47A708-A192-4B58-85C4-4E6682034B3C}"/>
</file>

<file path=customXml/itemProps3.xml><?xml version="1.0" encoding="utf-8"?>
<ds:datastoreItem xmlns:ds="http://schemas.openxmlformats.org/officeDocument/2006/customXml" ds:itemID="{259898E1-5FC0-4E9A-8E97-9221A8463D6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