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latin typeface="Calibri"/>
                <a:ea typeface="Calibri"/>
                <a:cs typeface="Calibri"/>
                <a:sym typeface="Calibri"/>
              </a:rPr>
              <a:t>bond</a:t>
            </a:r>
            <a:r>
              <a:rPr lang="en" sz="1200">
                <a:solidFill>
                  <a:srgbClr val="222222"/>
                </a:solidFill>
                <a:latin typeface="Calibri"/>
                <a:ea typeface="Calibri"/>
                <a:cs typeface="Calibri"/>
                <a:sym typeface="Calibri"/>
              </a:rPr>
              <a:t>: a strong, positive feeling or shared interest that brings people together</a:t>
            </a:r>
            <a:endParaRPr sz="1200">
              <a:solidFill>
                <a:srgbClr val="222222"/>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rgbClr val="222222"/>
                </a:solidFill>
                <a:latin typeface="Calibri"/>
                <a:ea typeface="Calibri"/>
                <a:cs typeface="Calibri"/>
                <a:sym typeface="Calibri"/>
              </a:rPr>
              <a:t>connect</a:t>
            </a:r>
            <a:r>
              <a:rPr lang="en" sz="1200">
                <a:solidFill>
                  <a:srgbClr val="222222"/>
                </a:solidFill>
                <a:latin typeface="Calibri"/>
                <a:ea typeface="Calibri"/>
                <a:cs typeface="Calibri"/>
                <a:sym typeface="Calibri"/>
              </a:rPr>
              <a:t>: to join together, to link </a:t>
            </a:r>
            <a:endParaRPr sz="1200">
              <a:solidFill>
                <a:srgbClr val="222222"/>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rgbClr val="222222"/>
                </a:solidFill>
                <a:latin typeface="Calibri"/>
                <a:ea typeface="Calibri"/>
                <a:cs typeface="Calibri"/>
                <a:sym typeface="Calibri"/>
              </a:rPr>
              <a:t>custom</a:t>
            </a:r>
            <a:r>
              <a:rPr lang="en" sz="1200">
                <a:solidFill>
                  <a:srgbClr val="222222"/>
                </a:solidFill>
                <a:latin typeface="Calibri"/>
                <a:ea typeface="Calibri"/>
                <a:cs typeface="Calibri"/>
                <a:sym typeface="Calibri"/>
              </a:rPr>
              <a:t>: a way of acting that is usual for a person or group </a:t>
            </a:r>
            <a:endParaRPr sz="1200">
              <a:solidFill>
                <a:srgbClr val="222222"/>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rgbClr val="222222"/>
                </a:solidFill>
                <a:latin typeface="Calibri"/>
                <a:ea typeface="Calibri"/>
                <a:cs typeface="Calibri"/>
                <a:sym typeface="Calibri"/>
              </a:rPr>
              <a:t>foreign</a:t>
            </a:r>
            <a:r>
              <a:rPr lang="en" sz="1200">
                <a:solidFill>
                  <a:srgbClr val="222222"/>
                </a:solidFill>
                <a:latin typeface="Calibri"/>
                <a:ea typeface="Calibri"/>
                <a:cs typeface="Calibri"/>
                <a:sym typeface="Calibri"/>
              </a:rPr>
              <a:t>: having to do with a country that is not one's own; unfamiliar</a:t>
            </a:r>
            <a:endParaRPr sz="1200">
              <a:solidFill>
                <a:srgbClr val="4A86E8"/>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identity</a:t>
            </a:r>
            <a:r>
              <a:rPr lang="en" sz="1200">
                <a:latin typeface="Calibri"/>
                <a:ea typeface="Calibri"/>
                <a:cs typeface="Calibri"/>
                <a:sym typeface="Calibri"/>
              </a:rPr>
              <a:t>: all of the parts that communicate how a person or thing is known</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immigrant</a:t>
            </a:r>
            <a:r>
              <a:rPr lang="en" sz="1200">
                <a:solidFill>
                  <a:schemeClr val="dk1"/>
                </a:solidFill>
                <a:latin typeface="Calibri"/>
                <a:ea typeface="Calibri"/>
                <a:cs typeface="Calibri"/>
                <a:sym typeface="Calibri"/>
              </a:rPr>
              <a:t>: someone who comes from one place to settle in another place</a:t>
            </a:r>
            <a:endParaRPr b="1" sz="1200">
              <a:solidFill>
                <a:srgbClr val="222222"/>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rgbClr val="222222"/>
                </a:solidFill>
                <a:latin typeface="Calibri"/>
                <a:ea typeface="Calibri"/>
                <a:cs typeface="Calibri"/>
                <a:sym typeface="Calibri"/>
              </a:rPr>
              <a:t>infer</a:t>
            </a:r>
            <a:r>
              <a:rPr lang="en" sz="1200">
                <a:solidFill>
                  <a:srgbClr val="222222"/>
                </a:solidFill>
                <a:latin typeface="Calibri"/>
                <a:ea typeface="Calibri"/>
                <a:cs typeface="Calibri"/>
                <a:sym typeface="Calibri"/>
              </a:rPr>
              <a:t>: to make a guess based on facts and observation</a:t>
            </a:r>
            <a:endParaRPr sz="1200">
              <a:solidFill>
                <a:srgbClr val="222222"/>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rgbClr val="222222"/>
                </a:solidFill>
                <a:latin typeface="Calibri"/>
                <a:ea typeface="Calibri"/>
                <a:cs typeface="Calibri"/>
                <a:sym typeface="Calibri"/>
              </a:rPr>
              <a:t>unfamiliar</a:t>
            </a:r>
            <a:r>
              <a:rPr lang="en" sz="1200">
                <a:solidFill>
                  <a:srgbClr val="222222"/>
                </a:solidFill>
                <a:latin typeface="Calibri"/>
                <a:ea typeface="Calibri"/>
                <a:cs typeface="Calibri"/>
                <a:sym typeface="Calibri"/>
              </a:rPr>
              <a:t>: not known or recognized</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bond</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 bond is a connection, a feeling of closeness. We create bonds with people who enjoy activities we enjoy, or with people who feel the same way we do about something. It feels good to have a bond with someone.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would you describe the bond between this person and her dog? Why might this bond be important?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https://www.wshs-dg.org/resource-center/ask-the-vet-pet-watch/132-ask-the-vet/273-human-animal-bond</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5559f9fc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5559f9f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connect</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People find lots of ways to connect with others who are close by and far away. This group of people is gathered close together, so we can infer that they know each other well; they are connected to each other. And it looks like they are also connecting with other people they care about who are not close by, through technology.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Let’s add </a:t>
            </a:r>
            <a:r>
              <a:rPr i="1" lang="en" sz="1200">
                <a:latin typeface="Calibri"/>
                <a:ea typeface="Calibri"/>
                <a:cs typeface="Calibri"/>
                <a:sym typeface="Calibri"/>
              </a:rPr>
              <a:t>the</a:t>
            </a:r>
            <a:r>
              <a:rPr i="1" lang="en" sz="1200">
                <a:latin typeface="Calibri"/>
                <a:ea typeface="Calibri"/>
                <a:cs typeface="Calibri"/>
                <a:sym typeface="Calibri"/>
              </a:rPr>
              <a:t> suffix: -tion to the base word “connect”</a:t>
            </a:r>
            <a:r>
              <a:rPr i="1" lang="en" sz="1200">
                <a:latin typeface="Calibri"/>
                <a:ea typeface="Calibri"/>
                <a:cs typeface="Calibri"/>
                <a:sym typeface="Calibri"/>
              </a:rPr>
              <a:t>:</a:t>
            </a:r>
            <a:r>
              <a:rPr i="1" lang="en" sz="1200">
                <a:latin typeface="Calibri"/>
                <a:ea typeface="Calibri"/>
                <a:cs typeface="Calibri"/>
                <a:sym typeface="Calibri"/>
              </a:rPr>
              <a:t>  </a:t>
            </a:r>
            <a:r>
              <a:rPr i="1" lang="en" sz="1200">
                <a:latin typeface="Calibri"/>
                <a:ea typeface="Calibri"/>
                <a:cs typeface="Calibri"/>
                <a:sym typeface="Calibri"/>
              </a:rPr>
              <a:t>c</a:t>
            </a:r>
            <a:r>
              <a:rPr i="1" lang="en" sz="1200">
                <a:latin typeface="Calibri"/>
                <a:ea typeface="Calibri"/>
                <a:cs typeface="Calibri"/>
                <a:sym typeface="Calibri"/>
              </a:rPr>
              <a:t>onnec-tion: connection. When we remove the </a:t>
            </a:r>
            <a:r>
              <a:rPr b="1" i="1" lang="en" sz="1200">
                <a:latin typeface="Calibri"/>
                <a:ea typeface="Calibri"/>
                <a:cs typeface="Calibri"/>
                <a:sym typeface="Calibri"/>
              </a:rPr>
              <a:t>t</a:t>
            </a:r>
            <a:r>
              <a:rPr i="1" lang="en" sz="1200">
                <a:latin typeface="Calibri"/>
                <a:ea typeface="Calibri"/>
                <a:cs typeface="Calibri"/>
                <a:sym typeface="Calibri"/>
              </a:rPr>
              <a:t> from the base word and </a:t>
            </a:r>
            <a:r>
              <a:rPr i="1" lang="en" sz="1200">
                <a:latin typeface="Calibri"/>
                <a:ea typeface="Calibri"/>
                <a:cs typeface="Calibri"/>
                <a:sym typeface="Calibri"/>
              </a:rPr>
              <a:t>add this suffix, we get a noun, “connection.”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two ways you connect with people you care about?</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https://www.prudential.com.sg/opus/articles/long-distance-relationships-family-friends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9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custom</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Greetings are one kind of custom. In India, Nepal, and Bangladesh, people have a custom of greeting each other with this gesture and the word “Namaste.” It is a greeting that shows great respect and also joy.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Other examples of customs are how a group of people celebrates special holidays, how they dress, and the music, art, and dances they create.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 special custom in your family or community? </a:t>
            </a:r>
            <a:r>
              <a:rPr lang="en" sz="1200">
                <a:solidFill>
                  <a:schemeClr val="dk1"/>
                </a:solidFill>
                <a:latin typeface="Calibri"/>
                <a:ea typeface="Calibri"/>
                <a:cs typeface="Calibri"/>
                <a:sym typeface="Calibri"/>
              </a:rPr>
              <a:t>[Offer a relevant example such as Boston’s First Night, a neighborhood celebration, or a particular school custom.]</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https://fineartamerica.com/featured/nepali-girls-namaste-greeting-himalayas-craig-lovell.html</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5559f9fc0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5559f9fc0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foreign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something is not familiar to you, it’s foreign. Often, the adjective “foreign” describes something that is unfamiliar because it comes from a different place. A foreign language is one that is spoken in a different country.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we add the suffix -er to “foreign” we get “foreigner.” The word becomes a noun meaning a person from another country.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foreign language would you like to learn to speak?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foreign country would you like to visit?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https://kaleela.com/five-of-the-top-foreign-languages-to-learn-in-2021/</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5559f9fc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5559f9f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identity</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language you speak, the things you love to do, the way you look, the place your family comes from… these are parts of your identity—who you are and how people know you.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some important parts of your identity?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https://hbr.org/2019/09/the-benefits-of-bringing-your-whole-identity-to-work</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d926cb15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d926cb15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a:t>
            </a:r>
            <a:r>
              <a:rPr b="1" lang="en" sz="1200">
                <a:solidFill>
                  <a:schemeClr val="dk1"/>
                </a:solidFill>
                <a:latin typeface="Calibri"/>
                <a:ea typeface="Calibri"/>
                <a:cs typeface="Calibri"/>
                <a:sym typeface="Calibri"/>
              </a:rPr>
              <a:t>mmigrant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People move from one country to another for many different reasons. Immigrants come to the US from many different parts of the world. They bring important things with them. There are often many things immigrants have to figure out, because they are in a new place.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latin typeface="Calibri"/>
                <a:ea typeface="Calibri"/>
                <a:cs typeface="Calibri"/>
                <a:sym typeface="Calibri"/>
              </a:rPr>
              <a:t>Think, Pair, Share prompt: </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W</a:t>
            </a:r>
            <a:r>
              <a:rPr i="1" lang="en" sz="1200">
                <a:latin typeface="Calibri"/>
                <a:ea typeface="Calibri"/>
                <a:cs typeface="Calibri"/>
                <a:sym typeface="Calibri"/>
              </a:rPr>
              <a:t>hat are some things people could do to make a new immigrant feel welcome here in Boston?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If you or your family are immigrants, what are some things you can do to make another new immigrant feel welcome here?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https://www.carnegie.org/awards/award/great-immigrants/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5559f9f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5559f9f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infer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Sometimes we don’t get a lot of information just from what someone says or just from words in a text. We can pay attention to facial expressions, body language, illustrations, and other clues to get more meaning.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do you infer about how these children are feeling based on what you see in the photo?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https://raisingchildren.net.au/autism/school-play-work/play-learning/playing-with-others-autistic-children</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d926cb1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d926cb1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unfamiliar </a:t>
            </a:r>
            <a:r>
              <a:rPr lang="en" sz="1200">
                <a:solidFill>
                  <a:schemeClr val="dk1"/>
                </a:solidFill>
                <a:latin typeface="Calibri"/>
                <a:ea typeface="Calibri"/>
                <a:cs typeface="Calibri"/>
                <a:sym typeface="Calibri"/>
              </a:rPr>
              <a:t>(adjective)</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prefix “un” means not. “Familiar” means we have seen it before, or we know about it.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bird called a vermillion flycatcher is unfam</a:t>
            </a:r>
            <a:r>
              <a:rPr i="1" lang="en" sz="1200">
                <a:latin typeface="Calibri"/>
                <a:ea typeface="Calibri"/>
                <a:cs typeface="Calibri"/>
                <a:sym typeface="Calibri"/>
              </a:rPr>
              <a:t>iliar to us because it doesn’t live around Boston. The house sparrow is probably familiar to all of you—it’s very common in Boston and many other places.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rgbClr val="4A86E8"/>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you see something that is unfamiliar, you might feel excited, or you might feel nervous. Imagine you are an immigrant from a place where it never snows, and now that you are living in Boston there is a big snow storm. The snow is unfamiliar to you! How might you feel?</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https://lcnme.com/currentnews/back-back-sightings-rare-birds-astonish-delight-local-birdwatchers/, https://www.birdwatchersdigest.com/bwdsite/learn/identification/sparrows-allies/house-sparrow.php</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3, Week 1</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bond</a:t>
            </a:r>
            <a:endParaRPr sz="2600">
              <a:latin typeface="Century Gothic"/>
              <a:ea typeface="Century Gothic"/>
              <a:cs typeface="Century Gothic"/>
              <a:sym typeface="Century Gothic"/>
            </a:endParaRPr>
          </a:p>
        </p:txBody>
      </p:sp>
      <p:sp>
        <p:nvSpPr>
          <p:cNvPr id="60" name="Google Shape;60;p14"/>
          <p:cNvSpPr txBox="1"/>
          <p:nvPr>
            <p:ph idx="1" type="subTitle"/>
          </p:nvPr>
        </p:nvSpPr>
        <p:spPr>
          <a:xfrm>
            <a:off x="265500" y="2895925"/>
            <a:ext cx="4045200" cy="17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a strong, positive feeling or shared interest that brings people together</a:t>
            </a:r>
            <a:endParaRPr sz="1800">
              <a:solidFill>
                <a:schemeClr val="dk1"/>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5025350" y="1089450"/>
            <a:ext cx="3638550" cy="242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connect</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join together, to link</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68" name="Google Shape;68;p15"/>
          <p:cNvPicPr preferRelativeResize="0"/>
          <p:nvPr/>
        </p:nvPicPr>
        <p:blipFill>
          <a:blip r:embed="rId3">
            <a:alphaModFix/>
          </a:blip>
          <a:stretch>
            <a:fillRect/>
          </a:stretch>
        </p:blipFill>
        <p:spPr>
          <a:xfrm>
            <a:off x="5066975" y="1089450"/>
            <a:ext cx="3609975" cy="2419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custom</a:t>
            </a:r>
            <a:endParaRPr b="1">
              <a:latin typeface="Century Gothic"/>
              <a:ea typeface="Century Gothic"/>
              <a:cs typeface="Century Gothic"/>
              <a:sym typeface="Century Gothic"/>
            </a:endParaRPr>
          </a:p>
        </p:txBody>
      </p:sp>
      <p:sp>
        <p:nvSpPr>
          <p:cNvPr id="74" name="Google Shape;74;p16"/>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a</a:t>
            </a:r>
            <a:r>
              <a:rPr lang="en" sz="1800">
                <a:solidFill>
                  <a:srgbClr val="000000"/>
                </a:solidFill>
                <a:highlight>
                  <a:srgbClr val="FFFFFF"/>
                </a:highlight>
                <a:latin typeface="Century Gothic"/>
                <a:ea typeface="Century Gothic"/>
                <a:cs typeface="Century Gothic"/>
                <a:sym typeface="Century Gothic"/>
              </a:rPr>
              <a:t> way of acting that is usual for a person or group</a:t>
            </a:r>
            <a:endParaRPr sz="1800">
              <a:solidFill>
                <a:srgbClr val="000000"/>
              </a:solidFill>
              <a:latin typeface="Century Gothic"/>
              <a:ea typeface="Century Gothic"/>
              <a:cs typeface="Century Gothic"/>
              <a:sym typeface="Century Gothic"/>
            </a:endParaRPr>
          </a:p>
        </p:txBody>
      </p:sp>
      <p:pic>
        <p:nvPicPr>
          <p:cNvPr id="75" name="Google Shape;75;p16"/>
          <p:cNvPicPr preferRelativeResize="0"/>
          <p:nvPr/>
        </p:nvPicPr>
        <p:blipFill>
          <a:blip r:embed="rId3">
            <a:alphaModFix/>
          </a:blip>
          <a:stretch>
            <a:fillRect/>
          </a:stretch>
        </p:blipFill>
        <p:spPr>
          <a:xfrm>
            <a:off x="4942050" y="1013250"/>
            <a:ext cx="3743325" cy="2505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foreign</a:t>
            </a:r>
            <a:endParaRPr b="1">
              <a:latin typeface="Century Gothic"/>
              <a:ea typeface="Century Gothic"/>
              <a:cs typeface="Century Gothic"/>
              <a:sym typeface="Century Gothic"/>
            </a:endParaRPr>
          </a:p>
        </p:txBody>
      </p:sp>
      <p:sp>
        <p:nvSpPr>
          <p:cNvPr id="81" name="Google Shape;81;p17"/>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h</a:t>
            </a:r>
            <a:r>
              <a:rPr lang="en" sz="1800">
                <a:solidFill>
                  <a:schemeClr val="dk1"/>
                </a:solidFill>
                <a:latin typeface="Century Gothic"/>
                <a:ea typeface="Century Gothic"/>
                <a:cs typeface="Century Gothic"/>
                <a:sym typeface="Century Gothic"/>
              </a:rPr>
              <a:t>aving to do with a country that is not one’s own; unfamiliar</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82" name="Google Shape;82;p17"/>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17"/>
          <p:cNvPicPr preferRelativeResize="0"/>
          <p:nvPr/>
        </p:nvPicPr>
        <p:blipFill>
          <a:blip r:embed="rId3">
            <a:alphaModFix/>
          </a:blip>
          <a:stretch>
            <a:fillRect/>
          </a:stretch>
        </p:blipFill>
        <p:spPr>
          <a:xfrm>
            <a:off x="4983700" y="1089450"/>
            <a:ext cx="3648075" cy="252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identity</a:t>
            </a:r>
            <a:endParaRPr sz="2600">
              <a:latin typeface="Century Gothic"/>
              <a:ea typeface="Century Gothic"/>
              <a:cs typeface="Century Gothic"/>
              <a:sym typeface="Century Gothic"/>
            </a:endParaRPr>
          </a:p>
        </p:txBody>
      </p:sp>
      <p:sp>
        <p:nvSpPr>
          <p:cNvPr id="89" name="Google Shape;89;p18"/>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all of the parts that communicate how a person or thing is known</a:t>
            </a:r>
            <a:endParaRPr sz="1800">
              <a:solidFill>
                <a:schemeClr val="dk1"/>
              </a:solidFill>
              <a:latin typeface="Century Gothic"/>
              <a:ea typeface="Century Gothic"/>
              <a:cs typeface="Century Gothic"/>
              <a:sym typeface="Century Gothic"/>
            </a:endParaRPr>
          </a:p>
        </p:txBody>
      </p:sp>
      <p:pic>
        <p:nvPicPr>
          <p:cNvPr id="90" name="Google Shape;90;p18"/>
          <p:cNvPicPr preferRelativeResize="0"/>
          <p:nvPr/>
        </p:nvPicPr>
        <p:blipFill rotWithShape="1">
          <a:blip r:embed="rId3">
            <a:alphaModFix/>
          </a:blip>
          <a:srcRect b="0" l="22246" r="20694" t="0"/>
          <a:stretch/>
        </p:blipFill>
        <p:spPr>
          <a:xfrm>
            <a:off x="5275250" y="784650"/>
            <a:ext cx="2971800" cy="293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immigrant</a:t>
            </a:r>
            <a:endParaRPr b="1">
              <a:latin typeface="Century Gothic"/>
              <a:ea typeface="Century Gothic"/>
              <a:cs typeface="Century Gothic"/>
              <a:sym typeface="Century Gothic"/>
            </a:endParaRPr>
          </a:p>
        </p:txBody>
      </p:sp>
      <p:sp>
        <p:nvSpPr>
          <p:cNvPr id="96" name="Google Shape;96;p19"/>
          <p:cNvSpPr txBox="1"/>
          <p:nvPr>
            <p:ph idx="1" type="subTitle"/>
          </p:nvPr>
        </p:nvSpPr>
        <p:spPr>
          <a:xfrm>
            <a:off x="265500" y="31431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noun</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someone who comes from one place to settle in another place</a:t>
            </a:r>
            <a:endParaRPr sz="1800">
              <a:solidFill>
                <a:srgbClr val="000000"/>
              </a:solidFill>
              <a:latin typeface="Century Gothic"/>
              <a:ea typeface="Century Gothic"/>
              <a:cs typeface="Century Gothic"/>
              <a:sym typeface="Century Gothic"/>
            </a:endParaRPr>
          </a:p>
        </p:txBody>
      </p:sp>
      <p:pic>
        <p:nvPicPr>
          <p:cNvPr id="97" name="Google Shape;97;p19"/>
          <p:cNvPicPr preferRelativeResize="0"/>
          <p:nvPr/>
        </p:nvPicPr>
        <p:blipFill>
          <a:blip r:embed="rId3">
            <a:alphaModFix/>
          </a:blip>
          <a:stretch>
            <a:fillRect/>
          </a:stretch>
        </p:blipFill>
        <p:spPr>
          <a:xfrm>
            <a:off x="4910350" y="995188"/>
            <a:ext cx="4045202" cy="21280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265500" y="1272450"/>
            <a:ext cx="4045200" cy="129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Century Gothic"/>
                <a:ea typeface="Century Gothic"/>
                <a:cs typeface="Century Gothic"/>
                <a:sym typeface="Century Gothic"/>
              </a:rPr>
              <a:t>infer</a:t>
            </a:r>
            <a:r>
              <a:rPr b="1" lang="en">
                <a:latin typeface="Century Gothic"/>
                <a:ea typeface="Century Gothic"/>
                <a:cs typeface="Century Gothic"/>
                <a:sym typeface="Century Gothic"/>
              </a:rPr>
              <a:t> </a:t>
            </a:r>
            <a:endParaRPr sz="2600">
              <a:latin typeface="Century Gothic"/>
              <a:ea typeface="Century Gothic"/>
              <a:cs typeface="Century Gothic"/>
              <a:sym typeface="Century Gothic"/>
            </a:endParaRPr>
          </a:p>
        </p:txBody>
      </p:sp>
      <p:sp>
        <p:nvSpPr>
          <p:cNvPr id="103" name="Google Shape;103;p20"/>
          <p:cNvSpPr txBox="1"/>
          <p:nvPr>
            <p:ph idx="1" type="subTitle"/>
          </p:nvPr>
        </p:nvSpPr>
        <p:spPr>
          <a:xfrm>
            <a:off x="265500" y="3005175"/>
            <a:ext cx="4045200" cy="169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make a guess based on facts and observation</a:t>
            </a:r>
            <a:endParaRPr sz="1800">
              <a:solidFill>
                <a:schemeClr val="dk1"/>
              </a:solidFill>
              <a:latin typeface="Century Gothic"/>
              <a:ea typeface="Century Gothic"/>
              <a:cs typeface="Century Gothic"/>
              <a:sym typeface="Century Gothic"/>
            </a:endParaRPr>
          </a:p>
        </p:txBody>
      </p:sp>
      <p:pic>
        <p:nvPicPr>
          <p:cNvPr id="104" name="Google Shape;104;p20"/>
          <p:cNvPicPr preferRelativeResize="0"/>
          <p:nvPr/>
        </p:nvPicPr>
        <p:blipFill>
          <a:blip r:embed="rId3">
            <a:alphaModFix/>
          </a:blip>
          <a:stretch>
            <a:fillRect/>
          </a:stretch>
        </p:blipFill>
        <p:spPr>
          <a:xfrm>
            <a:off x="4958850" y="902050"/>
            <a:ext cx="3803700" cy="2852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unfamiliar</a:t>
            </a:r>
            <a:endParaRPr b="1">
              <a:latin typeface="Century Gothic"/>
              <a:ea typeface="Century Gothic"/>
              <a:cs typeface="Century Gothic"/>
              <a:sym typeface="Century Gothic"/>
            </a:endParaRPr>
          </a:p>
        </p:txBody>
      </p:sp>
      <p:sp>
        <p:nvSpPr>
          <p:cNvPr id="110" name="Google Shape;110;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not known or recognized</a:t>
            </a:r>
            <a:endParaRPr sz="1800">
              <a:solidFill>
                <a:srgbClr val="000000"/>
              </a:solidFill>
              <a:latin typeface="Century Gothic"/>
              <a:ea typeface="Century Gothic"/>
              <a:cs typeface="Century Gothic"/>
              <a:sym typeface="Century Gothic"/>
            </a:endParaRPr>
          </a:p>
        </p:txBody>
      </p:sp>
      <p:sp>
        <p:nvSpPr>
          <p:cNvPr id="111" name="Google Shape;111;p21"/>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 vermilion flycatcher visits Hog Island in Bremen on April 17. The bird was first spotted by a webcam operator in Germany. (Image courtesy National Audubon Society)" id="112" name="Google Shape;112;p21"/>
          <p:cNvPicPr preferRelativeResize="0"/>
          <p:nvPr/>
        </p:nvPicPr>
        <p:blipFill rotWithShape="1">
          <a:blip r:embed="rId3">
            <a:alphaModFix/>
          </a:blip>
          <a:srcRect b="0" l="12846" r="19613" t="0"/>
          <a:stretch/>
        </p:blipFill>
        <p:spPr>
          <a:xfrm>
            <a:off x="4967750" y="323900"/>
            <a:ext cx="3138600" cy="2916126"/>
          </a:xfrm>
          <a:prstGeom prst="rect">
            <a:avLst/>
          </a:prstGeom>
          <a:noFill/>
          <a:ln>
            <a:noFill/>
          </a:ln>
        </p:spPr>
      </p:pic>
      <p:pic>
        <p:nvPicPr>
          <p:cNvPr descr="House Sparrow » Bird Watcher's Digest" id="113" name="Google Shape;113;p21"/>
          <p:cNvPicPr preferRelativeResize="0"/>
          <p:nvPr/>
        </p:nvPicPr>
        <p:blipFill>
          <a:blip r:embed="rId4">
            <a:alphaModFix/>
          </a:blip>
          <a:stretch>
            <a:fillRect/>
          </a:stretch>
        </p:blipFill>
        <p:spPr>
          <a:xfrm>
            <a:off x="6980750" y="3367400"/>
            <a:ext cx="1866900" cy="142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95B92F-DD2C-4925-B69A-4B194754C42B}"/>
</file>

<file path=customXml/itemProps2.xml><?xml version="1.0" encoding="utf-8"?>
<ds:datastoreItem xmlns:ds="http://schemas.openxmlformats.org/officeDocument/2006/customXml" ds:itemID="{9848DA50-E53D-453B-AAAF-6A9F708F99FC}"/>
</file>

<file path=customXml/itemProps3.xml><?xml version="1.0" encoding="utf-8"?>
<ds:datastoreItem xmlns:ds="http://schemas.openxmlformats.org/officeDocument/2006/customXml" ds:itemID="{11DB3902-A3CC-4919-B7D6-839D8D895AB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