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5143500" cx="9144000"/>
  <p:notesSz cx="6858000" cy="9144000"/>
  <p:embeddedFontLst>
    <p:embeddedFont>
      <p:font typeface="Century Gothic"/>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font" Target="fonts/CenturyGothic-bold.fntdata"/><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1" Type="http://schemas.openxmlformats.org/officeDocument/2006/relationships/slide" Target="slides/slide17.xml"/><Relationship Id="rId3" Type="http://schemas.openxmlformats.org/officeDocument/2006/relationships/slideMaster" Target="slideMasters/slideMaster1.xml"/><Relationship Id="rId25" Type="http://schemas.openxmlformats.org/officeDocument/2006/relationships/font" Target="fonts/CenturyGothic-regular.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0" Type="http://schemas.openxmlformats.org/officeDocument/2006/relationships/slide" Target="slides/slide16.xml"/><Relationship Id="rId2" Type="http://schemas.openxmlformats.org/officeDocument/2006/relationships/presProps" Target="presProps.xml"/><Relationship Id="rId16" Type="http://schemas.openxmlformats.org/officeDocument/2006/relationships/slide" Target="slides/slide12.xml"/><Relationship Id="rId29" Type="http://schemas.openxmlformats.org/officeDocument/2006/relationships/customXml" Target="../customXml/item1.xml"/><Relationship Id="rId24" Type="http://schemas.openxmlformats.org/officeDocument/2006/relationships/slide" Target="slides/slide20.xml"/><Relationship Id="rId1" Type="http://schemas.openxmlformats.org/officeDocument/2006/relationships/theme" Target="theme/theme1.xml"/><Relationship Id="rId6" Type="http://schemas.openxmlformats.org/officeDocument/2006/relationships/slide" Target="slides/slide2.xml"/><Relationship Id="rId11" Type="http://schemas.openxmlformats.org/officeDocument/2006/relationships/slide" Target="slides/slide7.xml"/><Relationship Id="rId23" Type="http://schemas.openxmlformats.org/officeDocument/2006/relationships/slide" Target="slides/slide19.xml"/><Relationship Id="rId28" Type="http://schemas.openxmlformats.org/officeDocument/2006/relationships/font" Target="fonts/CenturyGothic-boldItalic.fntdata"/><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ustomXml" Target="../customXml/item3.xml"/><Relationship Id="rId22" Type="http://schemas.openxmlformats.org/officeDocument/2006/relationships/slide" Target="slides/slide18.xml"/><Relationship Id="rId4" Type="http://schemas.openxmlformats.org/officeDocument/2006/relationships/notesMaster" Target="notesMasters/notesMaster1.xml"/><Relationship Id="rId9" Type="http://schemas.openxmlformats.org/officeDocument/2006/relationships/slide" Target="slides/slide5.xml"/><Relationship Id="rId27" Type="http://schemas.openxmlformats.org/officeDocument/2006/relationships/font" Target="fonts/CenturyGothic-italic.fntdata"/><Relationship Id="rId14" Type="http://schemas.openxmlformats.org/officeDocument/2006/relationships/slide" Target="slides/slide10.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71212b9d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71212b9d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71212b9d3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71212b9d3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5d36dafa8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5d36dafa8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734f75474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734f75474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5d3fe483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5d3fe483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82df5721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82df5721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71212b9d3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71212b9d3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73734ce9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73734ce9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5d36dafa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5d36dafa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5d36dafa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5d36dafa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8ccfe77f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8ccfe77f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71212b9d3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71212b9d3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8cd77146b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28cd77146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8cd77146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8cd77146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8cd77146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8cd77146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8cd77146b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8cd77146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8cd77146b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8cd77146b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8cd77146b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8cd77146b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8cd77146b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8cd77146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5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14828" r="0" t="0"/>
          <a:stretch/>
        </p:blipFill>
        <p:spPr>
          <a:xfrm>
            <a:off x="2498337" y="1413225"/>
            <a:ext cx="4134775" cy="2734750"/>
          </a:xfrm>
          <a:prstGeom prst="rect">
            <a:avLst/>
          </a:prstGeom>
          <a:noFill/>
          <a:ln>
            <a:noFill/>
          </a:ln>
        </p:spPr>
      </p:pic>
      <p:sp>
        <p:nvSpPr>
          <p:cNvPr id="55" name="Google Shape;55;p13"/>
          <p:cNvSpPr txBox="1"/>
          <p:nvPr>
            <p:ph idx="1" type="subTitle"/>
          </p:nvPr>
        </p:nvSpPr>
        <p:spPr>
          <a:xfrm>
            <a:off x="229225" y="229975"/>
            <a:ext cx="8520600" cy="1107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3000">
                <a:solidFill>
                  <a:srgbClr val="000000"/>
                </a:solidFill>
                <a:latin typeface="Century Gothic"/>
                <a:ea typeface="Century Gothic"/>
                <a:cs typeface="Century Gothic"/>
                <a:sym typeface="Century Gothic"/>
              </a:rPr>
              <a:t>JERI ROBINSON </a:t>
            </a:r>
            <a:endParaRPr sz="3000">
              <a:solidFill>
                <a:srgbClr val="000000"/>
              </a:solidFill>
              <a:latin typeface="Century Gothic"/>
              <a:ea typeface="Century Gothic"/>
              <a:cs typeface="Century Gothic"/>
              <a:sym typeface="Century Gothic"/>
            </a:endParaRPr>
          </a:p>
          <a:p>
            <a:pPr indent="0" lvl="0" marL="0" rtl="0" algn="ctr">
              <a:lnSpc>
                <a:spcPct val="115000"/>
              </a:lnSpc>
              <a:spcBef>
                <a:spcPts val="0"/>
              </a:spcBef>
              <a:spcAft>
                <a:spcPts val="0"/>
              </a:spcAft>
              <a:buClr>
                <a:schemeClr val="dk1"/>
              </a:buClr>
              <a:buSzPts val="1100"/>
              <a:buFont typeface="Arial"/>
              <a:buNone/>
            </a:pPr>
            <a:r>
              <a:rPr lang="en" sz="2400">
                <a:solidFill>
                  <a:srgbClr val="000000"/>
                </a:solidFill>
                <a:latin typeface="Century Gothic"/>
                <a:ea typeface="Century Gothic"/>
                <a:cs typeface="Century Gothic"/>
                <a:sym typeface="Century Gothic"/>
              </a:rPr>
              <a:t>A Leader in Education</a:t>
            </a:r>
            <a:endParaRPr sz="2400">
              <a:solidFill>
                <a:srgbClr val="000000"/>
              </a:solidFill>
              <a:latin typeface="Century Gothic"/>
              <a:ea typeface="Century Gothic"/>
              <a:cs typeface="Century Gothic"/>
              <a:sym typeface="Century Gothic"/>
            </a:endParaRPr>
          </a:p>
          <a:p>
            <a:pPr indent="0" lvl="0" marL="0" rtl="0" algn="ctr">
              <a:lnSpc>
                <a:spcPct val="115000"/>
              </a:lnSpc>
              <a:spcBef>
                <a:spcPts val="0"/>
              </a:spcBef>
              <a:spcAft>
                <a:spcPts val="0"/>
              </a:spcAft>
              <a:buClr>
                <a:schemeClr val="dk1"/>
              </a:buClr>
              <a:buSzPts val="1100"/>
              <a:buFont typeface="Arial"/>
              <a:buNone/>
            </a:pPr>
            <a:r>
              <a:t/>
            </a:r>
            <a:endParaRPr sz="2400">
              <a:solidFill>
                <a:srgbClr val="000000"/>
              </a:solidFill>
              <a:latin typeface="Avenir"/>
              <a:ea typeface="Avenir"/>
              <a:cs typeface="Avenir"/>
              <a:sym typeface="Avenir"/>
            </a:endParaRPr>
          </a:p>
        </p:txBody>
      </p:sp>
      <p:sp>
        <p:nvSpPr>
          <p:cNvPr id="56" name="Google Shape;56;p13"/>
          <p:cNvSpPr txBox="1"/>
          <p:nvPr/>
        </p:nvSpPr>
        <p:spPr>
          <a:xfrm>
            <a:off x="134700" y="131750"/>
            <a:ext cx="1166700" cy="6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Slide 1</a:t>
            </a:r>
            <a:endParaRPr sz="1000">
              <a:latin typeface="Calibri"/>
              <a:ea typeface="Calibri"/>
              <a:cs typeface="Calibri"/>
              <a:sym typeface="Calibri"/>
            </a:endParaRPr>
          </a:p>
        </p:txBody>
      </p:sp>
      <p:sp>
        <p:nvSpPr>
          <p:cNvPr id="57" name="Google Shape;57;p13"/>
          <p:cNvSpPr txBox="1"/>
          <p:nvPr/>
        </p:nvSpPr>
        <p:spPr>
          <a:xfrm>
            <a:off x="2382925" y="4374725"/>
            <a:ext cx="4365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highlight>
                  <a:srgbClr val="FFFF00"/>
                </a:highlight>
                <a:latin typeface="Calibri"/>
                <a:ea typeface="Calibri"/>
                <a:cs typeface="Calibri"/>
                <a:sym typeface="Calibri"/>
              </a:rPr>
              <a:t>T</a:t>
            </a:r>
            <a:r>
              <a:rPr lang="en" sz="1200">
                <a:solidFill>
                  <a:schemeClr val="dk1"/>
                </a:solidFill>
                <a:highlight>
                  <a:srgbClr val="FFFF00"/>
                </a:highlight>
                <a:latin typeface="Calibri"/>
                <a:ea typeface="Calibri"/>
                <a:cs typeface="Calibri"/>
                <a:sym typeface="Calibri"/>
              </a:rPr>
              <a:t>his text talk lesson is about a leader on the Boston School Committee. You can use these slides OR you can replace the slides about someone in your community.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1" name="Shape 121"/>
        <p:cNvGrpSpPr/>
        <p:nvPr/>
      </p:nvGrpSpPr>
      <p:grpSpPr>
        <a:xfrm>
          <a:off x="0" y="0"/>
          <a:ext cx="0" cy="0"/>
          <a:chOff x="0" y="0"/>
          <a:chExt cx="0" cy="0"/>
        </a:xfrm>
      </p:grpSpPr>
      <p:sp>
        <p:nvSpPr>
          <p:cNvPr id="122" name="Google Shape;122;p22"/>
          <p:cNvSpPr txBox="1"/>
          <p:nvPr/>
        </p:nvSpPr>
        <p:spPr>
          <a:xfrm>
            <a:off x="646000" y="1742450"/>
            <a:ext cx="4657500" cy="264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sz="1800">
                <a:solidFill>
                  <a:srgbClr val="0B5394"/>
                </a:solidFill>
                <a:latin typeface="Century Gothic"/>
                <a:ea typeface="Century Gothic"/>
                <a:cs typeface="Century Gothic"/>
                <a:sym typeface="Century Gothic"/>
              </a:rPr>
              <a:t>“The fifth grade teacher was in charge of the building. When I got to the fifth grade, we acted as the staff of the school. For example, the fifth grade students used to order the milk that got delivered to the school, count out the cartons, and deliver the milk to the classrooms. That was a fifth grade job.” </a:t>
            </a:r>
            <a:endParaRPr sz="1800">
              <a:solidFill>
                <a:srgbClr val="0B5394"/>
              </a:solidFill>
              <a:latin typeface="Century Gothic"/>
              <a:ea typeface="Century Gothic"/>
              <a:cs typeface="Century Gothic"/>
              <a:sym typeface="Century Gothic"/>
            </a:endParaRPr>
          </a:p>
        </p:txBody>
      </p:sp>
      <p:pic>
        <p:nvPicPr>
          <p:cNvPr id="123" name="Google Shape;123;p22"/>
          <p:cNvPicPr preferRelativeResize="0"/>
          <p:nvPr/>
        </p:nvPicPr>
        <p:blipFill>
          <a:blip r:embed="rId3">
            <a:alphaModFix/>
          </a:blip>
          <a:stretch>
            <a:fillRect/>
          </a:stretch>
        </p:blipFill>
        <p:spPr>
          <a:xfrm>
            <a:off x="5516800" y="1442875"/>
            <a:ext cx="2802675" cy="3241250"/>
          </a:xfrm>
          <a:prstGeom prst="rect">
            <a:avLst/>
          </a:prstGeom>
          <a:noFill/>
          <a:ln>
            <a:noFill/>
          </a:ln>
        </p:spPr>
      </p:pic>
      <p:sp>
        <p:nvSpPr>
          <p:cNvPr id="124" name="Google Shape;124;p22"/>
          <p:cNvSpPr txBox="1"/>
          <p:nvPr/>
        </p:nvSpPr>
        <p:spPr>
          <a:xfrm>
            <a:off x="1064525" y="445850"/>
            <a:ext cx="7128000" cy="772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2"/>
                </a:solidFill>
                <a:latin typeface="Century Gothic"/>
                <a:ea typeface="Century Gothic"/>
                <a:cs typeface="Century Gothic"/>
                <a:sym typeface="Century Gothic"/>
              </a:rPr>
              <a:t>Everyone participated in the Nathan Hale School community. Adults and students had responsibilities to make sure it was a great place for learning.</a:t>
            </a:r>
            <a:endParaRPr sz="1800">
              <a:solidFill>
                <a:schemeClr val="dk2"/>
              </a:solidFill>
              <a:latin typeface="Century Gothic"/>
              <a:ea typeface="Century Gothic"/>
              <a:cs typeface="Century Gothic"/>
              <a:sym typeface="Century Gothic"/>
            </a:endParaRPr>
          </a:p>
        </p:txBody>
      </p:sp>
      <p:sp>
        <p:nvSpPr>
          <p:cNvPr id="125" name="Google Shape;125;p22"/>
          <p:cNvSpPr txBox="1"/>
          <p:nvPr/>
        </p:nvSpPr>
        <p:spPr>
          <a:xfrm>
            <a:off x="134700" y="131750"/>
            <a:ext cx="1166700" cy="6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Slide 10</a:t>
            </a:r>
            <a:endParaRPr sz="10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9" name="Shape 129"/>
        <p:cNvGrpSpPr/>
        <p:nvPr/>
      </p:nvGrpSpPr>
      <p:grpSpPr>
        <a:xfrm>
          <a:off x="0" y="0"/>
          <a:ext cx="0" cy="0"/>
          <a:chOff x="0" y="0"/>
          <a:chExt cx="0" cy="0"/>
        </a:xfrm>
      </p:grpSpPr>
      <p:sp>
        <p:nvSpPr>
          <p:cNvPr id="130" name="Google Shape;130;p23"/>
          <p:cNvSpPr txBox="1"/>
          <p:nvPr/>
        </p:nvSpPr>
        <p:spPr>
          <a:xfrm>
            <a:off x="3959025" y="632425"/>
            <a:ext cx="46575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800">
                <a:solidFill>
                  <a:srgbClr val="0B5394"/>
                </a:solidFill>
                <a:latin typeface="Century Gothic"/>
                <a:ea typeface="Century Gothic"/>
                <a:cs typeface="Century Gothic"/>
                <a:sym typeface="Century Gothic"/>
              </a:rPr>
              <a:t>“If there were notices, then somebody was given the job of taking the notices and going from classroom to classroom. We didn’t have intercoms. Teachers didn’t have cellphones; there was only one phone in the office. </a:t>
            </a:r>
            <a:endParaRPr i="1" sz="1800">
              <a:solidFill>
                <a:srgbClr val="0B5394"/>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t/>
            </a:r>
            <a:endParaRPr i="1" sz="1000">
              <a:solidFill>
                <a:srgbClr val="0B5394"/>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i="1" lang="en" sz="1800">
                <a:solidFill>
                  <a:srgbClr val="0B5394"/>
                </a:solidFill>
                <a:latin typeface="Century Gothic"/>
                <a:ea typeface="Century Gothic"/>
                <a:cs typeface="Century Gothic"/>
                <a:sym typeface="Century Gothic"/>
              </a:rPr>
              <a:t>Another job was to sit near the door, so if the doorbell rang, somebody went to answer the doorbell.” </a:t>
            </a:r>
            <a:endParaRPr i="1" sz="1800">
              <a:solidFill>
                <a:srgbClr val="0B5394"/>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t/>
            </a:r>
            <a:endParaRPr sz="1800">
              <a:solidFill>
                <a:srgbClr val="0B5394"/>
              </a:solidFill>
              <a:latin typeface="Avenir"/>
              <a:ea typeface="Avenir"/>
              <a:cs typeface="Avenir"/>
              <a:sym typeface="Avenir"/>
            </a:endParaRPr>
          </a:p>
        </p:txBody>
      </p:sp>
      <p:pic>
        <p:nvPicPr>
          <p:cNvPr id="131" name="Google Shape;131;p23"/>
          <p:cNvPicPr preferRelativeResize="0"/>
          <p:nvPr/>
        </p:nvPicPr>
        <p:blipFill>
          <a:blip r:embed="rId3">
            <a:alphaModFix/>
          </a:blip>
          <a:stretch>
            <a:fillRect/>
          </a:stretch>
        </p:blipFill>
        <p:spPr>
          <a:xfrm>
            <a:off x="950649" y="495975"/>
            <a:ext cx="2434525" cy="3272904"/>
          </a:xfrm>
          <a:prstGeom prst="rect">
            <a:avLst/>
          </a:prstGeom>
          <a:noFill/>
          <a:ln>
            <a:noFill/>
          </a:ln>
        </p:spPr>
      </p:pic>
      <p:sp>
        <p:nvSpPr>
          <p:cNvPr id="132" name="Google Shape;132;p23"/>
          <p:cNvSpPr txBox="1"/>
          <p:nvPr/>
        </p:nvSpPr>
        <p:spPr>
          <a:xfrm>
            <a:off x="950650" y="4100250"/>
            <a:ext cx="7792200" cy="73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Century Gothic"/>
                <a:ea typeface="Century Gothic"/>
                <a:cs typeface="Century Gothic"/>
                <a:sym typeface="Century Gothic"/>
              </a:rPr>
              <a:t>Having responsibilities in school helped students become leaders.</a:t>
            </a:r>
            <a:endParaRPr sz="1800">
              <a:solidFill>
                <a:schemeClr val="dk2"/>
              </a:solidFill>
              <a:latin typeface="Century Gothic"/>
              <a:ea typeface="Century Gothic"/>
              <a:cs typeface="Century Gothic"/>
              <a:sym typeface="Century Gothic"/>
            </a:endParaRPr>
          </a:p>
        </p:txBody>
      </p:sp>
      <p:sp>
        <p:nvSpPr>
          <p:cNvPr id="133" name="Google Shape;133;p23"/>
          <p:cNvSpPr txBox="1"/>
          <p:nvPr/>
        </p:nvSpPr>
        <p:spPr>
          <a:xfrm>
            <a:off x="134700" y="131750"/>
            <a:ext cx="1166700" cy="6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Slide 11</a:t>
            </a:r>
            <a:endParaRPr sz="10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37" name="Shape 137"/>
        <p:cNvGrpSpPr/>
        <p:nvPr/>
      </p:nvGrpSpPr>
      <p:grpSpPr>
        <a:xfrm>
          <a:off x="0" y="0"/>
          <a:ext cx="0" cy="0"/>
          <a:chOff x="0" y="0"/>
          <a:chExt cx="0" cy="0"/>
        </a:xfrm>
      </p:grpSpPr>
      <p:sp>
        <p:nvSpPr>
          <p:cNvPr id="138" name="Google Shape;138;p24"/>
          <p:cNvSpPr txBox="1"/>
          <p:nvPr>
            <p:ph idx="1" type="body"/>
          </p:nvPr>
        </p:nvSpPr>
        <p:spPr>
          <a:xfrm>
            <a:off x="1286700" y="512775"/>
            <a:ext cx="6570600" cy="6051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a:latin typeface="Century Gothic"/>
                <a:ea typeface="Century Gothic"/>
                <a:cs typeface="Century Gothic"/>
                <a:sym typeface="Century Gothic"/>
              </a:rPr>
              <a:t>Jeri continued learning all the way through high school. </a:t>
            </a:r>
            <a:endParaRPr>
              <a:latin typeface="Century Gothic"/>
              <a:ea typeface="Century Gothic"/>
              <a:cs typeface="Century Gothic"/>
              <a:sym typeface="Century Gothic"/>
            </a:endParaRPr>
          </a:p>
        </p:txBody>
      </p:sp>
      <p:pic>
        <p:nvPicPr>
          <p:cNvPr id="139" name="Google Shape;139;p24"/>
          <p:cNvPicPr preferRelativeResize="0"/>
          <p:nvPr/>
        </p:nvPicPr>
        <p:blipFill rotWithShape="1">
          <a:blip r:embed="rId3">
            <a:alphaModFix/>
          </a:blip>
          <a:srcRect b="9996" l="0" r="0" t="23668"/>
          <a:stretch/>
        </p:blipFill>
        <p:spPr>
          <a:xfrm>
            <a:off x="1607122" y="1402800"/>
            <a:ext cx="5929754" cy="3000001"/>
          </a:xfrm>
          <a:prstGeom prst="rect">
            <a:avLst/>
          </a:prstGeom>
          <a:noFill/>
          <a:ln>
            <a:noFill/>
          </a:ln>
        </p:spPr>
      </p:pic>
      <p:sp>
        <p:nvSpPr>
          <p:cNvPr id="140" name="Google Shape;140;p24"/>
          <p:cNvSpPr txBox="1"/>
          <p:nvPr>
            <p:ph idx="1" type="body"/>
          </p:nvPr>
        </p:nvSpPr>
        <p:spPr>
          <a:xfrm>
            <a:off x="1607125" y="4262550"/>
            <a:ext cx="5929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entury Gothic"/>
                <a:ea typeface="Century Gothic"/>
                <a:cs typeface="Century Gothic"/>
                <a:sym typeface="Century Gothic"/>
              </a:rPr>
              <a:t>A Boston classroom in 1973</a:t>
            </a:r>
            <a:r>
              <a:rPr lang="en" sz="1200">
                <a:latin typeface="Century Gothic"/>
                <a:ea typeface="Century Gothic"/>
                <a:cs typeface="Century Gothic"/>
                <a:sym typeface="Century Gothic"/>
              </a:rPr>
              <a:t>. </a:t>
            </a:r>
            <a:endParaRPr sz="1200">
              <a:latin typeface="Century Gothic"/>
              <a:ea typeface="Century Gothic"/>
              <a:cs typeface="Century Gothic"/>
              <a:sym typeface="Century Gothic"/>
            </a:endParaRPr>
          </a:p>
        </p:txBody>
      </p:sp>
      <p:sp>
        <p:nvSpPr>
          <p:cNvPr id="141" name="Google Shape;141;p24"/>
          <p:cNvSpPr txBox="1"/>
          <p:nvPr/>
        </p:nvSpPr>
        <p:spPr>
          <a:xfrm>
            <a:off x="134700" y="131750"/>
            <a:ext cx="1166700" cy="6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Slide 12</a:t>
            </a:r>
            <a:endParaRPr sz="10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45" name="Shape 145"/>
        <p:cNvGrpSpPr/>
        <p:nvPr/>
      </p:nvGrpSpPr>
      <p:grpSpPr>
        <a:xfrm>
          <a:off x="0" y="0"/>
          <a:ext cx="0" cy="0"/>
          <a:chOff x="0" y="0"/>
          <a:chExt cx="0" cy="0"/>
        </a:xfrm>
      </p:grpSpPr>
      <p:sp>
        <p:nvSpPr>
          <p:cNvPr id="146" name="Google Shape;146;p25"/>
          <p:cNvSpPr txBox="1"/>
          <p:nvPr>
            <p:ph idx="1" type="body"/>
          </p:nvPr>
        </p:nvSpPr>
        <p:spPr>
          <a:xfrm>
            <a:off x="153050" y="532475"/>
            <a:ext cx="8710800" cy="7842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a:latin typeface="Century Gothic"/>
                <a:ea typeface="Century Gothic"/>
                <a:cs typeface="Century Gothic"/>
                <a:sym typeface="Century Gothic"/>
              </a:rPr>
              <a:t>Today, Jeri continues to think about learning for young children. She wants to help children have a wonderful education. </a:t>
            </a:r>
            <a:endParaRPr>
              <a:latin typeface="Century Gothic"/>
              <a:ea typeface="Century Gothic"/>
              <a:cs typeface="Century Gothic"/>
              <a:sym typeface="Century Gothic"/>
            </a:endParaRPr>
          </a:p>
        </p:txBody>
      </p:sp>
      <p:sp>
        <p:nvSpPr>
          <p:cNvPr id="147" name="Google Shape;147;p25"/>
          <p:cNvSpPr txBox="1"/>
          <p:nvPr/>
        </p:nvSpPr>
        <p:spPr>
          <a:xfrm>
            <a:off x="4578050" y="1525175"/>
            <a:ext cx="4087200" cy="299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sz="1800">
                <a:solidFill>
                  <a:srgbClr val="0B5394"/>
                </a:solidFill>
                <a:latin typeface="Century Gothic"/>
                <a:ea typeface="Century Gothic"/>
                <a:cs typeface="Century Gothic"/>
                <a:sym typeface="Century Gothic"/>
              </a:rPr>
              <a:t>“School is the place you can go to learn. There are so many different kinds of things to learn about in the world, and lots of interesting things you can learn when you do it with lots of people. In school you get to have friends; you get to learn about their families and the things they like to do.” </a:t>
            </a:r>
            <a:endParaRPr i="1" sz="1800">
              <a:solidFill>
                <a:srgbClr val="0B5394"/>
              </a:solidFill>
              <a:latin typeface="Avenir"/>
              <a:ea typeface="Avenir"/>
              <a:cs typeface="Avenir"/>
              <a:sym typeface="Avenir"/>
            </a:endParaRPr>
          </a:p>
        </p:txBody>
      </p:sp>
      <p:pic>
        <p:nvPicPr>
          <p:cNvPr id="148" name="Google Shape;148;p25"/>
          <p:cNvPicPr preferRelativeResize="0"/>
          <p:nvPr/>
        </p:nvPicPr>
        <p:blipFill>
          <a:blip r:embed="rId3">
            <a:alphaModFix/>
          </a:blip>
          <a:stretch>
            <a:fillRect/>
          </a:stretch>
        </p:blipFill>
        <p:spPr>
          <a:xfrm>
            <a:off x="224512" y="1560675"/>
            <a:ext cx="4024775" cy="2925127"/>
          </a:xfrm>
          <a:prstGeom prst="rect">
            <a:avLst/>
          </a:prstGeom>
          <a:noFill/>
          <a:ln>
            <a:noFill/>
          </a:ln>
        </p:spPr>
      </p:pic>
      <p:sp>
        <p:nvSpPr>
          <p:cNvPr id="149" name="Google Shape;149;p25"/>
          <p:cNvSpPr txBox="1"/>
          <p:nvPr>
            <p:ph idx="1" type="body"/>
          </p:nvPr>
        </p:nvSpPr>
        <p:spPr>
          <a:xfrm>
            <a:off x="224488" y="4485800"/>
            <a:ext cx="4024800" cy="471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Century Gothic"/>
                <a:ea typeface="Century Gothic"/>
                <a:cs typeface="Century Gothic"/>
                <a:sym typeface="Century Gothic"/>
              </a:rPr>
              <a:t>5th graders learn to build boats in a Coast Guard program. </a:t>
            </a:r>
            <a:endParaRPr sz="1200">
              <a:latin typeface="Century Gothic"/>
              <a:ea typeface="Century Gothic"/>
              <a:cs typeface="Century Gothic"/>
              <a:sym typeface="Century Gothic"/>
            </a:endParaRPr>
          </a:p>
        </p:txBody>
      </p:sp>
      <p:sp>
        <p:nvSpPr>
          <p:cNvPr id="150" name="Google Shape;150;p25"/>
          <p:cNvSpPr txBox="1"/>
          <p:nvPr/>
        </p:nvSpPr>
        <p:spPr>
          <a:xfrm>
            <a:off x="94925" y="89550"/>
            <a:ext cx="1166700" cy="6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Slide 13</a:t>
            </a:r>
            <a:endParaRPr sz="10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54" name="Shape 154"/>
        <p:cNvGrpSpPr/>
        <p:nvPr/>
      </p:nvGrpSpPr>
      <p:grpSpPr>
        <a:xfrm>
          <a:off x="0" y="0"/>
          <a:ext cx="0" cy="0"/>
          <a:chOff x="0" y="0"/>
          <a:chExt cx="0" cy="0"/>
        </a:xfrm>
      </p:grpSpPr>
      <p:sp>
        <p:nvSpPr>
          <p:cNvPr id="155" name="Google Shape;155;p26"/>
          <p:cNvSpPr txBox="1"/>
          <p:nvPr>
            <p:ph idx="1" type="body"/>
          </p:nvPr>
        </p:nvSpPr>
        <p:spPr>
          <a:xfrm>
            <a:off x="4441175" y="304425"/>
            <a:ext cx="4121100" cy="17922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a:latin typeface="Century Gothic"/>
                <a:ea typeface="Century Gothic"/>
                <a:cs typeface="Century Gothic"/>
                <a:sym typeface="Century Gothic"/>
              </a:rPr>
              <a:t>Jeri is a leader in the Boston Public Schools. She works with the Mayor and the Superintendent as a member of the School Committee.</a:t>
            </a:r>
            <a:endParaRPr>
              <a:latin typeface="Century Gothic"/>
              <a:ea typeface="Century Gothic"/>
              <a:cs typeface="Century Gothic"/>
              <a:sym typeface="Century Gothic"/>
            </a:endParaRPr>
          </a:p>
        </p:txBody>
      </p:sp>
      <p:sp>
        <p:nvSpPr>
          <p:cNvPr id="156" name="Google Shape;156;p26"/>
          <p:cNvSpPr txBox="1"/>
          <p:nvPr/>
        </p:nvSpPr>
        <p:spPr>
          <a:xfrm>
            <a:off x="134700" y="131750"/>
            <a:ext cx="1166700" cy="6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Slide 14</a:t>
            </a:r>
            <a:endParaRPr sz="1000">
              <a:latin typeface="Calibri"/>
              <a:ea typeface="Calibri"/>
              <a:cs typeface="Calibri"/>
              <a:sym typeface="Calibri"/>
            </a:endParaRPr>
          </a:p>
        </p:txBody>
      </p:sp>
      <p:pic>
        <p:nvPicPr>
          <p:cNvPr id="157" name="Google Shape;157;p26"/>
          <p:cNvPicPr preferRelativeResize="0"/>
          <p:nvPr/>
        </p:nvPicPr>
        <p:blipFill>
          <a:blip r:embed="rId3">
            <a:alphaModFix/>
          </a:blip>
          <a:stretch>
            <a:fillRect/>
          </a:stretch>
        </p:blipFill>
        <p:spPr>
          <a:xfrm>
            <a:off x="871200" y="88963"/>
            <a:ext cx="3328050" cy="2223125"/>
          </a:xfrm>
          <a:prstGeom prst="rect">
            <a:avLst/>
          </a:prstGeom>
          <a:noFill/>
          <a:ln>
            <a:noFill/>
          </a:ln>
        </p:spPr>
      </p:pic>
      <p:pic>
        <p:nvPicPr>
          <p:cNvPr id="158" name="Google Shape;158;p26"/>
          <p:cNvPicPr preferRelativeResize="0"/>
          <p:nvPr/>
        </p:nvPicPr>
        <p:blipFill rotWithShape="1">
          <a:blip r:embed="rId4">
            <a:alphaModFix/>
          </a:blip>
          <a:srcRect b="34746" l="0" r="0" t="13308"/>
          <a:stretch/>
        </p:blipFill>
        <p:spPr>
          <a:xfrm>
            <a:off x="1294652" y="2476300"/>
            <a:ext cx="6554698" cy="25536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7"/>
          <p:cNvSpPr txBox="1"/>
          <p:nvPr/>
        </p:nvSpPr>
        <p:spPr>
          <a:xfrm>
            <a:off x="134700" y="131750"/>
            <a:ext cx="1166700" cy="6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Slide 15</a:t>
            </a:r>
            <a:endParaRPr sz="1000">
              <a:latin typeface="Calibri"/>
              <a:ea typeface="Calibri"/>
              <a:cs typeface="Calibri"/>
              <a:sym typeface="Calibri"/>
            </a:endParaRPr>
          </a:p>
        </p:txBody>
      </p:sp>
      <p:pic>
        <p:nvPicPr>
          <p:cNvPr id="164" name="Google Shape;164;p27"/>
          <p:cNvPicPr preferRelativeResize="0"/>
          <p:nvPr/>
        </p:nvPicPr>
        <p:blipFill rotWithShape="1">
          <a:blip r:embed="rId3">
            <a:alphaModFix/>
          </a:blip>
          <a:srcRect b="8382" l="0" r="0" t="5817"/>
          <a:stretch/>
        </p:blipFill>
        <p:spPr>
          <a:xfrm>
            <a:off x="1531313" y="361500"/>
            <a:ext cx="6081376" cy="2685350"/>
          </a:xfrm>
          <a:prstGeom prst="rect">
            <a:avLst/>
          </a:prstGeom>
          <a:noFill/>
          <a:ln>
            <a:noFill/>
          </a:ln>
        </p:spPr>
      </p:pic>
      <p:sp>
        <p:nvSpPr>
          <p:cNvPr id="165" name="Google Shape;165;p27"/>
          <p:cNvSpPr txBox="1"/>
          <p:nvPr/>
        </p:nvSpPr>
        <p:spPr>
          <a:xfrm>
            <a:off x="772050" y="3373675"/>
            <a:ext cx="7599900" cy="139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800">
                <a:solidFill>
                  <a:srgbClr val="0B5394"/>
                </a:solidFill>
                <a:latin typeface="Century Gothic"/>
                <a:ea typeface="Century Gothic"/>
                <a:cs typeface="Century Gothic"/>
                <a:sym typeface="Century Gothic"/>
              </a:rPr>
              <a:t>“Our job is to help make decisions about what will happen with schools. We listen to the successful things that are happening; we listen to the complaints and concerns that people have; and we try to help get all of those things resolved.”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i="1" lang="en" sz="1800">
                <a:solidFill>
                  <a:srgbClr val="0B5394"/>
                </a:solidFill>
                <a:latin typeface="Avenir"/>
                <a:ea typeface="Avenir"/>
                <a:cs typeface="Avenir"/>
                <a:sym typeface="Avenir"/>
              </a:rPr>
              <a:t>  </a:t>
            </a:r>
            <a:endParaRPr i="1" sz="1800">
              <a:solidFill>
                <a:srgbClr val="0B5394"/>
              </a:solidFill>
              <a:latin typeface="Avenir"/>
              <a:ea typeface="Avenir"/>
              <a:cs typeface="Avenir"/>
              <a:sym typeface="Aveni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69" name="Shape 169"/>
        <p:cNvGrpSpPr/>
        <p:nvPr/>
      </p:nvGrpSpPr>
      <p:grpSpPr>
        <a:xfrm>
          <a:off x="0" y="0"/>
          <a:ext cx="0" cy="0"/>
          <a:chOff x="0" y="0"/>
          <a:chExt cx="0" cy="0"/>
        </a:xfrm>
      </p:grpSpPr>
      <p:sp>
        <p:nvSpPr>
          <p:cNvPr id="170" name="Google Shape;170;p28"/>
          <p:cNvSpPr txBox="1"/>
          <p:nvPr>
            <p:ph idx="1" type="body"/>
          </p:nvPr>
        </p:nvSpPr>
        <p:spPr>
          <a:xfrm>
            <a:off x="927950" y="230800"/>
            <a:ext cx="7081500" cy="6051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a:latin typeface="Century Gothic"/>
                <a:ea typeface="Century Gothic"/>
                <a:cs typeface="Century Gothic"/>
                <a:sym typeface="Century Gothic"/>
              </a:rPr>
              <a:t>Jeri was also leader at the Boston Children’s Museum. </a:t>
            </a:r>
            <a:endParaRPr>
              <a:latin typeface="Century Gothic"/>
              <a:ea typeface="Century Gothic"/>
              <a:cs typeface="Century Gothic"/>
              <a:sym typeface="Century Gothic"/>
            </a:endParaRPr>
          </a:p>
        </p:txBody>
      </p:sp>
      <p:pic>
        <p:nvPicPr>
          <p:cNvPr id="171" name="Google Shape;171;p28"/>
          <p:cNvPicPr preferRelativeResize="0"/>
          <p:nvPr/>
        </p:nvPicPr>
        <p:blipFill>
          <a:blip r:embed="rId3">
            <a:alphaModFix/>
          </a:blip>
          <a:stretch>
            <a:fillRect/>
          </a:stretch>
        </p:blipFill>
        <p:spPr>
          <a:xfrm>
            <a:off x="2641785" y="912100"/>
            <a:ext cx="4016616" cy="2730175"/>
          </a:xfrm>
          <a:prstGeom prst="rect">
            <a:avLst/>
          </a:prstGeom>
          <a:noFill/>
          <a:ln>
            <a:noFill/>
          </a:ln>
        </p:spPr>
      </p:pic>
      <p:sp>
        <p:nvSpPr>
          <p:cNvPr id="172" name="Google Shape;172;p28"/>
          <p:cNvSpPr txBox="1"/>
          <p:nvPr/>
        </p:nvSpPr>
        <p:spPr>
          <a:xfrm>
            <a:off x="134700" y="131750"/>
            <a:ext cx="1166700" cy="6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Slide 16</a:t>
            </a:r>
            <a:endParaRPr sz="1000">
              <a:latin typeface="Calibri"/>
              <a:ea typeface="Calibri"/>
              <a:cs typeface="Calibri"/>
              <a:sym typeface="Calibri"/>
            </a:endParaRPr>
          </a:p>
        </p:txBody>
      </p:sp>
      <p:sp>
        <p:nvSpPr>
          <p:cNvPr id="173" name="Google Shape;173;p28"/>
          <p:cNvSpPr txBox="1"/>
          <p:nvPr>
            <p:ph idx="1" type="body"/>
          </p:nvPr>
        </p:nvSpPr>
        <p:spPr>
          <a:xfrm>
            <a:off x="596925" y="3853800"/>
            <a:ext cx="7899300" cy="9015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a:latin typeface="Century Gothic"/>
                <a:ea typeface="Century Gothic"/>
                <a:cs typeface="Century Gothic"/>
                <a:sym typeface="Century Gothic"/>
              </a:rPr>
              <a:t>At the museum, children explore exhibits, interact with materials, and participate in programs. This is another place where children learn. </a:t>
            </a:r>
            <a:endParaRPr>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77" name="Shape 177"/>
        <p:cNvGrpSpPr/>
        <p:nvPr/>
      </p:nvGrpSpPr>
      <p:grpSpPr>
        <a:xfrm>
          <a:off x="0" y="0"/>
          <a:ext cx="0" cy="0"/>
          <a:chOff x="0" y="0"/>
          <a:chExt cx="0" cy="0"/>
        </a:xfrm>
      </p:grpSpPr>
      <p:pic>
        <p:nvPicPr>
          <p:cNvPr id="178" name="Google Shape;178;p29"/>
          <p:cNvPicPr preferRelativeResize="0"/>
          <p:nvPr/>
        </p:nvPicPr>
        <p:blipFill>
          <a:blip r:embed="rId3">
            <a:alphaModFix/>
          </a:blip>
          <a:stretch>
            <a:fillRect/>
          </a:stretch>
        </p:blipFill>
        <p:spPr>
          <a:xfrm>
            <a:off x="539562" y="1138313"/>
            <a:ext cx="4302974" cy="2866875"/>
          </a:xfrm>
          <a:prstGeom prst="rect">
            <a:avLst/>
          </a:prstGeom>
          <a:noFill/>
          <a:ln>
            <a:noFill/>
          </a:ln>
        </p:spPr>
      </p:pic>
      <p:sp>
        <p:nvSpPr>
          <p:cNvPr id="179" name="Google Shape;179;p29"/>
          <p:cNvSpPr txBox="1"/>
          <p:nvPr>
            <p:ph idx="1" type="body"/>
          </p:nvPr>
        </p:nvSpPr>
        <p:spPr>
          <a:xfrm>
            <a:off x="539588" y="4005200"/>
            <a:ext cx="4302900" cy="40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entury Gothic"/>
                <a:ea typeface="Century Gothic"/>
                <a:cs typeface="Century Gothic"/>
                <a:sym typeface="Century Gothic"/>
              </a:rPr>
              <a:t>Kid Power exhibit at the Boston Children’s Museum</a:t>
            </a:r>
            <a:endParaRPr sz="1200">
              <a:latin typeface="Century Gothic"/>
              <a:ea typeface="Century Gothic"/>
              <a:cs typeface="Century Gothic"/>
              <a:sym typeface="Century Gothic"/>
            </a:endParaRPr>
          </a:p>
        </p:txBody>
      </p:sp>
      <p:sp>
        <p:nvSpPr>
          <p:cNvPr id="180" name="Google Shape;180;p29"/>
          <p:cNvSpPr txBox="1"/>
          <p:nvPr/>
        </p:nvSpPr>
        <p:spPr>
          <a:xfrm>
            <a:off x="134700" y="131750"/>
            <a:ext cx="1166700" cy="6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Slide 17</a:t>
            </a:r>
            <a:endParaRPr sz="1000">
              <a:latin typeface="Calibri"/>
              <a:ea typeface="Calibri"/>
              <a:cs typeface="Calibri"/>
              <a:sym typeface="Calibri"/>
            </a:endParaRPr>
          </a:p>
        </p:txBody>
      </p:sp>
      <p:sp>
        <p:nvSpPr>
          <p:cNvPr id="181" name="Google Shape;181;p29"/>
          <p:cNvSpPr txBox="1"/>
          <p:nvPr/>
        </p:nvSpPr>
        <p:spPr>
          <a:xfrm>
            <a:off x="5232425" y="1517850"/>
            <a:ext cx="3483300" cy="210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sz="1800">
                <a:solidFill>
                  <a:srgbClr val="0B5394"/>
                </a:solidFill>
                <a:latin typeface="Century Gothic"/>
                <a:ea typeface="Century Gothic"/>
                <a:cs typeface="Century Gothic"/>
                <a:sym typeface="Century Gothic"/>
              </a:rPr>
              <a:t>“We want to have lots of different opportunities for kids to explore and learn about the different ways that they learn and the things that they’re interested in.”</a:t>
            </a:r>
            <a:endParaRPr i="1" sz="1800">
              <a:solidFill>
                <a:srgbClr val="0B5394"/>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85" name="Shape 185"/>
        <p:cNvGrpSpPr/>
        <p:nvPr/>
      </p:nvGrpSpPr>
      <p:grpSpPr>
        <a:xfrm>
          <a:off x="0" y="0"/>
          <a:ext cx="0" cy="0"/>
          <a:chOff x="0" y="0"/>
          <a:chExt cx="0" cy="0"/>
        </a:xfrm>
      </p:grpSpPr>
      <p:sp>
        <p:nvSpPr>
          <p:cNvPr id="186" name="Google Shape;186;p30"/>
          <p:cNvSpPr txBox="1"/>
          <p:nvPr/>
        </p:nvSpPr>
        <p:spPr>
          <a:xfrm>
            <a:off x="4052225" y="1800600"/>
            <a:ext cx="4855200" cy="154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800">
                <a:solidFill>
                  <a:srgbClr val="0B5394"/>
                </a:solidFill>
                <a:latin typeface="Century Gothic"/>
                <a:ea typeface="Century Gothic"/>
                <a:cs typeface="Century Gothic"/>
                <a:sym typeface="Century Gothic"/>
              </a:rPr>
              <a:t>“I am responsible for lots of the different things we do with very young children and their families. I work on exhibits and programs; I try to raise money.” </a:t>
            </a:r>
            <a:endParaRPr i="1" sz="1800">
              <a:solidFill>
                <a:srgbClr val="0B5394"/>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 </a:t>
            </a:r>
            <a:endParaRPr i="1" sz="1800">
              <a:solidFill>
                <a:srgbClr val="0B5394"/>
              </a:solidFill>
              <a:latin typeface="Avenir"/>
              <a:ea typeface="Avenir"/>
              <a:cs typeface="Avenir"/>
              <a:sym typeface="Avenir"/>
            </a:endParaRPr>
          </a:p>
        </p:txBody>
      </p:sp>
      <p:pic>
        <p:nvPicPr>
          <p:cNvPr id="187" name="Google Shape;187;p30"/>
          <p:cNvPicPr preferRelativeResize="0"/>
          <p:nvPr/>
        </p:nvPicPr>
        <p:blipFill rotWithShape="1">
          <a:blip r:embed="rId3">
            <a:alphaModFix/>
          </a:blip>
          <a:srcRect b="0" l="13275" r="21039" t="0"/>
          <a:stretch/>
        </p:blipFill>
        <p:spPr>
          <a:xfrm>
            <a:off x="660962" y="982175"/>
            <a:ext cx="3144676" cy="3179150"/>
          </a:xfrm>
          <a:prstGeom prst="rect">
            <a:avLst/>
          </a:prstGeom>
          <a:noFill/>
          <a:ln>
            <a:noFill/>
          </a:ln>
        </p:spPr>
      </p:pic>
      <p:sp>
        <p:nvSpPr>
          <p:cNvPr id="188" name="Google Shape;188;p30"/>
          <p:cNvSpPr txBox="1"/>
          <p:nvPr/>
        </p:nvSpPr>
        <p:spPr>
          <a:xfrm>
            <a:off x="661000" y="4161325"/>
            <a:ext cx="3144600" cy="53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Century Gothic"/>
                <a:ea typeface="Century Gothic"/>
                <a:cs typeface="Century Gothic"/>
                <a:sym typeface="Century Gothic"/>
              </a:rPr>
              <a:t>New Balance Foundation Climb, a</a:t>
            </a:r>
            <a:r>
              <a:rPr lang="en" sz="1200">
                <a:solidFill>
                  <a:schemeClr val="dk2"/>
                </a:solidFill>
                <a:latin typeface="Century Gothic"/>
                <a:ea typeface="Century Gothic"/>
                <a:cs typeface="Century Gothic"/>
                <a:sym typeface="Century Gothic"/>
              </a:rPr>
              <a:t> play space at the Boston Children’s Museum</a:t>
            </a:r>
            <a:endParaRPr>
              <a:latin typeface="Century Gothic"/>
              <a:ea typeface="Century Gothic"/>
              <a:cs typeface="Century Gothic"/>
              <a:sym typeface="Century Gothic"/>
            </a:endParaRPr>
          </a:p>
        </p:txBody>
      </p:sp>
      <p:sp>
        <p:nvSpPr>
          <p:cNvPr id="189" name="Google Shape;189;p30"/>
          <p:cNvSpPr txBox="1"/>
          <p:nvPr/>
        </p:nvSpPr>
        <p:spPr>
          <a:xfrm>
            <a:off x="134700" y="131750"/>
            <a:ext cx="1166700" cy="6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Slide 18</a:t>
            </a:r>
            <a:endParaRPr sz="10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93" name="Shape 193"/>
        <p:cNvGrpSpPr/>
        <p:nvPr/>
      </p:nvGrpSpPr>
      <p:grpSpPr>
        <a:xfrm>
          <a:off x="0" y="0"/>
          <a:ext cx="0" cy="0"/>
          <a:chOff x="0" y="0"/>
          <a:chExt cx="0" cy="0"/>
        </a:xfrm>
      </p:grpSpPr>
      <p:sp>
        <p:nvSpPr>
          <p:cNvPr id="194" name="Google Shape;194;p31"/>
          <p:cNvSpPr txBox="1"/>
          <p:nvPr>
            <p:ph idx="1" type="body"/>
          </p:nvPr>
        </p:nvSpPr>
        <p:spPr>
          <a:xfrm>
            <a:off x="1241400" y="3487150"/>
            <a:ext cx="6661200" cy="10782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a:latin typeface="Century Gothic"/>
                <a:ea typeface="Century Gothic"/>
                <a:cs typeface="Century Gothic"/>
                <a:sym typeface="Century Gothic"/>
              </a:rPr>
              <a:t>Jeri Robinson’s experiences in school inspired her to become involved with children and their learning. </a:t>
            </a:r>
            <a:endParaRPr>
              <a:latin typeface="Century Gothic"/>
              <a:ea typeface="Century Gothic"/>
              <a:cs typeface="Century Gothic"/>
              <a:sym typeface="Century Gothic"/>
            </a:endParaRPr>
          </a:p>
          <a:p>
            <a:pPr indent="0" lvl="0" marL="0" rtl="0" algn="ctr">
              <a:lnSpc>
                <a:spcPct val="115000"/>
              </a:lnSpc>
              <a:spcBef>
                <a:spcPts val="0"/>
              </a:spcBef>
              <a:spcAft>
                <a:spcPts val="0"/>
              </a:spcAft>
              <a:buClr>
                <a:schemeClr val="dk1"/>
              </a:buClr>
              <a:buSzPts val="1100"/>
              <a:buFont typeface="Arial"/>
              <a:buNone/>
            </a:pPr>
            <a:r>
              <a:rPr lang="en">
                <a:latin typeface="Century Gothic"/>
                <a:ea typeface="Century Gothic"/>
                <a:cs typeface="Century Gothic"/>
                <a:sym typeface="Century Gothic"/>
              </a:rPr>
              <a:t>She is a leader in education. </a:t>
            </a:r>
            <a:endParaRPr>
              <a:latin typeface="Avenir"/>
              <a:ea typeface="Avenir"/>
              <a:cs typeface="Avenir"/>
              <a:sym typeface="Avenir"/>
            </a:endParaRPr>
          </a:p>
        </p:txBody>
      </p:sp>
      <p:pic>
        <p:nvPicPr>
          <p:cNvPr id="195" name="Google Shape;195;p31"/>
          <p:cNvPicPr preferRelativeResize="0"/>
          <p:nvPr/>
        </p:nvPicPr>
        <p:blipFill>
          <a:blip r:embed="rId3">
            <a:alphaModFix/>
          </a:blip>
          <a:stretch>
            <a:fillRect/>
          </a:stretch>
        </p:blipFill>
        <p:spPr>
          <a:xfrm>
            <a:off x="1465050" y="429851"/>
            <a:ext cx="6213900" cy="2907425"/>
          </a:xfrm>
          <a:prstGeom prst="rect">
            <a:avLst/>
          </a:prstGeom>
          <a:noFill/>
          <a:ln>
            <a:noFill/>
          </a:ln>
        </p:spPr>
      </p:pic>
      <p:sp>
        <p:nvSpPr>
          <p:cNvPr id="196" name="Google Shape;196;p31"/>
          <p:cNvSpPr txBox="1"/>
          <p:nvPr/>
        </p:nvSpPr>
        <p:spPr>
          <a:xfrm>
            <a:off x="134700" y="131750"/>
            <a:ext cx="1166700" cy="6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Slide 19</a:t>
            </a:r>
            <a:endParaRPr sz="10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61" name="Shape 61"/>
        <p:cNvGrpSpPr/>
        <p:nvPr/>
      </p:nvGrpSpPr>
      <p:grpSpPr>
        <a:xfrm>
          <a:off x="0" y="0"/>
          <a:ext cx="0" cy="0"/>
          <a:chOff x="0" y="0"/>
          <a:chExt cx="0" cy="0"/>
        </a:xfrm>
      </p:grpSpPr>
      <p:sp>
        <p:nvSpPr>
          <p:cNvPr id="62" name="Google Shape;62;p14"/>
          <p:cNvSpPr txBox="1"/>
          <p:nvPr>
            <p:ph idx="1" type="body"/>
          </p:nvPr>
        </p:nvSpPr>
        <p:spPr>
          <a:xfrm>
            <a:off x="2660125" y="41709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Century Gothic"/>
                <a:ea typeface="Century Gothic"/>
                <a:cs typeface="Century Gothic"/>
                <a:sym typeface="Century Gothic"/>
              </a:rPr>
              <a:t>Look at this person.</a:t>
            </a:r>
            <a:endParaRPr>
              <a:latin typeface="Century Gothic"/>
              <a:ea typeface="Century Gothic"/>
              <a:cs typeface="Century Gothic"/>
              <a:sym typeface="Century Gothic"/>
            </a:endParaRPr>
          </a:p>
        </p:txBody>
      </p:sp>
      <p:pic>
        <p:nvPicPr>
          <p:cNvPr id="63" name="Google Shape;63;p14"/>
          <p:cNvPicPr preferRelativeResize="0"/>
          <p:nvPr/>
        </p:nvPicPr>
        <p:blipFill rotWithShape="1">
          <a:blip r:embed="rId3">
            <a:alphaModFix/>
          </a:blip>
          <a:srcRect b="0" l="14828" r="0" t="0"/>
          <a:stretch/>
        </p:blipFill>
        <p:spPr>
          <a:xfrm>
            <a:off x="2633651" y="1289725"/>
            <a:ext cx="3876700" cy="2564050"/>
          </a:xfrm>
          <a:prstGeom prst="rect">
            <a:avLst/>
          </a:prstGeom>
          <a:noFill/>
          <a:ln>
            <a:noFill/>
          </a:ln>
        </p:spPr>
      </p:pic>
      <p:sp>
        <p:nvSpPr>
          <p:cNvPr id="64" name="Google Shape;64;p14"/>
          <p:cNvSpPr txBox="1"/>
          <p:nvPr/>
        </p:nvSpPr>
        <p:spPr>
          <a:xfrm>
            <a:off x="134700" y="131750"/>
            <a:ext cx="1166700" cy="6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Slide 2</a:t>
            </a:r>
            <a:endParaRPr sz="10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2"/>
          <p:cNvSpPr txBox="1"/>
          <p:nvPr>
            <p:ph type="title"/>
          </p:nvPr>
        </p:nvSpPr>
        <p:spPr>
          <a:xfrm>
            <a:off x="311700" y="-12175"/>
            <a:ext cx="1847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entury Gothic"/>
                <a:ea typeface="Century Gothic"/>
                <a:cs typeface="Century Gothic"/>
                <a:sym typeface="Century Gothic"/>
              </a:rPr>
              <a:t>Citations </a:t>
            </a:r>
            <a:endParaRPr sz="1800">
              <a:solidFill>
                <a:srgbClr val="FFFF00"/>
              </a:solidFill>
              <a:latin typeface="Century Gothic"/>
              <a:ea typeface="Century Gothic"/>
              <a:cs typeface="Century Gothic"/>
              <a:sym typeface="Century Gothic"/>
            </a:endParaRPr>
          </a:p>
        </p:txBody>
      </p:sp>
      <p:sp>
        <p:nvSpPr>
          <p:cNvPr id="202" name="Google Shape;202;p32"/>
          <p:cNvSpPr txBox="1"/>
          <p:nvPr>
            <p:ph idx="1" type="body"/>
          </p:nvPr>
        </p:nvSpPr>
        <p:spPr>
          <a:xfrm>
            <a:off x="311700" y="394650"/>
            <a:ext cx="8697000" cy="463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00000"/>
                </a:solidFill>
                <a:latin typeface="Calibri"/>
                <a:ea typeface="Calibri"/>
                <a:cs typeface="Calibri"/>
                <a:sym typeface="Calibri"/>
              </a:rPr>
              <a:t>slides 1, 2, 3 Jeri Robinson: http://baystatebanner.com/news/2014/nov/19/news-jeri-robinson/</a:t>
            </a:r>
            <a:endParaRPr sz="1200">
              <a:solidFill>
                <a:srgbClr val="000000"/>
              </a:solidFill>
              <a:latin typeface="Calibri"/>
              <a:ea typeface="Calibri"/>
              <a:cs typeface="Calibri"/>
              <a:sym typeface="Calibri"/>
            </a:endParaRPr>
          </a:p>
          <a:p>
            <a:pPr indent="0" lvl="0" marL="0" rtl="0" algn="l">
              <a:spcBef>
                <a:spcPts val="0"/>
              </a:spcBef>
              <a:spcAft>
                <a:spcPts val="0"/>
              </a:spcAft>
              <a:buNone/>
            </a:pPr>
            <a:r>
              <a:rPr lang="en" sz="1200">
                <a:solidFill>
                  <a:srgbClr val="000000"/>
                </a:solidFill>
                <a:latin typeface="Calibri"/>
                <a:ea typeface="Calibri"/>
                <a:cs typeface="Calibri"/>
                <a:sym typeface="Calibri"/>
              </a:rPr>
              <a:t>slide 4: illustration by Rosa Booth</a:t>
            </a:r>
            <a:endParaRPr sz="1200">
              <a:solidFill>
                <a:srgbClr val="000000"/>
              </a:solidFill>
              <a:latin typeface="Calibri"/>
              <a:ea typeface="Calibri"/>
              <a:cs typeface="Calibri"/>
              <a:sym typeface="Calibri"/>
            </a:endParaRPr>
          </a:p>
          <a:p>
            <a:pPr indent="0" lvl="0" marL="0" rtl="0" algn="l">
              <a:spcBef>
                <a:spcPts val="0"/>
              </a:spcBef>
              <a:spcAft>
                <a:spcPts val="0"/>
              </a:spcAft>
              <a:buNone/>
            </a:pPr>
            <a:r>
              <a:rPr lang="en" sz="1200">
                <a:solidFill>
                  <a:srgbClr val="000000"/>
                </a:solidFill>
                <a:latin typeface="Calibri"/>
                <a:ea typeface="Calibri"/>
                <a:cs typeface="Calibri"/>
                <a:sym typeface="Calibri"/>
              </a:rPr>
              <a:t>slide 5: Jeri Robinson personal collection</a:t>
            </a:r>
            <a:endParaRPr sz="1200">
              <a:solidFill>
                <a:srgbClr val="000000"/>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rgbClr val="000000"/>
                </a:solidFill>
                <a:latin typeface="Calibri"/>
                <a:ea typeface="Calibri"/>
                <a:cs typeface="Calibri"/>
                <a:sym typeface="Calibri"/>
              </a:rPr>
              <a:t>slide 6: illustration by Rosa Booth</a:t>
            </a:r>
            <a:endParaRPr sz="1200">
              <a:solidFill>
                <a:srgbClr val="000000"/>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rgbClr val="000000"/>
                </a:solidFill>
                <a:latin typeface="Calibri"/>
                <a:ea typeface="Calibri"/>
                <a:cs typeface="Calibri"/>
                <a:sym typeface="Calibri"/>
              </a:rPr>
              <a:t>slide 7: illustration by Rosa Booth</a:t>
            </a:r>
            <a:endParaRPr sz="1200">
              <a:solidFill>
                <a:srgbClr val="000000"/>
              </a:solidFill>
              <a:latin typeface="Calibri"/>
              <a:ea typeface="Calibri"/>
              <a:cs typeface="Calibri"/>
              <a:sym typeface="Calibri"/>
            </a:endParaRPr>
          </a:p>
          <a:p>
            <a:pPr indent="0" lvl="0" marL="0" rtl="0" algn="l">
              <a:spcBef>
                <a:spcPts val="0"/>
              </a:spcBef>
              <a:spcAft>
                <a:spcPts val="0"/>
              </a:spcAft>
              <a:buNone/>
            </a:pPr>
            <a:r>
              <a:rPr lang="en" sz="1200">
                <a:solidFill>
                  <a:srgbClr val="000000"/>
                </a:solidFill>
                <a:latin typeface="Calibri"/>
                <a:ea typeface="Calibri"/>
                <a:cs typeface="Calibri"/>
                <a:sym typeface="Calibri"/>
              </a:rPr>
              <a:t>slide 8: Lou Gerhig: https://commons.wikimedia.org/wiki/File:Lou_Gehrig_as_a_new_Yankee_11_Jun_1923.jpg</a:t>
            </a:r>
            <a:endParaRPr sz="1200">
              <a:solidFill>
                <a:srgbClr val="000000"/>
              </a:solidFill>
              <a:latin typeface="Calibri"/>
              <a:ea typeface="Calibri"/>
              <a:cs typeface="Calibri"/>
              <a:sym typeface="Calibri"/>
            </a:endParaRPr>
          </a:p>
          <a:p>
            <a:pPr indent="0" lvl="0" marL="0" rtl="0" algn="l">
              <a:spcBef>
                <a:spcPts val="0"/>
              </a:spcBef>
              <a:spcAft>
                <a:spcPts val="0"/>
              </a:spcAft>
              <a:buNone/>
            </a:pPr>
            <a:r>
              <a:rPr lang="en" sz="1200">
                <a:solidFill>
                  <a:srgbClr val="000000"/>
                </a:solidFill>
                <a:latin typeface="Calibri"/>
                <a:ea typeface="Calibri"/>
                <a:cs typeface="Calibri"/>
                <a:sym typeface="Calibri"/>
              </a:rPr>
              <a:t>slide 9: bookmobile: https://www.flickr.com/photos/boston_public_library/5229432227</a:t>
            </a:r>
            <a:endParaRPr sz="1200">
              <a:solidFill>
                <a:srgbClr val="000000"/>
              </a:solidFill>
              <a:latin typeface="Calibri"/>
              <a:ea typeface="Calibri"/>
              <a:cs typeface="Calibri"/>
              <a:sym typeface="Calibri"/>
            </a:endParaRPr>
          </a:p>
          <a:p>
            <a:pPr indent="0" lvl="0" marL="0" rtl="0" algn="l">
              <a:spcBef>
                <a:spcPts val="0"/>
              </a:spcBef>
              <a:spcAft>
                <a:spcPts val="0"/>
              </a:spcAft>
              <a:buNone/>
            </a:pPr>
            <a:r>
              <a:rPr lang="en" sz="1200">
                <a:solidFill>
                  <a:srgbClr val="000000"/>
                </a:solidFill>
                <a:latin typeface="Calibri"/>
                <a:ea typeface="Calibri"/>
                <a:cs typeface="Calibri"/>
                <a:sym typeface="Calibri"/>
              </a:rPr>
              <a:t>slide 10: illustration by Rosa Booth</a:t>
            </a:r>
            <a:endParaRPr sz="1200">
              <a:solidFill>
                <a:srgbClr val="000000"/>
              </a:solidFill>
              <a:latin typeface="Calibri"/>
              <a:ea typeface="Calibri"/>
              <a:cs typeface="Calibri"/>
              <a:sym typeface="Calibri"/>
            </a:endParaRPr>
          </a:p>
          <a:p>
            <a:pPr indent="0" lvl="0" marL="0" rtl="0" algn="l">
              <a:spcBef>
                <a:spcPts val="0"/>
              </a:spcBef>
              <a:spcAft>
                <a:spcPts val="0"/>
              </a:spcAft>
              <a:buNone/>
            </a:pPr>
            <a:r>
              <a:rPr lang="en" sz="1200">
                <a:solidFill>
                  <a:srgbClr val="000000"/>
                </a:solidFill>
                <a:latin typeface="Calibri"/>
                <a:ea typeface="Calibri"/>
                <a:cs typeface="Calibri"/>
                <a:sym typeface="Calibri"/>
              </a:rPr>
              <a:t>slide 11: doorbell: https://www.google.com/url?sa=i&amp;rct=j&amp;q=&amp;esrc=s&amp;source=images&amp;cd=&amp;ved=0ahUKEwj4lfGvtPrWAhVV0GMKHbogDo0QjBwIBA&amp;url=https%3A%2F%2Fupload.wikimedia.org%2Fwikipedia%2Fcommons%2F1%2F1a%2FDoorbell_%2528Wheaton%252C_MD%2529.jpg&amp;authuser=2&amp;psig=AOvVaw1x8bhnlX5kSuBM1sklEfk7&amp;ust=1508424247184472</a:t>
            </a:r>
            <a:endParaRPr sz="1200">
              <a:solidFill>
                <a:srgbClr val="000000"/>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rgbClr val="000000"/>
                </a:solidFill>
                <a:latin typeface="Calibri"/>
                <a:ea typeface="Calibri"/>
                <a:cs typeface="Calibri"/>
                <a:sym typeface="Calibri"/>
              </a:rPr>
              <a:t>slide 12: classroom: https://www.flickr.com/photos/cityofbostonarchives/26819504892</a:t>
            </a:r>
            <a:endParaRPr sz="1200">
              <a:solidFill>
                <a:srgbClr val="000000"/>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rgbClr val="000000"/>
                </a:solidFill>
                <a:latin typeface="Calibri"/>
                <a:ea typeface="Calibri"/>
                <a:cs typeface="Calibri"/>
                <a:sym typeface="Calibri"/>
              </a:rPr>
              <a:t>slide 13: fifth graders: http://coastguard.dodlive.mil/2017/01/building-bright-futures-in-boston/</a:t>
            </a:r>
            <a:endParaRPr sz="1200">
              <a:solidFill>
                <a:srgbClr val="000000"/>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rgbClr val="000000"/>
                </a:solidFill>
                <a:latin typeface="Calibri"/>
                <a:ea typeface="Calibri"/>
                <a:cs typeface="Calibri"/>
                <a:sym typeface="Calibri"/>
              </a:rPr>
              <a:t>slide 14: School Committee: https://www.bostonpublicschools.org/cms/lib/MA01906464/Centricity/Domain/162/SCGroupPhoto2016.jpg and https://patch.com/massachusetts/boston/boston-school-committee-unanimously-votes-oppose-question-2</a:t>
            </a:r>
            <a:endParaRPr sz="1200">
              <a:solidFill>
                <a:srgbClr val="000000"/>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rgbClr val="000000"/>
                </a:solidFill>
                <a:latin typeface="Calibri"/>
                <a:ea typeface="Calibri"/>
                <a:cs typeface="Calibri"/>
                <a:sym typeface="Calibri"/>
              </a:rPr>
              <a:t>slide 15: illustration by Rosa Booth</a:t>
            </a:r>
            <a:endParaRPr sz="1200">
              <a:solidFill>
                <a:srgbClr val="000000"/>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rgbClr val="000000"/>
                </a:solidFill>
                <a:latin typeface="Calibri"/>
                <a:ea typeface="Calibri"/>
                <a:cs typeface="Calibri"/>
                <a:sym typeface="Calibri"/>
              </a:rPr>
              <a:t>slide 16: Boston Children’s Museum: https://www.flickr.com/photos/masstravel/7115836379</a:t>
            </a:r>
            <a:endParaRPr sz="1200">
              <a:solidFill>
                <a:srgbClr val="000000"/>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rgbClr val="000000"/>
                </a:solidFill>
                <a:latin typeface="Calibri"/>
                <a:ea typeface="Calibri"/>
                <a:cs typeface="Calibri"/>
                <a:sym typeface="Calibri"/>
              </a:rPr>
              <a:t>slide 17: Kid Power: https://commons.wikimedia.org/wiki/File:Kid_Power.JPG</a:t>
            </a:r>
            <a:endParaRPr sz="1200">
              <a:solidFill>
                <a:srgbClr val="000000"/>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rgbClr val="000000"/>
                </a:solidFill>
                <a:latin typeface="Calibri"/>
                <a:ea typeface="Calibri"/>
                <a:cs typeface="Calibri"/>
                <a:sym typeface="Calibri"/>
              </a:rPr>
              <a:t>slide 18: New Balance Foundation Climb: https://c1.staticflickr.com/9/8308/7846964502_a9725dda04_b.jpg</a:t>
            </a:r>
            <a:endParaRPr sz="1200">
              <a:solidFill>
                <a:srgbClr val="000000"/>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rgbClr val="000000"/>
                </a:solidFill>
                <a:latin typeface="Calibri"/>
                <a:ea typeface="Calibri"/>
                <a:cs typeface="Calibri"/>
                <a:sym typeface="Calibri"/>
              </a:rPr>
              <a:t>slide 19: Jeri Robinson photo: http://worldchannel.org/programs/episode/amgrad-champion-jeri-robinson/</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68" name="Shape 68"/>
        <p:cNvGrpSpPr/>
        <p:nvPr/>
      </p:nvGrpSpPr>
      <p:grpSpPr>
        <a:xfrm>
          <a:off x="0" y="0"/>
          <a:ext cx="0" cy="0"/>
          <a:chOff x="0" y="0"/>
          <a:chExt cx="0" cy="0"/>
        </a:xfrm>
      </p:grpSpPr>
      <p:sp>
        <p:nvSpPr>
          <p:cNvPr id="69" name="Google Shape;69;p15"/>
          <p:cNvSpPr txBox="1"/>
          <p:nvPr>
            <p:ph idx="1" type="body"/>
          </p:nvPr>
        </p:nvSpPr>
        <p:spPr>
          <a:xfrm>
            <a:off x="1036175" y="64300"/>
            <a:ext cx="6959700" cy="111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Her name is Jeri Robinson. </a:t>
            </a:r>
            <a:endParaRPr>
              <a:latin typeface="Century Gothic"/>
              <a:ea typeface="Century Gothic"/>
              <a:cs typeface="Century Gothic"/>
              <a:sym typeface="Century Gothic"/>
            </a:endParaRPr>
          </a:p>
        </p:txBody>
      </p:sp>
      <p:sp>
        <p:nvSpPr>
          <p:cNvPr id="70" name="Google Shape;70;p15"/>
          <p:cNvSpPr txBox="1"/>
          <p:nvPr>
            <p:ph idx="1" type="body"/>
          </p:nvPr>
        </p:nvSpPr>
        <p:spPr>
          <a:xfrm>
            <a:off x="221550" y="4198275"/>
            <a:ext cx="8700900" cy="468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She is an important person to children in Boston.</a:t>
            </a:r>
            <a:endParaRPr>
              <a:latin typeface="Century Gothic"/>
              <a:ea typeface="Century Gothic"/>
              <a:cs typeface="Century Gothic"/>
              <a:sym typeface="Century Gothic"/>
            </a:endParaRPr>
          </a:p>
        </p:txBody>
      </p:sp>
      <p:pic>
        <p:nvPicPr>
          <p:cNvPr id="71" name="Google Shape;71;p15"/>
          <p:cNvPicPr preferRelativeResize="0"/>
          <p:nvPr/>
        </p:nvPicPr>
        <p:blipFill rotWithShape="1">
          <a:blip r:embed="rId3">
            <a:alphaModFix/>
          </a:blip>
          <a:srcRect b="0" l="14828" r="0" t="0"/>
          <a:stretch/>
        </p:blipFill>
        <p:spPr>
          <a:xfrm>
            <a:off x="2577676" y="1289713"/>
            <a:ext cx="3876700" cy="2564050"/>
          </a:xfrm>
          <a:prstGeom prst="rect">
            <a:avLst/>
          </a:prstGeom>
          <a:noFill/>
          <a:ln>
            <a:noFill/>
          </a:ln>
        </p:spPr>
      </p:pic>
      <p:sp>
        <p:nvSpPr>
          <p:cNvPr id="72" name="Google Shape;72;p15"/>
          <p:cNvSpPr txBox="1"/>
          <p:nvPr/>
        </p:nvSpPr>
        <p:spPr>
          <a:xfrm>
            <a:off x="134700" y="131750"/>
            <a:ext cx="1166700" cy="6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Slide 3</a:t>
            </a:r>
            <a:endParaRPr sz="10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76" name="Shape 76"/>
        <p:cNvGrpSpPr/>
        <p:nvPr/>
      </p:nvGrpSpPr>
      <p:grpSpPr>
        <a:xfrm>
          <a:off x="0" y="0"/>
          <a:ext cx="0" cy="0"/>
          <a:chOff x="0" y="0"/>
          <a:chExt cx="0" cy="0"/>
        </a:xfrm>
      </p:grpSpPr>
      <p:sp>
        <p:nvSpPr>
          <p:cNvPr id="77" name="Google Shape;77;p16"/>
          <p:cNvSpPr txBox="1"/>
          <p:nvPr>
            <p:ph idx="1" type="body"/>
          </p:nvPr>
        </p:nvSpPr>
        <p:spPr>
          <a:xfrm>
            <a:off x="875550" y="4201900"/>
            <a:ext cx="73725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Jeri has lived in Boston her whole life. When she was a child, she</a:t>
            </a:r>
            <a:r>
              <a:rPr lang="en">
                <a:latin typeface="Century Gothic"/>
                <a:ea typeface="Century Gothic"/>
                <a:cs typeface="Century Gothic"/>
                <a:sym typeface="Century Gothic"/>
              </a:rPr>
              <a:t> attended the Nathan Hale School, a public school in Roxbury</a:t>
            </a:r>
            <a:r>
              <a:rPr lang="en">
                <a:latin typeface="Century Gothic"/>
                <a:ea typeface="Century Gothic"/>
                <a:cs typeface="Century Gothic"/>
                <a:sym typeface="Century Gothic"/>
              </a:rPr>
              <a:t>. </a:t>
            </a:r>
            <a:endParaRPr>
              <a:latin typeface="Century Gothic"/>
              <a:ea typeface="Century Gothic"/>
              <a:cs typeface="Century Gothic"/>
              <a:sym typeface="Century Gothic"/>
            </a:endParaRPr>
          </a:p>
        </p:txBody>
      </p:sp>
      <p:pic>
        <p:nvPicPr>
          <p:cNvPr id="78" name="Google Shape;78;p16"/>
          <p:cNvPicPr preferRelativeResize="0"/>
          <p:nvPr/>
        </p:nvPicPr>
        <p:blipFill>
          <a:blip r:embed="rId3">
            <a:alphaModFix/>
          </a:blip>
          <a:stretch>
            <a:fillRect/>
          </a:stretch>
        </p:blipFill>
        <p:spPr>
          <a:xfrm rot="-5400000">
            <a:off x="2658562" y="-676688"/>
            <a:ext cx="3806475" cy="5568700"/>
          </a:xfrm>
          <a:prstGeom prst="rect">
            <a:avLst/>
          </a:prstGeom>
          <a:noFill/>
          <a:ln>
            <a:noFill/>
          </a:ln>
        </p:spPr>
      </p:pic>
      <p:sp>
        <p:nvSpPr>
          <p:cNvPr id="79" name="Google Shape;79;p16"/>
          <p:cNvSpPr txBox="1"/>
          <p:nvPr/>
        </p:nvSpPr>
        <p:spPr>
          <a:xfrm>
            <a:off x="134700" y="131750"/>
            <a:ext cx="1166700" cy="6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Slide 4</a:t>
            </a:r>
            <a:endParaRPr sz="10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83" name="Shape 83"/>
        <p:cNvGrpSpPr/>
        <p:nvPr/>
      </p:nvGrpSpPr>
      <p:grpSpPr>
        <a:xfrm>
          <a:off x="0" y="0"/>
          <a:ext cx="0" cy="0"/>
          <a:chOff x="0" y="0"/>
          <a:chExt cx="0" cy="0"/>
        </a:xfrm>
      </p:grpSpPr>
      <p:sp>
        <p:nvSpPr>
          <p:cNvPr id="84" name="Google Shape;84;p17"/>
          <p:cNvSpPr txBox="1"/>
          <p:nvPr>
            <p:ph idx="1" type="body"/>
          </p:nvPr>
        </p:nvSpPr>
        <p:spPr>
          <a:xfrm>
            <a:off x="955150" y="2269200"/>
            <a:ext cx="3731100" cy="60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rgbClr val="0B5394"/>
                </a:solidFill>
                <a:latin typeface="Century Gothic"/>
                <a:ea typeface="Century Gothic"/>
                <a:cs typeface="Century Gothic"/>
                <a:sym typeface="Century Gothic"/>
              </a:rPr>
              <a:t>“I thought it was the best school in the whole world.” </a:t>
            </a:r>
            <a:endParaRPr i="1">
              <a:solidFill>
                <a:srgbClr val="0B5394"/>
              </a:solidFill>
              <a:latin typeface="Century Gothic"/>
              <a:ea typeface="Century Gothic"/>
              <a:cs typeface="Century Gothic"/>
              <a:sym typeface="Century Gothic"/>
            </a:endParaRPr>
          </a:p>
          <a:p>
            <a:pPr indent="0" lvl="0" marL="0" rtl="0" algn="l">
              <a:spcBef>
                <a:spcPts val="0"/>
              </a:spcBef>
              <a:spcAft>
                <a:spcPts val="0"/>
              </a:spcAft>
              <a:buNone/>
            </a:pPr>
            <a:r>
              <a:t/>
            </a:r>
            <a:endParaRPr>
              <a:latin typeface="Avenir"/>
              <a:ea typeface="Avenir"/>
              <a:cs typeface="Avenir"/>
              <a:sym typeface="Avenir"/>
            </a:endParaRPr>
          </a:p>
        </p:txBody>
      </p:sp>
      <p:pic>
        <p:nvPicPr>
          <p:cNvPr id="85" name="Google Shape;85;p17"/>
          <p:cNvPicPr preferRelativeResize="0"/>
          <p:nvPr/>
        </p:nvPicPr>
        <p:blipFill>
          <a:blip r:embed="rId3">
            <a:alphaModFix/>
          </a:blip>
          <a:stretch>
            <a:fillRect/>
          </a:stretch>
        </p:blipFill>
        <p:spPr>
          <a:xfrm>
            <a:off x="4934750" y="492375"/>
            <a:ext cx="2886075" cy="3838575"/>
          </a:xfrm>
          <a:prstGeom prst="rect">
            <a:avLst/>
          </a:prstGeom>
          <a:noFill/>
          <a:ln cap="flat" cmpd="sng" w="9525">
            <a:solidFill>
              <a:srgbClr val="660000"/>
            </a:solidFill>
            <a:prstDash val="solid"/>
            <a:round/>
            <a:headEnd len="sm" w="sm" type="none"/>
            <a:tailEnd len="sm" w="sm" type="none"/>
          </a:ln>
        </p:spPr>
      </p:pic>
      <p:sp>
        <p:nvSpPr>
          <p:cNvPr id="86" name="Google Shape;86;p17"/>
          <p:cNvSpPr txBox="1"/>
          <p:nvPr>
            <p:ph idx="1" type="body"/>
          </p:nvPr>
        </p:nvSpPr>
        <p:spPr>
          <a:xfrm>
            <a:off x="4934675" y="4330950"/>
            <a:ext cx="28860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entury Gothic"/>
                <a:ea typeface="Century Gothic"/>
                <a:cs typeface="Century Gothic"/>
                <a:sym typeface="Century Gothic"/>
              </a:rPr>
              <a:t>Jeri on her first day of kindergarten</a:t>
            </a:r>
            <a:endParaRPr sz="1200">
              <a:latin typeface="Century Gothic"/>
              <a:ea typeface="Century Gothic"/>
              <a:cs typeface="Century Gothic"/>
              <a:sym typeface="Century Gothic"/>
            </a:endParaRPr>
          </a:p>
        </p:txBody>
      </p:sp>
      <p:sp>
        <p:nvSpPr>
          <p:cNvPr id="87" name="Google Shape;87;p17"/>
          <p:cNvSpPr txBox="1"/>
          <p:nvPr/>
        </p:nvSpPr>
        <p:spPr>
          <a:xfrm>
            <a:off x="134700" y="131750"/>
            <a:ext cx="1166700" cy="6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Slide 5</a:t>
            </a:r>
            <a:endParaRPr sz="10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91" name="Shape 91"/>
        <p:cNvGrpSpPr/>
        <p:nvPr/>
      </p:nvGrpSpPr>
      <p:grpSpPr>
        <a:xfrm>
          <a:off x="0" y="0"/>
          <a:ext cx="0" cy="0"/>
          <a:chOff x="0" y="0"/>
          <a:chExt cx="0" cy="0"/>
        </a:xfrm>
      </p:grpSpPr>
      <p:sp>
        <p:nvSpPr>
          <p:cNvPr id="92" name="Google Shape;92;p18"/>
          <p:cNvSpPr txBox="1"/>
          <p:nvPr>
            <p:ph idx="1" type="body"/>
          </p:nvPr>
        </p:nvSpPr>
        <p:spPr>
          <a:xfrm>
            <a:off x="578125" y="3758375"/>
            <a:ext cx="8129100" cy="8343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a:solidFill>
                  <a:srgbClr val="0B5394"/>
                </a:solidFill>
                <a:latin typeface="Century Gothic"/>
                <a:ea typeface="Century Gothic"/>
                <a:cs typeface="Century Gothic"/>
                <a:sym typeface="Century Gothic"/>
              </a:rPr>
              <a:t>“The Nathan Hale was only across the street and up the hill from where I lived, so I could walk to school every day. On some days, because my teachers used to come to school on the bus, I would wait outside my house for my teachers to come up the street from the bus stop, and I would walk up the street to school with them in the morning.” </a:t>
            </a:r>
            <a:endParaRPr>
              <a:solidFill>
                <a:srgbClr val="0B5394"/>
              </a:solidFill>
              <a:latin typeface="Century Gothic"/>
              <a:ea typeface="Century Gothic"/>
              <a:cs typeface="Century Gothic"/>
              <a:sym typeface="Century Gothic"/>
            </a:endParaRPr>
          </a:p>
        </p:txBody>
      </p:sp>
      <p:pic>
        <p:nvPicPr>
          <p:cNvPr id="93" name="Google Shape;93;p18"/>
          <p:cNvPicPr preferRelativeResize="0"/>
          <p:nvPr/>
        </p:nvPicPr>
        <p:blipFill>
          <a:blip r:embed="rId3">
            <a:alphaModFix/>
          </a:blip>
          <a:stretch>
            <a:fillRect/>
          </a:stretch>
        </p:blipFill>
        <p:spPr>
          <a:xfrm>
            <a:off x="1900575" y="317575"/>
            <a:ext cx="5490826" cy="2962325"/>
          </a:xfrm>
          <a:prstGeom prst="rect">
            <a:avLst/>
          </a:prstGeom>
          <a:noFill/>
          <a:ln>
            <a:noFill/>
          </a:ln>
        </p:spPr>
      </p:pic>
      <p:sp>
        <p:nvSpPr>
          <p:cNvPr id="94" name="Google Shape;94;p18"/>
          <p:cNvSpPr txBox="1"/>
          <p:nvPr/>
        </p:nvSpPr>
        <p:spPr>
          <a:xfrm>
            <a:off x="134875" y="164550"/>
            <a:ext cx="1166700" cy="6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Slide 6</a:t>
            </a:r>
            <a:endParaRPr sz="10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98" name="Shape 98"/>
        <p:cNvGrpSpPr/>
        <p:nvPr/>
      </p:nvGrpSpPr>
      <p:grpSpPr>
        <a:xfrm>
          <a:off x="0" y="0"/>
          <a:ext cx="0" cy="0"/>
          <a:chOff x="0" y="0"/>
          <a:chExt cx="0" cy="0"/>
        </a:xfrm>
      </p:grpSpPr>
      <p:sp>
        <p:nvSpPr>
          <p:cNvPr id="99" name="Google Shape;99;p19"/>
          <p:cNvSpPr txBox="1"/>
          <p:nvPr>
            <p:ph idx="1" type="body"/>
          </p:nvPr>
        </p:nvSpPr>
        <p:spPr>
          <a:xfrm>
            <a:off x="933825" y="541575"/>
            <a:ext cx="7396500" cy="6051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a:latin typeface="Century Gothic"/>
                <a:ea typeface="Century Gothic"/>
                <a:cs typeface="Century Gothic"/>
                <a:sym typeface="Century Gothic"/>
              </a:rPr>
              <a:t>In second grade, Jeri’s favorite subjects were math and reading. </a:t>
            </a:r>
            <a:endParaRPr>
              <a:latin typeface="Century Gothic"/>
              <a:ea typeface="Century Gothic"/>
              <a:cs typeface="Century Gothic"/>
              <a:sym typeface="Century Gothic"/>
            </a:endParaRPr>
          </a:p>
        </p:txBody>
      </p:sp>
      <p:sp>
        <p:nvSpPr>
          <p:cNvPr id="100" name="Google Shape;100;p19"/>
          <p:cNvSpPr txBox="1"/>
          <p:nvPr/>
        </p:nvSpPr>
        <p:spPr>
          <a:xfrm>
            <a:off x="1126800" y="3511825"/>
            <a:ext cx="6890400" cy="123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800">
                <a:solidFill>
                  <a:srgbClr val="0B5394"/>
                </a:solidFill>
                <a:latin typeface="Century Gothic"/>
                <a:ea typeface="Century Gothic"/>
                <a:cs typeface="Century Gothic"/>
                <a:sym typeface="Century Gothic"/>
              </a:rPr>
              <a:t>“</a:t>
            </a:r>
            <a:r>
              <a:rPr i="1" lang="en" sz="1800">
                <a:solidFill>
                  <a:srgbClr val="0B5394"/>
                </a:solidFill>
                <a:latin typeface="Century Gothic"/>
                <a:ea typeface="Century Gothic"/>
                <a:cs typeface="Century Gothic"/>
                <a:sym typeface="Century Gothic"/>
              </a:rPr>
              <a:t>We learned a lot of poetry. In those days we didn’t have a lot of homework, but the two things we consistently had were spelling words and poems. So we learned lots and lots of poetry.”</a:t>
            </a:r>
            <a:r>
              <a:rPr lang="en" sz="1800">
                <a:solidFill>
                  <a:schemeClr val="dk1"/>
                </a:solidFill>
                <a:latin typeface="Century Gothic"/>
                <a:ea typeface="Century Gothic"/>
                <a:cs typeface="Century Gothic"/>
                <a:sym typeface="Century Gothic"/>
              </a:rPr>
              <a:t> </a:t>
            </a:r>
            <a:endParaRPr sz="1800">
              <a:latin typeface="Century Gothic"/>
              <a:ea typeface="Century Gothic"/>
              <a:cs typeface="Century Gothic"/>
              <a:sym typeface="Century Gothic"/>
            </a:endParaRPr>
          </a:p>
        </p:txBody>
      </p:sp>
      <p:pic>
        <p:nvPicPr>
          <p:cNvPr id="101" name="Google Shape;101;p19"/>
          <p:cNvPicPr preferRelativeResize="0"/>
          <p:nvPr/>
        </p:nvPicPr>
        <p:blipFill>
          <a:blip r:embed="rId3">
            <a:alphaModFix/>
          </a:blip>
          <a:stretch>
            <a:fillRect/>
          </a:stretch>
        </p:blipFill>
        <p:spPr>
          <a:xfrm rot="5400000">
            <a:off x="3417750" y="1069124"/>
            <a:ext cx="2308500" cy="2795350"/>
          </a:xfrm>
          <a:prstGeom prst="rect">
            <a:avLst/>
          </a:prstGeom>
          <a:noFill/>
          <a:ln>
            <a:noFill/>
          </a:ln>
        </p:spPr>
      </p:pic>
      <p:sp>
        <p:nvSpPr>
          <p:cNvPr id="102" name="Google Shape;102;p19"/>
          <p:cNvSpPr txBox="1"/>
          <p:nvPr/>
        </p:nvSpPr>
        <p:spPr>
          <a:xfrm>
            <a:off x="134700" y="131750"/>
            <a:ext cx="1166700" cy="6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Slide 7</a:t>
            </a:r>
            <a:endParaRPr sz="10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06" name="Shape 106"/>
        <p:cNvGrpSpPr/>
        <p:nvPr/>
      </p:nvGrpSpPr>
      <p:grpSpPr>
        <a:xfrm>
          <a:off x="0" y="0"/>
          <a:ext cx="0" cy="0"/>
          <a:chOff x="0" y="0"/>
          <a:chExt cx="0" cy="0"/>
        </a:xfrm>
      </p:grpSpPr>
      <p:sp>
        <p:nvSpPr>
          <p:cNvPr id="107" name="Google Shape;107;p20"/>
          <p:cNvSpPr txBox="1"/>
          <p:nvPr>
            <p:ph idx="1" type="body"/>
          </p:nvPr>
        </p:nvSpPr>
        <p:spPr>
          <a:xfrm>
            <a:off x="4620325" y="1665688"/>
            <a:ext cx="4152900" cy="2031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a:solidFill>
                  <a:srgbClr val="0B5394"/>
                </a:solidFill>
                <a:latin typeface="Century Gothic"/>
                <a:ea typeface="Century Gothic"/>
                <a:cs typeface="Century Gothic"/>
                <a:sym typeface="Century Gothic"/>
              </a:rPr>
              <a:t>“My favorite book to read in the second grade was a book about Lou Gehrig, who was a baseball player. And the reason I liked that book was that he was left-handed and I am left-handed.”</a:t>
            </a:r>
            <a:endParaRPr i="1">
              <a:solidFill>
                <a:srgbClr val="0B5394"/>
              </a:solidFill>
              <a:latin typeface="Century Gothic"/>
              <a:ea typeface="Century Gothic"/>
              <a:cs typeface="Century Gothic"/>
              <a:sym typeface="Century Gothic"/>
            </a:endParaRPr>
          </a:p>
          <a:p>
            <a:pPr indent="0" lvl="0" marL="0" rtl="0" algn="l">
              <a:spcBef>
                <a:spcPts val="0"/>
              </a:spcBef>
              <a:spcAft>
                <a:spcPts val="0"/>
              </a:spcAft>
              <a:buNone/>
            </a:pPr>
            <a:r>
              <a:t/>
            </a:r>
            <a:endParaRPr>
              <a:latin typeface="Avenir"/>
              <a:ea typeface="Avenir"/>
              <a:cs typeface="Avenir"/>
              <a:sym typeface="Avenir"/>
            </a:endParaRPr>
          </a:p>
        </p:txBody>
      </p:sp>
      <p:pic>
        <p:nvPicPr>
          <p:cNvPr id="108" name="Google Shape;108;p20"/>
          <p:cNvPicPr preferRelativeResize="0"/>
          <p:nvPr/>
        </p:nvPicPr>
        <p:blipFill>
          <a:blip r:embed="rId3">
            <a:alphaModFix/>
          </a:blip>
          <a:stretch>
            <a:fillRect/>
          </a:stretch>
        </p:blipFill>
        <p:spPr>
          <a:xfrm>
            <a:off x="1001900" y="735175"/>
            <a:ext cx="3059075" cy="3892325"/>
          </a:xfrm>
          <a:prstGeom prst="rect">
            <a:avLst/>
          </a:prstGeom>
          <a:noFill/>
          <a:ln>
            <a:noFill/>
          </a:ln>
        </p:spPr>
      </p:pic>
      <p:sp>
        <p:nvSpPr>
          <p:cNvPr id="109" name="Google Shape;109;p20"/>
          <p:cNvSpPr txBox="1"/>
          <p:nvPr/>
        </p:nvSpPr>
        <p:spPr>
          <a:xfrm>
            <a:off x="134700" y="131750"/>
            <a:ext cx="1166700" cy="6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Slide 8</a:t>
            </a:r>
            <a:endParaRPr sz="10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13" name="Shape 113"/>
        <p:cNvGrpSpPr/>
        <p:nvPr/>
      </p:nvGrpSpPr>
      <p:grpSpPr>
        <a:xfrm>
          <a:off x="0" y="0"/>
          <a:ext cx="0" cy="0"/>
          <a:chOff x="0" y="0"/>
          <a:chExt cx="0" cy="0"/>
        </a:xfrm>
      </p:grpSpPr>
      <p:sp>
        <p:nvSpPr>
          <p:cNvPr id="114" name="Google Shape;114;p21"/>
          <p:cNvSpPr txBox="1"/>
          <p:nvPr>
            <p:ph idx="1" type="body"/>
          </p:nvPr>
        </p:nvSpPr>
        <p:spPr>
          <a:xfrm>
            <a:off x="424125" y="2337950"/>
            <a:ext cx="4192200" cy="2385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a:solidFill>
                  <a:srgbClr val="0B5394"/>
                </a:solidFill>
                <a:latin typeface="Century Gothic"/>
                <a:ea typeface="Century Gothic"/>
                <a:cs typeface="Century Gothic"/>
                <a:sym typeface="Century Gothic"/>
              </a:rPr>
              <a:t>“We did not have a library in our school, but the bookmobile used to come every week. You could go outside to the bookmobile, and you could take out three books and take them home. And every week you got to bring them back again.”</a:t>
            </a:r>
            <a:endParaRPr i="1">
              <a:solidFill>
                <a:srgbClr val="0B5394"/>
              </a:solidFill>
              <a:latin typeface="Century Gothic"/>
              <a:ea typeface="Century Gothic"/>
              <a:cs typeface="Century Gothic"/>
              <a:sym typeface="Century Gothic"/>
            </a:endParaRPr>
          </a:p>
          <a:p>
            <a:pPr indent="0" lvl="0" marL="0" rtl="0" algn="l">
              <a:spcBef>
                <a:spcPts val="0"/>
              </a:spcBef>
              <a:spcAft>
                <a:spcPts val="0"/>
              </a:spcAft>
              <a:buNone/>
            </a:pPr>
            <a:r>
              <a:t/>
            </a:r>
            <a:endParaRPr>
              <a:latin typeface="Avenir"/>
              <a:ea typeface="Avenir"/>
              <a:cs typeface="Avenir"/>
              <a:sym typeface="Avenir"/>
            </a:endParaRPr>
          </a:p>
        </p:txBody>
      </p:sp>
      <p:pic>
        <p:nvPicPr>
          <p:cNvPr id="115" name="Google Shape;115;p21"/>
          <p:cNvPicPr preferRelativeResize="0"/>
          <p:nvPr/>
        </p:nvPicPr>
        <p:blipFill rotWithShape="1">
          <a:blip r:embed="rId3">
            <a:alphaModFix/>
          </a:blip>
          <a:srcRect b="11957" l="3166" r="0" t="7306"/>
          <a:stretch/>
        </p:blipFill>
        <p:spPr>
          <a:xfrm>
            <a:off x="4864925" y="2077200"/>
            <a:ext cx="3949650" cy="2646350"/>
          </a:xfrm>
          <a:prstGeom prst="rect">
            <a:avLst/>
          </a:prstGeom>
          <a:noFill/>
          <a:ln>
            <a:noFill/>
          </a:ln>
        </p:spPr>
      </p:pic>
      <p:sp>
        <p:nvSpPr>
          <p:cNvPr id="116" name="Google Shape;116;p21"/>
          <p:cNvSpPr txBox="1"/>
          <p:nvPr/>
        </p:nvSpPr>
        <p:spPr>
          <a:xfrm>
            <a:off x="134700" y="131750"/>
            <a:ext cx="1166700" cy="6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Slide 9</a:t>
            </a:r>
            <a:endParaRPr sz="1000">
              <a:latin typeface="Calibri"/>
              <a:ea typeface="Calibri"/>
              <a:cs typeface="Calibri"/>
              <a:sym typeface="Calibri"/>
            </a:endParaRPr>
          </a:p>
        </p:txBody>
      </p:sp>
      <p:sp>
        <p:nvSpPr>
          <p:cNvPr id="117" name="Google Shape;117;p21"/>
          <p:cNvSpPr txBox="1"/>
          <p:nvPr/>
        </p:nvSpPr>
        <p:spPr>
          <a:xfrm>
            <a:off x="1183900" y="198975"/>
            <a:ext cx="7581000" cy="180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800">
                <a:solidFill>
                  <a:srgbClr val="0B5394"/>
                </a:solidFill>
                <a:latin typeface="Century Gothic"/>
                <a:ea typeface="Century Gothic"/>
                <a:cs typeface="Century Gothic"/>
                <a:sym typeface="Century Gothic"/>
              </a:rPr>
              <a:t>“Because we were a small school, there were lots of things we didn’t have in our school. The Nathan Hale did not have a lunchroom; it did not have an auditorium; but it had a big hall upstairs. So we would get together and have music out in the hallway. And sing.”  </a:t>
            </a:r>
            <a:endParaRPr i="1" sz="1800">
              <a:solidFill>
                <a:srgbClr val="0B5394"/>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99A4039A44494392F3C6644174EFD4" ma:contentTypeVersion="17" ma:contentTypeDescription="Create a new document." ma:contentTypeScope="" ma:versionID="4c70364f81099f1f955b8d54a5564545">
  <xsd:schema xmlns:xsd="http://www.w3.org/2001/XMLSchema" xmlns:xs="http://www.w3.org/2001/XMLSchema" xmlns:p="http://schemas.microsoft.com/office/2006/metadata/properties" xmlns:ns2="d88a5585-8329-475e-b2d5-3ecaed923975" xmlns:ns3="8e4d829d-fbfb-4b2f-b3ff-512c8664d3e8" targetNamespace="http://schemas.microsoft.com/office/2006/metadata/properties" ma:root="true" ma:fieldsID="27700258b162cd936c08902e4b68cde6" ns2:_="" ns3:_="">
    <xsd:import namespace="d88a5585-8329-475e-b2d5-3ecaed923975"/>
    <xsd:import namespace="8e4d829d-fbfb-4b2f-b3ff-512c8664d3e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Not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ie8f5300a76e4615ac8677561665fe8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8a5585-8329-475e-b2d5-3ecaed9239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Notes" ma:index="14" nillable="true" ma:displayName="Notes" ma:format="Dropdown" ma:internalName="Notes">
      <xsd:simpleType>
        <xsd:restriction base="dms:Text">
          <xsd:maxLength value="255"/>
        </xsd:restrictio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e407dca-7e10-41d8-9780-494ed3966f68"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ie8f5300a76e4615ac8677561665fe8e" ma:index="24" nillable="true" ma:taxonomy="true" ma:internalName="ie8f5300a76e4615ac8677561665fe8e" ma:taxonomyFieldName="Metadata" ma:displayName="Metadata" ma:default="" ma:fieldId="{2e8f5300-a76e-4615-ac86-77561665fe8e}" ma:sspId="8e407dca-7e10-41d8-9780-494ed3966f68" ma:termSetId="548a93fa-6488-4950-9383-a5b0d998091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e4d829d-fbfb-4b2f-b3ff-512c8664d3e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01382a6-fd2a-4255-8c6f-25838e23e578}" ma:internalName="TaxCatchAll" ma:showField="CatchAllData" ma:web="8e4d829d-fbfb-4b2f-b3ff-512c8664d3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e4d829d-fbfb-4b2f-b3ff-512c8664d3e8" xsi:nil="true"/>
    <Notes xmlns="d88a5585-8329-475e-b2d5-3ecaed923975" xsi:nil="true"/>
    <ie8f5300a76e4615ac8677561665fe8e xmlns="d88a5585-8329-475e-b2d5-3ecaed923975">
      <Terms xmlns="http://schemas.microsoft.com/office/infopath/2007/PartnerControls"/>
    </ie8f5300a76e4615ac8677561665fe8e>
    <lcf76f155ced4ddcb4097134ff3c332f xmlns="d88a5585-8329-475e-b2d5-3ecaed92397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1D5F512-7704-495B-AE72-534F8A8D743E}"/>
</file>

<file path=customXml/itemProps2.xml><?xml version="1.0" encoding="utf-8"?>
<ds:datastoreItem xmlns:ds="http://schemas.openxmlformats.org/officeDocument/2006/customXml" ds:itemID="{543DB9EC-FB5F-4953-B582-1B09BC614318}"/>
</file>

<file path=customXml/itemProps3.xml><?xml version="1.0" encoding="utf-8"?>
<ds:datastoreItem xmlns:ds="http://schemas.openxmlformats.org/officeDocument/2006/customXml" ds:itemID="{92545A64-F655-441B-BCC3-049E5252ACC8}"/>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0x010100E199A4039A44494392F3C6644174EFD4</vt:lpwstr>
  </property>
</Properties>
</file>