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entury Gothic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font" Target="fonts/CenturyGothic-boldItalic.fntdata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21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font" Target="fonts/CenturyGothic-italic.fntdata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font" Target="fonts/CenturyGothic-bold.fntdata"/><Relationship Id="rId20" Type="http://schemas.openxmlformats.org/officeDocument/2006/relationships/customXml" Target="../customXml/item2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5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customXml" Target="../customXml/item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aa2f53816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aa2f53816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aa2f538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aa2f538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https://www.perkypet.com/articles/squirrel-nests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aa2f53816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aa2f5381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aa2f53816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aa2f53816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https://www.houstonchronicle.com/opinion/editorials/article/Thumbs-up-thumbs-down-12295067.php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eaa2f53816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eaa2f53816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e94f68879_0_6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e94f68879_0_6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aa2f53816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aa2f53816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https://www.ifse.ca/financial-services-needs-female-leaders-next/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https://digitalpromise.org/2019/04/29/equity-in-schools-access-technology/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e94f68879_0_7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e94f68879_0_7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de94f68879_0_7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de94f68879_0_7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Relationship Id="rId4" Type="http://schemas.openxmlformats.org/officeDocument/2006/relationships/hyperlink" Target="http://drive.google.com/file/d/1GY-tA1h0cexejkLBxnjyJNCTp6WT0O8w/view" TargetMode="External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Words with Multiple Meanings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7308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Vocabulary &amp; Language Week 7, Days 3-4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still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265500" y="2758100"/>
            <a:ext cx="4045200" cy="16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66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adjective</a:t>
            </a:r>
            <a:endParaRPr sz="1800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 moving</a:t>
            </a:r>
            <a:endParaRPr sz="18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0275" y="1089450"/>
            <a:ext cx="3676650" cy="226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580650" y="2249400"/>
            <a:ext cx="7982700" cy="6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It has been ten minutes, and it is </a:t>
            </a:r>
            <a:r>
              <a:rPr b="1" lang="en" sz="2400">
                <a:latin typeface="Century Gothic"/>
                <a:ea typeface="Century Gothic"/>
                <a:cs typeface="Century Gothic"/>
                <a:sym typeface="Century Gothic"/>
              </a:rPr>
              <a:t>still</a:t>
            </a: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 not their turn.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judge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265500" y="2758100"/>
            <a:ext cx="4045200" cy="16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66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verb</a:t>
            </a:r>
            <a:endParaRPr sz="1800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form a positive or negative opinion about something</a:t>
            </a:r>
            <a:endParaRPr sz="18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5725" y="747625"/>
            <a:ext cx="3840050" cy="2928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817100"/>
            <a:ext cx="8839196" cy="35092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7" title="sophia 4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55448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/>
        </p:nvSpPr>
        <p:spPr>
          <a:xfrm>
            <a:off x="580650" y="2249400"/>
            <a:ext cx="7982700" cy="6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Don’t </a:t>
            </a:r>
            <a:r>
              <a:rPr b="1" lang="en" sz="2400">
                <a:latin typeface="Century Gothic"/>
                <a:ea typeface="Century Gothic"/>
                <a:cs typeface="Century Gothic"/>
                <a:sym typeface="Century Gothic"/>
              </a:rPr>
              <a:t>judge</a:t>
            </a: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 a book by its cover.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foundation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1" name="Google Shape;91;p19"/>
          <p:cNvSpPr txBox="1"/>
          <p:nvPr>
            <p:ph idx="1" type="subTitle"/>
          </p:nvPr>
        </p:nvSpPr>
        <p:spPr>
          <a:xfrm>
            <a:off x="265500" y="2758100"/>
            <a:ext cx="4045200" cy="16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66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noun</a:t>
            </a:r>
            <a:endParaRPr sz="1800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 organization or institution that offers money to support the work of other organizations or people</a:t>
            </a:r>
            <a:endParaRPr sz="18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2" name="Google Shape;92;p19"/>
          <p:cNvPicPr preferRelativeResize="0"/>
          <p:nvPr/>
        </p:nvPicPr>
        <p:blipFill rotWithShape="1">
          <a:blip r:embed="rId3">
            <a:alphaModFix/>
          </a:blip>
          <a:srcRect b="6524" l="12200" r="5024" t="10037"/>
          <a:stretch/>
        </p:blipFill>
        <p:spPr>
          <a:xfrm>
            <a:off x="5336113" y="850025"/>
            <a:ext cx="2892425" cy="196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9"/>
          <p:cNvPicPr preferRelativeResize="0"/>
          <p:nvPr/>
        </p:nvPicPr>
        <p:blipFill rotWithShape="1">
          <a:blip r:embed="rId4">
            <a:alphaModFix/>
          </a:blip>
          <a:srcRect b="7295" l="6285" r="5187" t="0"/>
          <a:stretch/>
        </p:blipFill>
        <p:spPr>
          <a:xfrm>
            <a:off x="4995022" y="3144175"/>
            <a:ext cx="3781615" cy="148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/>
        </p:nvSpPr>
        <p:spPr>
          <a:xfrm>
            <a:off x="580650" y="2249400"/>
            <a:ext cx="7982700" cy="6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The </a:t>
            </a:r>
            <a:r>
              <a:rPr b="1" lang="en" sz="2400">
                <a:latin typeface="Century Gothic"/>
                <a:ea typeface="Century Gothic"/>
                <a:cs typeface="Century Gothic"/>
                <a:sym typeface="Century Gothic"/>
              </a:rPr>
              <a:t>foundation</a:t>
            </a:r>
            <a:r>
              <a:rPr lang="en" sz="2400">
                <a:latin typeface="Century Gothic"/>
                <a:ea typeface="Century Gothic"/>
                <a:cs typeface="Century Gothic"/>
                <a:sym typeface="Century Gothic"/>
              </a:rPr>
              <a:t> will donate 100 tablets.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Words with Multiple Meanings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1"/>
          <p:cNvSpPr txBox="1"/>
          <p:nvPr/>
        </p:nvSpPr>
        <p:spPr>
          <a:xfrm>
            <a:off x="343725" y="1206850"/>
            <a:ext cx="8488500" cy="3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AutoNum type="arabicPeriod"/>
            </a:pP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Choose one of the other words we explored yesterday: </a:t>
            </a:r>
            <a:r>
              <a:rPr b="1"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still</a:t>
            </a: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b="1"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judge</a:t>
            </a: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</a:t>
            </a: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or </a:t>
            </a:r>
            <a:r>
              <a:rPr b="1"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foundation</a:t>
            </a: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AutoNum type="arabicPeriod"/>
            </a:pPr>
            <a:r>
              <a:rPr lang="en"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Write two sentences with that word, one showing each meaning of the word.</a:t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9A4039A44494392F3C6644174EFD4" ma:contentTypeVersion="17" ma:contentTypeDescription="Create a new document." ma:contentTypeScope="" ma:versionID="4c70364f81099f1f955b8d54a5564545">
  <xsd:schema xmlns:xsd="http://www.w3.org/2001/XMLSchema" xmlns:xs="http://www.w3.org/2001/XMLSchema" xmlns:p="http://schemas.microsoft.com/office/2006/metadata/properties" xmlns:ns2="d88a5585-8329-475e-b2d5-3ecaed923975" xmlns:ns3="8e4d829d-fbfb-4b2f-b3ff-512c8664d3e8" targetNamespace="http://schemas.microsoft.com/office/2006/metadata/properties" ma:root="true" ma:fieldsID="27700258b162cd936c08902e4b68cde6" ns2:_="" ns3:_="">
    <xsd:import namespace="d88a5585-8329-475e-b2d5-3ecaed923975"/>
    <xsd:import namespace="8e4d829d-fbfb-4b2f-b3ff-512c8664d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Not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ie8f5300a76e4615ac8677561665fe8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5585-8329-475e-b2d5-3ecaed923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e407dca-7e10-41d8-9780-494ed3966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e8f5300a76e4615ac8677561665fe8e" ma:index="24" nillable="true" ma:taxonomy="true" ma:internalName="ie8f5300a76e4615ac8677561665fe8e" ma:taxonomyFieldName="Metadata" ma:displayName="Metadata" ma:default="" ma:fieldId="{2e8f5300-a76e-4615-ac86-77561665fe8e}" ma:sspId="8e407dca-7e10-41d8-9780-494ed3966f68" ma:termSetId="548a93fa-6488-4950-9383-a5b0d998091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d829d-fbfb-4b2f-b3ff-512c8664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01382a6-fd2a-4255-8c6f-25838e23e578}" ma:internalName="TaxCatchAll" ma:showField="CatchAllData" ma:web="8e4d829d-fbfb-4b2f-b3ff-512c8664d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d829d-fbfb-4b2f-b3ff-512c8664d3e8" xsi:nil="true"/>
    <Notes xmlns="d88a5585-8329-475e-b2d5-3ecaed923975" xsi:nil="true"/>
    <ie8f5300a76e4615ac8677561665fe8e xmlns="d88a5585-8329-475e-b2d5-3ecaed923975">
      <Terms xmlns="http://schemas.microsoft.com/office/infopath/2007/PartnerControls"/>
    </ie8f5300a76e4615ac8677561665fe8e>
    <lcf76f155ced4ddcb4097134ff3c332f xmlns="d88a5585-8329-475e-b2d5-3ecaed9239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6C6D28-5F82-412A-83BB-B22A92A28D48}"/>
</file>

<file path=customXml/itemProps2.xml><?xml version="1.0" encoding="utf-8"?>
<ds:datastoreItem xmlns:ds="http://schemas.openxmlformats.org/officeDocument/2006/customXml" ds:itemID="{2CB02A34-E7A6-4C97-80F0-3EDFB7D6EA3C}"/>
</file>

<file path=customXml/itemProps3.xml><?xml version="1.0" encoding="utf-8"?>
<ds:datastoreItem xmlns:ds="http://schemas.openxmlformats.org/officeDocument/2006/customXml" ds:itemID="{4945D39D-C334-4C62-B43D-49DAA979FA25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0x010100E199A4039A44494392F3C6644174EFD4</vt:lpwstr>
  </property>
</Properties>
</file>