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Century Gothic"/>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1" Type="http://schemas.openxmlformats.org/officeDocument/2006/relationships/font" Target="fonts/CenturyGothic-italic.fntdata"/><Relationship Id="rId3"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3.xml"/><Relationship Id="rId20" Type="http://schemas.openxmlformats.org/officeDocument/2006/relationships/font" Target="fonts/CenturyGothic-bold.fntdata"/><Relationship Id="rId2"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1" Type="http://schemas.openxmlformats.org/officeDocument/2006/relationships/theme" Target="theme/theme1.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notesMaster" Target="notesMasters/notesMaster1.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font" Target="fonts/CenturyGothic-regular.fntdata"/><Relationship Id="rId22" Type="http://schemas.openxmlformats.org/officeDocument/2006/relationships/font" Target="fonts/CenturyGothic-boldItalic.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ostonpublicschools.org/bostonartsacadem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bostonartsacadem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bur.org/earthwhile/2019/09/20/environmental-protest-massachusetts-photos-sunrise-movemen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7b0fd5964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b0fd5964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https://www.bostonpublicschools.org/bostonartsacade</a:t>
            </a:r>
            <a:r>
              <a:rPr lang="en"/>
              <a:t>my</a:t>
            </a:r>
            <a:endParaRPr/>
          </a:p>
          <a:p>
            <a:pPr indent="0" lvl="0" marL="0" rtl="0" algn="l">
              <a:spcBef>
                <a:spcPts val="0"/>
              </a:spcBef>
              <a:spcAft>
                <a:spcPts val="0"/>
              </a:spcAft>
              <a:buNone/>
            </a:pPr>
            <a:r>
              <a:rPr lang="en"/>
              <a:t>http://www.bu.edu/articles/2020/getting-to-know-your-neighborhood-roxbury/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7b0fd5964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b0fd5964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Property of Lea-Antionette Serena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eb8b16f9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deb8b16f9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50bcd8e7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0bcd8e7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e0903f0f6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e0903f0f6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https://www.facebook.com/bostonartsacademy/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Property of Tayjairine Arrieta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54f90e8a5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4f90e8a5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54f90e8a5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4f90e8a5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54f90e8a5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4f90e8a5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97a505a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97a505a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https://www.wbur.org/earthwhile/2019/09/20/environmental-protest-massachusetts-photos-sunrise-movement</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0903f0f6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0903f0f6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54f90e8a5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4f90e8a5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b0fd596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b0fd596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facebook.com/bostonartsacademy/" TargetMode="External"/><Relationship Id="rId4" Type="http://schemas.openxmlformats.org/officeDocument/2006/relationships/hyperlink" Target="https://www.wbur.org/edify/2018/03/14/student-walkouts-state-house-protests" TargetMode="External"/><Relationship Id="rId10" Type="http://schemas.openxmlformats.org/officeDocument/2006/relationships/hyperlink" Target="http://www.bu.edu/articles/2020/getting-to-know-your-neighborhood-roxbury/" TargetMode="External"/><Relationship Id="rId9" Type="http://schemas.openxmlformats.org/officeDocument/2006/relationships/hyperlink" Target="https://www.bostonpublicschools.org/bostonartsacademy" TargetMode="External"/><Relationship Id="rId5" Type="http://schemas.openxmlformats.org/officeDocument/2006/relationships/hyperlink" Target="https://www.bostonpublicschools.org/bostonartsacademy" TargetMode="External"/><Relationship Id="rId6" Type="http://schemas.openxmlformats.org/officeDocument/2006/relationships/hyperlink" Target="https://www.wbur.org/earthwhile/2019/09/20/environmental-protest-massachusetts-photos-sunrise-movement" TargetMode="External"/><Relationship Id="rId7" Type="http://schemas.openxmlformats.org/officeDocument/2006/relationships/hyperlink" Target="https://www.amazon.com/Black-Lives-Matter-Symbol-Sticker/dp/B08BXZRQFX" TargetMode="External"/><Relationship Id="rId8" Type="http://schemas.openxmlformats.org/officeDocument/2006/relationships/hyperlink" Target="https://fonb-hull.wixsite.com/websit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jp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904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latin typeface="Century Gothic"/>
                <a:ea typeface="Century Gothic"/>
                <a:cs typeface="Century Gothic"/>
                <a:sym typeface="Century Gothic"/>
              </a:rPr>
              <a:t>Interview with Youth Activists: </a:t>
            </a:r>
            <a:endParaRPr sz="4400">
              <a:latin typeface="Century Gothic"/>
              <a:ea typeface="Century Gothic"/>
              <a:cs typeface="Century Gothic"/>
              <a:sym typeface="Century Gothic"/>
            </a:endParaRPr>
          </a:p>
          <a:p>
            <a:pPr indent="0" lvl="0" marL="0" rtl="0" algn="ctr">
              <a:spcBef>
                <a:spcPts val="0"/>
              </a:spcBef>
              <a:spcAft>
                <a:spcPts val="0"/>
              </a:spcAft>
              <a:buNone/>
            </a:pPr>
            <a:r>
              <a:rPr lang="en" sz="4400">
                <a:latin typeface="Century Gothic"/>
                <a:ea typeface="Century Gothic"/>
                <a:cs typeface="Century Gothic"/>
                <a:sym typeface="Century Gothic"/>
              </a:rPr>
              <a:t>Anya Edwards and </a:t>
            </a:r>
            <a:endParaRPr sz="4400">
              <a:latin typeface="Century Gothic"/>
              <a:ea typeface="Century Gothic"/>
              <a:cs typeface="Century Gothic"/>
              <a:sym typeface="Century Gothic"/>
            </a:endParaRPr>
          </a:p>
          <a:p>
            <a:pPr indent="0" lvl="0" marL="0" rtl="0" algn="ctr">
              <a:spcBef>
                <a:spcPts val="0"/>
              </a:spcBef>
              <a:spcAft>
                <a:spcPts val="0"/>
              </a:spcAft>
              <a:buNone/>
            </a:pPr>
            <a:r>
              <a:rPr lang="en" sz="4400">
                <a:latin typeface="Century Gothic"/>
                <a:ea typeface="Century Gothic"/>
                <a:cs typeface="Century Gothic"/>
                <a:sym typeface="Century Gothic"/>
              </a:rPr>
              <a:t>Tayjairine Arrieta</a:t>
            </a:r>
            <a:endParaRPr sz="4400">
              <a:latin typeface="Century Gothic"/>
              <a:ea typeface="Century Gothic"/>
              <a:cs typeface="Century Gothic"/>
              <a:sym typeface="Century Gothic"/>
            </a:endParaRPr>
          </a:p>
        </p:txBody>
      </p:sp>
      <p:sp>
        <p:nvSpPr>
          <p:cNvPr id="55" name="Google Shape;55;p13"/>
          <p:cNvSpPr txBox="1"/>
          <p:nvPr>
            <p:ph idx="1" type="subTitle"/>
          </p:nvPr>
        </p:nvSpPr>
        <p:spPr>
          <a:xfrm>
            <a:off x="311700" y="4029075"/>
            <a:ext cx="8520600" cy="51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Text Talk Week 6, Day 1</a:t>
            </a:r>
            <a:endParaRPr>
              <a:latin typeface="Century Gothic"/>
              <a:ea typeface="Century Gothic"/>
              <a:cs typeface="Century Gothic"/>
              <a:sym typeface="Century Gothic"/>
            </a:endParaRPr>
          </a:p>
        </p:txBody>
      </p:sp>
      <p:pic>
        <p:nvPicPr>
          <p:cNvPr id="56" name="Google Shape;56;p13"/>
          <p:cNvPicPr preferRelativeResize="0"/>
          <p:nvPr/>
        </p:nvPicPr>
        <p:blipFill rotWithShape="1">
          <a:blip r:embed="rId3">
            <a:alphaModFix/>
          </a:blip>
          <a:srcRect b="0" l="8735" r="6042" t="0"/>
          <a:stretch/>
        </p:blipFill>
        <p:spPr>
          <a:xfrm>
            <a:off x="7179000" y="2560400"/>
            <a:ext cx="1400800" cy="1089500"/>
          </a:xfrm>
          <a:prstGeom prst="rect">
            <a:avLst/>
          </a:prstGeom>
          <a:noFill/>
          <a:ln cap="flat" cmpd="sng" w="9525">
            <a:solidFill>
              <a:srgbClr val="666666"/>
            </a:solidFill>
            <a:prstDash val="solid"/>
            <a:round/>
            <a:headEnd len="sm" w="sm" type="none"/>
            <a:tailEnd len="sm" w="sm" type="none"/>
          </a:ln>
        </p:spPr>
      </p:pic>
      <p:pic>
        <p:nvPicPr>
          <p:cNvPr id="57" name="Google Shape;57;p13"/>
          <p:cNvPicPr preferRelativeResize="0"/>
          <p:nvPr/>
        </p:nvPicPr>
        <p:blipFill rotWithShape="1">
          <a:blip r:embed="rId4">
            <a:alphaModFix/>
          </a:blip>
          <a:srcRect b="46848" l="39891" r="18907" t="0"/>
          <a:stretch/>
        </p:blipFill>
        <p:spPr>
          <a:xfrm>
            <a:off x="714200" y="2560400"/>
            <a:ext cx="1150050" cy="108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nvSpPr>
        <p:spPr>
          <a:xfrm>
            <a:off x="695100" y="3644925"/>
            <a:ext cx="8005500" cy="135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800">
                <a:solidFill>
                  <a:schemeClr val="dk1"/>
                </a:solidFill>
                <a:latin typeface="Century Gothic"/>
                <a:ea typeface="Century Gothic"/>
                <a:cs typeface="Century Gothic"/>
                <a:sym typeface="Century Gothic"/>
              </a:rPr>
              <a:t>Anya</a:t>
            </a:r>
            <a:r>
              <a:rPr lang="en" sz="1800">
                <a:solidFill>
                  <a:schemeClr val="dk1"/>
                </a:solidFill>
                <a:latin typeface="Century Gothic"/>
                <a:ea typeface="Century Gothic"/>
                <a:cs typeface="Century Gothic"/>
                <a:sym typeface="Century Gothic"/>
              </a:rPr>
              <a:t>: All of the tiny things you do can create change. Nothing I did individually caused change, but in the greater picture there was definitely change. I was part of that.</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28" name="Google Shape;128;p22"/>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9</a:t>
            </a:r>
            <a:endParaRPr sz="1200">
              <a:latin typeface="Calibri"/>
              <a:ea typeface="Calibri"/>
              <a:cs typeface="Calibri"/>
              <a:sym typeface="Calibri"/>
            </a:endParaRPr>
          </a:p>
        </p:txBody>
      </p:sp>
      <p:pic>
        <p:nvPicPr>
          <p:cNvPr id="129" name="Google Shape;129;p22"/>
          <p:cNvPicPr preferRelativeResize="0"/>
          <p:nvPr/>
        </p:nvPicPr>
        <p:blipFill>
          <a:blip r:embed="rId3">
            <a:alphaModFix/>
          </a:blip>
          <a:stretch>
            <a:fillRect/>
          </a:stretch>
        </p:blipFill>
        <p:spPr>
          <a:xfrm>
            <a:off x="1204327" y="1401450"/>
            <a:ext cx="3148948" cy="2095475"/>
          </a:xfrm>
          <a:prstGeom prst="rect">
            <a:avLst/>
          </a:prstGeom>
          <a:noFill/>
          <a:ln cap="flat" cmpd="sng" w="9525">
            <a:solidFill>
              <a:srgbClr val="CCCCCC"/>
            </a:solidFill>
            <a:prstDash val="solid"/>
            <a:round/>
            <a:headEnd len="sm" w="sm" type="none"/>
            <a:tailEnd len="sm" w="sm" type="none"/>
          </a:ln>
        </p:spPr>
      </p:pic>
      <p:pic>
        <p:nvPicPr>
          <p:cNvPr id="130" name="Google Shape;130;p22"/>
          <p:cNvPicPr preferRelativeResize="0"/>
          <p:nvPr/>
        </p:nvPicPr>
        <p:blipFill>
          <a:blip r:embed="rId4">
            <a:alphaModFix/>
          </a:blip>
          <a:stretch>
            <a:fillRect/>
          </a:stretch>
        </p:blipFill>
        <p:spPr>
          <a:xfrm>
            <a:off x="4685735" y="1401450"/>
            <a:ext cx="3139290" cy="2095476"/>
          </a:xfrm>
          <a:prstGeom prst="rect">
            <a:avLst/>
          </a:prstGeom>
          <a:noFill/>
          <a:ln>
            <a:noFill/>
          </a:ln>
        </p:spPr>
      </p:pic>
      <p:sp>
        <p:nvSpPr>
          <p:cNvPr id="131" name="Google Shape;131;p22"/>
          <p:cNvSpPr txBox="1"/>
          <p:nvPr/>
        </p:nvSpPr>
        <p:spPr>
          <a:xfrm>
            <a:off x="331450" y="477225"/>
            <a:ext cx="82860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Do you feel like your activism has made a change in your school?</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idx="1" type="body"/>
          </p:nvPr>
        </p:nvSpPr>
        <p:spPr>
          <a:xfrm>
            <a:off x="638325" y="1425350"/>
            <a:ext cx="4394700" cy="3410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Anya</a:t>
            </a:r>
            <a:r>
              <a:rPr lang="en">
                <a:solidFill>
                  <a:schemeClr val="dk1"/>
                </a:solidFill>
                <a:latin typeface="Century Gothic"/>
                <a:ea typeface="Century Gothic"/>
                <a:cs typeface="Century Gothic"/>
                <a:sym typeface="Century Gothic"/>
              </a:rPr>
              <a:t>: Be brave; you can do it. The only thing you have to do is take action, and this can be very small steps.</a:t>
            </a:r>
            <a:endParaRPr>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Tay</a:t>
            </a:r>
            <a:r>
              <a:rPr lang="en">
                <a:solidFill>
                  <a:schemeClr val="dk1"/>
                </a:solidFill>
                <a:latin typeface="Century Gothic"/>
                <a:ea typeface="Century Gothic"/>
                <a:cs typeface="Century Gothic"/>
                <a:sym typeface="Century Gothic"/>
              </a:rPr>
              <a:t>: You don’t have to be a big kid to be an activist. If you see something you feel is wrong, speak up, because your voice is just as powerful as someone who’s older than you.</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37" name="Google Shape;137;p23"/>
          <p:cNvSpPr txBox="1"/>
          <p:nvPr/>
        </p:nvSpPr>
        <p:spPr>
          <a:xfrm>
            <a:off x="339600" y="378525"/>
            <a:ext cx="83385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chemeClr val="dk1"/>
                </a:solidFill>
                <a:latin typeface="Century Gothic"/>
                <a:ea typeface="Century Gothic"/>
                <a:cs typeface="Century Gothic"/>
                <a:sym typeface="Century Gothic"/>
              </a:rPr>
              <a:t>Anything else you would like to share with second graders?</a:t>
            </a:r>
            <a:endParaRPr b="1" sz="2000">
              <a:solidFill>
                <a:schemeClr val="dk1"/>
              </a:solidFill>
              <a:latin typeface="Century Gothic"/>
              <a:ea typeface="Century Gothic"/>
              <a:cs typeface="Century Gothic"/>
              <a:sym typeface="Century Gothic"/>
            </a:endParaRPr>
          </a:p>
        </p:txBody>
      </p:sp>
      <p:sp>
        <p:nvSpPr>
          <p:cNvPr id="138" name="Google Shape;138;p23"/>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10</a:t>
            </a:r>
            <a:endParaRPr sz="1200">
              <a:latin typeface="Calibri"/>
              <a:ea typeface="Calibri"/>
              <a:cs typeface="Calibri"/>
              <a:sym typeface="Calibri"/>
            </a:endParaRPr>
          </a:p>
        </p:txBody>
      </p:sp>
      <p:pic>
        <p:nvPicPr>
          <p:cNvPr id="139" name="Google Shape;139;p23"/>
          <p:cNvPicPr preferRelativeResize="0"/>
          <p:nvPr/>
        </p:nvPicPr>
        <p:blipFill rotWithShape="1">
          <a:blip r:embed="rId3">
            <a:alphaModFix/>
          </a:blip>
          <a:srcRect b="21514" l="0" r="0" t="20084"/>
          <a:stretch/>
        </p:blipFill>
        <p:spPr>
          <a:xfrm>
            <a:off x="5258075" y="1016450"/>
            <a:ext cx="2905224" cy="3672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idx="1" type="body"/>
          </p:nvPr>
        </p:nvSpPr>
        <p:spPr>
          <a:xfrm>
            <a:off x="589625" y="346200"/>
            <a:ext cx="55107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entury Gothic"/>
                <a:ea typeface="Century Gothic"/>
                <a:cs typeface="Century Gothic"/>
                <a:sym typeface="Century Gothic"/>
              </a:rPr>
              <a:t>Glossary</a:t>
            </a:r>
            <a:endParaRPr b="1">
              <a:solidFill>
                <a:schemeClr val="dk1"/>
              </a:solidFill>
              <a:latin typeface="Century Gothic"/>
              <a:ea typeface="Century Gothic"/>
              <a:cs typeface="Century Gothic"/>
              <a:sym typeface="Century Gothic"/>
            </a:endParaRPr>
          </a:p>
        </p:txBody>
      </p:sp>
      <p:sp>
        <p:nvSpPr>
          <p:cNvPr id="145" name="Google Shape;145;p24"/>
          <p:cNvSpPr txBox="1"/>
          <p:nvPr/>
        </p:nvSpPr>
        <p:spPr>
          <a:xfrm>
            <a:off x="589625" y="840325"/>
            <a:ext cx="3826200" cy="410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solidFill>
                  <a:schemeClr val="dk1"/>
                </a:solidFill>
                <a:latin typeface="Century Gothic"/>
                <a:ea typeface="Century Gothic"/>
                <a:cs typeface="Century Gothic"/>
                <a:sym typeface="Century Gothic"/>
              </a:rPr>
              <a:t>activist</a:t>
            </a:r>
            <a:r>
              <a:rPr lang="en">
                <a:solidFill>
                  <a:schemeClr val="dk1"/>
                </a:solidFill>
                <a:latin typeface="Century Gothic"/>
                <a:ea typeface="Century Gothic"/>
                <a:cs typeface="Century Gothic"/>
                <a:sym typeface="Century Gothic"/>
              </a:rPr>
              <a:t>: someone who advocates and </a:t>
            </a:r>
            <a:r>
              <a:rPr lang="en">
                <a:solidFill>
                  <a:schemeClr val="dk1"/>
                </a:solidFill>
                <a:latin typeface="Century Gothic"/>
                <a:ea typeface="Century Gothic"/>
                <a:cs typeface="Century Gothic"/>
                <a:sym typeface="Century Gothic"/>
              </a:rPr>
              <a:t>works for change</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advocate</a:t>
            </a:r>
            <a:r>
              <a:rPr lang="en">
                <a:solidFill>
                  <a:schemeClr val="dk1"/>
                </a:solidFill>
                <a:latin typeface="Century Gothic"/>
                <a:ea typeface="Century Gothic"/>
                <a:cs typeface="Century Gothic"/>
                <a:sym typeface="Century Gothic"/>
              </a:rPr>
              <a:t>:</a:t>
            </a:r>
            <a:r>
              <a:rPr b="1"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to strongly suggest or recommend </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None/>
            </a:pPr>
            <a:r>
              <a:rPr b="1" lang="en">
                <a:solidFill>
                  <a:schemeClr val="dk1"/>
                </a:solidFill>
                <a:latin typeface="Century Gothic"/>
                <a:ea typeface="Century Gothic"/>
                <a:cs typeface="Century Gothic"/>
                <a:sym typeface="Century Gothic"/>
              </a:rPr>
              <a:t>Black Lives Matter movement</a:t>
            </a:r>
            <a:r>
              <a:rPr lang="en">
                <a:solidFill>
                  <a:schemeClr val="dk1"/>
                </a:solidFill>
                <a:latin typeface="Century Gothic"/>
                <a:ea typeface="Century Gothic"/>
                <a:cs typeface="Century Gothic"/>
                <a:sym typeface="Century Gothic"/>
              </a:rPr>
              <a:t>: people thinking about and working toward making sure that Black people have what they need to live in ways that are healthy and safe</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None/>
            </a:pPr>
            <a:r>
              <a:rPr b="1" lang="en">
                <a:solidFill>
                  <a:schemeClr val="dk1"/>
                </a:solidFill>
                <a:latin typeface="Century Gothic"/>
                <a:ea typeface="Century Gothic"/>
                <a:cs typeface="Century Gothic"/>
                <a:sym typeface="Century Gothic"/>
              </a:rPr>
              <a:t>climate strike</a:t>
            </a:r>
            <a:r>
              <a:rPr lang="en">
                <a:solidFill>
                  <a:schemeClr val="dk1"/>
                </a:solidFill>
                <a:latin typeface="Century Gothic"/>
                <a:ea typeface="Century Gothic"/>
                <a:cs typeface="Century Gothic"/>
                <a:sym typeface="Century Gothic"/>
              </a:rPr>
              <a:t>: protest about changes in the environment</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common goal</a:t>
            </a:r>
            <a:r>
              <a:rPr lang="en">
                <a:solidFill>
                  <a:schemeClr val="dk1"/>
                </a:solidFill>
                <a:latin typeface="Century Gothic"/>
                <a:ea typeface="Century Gothic"/>
                <a:cs typeface="Century Gothic"/>
                <a:sym typeface="Century Gothic"/>
              </a:rPr>
              <a:t>: shared hope, something people agree to work for together</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None/>
            </a:pPr>
            <a:r>
              <a:rPr b="1" lang="en">
                <a:solidFill>
                  <a:schemeClr val="dk1"/>
                </a:solidFill>
                <a:latin typeface="Century Gothic"/>
                <a:ea typeface="Century Gothic"/>
                <a:cs typeface="Century Gothic"/>
                <a:sym typeface="Century Gothic"/>
              </a:rPr>
              <a:t>Covid-19</a:t>
            </a:r>
            <a:r>
              <a:rPr lang="en">
                <a:solidFill>
                  <a:schemeClr val="dk1"/>
                </a:solidFill>
                <a:latin typeface="Century Gothic"/>
                <a:ea typeface="Century Gothic"/>
                <a:cs typeface="Century Gothic"/>
                <a:sym typeface="Century Gothic"/>
              </a:rPr>
              <a:t>:</a:t>
            </a:r>
            <a:r>
              <a:rPr b="1"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an illness caused by the coronavirus; a global pandemic</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600"/>
              </a:spcAft>
              <a:buClr>
                <a:schemeClr val="dk1"/>
              </a:buClr>
              <a:buSzPts val="1100"/>
              <a:buFont typeface="Arial"/>
              <a:buNone/>
            </a:pPr>
            <a:r>
              <a:t/>
            </a:r>
            <a:endParaRPr b="1" sz="1500">
              <a:solidFill>
                <a:schemeClr val="dk1"/>
              </a:solidFill>
              <a:latin typeface="Century Gothic"/>
              <a:ea typeface="Century Gothic"/>
              <a:cs typeface="Century Gothic"/>
              <a:sym typeface="Century Gothic"/>
            </a:endParaRPr>
          </a:p>
        </p:txBody>
      </p:sp>
      <p:sp>
        <p:nvSpPr>
          <p:cNvPr id="146" name="Google Shape;146;p24"/>
          <p:cNvSpPr txBox="1"/>
          <p:nvPr/>
        </p:nvSpPr>
        <p:spPr>
          <a:xfrm>
            <a:off x="4873950" y="840325"/>
            <a:ext cx="3826200" cy="381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diverse</a:t>
            </a:r>
            <a:r>
              <a:rPr lang="en">
                <a:solidFill>
                  <a:schemeClr val="dk1"/>
                </a:solidFill>
                <a:latin typeface="Century Gothic"/>
                <a:ea typeface="Century Gothic"/>
                <a:cs typeface="Century Gothic"/>
                <a:sym typeface="Century Gothic"/>
              </a:rPr>
              <a:t>: from many different backgrounds, with different identities</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influence</a:t>
            </a:r>
            <a:r>
              <a:rPr lang="en">
                <a:solidFill>
                  <a:schemeClr val="dk1"/>
                </a:solidFill>
                <a:latin typeface="Century Gothic"/>
                <a:ea typeface="Century Gothic"/>
                <a:cs typeface="Century Gothic"/>
                <a:sym typeface="Century Gothic"/>
              </a:rPr>
              <a:t>: have an effect on</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low incomes</a:t>
            </a:r>
            <a:r>
              <a:rPr lang="en">
                <a:solidFill>
                  <a:schemeClr val="dk1"/>
                </a:solidFill>
                <a:latin typeface="Century Gothic"/>
                <a:ea typeface="Century Gothic"/>
                <a:cs typeface="Century Gothic"/>
                <a:sym typeface="Century Gothic"/>
              </a:rPr>
              <a:t>: not having much money </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pressure</a:t>
            </a:r>
            <a:r>
              <a:rPr lang="en">
                <a:solidFill>
                  <a:schemeClr val="dk1"/>
                </a:solidFill>
                <a:latin typeface="Century Gothic"/>
                <a:ea typeface="Century Gothic"/>
                <a:cs typeface="Century Gothic"/>
                <a:sym typeface="Century Gothic"/>
              </a:rPr>
              <a:t>: overly strong influence</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protest: </a:t>
            </a:r>
            <a:r>
              <a:rPr lang="en">
                <a:solidFill>
                  <a:schemeClr val="dk1"/>
                </a:solidFill>
                <a:latin typeface="Century Gothic"/>
                <a:ea typeface="Century Gothic"/>
                <a:cs typeface="Century Gothic"/>
                <a:sym typeface="Century Gothic"/>
              </a:rPr>
              <a:t>a place or event  where people speak out against things they think are wrong</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student body president</a:t>
            </a:r>
            <a:r>
              <a:rPr lang="en">
                <a:solidFill>
                  <a:schemeClr val="dk1"/>
                </a:solidFill>
                <a:latin typeface="Century Gothic"/>
                <a:ea typeface="Century Gothic"/>
                <a:cs typeface="Century Gothic"/>
                <a:sym typeface="Century Gothic"/>
              </a:rPr>
              <a:t>: leader of student government</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students of color</a:t>
            </a:r>
            <a:r>
              <a:rPr lang="en">
                <a:solidFill>
                  <a:schemeClr val="dk1"/>
                </a:solidFill>
                <a:latin typeface="Century Gothic"/>
                <a:ea typeface="Century Gothic"/>
                <a:cs typeface="Century Gothic"/>
                <a:sym typeface="Century Gothic"/>
              </a:rPr>
              <a:t>: schoolchildren and youth who are people of color</a:t>
            </a:r>
            <a:endParaRPr>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0"/>
              </a:spcAft>
              <a:buClr>
                <a:schemeClr val="dk1"/>
              </a:buClr>
              <a:buSzPts val="1100"/>
              <a:buFont typeface="Arial"/>
              <a:buNone/>
            </a:pPr>
            <a:r>
              <a:rPr b="1" lang="en">
                <a:solidFill>
                  <a:schemeClr val="dk1"/>
                </a:solidFill>
                <a:latin typeface="Century Gothic"/>
                <a:ea typeface="Century Gothic"/>
                <a:cs typeface="Century Gothic"/>
                <a:sym typeface="Century Gothic"/>
              </a:rPr>
              <a:t>theater</a:t>
            </a:r>
            <a:r>
              <a:rPr lang="en">
                <a:solidFill>
                  <a:schemeClr val="dk1"/>
                </a:solidFill>
                <a:latin typeface="Century Gothic"/>
                <a:ea typeface="Century Gothic"/>
                <a:cs typeface="Century Gothic"/>
                <a:sym typeface="Century Gothic"/>
              </a:rPr>
              <a:t>: plays and acting</a:t>
            </a:r>
            <a:endParaRPr b="1">
              <a:solidFill>
                <a:schemeClr val="dk1"/>
              </a:solidFill>
              <a:latin typeface="Century Gothic"/>
              <a:ea typeface="Century Gothic"/>
              <a:cs typeface="Century Gothic"/>
              <a:sym typeface="Century Gothic"/>
            </a:endParaRPr>
          </a:p>
          <a:p>
            <a:pPr indent="0" lvl="0" marL="0" rtl="0" algn="l">
              <a:lnSpc>
                <a:spcPct val="100000"/>
              </a:lnSpc>
              <a:spcBef>
                <a:spcPts val="600"/>
              </a:spcBef>
              <a:spcAft>
                <a:spcPts val="600"/>
              </a:spcAft>
              <a:buClr>
                <a:schemeClr val="dk1"/>
              </a:buClr>
              <a:buSzPts val="1100"/>
              <a:buFont typeface="Arial"/>
              <a:buNone/>
            </a:pPr>
            <a:r>
              <a:rPr b="1" lang="en">
                <a:solidFill>
                  <a:schemeClr val="dk1"/>
                </a:solidFill>
                <a:latin typeface="Century Gothic"/>
                <a:ea typeface="Century Gothic"/>
                <a:cs typeface="Century Gothic"/>
                <a:sym typeface="Century Gothic"/>
              </a:rPr>
              <a:t>voice</a:t>
            </a:r>
            <a:r>
              <a:rPr lang="en">
                <a:solidFill>
                  <a:schemeClr val="dk1"/>
                </a:solidFill>
                <a:latin typeface="Century Gothic"/>
                <a:ea typeface="Century Gothic"/>
                <a:cs typeface="Century Gothic"/>
                <a:sym typeface="Century Gothic"/>
              </a:rPr>
              <a:t>:</a:t>
            </a:r>
            <a:r>
              <a:rPr b="1"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the right to express one’s opinion</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idx="1" type="body"/>
          </p:nvPr>
        </p:nvSpPr>
        <p:spPr>
          <a:xfrm>
            <a:off x="407700" y="1191825"/>
            <a:ext cx="8424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Calibri"/>
                <a:ea typeface="Calibri"/>
                <a:cs typeface="Calibri"/>
                <a:sym typeface="Calibri"/>
              </a:rPr>
              <a:t>Slide 2: </a:t>
            </a:r>
            <a:r>
              <a:rPr lang="en" sz="1200" u="sng">
                <a:solidFill>
                  <a:schemeClr val="hlink"/>
                </a:solidFill>
                <a:latin typeface="Calibri"/>
                <a:ea typeface="Calibri"/>
                <a:cs typeface="Calibri"/>
                <a:sym typeface="Calibri"/>
                <a:hlinkClick r:id="rId3"/>
              </a:rPr>
              <a:t>https://www.facebook.com/bostonartsacademy/</a:t>
            </a:r>
            <a:r>
              <a:rPr lang="en" sz="1200">
                <a:solidFill>
                  <a:schemeClr val="dk1"/>
                </a:solidFill>
                <a:latin typeface="Calibri"/>
                <a:ea typeface="Calibri"/>
                <a:cs typeface="Calibri"/>
                <a:sym typeface="Calibri"/>
              </a:rPr>
              <a:t> (Anya); Property of Tayjairine Arrieta (Tay)</a:t>
            </a:r>
            <a:endParaRPr sz="1200">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chemeClr val="dk1"/>
                </a:solidFill>
                <a:latin typeface="Calibri"/>
                <a:ea typeface="Calibri"/>
                <a:cs typeface="Calibri"/>
                <a:sym typeface="Calibri"/>
              </a:rPr>
              <a:t>Slide 3: </a:t>
            </a:r>
            <a:r>
              <a:rPr lang="en" sz="1200" u="sng">
                <a:solidFill>
                  <a:schemeClr val="accent5"/>
                </a:solidFill>
                <a:latin typeface="Calibri"/>
                <a:ea typeface="Calibri"/>
                <a:cs typeface="Calibri"/>
                <a:sym typeface="Calibri"/>
                <a:hlinkClick r:id="rId4">
                  <a:extLst>
                    <a:ext uri="{A12FA001-AC4F-418D-AE19-62706E023703}">
                      <ahyp:hlinkClr val="tx"/>
                    </a:ext>
                  </a:extLst>
                </a:hlinkClick>
              </a:rPr>
              <a:t>https://www.wbur.org/edify/2018/03/14/student-walkouts-state-house-protests</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6: </a:t>
            </a:r>
            <a:r>
              <a:rPr lang="en" sz="1200" u="sng">
                <a:solidFill>
                  <a:schemeClr val="accent5"/>
                </a:solidFill>
                <a:latin typeface="Calibri"/>
                <a:ea typeface="Calibri"/>
                <a:cs typeface="Calibri"/>
                <a:sym typeface="Calibri"/>
                <a:hlinkClick r:id="rId5">
                  <a:extLst>
                    <a:ext uri="{A12FA001-AC4F-418D-AE19-62706E023703}">
                      <ahyp:hlinkClr val="tx"/>
                    </a:ext>
                  </a:extLst>
                </a:hlinkClick>
              </a:rPr>
              <a:t>https://www.bostonpublicschools.org/bostonartsacademy</a:t>
            </a:r>
            <a:endParaRPr sz="1200">
              <a:solidFill>
                <a:srgbClr val="000000"/>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7: </a:t>
            </a:r>
            <a:r>
              <a:rPr lang="en" sz="1200" u="sng">
                <a:solidFill>
                  <a:schemeClr val="accent5"/>
                </a:solidFill>
                <a:latin typeface="Calibri"/>
                <a:ea typeface="Calibri"/>
                <a:cs typeface="Calibri"/>
                <a:sym typeface="Calibri"/>
                <a:hlinkClick r:id="rId6">
                  <a:extLst>
                    <a:ext uri="{A12FA001-AC4F-418D-AE19-62706E023703}">
                      <ahyp:hlinkClr val="tx"/>
                    </a:ext>
                  </a:extLst>
                </a:hlinkClick>
              </a:rPr>
              <a:t>https://www.wbur.org/earthwhile/2019/09/20/environmental-protest-massachusetts-photos-sunrise-movement</a:t>
            </a:r>
            <a:r>
              <a:rPr lang="en" sz="1200">
                <a:solidFill>
                  <a:schemeClr val="dk1"/>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8: </a:t>
            </a:r>
            <a:r>
              <a:rPr lang="en" sz="1200" u="sng">
                <a:solidFill>
                  <a:schemeClr val="hlink"/>
                </a:solidFill>
                <a:latin typeface="Calibri"/>
                <a:ea typeface="Calibri"/>
                <a:cs typeface="Calibri"/>
                <a:sym typeface="Calibri"/>
                <a:hlinkClick r:id="rId7"/>
              </a:rPr>
              <a:t>https://www.amazon.com/Black-Lives-Matter-Symbol-Sticker/dp/B08BXZRQFX</a:t>
            </a:r>
            <a:r>
              <a:rPr lang="en" sz="1200">
                <a:solidFill>
                  <a:schemeClr val="dk1"/>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9: </a:t>
            </a:r>
            <a:r>
              <a:rPr lang="en" sz="1200" u="sng">
                <a:solidFill>
                  <a:schemeClr val="hlink"/>
                </a:solidFill>
                <a:latin typeface="Calibri"/>
                <a:ea typeface="Calibri"/>
                <a:cs typeface="Calibri"/>
                <a:sym typeface="Calibri"/>
                <a:hlinkClick r:id="rId8"/>
              </a:rPr>
              <a:t>https://fonb-hull.wixsite.com/website</a:t>
            </a:r>
            <a:endParaRPr sz="1200">
              <a:solidFill>
                <a:srgbClr val="000000"/>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10: </a:t>
            </a:r>
            <a:r>
              <a:rPr lang="en" sz="1200" u="sng">
                <a:solidFill>
                  <a:schemeClr val="hlink"/>
                </a:solidFill>
                <a:latin typeface="Calibri"/>
                <a:ea typeface="Calibri"/>
                <a:cs typeface="Calibri"/>
                <a:sym typeface="Calibri"/>
                <a:hlinkClick r:id="rId9"/>
              </a:rPr>
              <a:t>https://www.bostonpublicschools.org/bostonartsacademy</a:t>
            </a:r>
            <a:r>
              <a:rPr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10"/>
              </a:rPr>
              <a:t>http://www.bu.edu/articles/2020/getting-to-know-your-neighborhood-roxbury/</a:t>
            </a:r>
            <a:r>
              <a:rPr lang="en" sz="1200">
                <a:solidFill>
                  <a:schemeClr val="dk1"/>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0" lvl="0" marL="0" rtl="0" algn="l">
              <a:lnSpc>
                <a:spcPct val="115000"/>
              </a:lnSpc>
              <a:spcBef>
                <a:spcPts val="400"/>
              </a:spcBef>
              <a:spcAft>
                <a:spcPts val="0"/>
              </a:spcAft>
              <a:buNone/>
            </a:pPr>
            <a:r>
              <a:rPr lang="en" sz="1200">
                <a:solidFill>
                  <a:srgbClr val="000000"/>
                </a:solidFill>
                <a:latin typeface="Calibri"/>
                <a:ea typeface="Calibri"/>
                <a:cs typeface="Calibri"/>
                <a:sym typeface="Calibri"/>
              </a:rPr>
              <a:t>Slide 10: </a:t>
            </a:r>
            <a:r>
              <a:rPr lang="en" sz="1200">
                <a:solidFill>
                  <a:schemeClr val="dk1"/>
                </a:solidFill>
                <a:latin typeface="Calibri"/>
                <a:ea typeface="Calibri"/>
                <a:cs typeface="Calibri"/>
                <a:sym typeface="Calibri"/>
              </a:rPr>
              <a:t>Property of Lea-Antionette Serena</a:t>
            </a:r>
            <a:endParaRPr sz="1200">
              <a:solidFill>
                <a:schemeClr val="dk1"/>
              </a:solidFill>
              <a:latin typeface="Calibri"/>
              <a:ea typeface="Calibri"/>
              <a:cs typeface="Calibri"/>
              <a:sym typeface="Calibri"/>
            </a:endParaRPr>
          </a:p>
          <a:p>
            <a:pPr indent="0" lvl="0" marL="0" rtl="0" algn="l">
              <a:lnSpc>
                <a:spcPct val="114000"/>
              </a:lnSpc>
              <a:spcBef>
                <a:spcPts val="400"/>
              </a:spcBef>
              <a:spcAft>
                <a:spcPts val="0"/>
              </a:spcAft>
              <a:buNone/>
            </a:pPr>
            <a:r>
              <a:t/>
            </a:r>
            <a:endParaRPr sz="1200">
              <a:solidFill>
                <a:srgbClr val="000000"/>
              </a:solidFill>
              <a:latin typeface="Calibri"/>
              <a:ea typeface="Calibri"/>
              <a:cs typeface="Calibri"/>
              <a:sym typeface="Calibri"/>
            </a:endParaRPr>
          </a:p>
          <a:p>
            <a:pPr indent="0" lvl="0" marL="0" rtl="0" algn="l">
              <a:spcBef>
                <a:spcPts val="400"/>
              </a:spcBef>
              <a:spcAft>
                <a:spcPts val="1600"/>
              </a:spcAft>
              <a:buNone/>
            </a:pPr>
            <a:r>
              <a:t/>
            </a:r>
            <a:endParaRPr>
              <a:latin typeface="Calibri"/>
              <a:ea typeface="Calibri"/>
              <a:cs typeface="Calibri"/>
              <a:sym typeface="Calibri"/>
            </a:endParaRPr>
          </a:p>
        </p:txBody>
      </p:sp>
      <p:sp>
        <p:nvSpPr>
          <p:cNvPr id="152" name="Google Shape;152;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Citations</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324750" y="2885375"/>
            <a:ext cx="8494500" cy="1950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Anya</a:t>
            </a:r>
            <a:r>
              <a:rPr lang="en">
                <a:solidFill>
                  <a:schemeClr val="dk1"/>
                </a:solidFill>
                <a:latin typeface="Century Gothic"/>
                <a:ea typeface="Century Gothic"/>
                <a:cs typeface="Century Gothic"/>
                <a:sym typeface="Century Gothic"/>
              </a:rPr>
              <a:t> Edwards and Tayjairine Arrieta have some ideas about how we can create positive change in our communities. They both study </a:t>
            </a:r>
            <a:r>
              <a:rPr b="1" lang="en">
                <a:solidFill>
                  <a:schemeClr val="dk1"/>
                </a:solidFill>
                <a:latin typeface="Century Gothic"/>
                <a:ea typeface="Century Gothic"/>
                <a:cs typeface="Century Gothic"/>
                <a:sym typeface="Century Gothic"/>
              </a:rPr>
              <a:t>theater</a:t>
            </a:r>
            <a:r>
              <a:rPr lang="en">
                <a:solidFill>
                  <a:schemeClr val="dk1"/>
                </a:solidFill>
                <a:latin typeface="Century Gothic"/>
                <a:ea typeface="Century Gothic"/>
                <a:cs typeface="Century Gothic"/>
                <a:sym typeface="Century Gothic"/>
              </a:rPr>
              <a:t> in a city called Boston. They are also both </a:t>
            </a:r>
            <a:r>
              <a:rPr b="1" lang="en">
                <a:solidFill>
                  <a:schemeClr val="dk1"/>
                </a:solidFill>
                <a:latin typeface="Century Gothic"/>
                <a:ea typeface="Century Gothic"/>
                <a:cs typeface="Century Gothic"/>
                <a:sym typeface="Century Gothic"/>
              </a:rPr>
              <a:t>student activists</a:t>
            </a:r>
            <a:r>
              <a:rPr lang="en">
                <a:solidFill>
                  <a:schemeClr val="dk1"/>
                </a:solidFill>
                <a:latin typeface="Century Gothic"/>
                <a:ea typeface="Century Gothic"/>
                <a:cs typeface="Century Gothic"/>
                <a:sym typeface="Century Gothic"/>
              </a:rPr>
              <a:t>. In this interview we find out </a:t>
            </a:r>
            <a:r>
              <a:rPr lang="en">
                <a:solidFill>
                  <a:schemeClr val="dk1"/>
                </a:solidFill>
                <a:latin typeface="Century Gothic"/>
                <a:ea typeface="Century Gothic"/>
                <a:cs typeface="Century Gothic"/>
                <a:sym typeface="Century Gothic"/>
              </a:rPr>
              <a:t>what activism means to them. </a:t>
            </a:r>
            <a:endParaRPr>
              <a:solidFill>
                <a:srgbClr val="000000"/>
              </a:solidFill>
              <a:latin typeface="Century Gothic"/>
              <a:ea typeface="Century Gothic"/>
              <a:cs typeface="Century Gothic"/>
              <a:sym typeface="Century Gothic"/>
            </a:endParaRPr>
          </a:p>
        </p:txBody>
      </p:sp>
      <p:sp>
        <p:nvSpPr>
          <p:cNvPr id="63" name="Google Shape;63;p14"/>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2</a:t>
            </a:r>
            <a:endParaRPr sz="1200">
              <a:latin typeface="Calibri"/>
              <a:ea typeface="Calibri"/>
              <a:cs typeface="Calibri"/>
              <a:sym typeface="Calibri"/>
            </a:endParaRPr>
          </a:p>
        </p:txBody>
      </p:sp>
      <p:pic>
        <p:nvPicPr>
          <p:cNvPr id="64" name="Google Shape;64;p14"/>
          <p:cNvPicPr preferRelativeResize="0"/>
          <p:nvPr/>
        </p:nvPicPr>
        <p:blipFill>
          <a:blip r:embed="rId3">
            <a:alphaModFix/>
          </a:blip>
          <a:stretch>
            <a:fillRect/>
          </a:stretch>
        </p:blipFill>
        <p:spPr>
          <a:xfrm>
            <a:off x="7344796" y="294421"/>
            <a:ext cx="1386625" cy="1386625"/>
          </a:xfrm>
          <a:prstGeom prst="rect">
            <a:avLst/>
          </a:prstGeom>
          <a:noFill/>
          <a:ln>
            <a:noFill/>
          </a:ln>
        </p:spPr>
      </p:pic>
      <p:pic>
        <p:nvPicPr>
          <p:cNvPr id="65" name="Google Shape;65;p14"/>
          <p:cNvPicPr preferRelativeResize="0"/>
          <p:nvPr/>
        </p:nvPicPr>
        <p:blipFill rotWithShape="1">
          <a:blip r:embed="rId4">
            <a:alphaModFix/>
          </a:blip>
          <a:srcRect b="0" l="11189" r="8307" t="6244"/>
          <a:stretch/>
        </p:blipFill>
        <p:spPr>
          <a:xfrm>
            <a:off x="4346175" y="871500"/>
            <a:ext cx="2413687" cy="1874101"/>
          </a:xfrm>
          <a:prstGeom prst="rect">
            <a:avLst/>
          </a:prstGeom>
          <a:noFill/>
          <a:ln cap="flat" cmpd="sng" w="9525">
            <a:solidFill>
              <a:schemeClr val="dk2"/>
            </a:solidFill>
            <a:prstDash val="solid"/>
            <a:round/>
            <a:headEnd len="sm" w="sm" type="none"/>
            <a:tailEnd len="sm" w="sm" type="none"/>
          </a:ln>
        </p:spPr>
      </p:pic>
      <p:pic>
        <p:nvPicPr>
          <p:cNvPr id="66" name="Google Shape;66;p14"/>
          <p:cNvPicPr preferRelativeResize="0"/>
          <p:nvPr/>
        </p:nvPicPr>
        <p:blipFill rotWithShape="1">
          <a:blip r:embed="rId5">
            <a:alphaModFix/>
          </a:blip>
          <a:srcRect b="50828" l="42244" r="16273" t="0"/>
          <a:stretch/>
        </p:blipFill>
        <p:spPr>
          <a:xfrm>
            <a:off x="1980102" y="871500"/>
            <a:ext cx="2149598" cy="187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idx="1" type="body"/>
          </p:nvPr>
        </p:nvSpPr>
        <p:spPr>
          <a:xfrm>
            <a:off x="4181175" y="991075"/>
            <a:ext cx="4638300" cy="3562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Tay</a:t>
            </a:r>
            <a:r>
              <a:rPr lang="en">
                <a:solidFill>
                  <a:schemeClr val="dk1"/>
                </a:solidFill>
                <a:latin typeface="Century Gothic"/>
                <a:ea typeface="Century Gothic"/>
                <a:cs typeface="Century Gothic"/>
                <a:sym typeface="Century Gothic"/>
              </a:rPr>
              <a:t>: Being a s</a:t>
            </a:r>
            <a:r>
              <a:rPr lang="en">
                <a:solidFill>
                  <a:schemeClr val="dk1"/>
                </a:solidFill>
                <a:latin typeface="Century Gothic"/>
                <a:ea typeface="Century Gothic"/>
                <a:cs typeface="Century Gothic"/>
                <a:sym typeface="Century Gothic"/>
              </a:rPr>
              <a:t>tudent activist</a:t>
            </a:r>
            <a:r>
              <a:rPr lang="en">
                <a:solidFill>
                  <a:schemeClr val="dk1"/>
                </a:solidFill>
                <a:latin typeface="Century Gothic"/>
                <a:ea typeface="Century Gothic"/>
                <a:cs typeface="Century Gothic"/>
                <a:sym typeface="Century Gothic"/>
              </a:rPr>
              <a:t> means understanding that the world isn't perfect. You can think outside of yourself to do the best you can to make change in the world. Everyone has the power to do that. </a:t>
            </a:r>
            <a:endParaRPr>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Anya</a:t>
            </a:r>
            <a:r>
              <a:rPr lang="en">
                <a:solidFill>
                  <a:schemeClr val="dk1"/>
                </a:solidFill>
                <a:latin typeface="Century Gothic"/>
                <a:ea typeface="Century Gothic"/>
                <a:cs typeface="Century Gothic"/>
                <a:sym typeface="Century Gothic"/>
              </a:rPr>
              <a:t>: On a basic level, a student activist is a student who sees the change they want to see and actively tries to change it.</a:t>
            </a:r>
            <a:endParaRPr>
              <a:solidFill>
                <a:schemeClr val="dk1"/>
              </a:solidFill>
              <a:latin typeface="Century Gothic"/>
              <a:ea typeface="Century Gothic"/>
              <a:cs typeface="Century Gothic"/>
              <a:sym typeface="Century Gothic"/>
            </a:endParaRPr>
          </a:p>
        </p:txBody>
      </p:sp>
      <p:sp>
        <p:nvSpPr>
          <p:cNvPr id="72" name="Google Shape;72;p15"/>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3</a:t>
            </a:r>
            <a:endParaRPr sz="1200">
              <a:latin typeface="Calibri"/>
              <a:ea typeface="Calibri"/>
              <a:cs typeface="Calibri"/>
              <a:sym typeface="Calibri"/>
            </a:endParaRPr>
          </a:p>
        </p:txBody>
      </p:sp>
      <p:sp>
        <p:nvSpPr>
          <p:cNvPr id="73" name="Google Shape;73;p15"/>
          <p:cNvSpPr txBox="1"/>
          <p:nvPr/>
        </p:nvSpPr>
        <p:spPr>
          <a:xfrm>
            <a:off x="311700" y="399600"/>
            <a:ext cx="8494500" cy="65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What</a:t>
            </a:r>
            <a:r>
              <a:rPr b="1" lang="en" sz="2000">
                <a:solidFill>
                  <a:schemeClr val="dk1"/>
                </a:solidFill>
                <a:latin typeface="Century Gothic"/>
                <a:ea typeface="Century Gothic"/>
                <a:cs typeface="Century Gothic"/>
                <a:sym typeface="Century Gothic"/>
              </a:rPr>
              <a:t> does it mean to be a student activist?</a:t>
            </a:r>
            <a:endParaRPr b="1" sz="2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Century Gothic"/>
              <a:ea typeface="Century Gothic"/>
              <a:cs typeface="Century Gothic"/>
              <a:sym typeface="Century Gothic"/>
            </a:endParaRPr>
          </a:p>
        </p:txBody>
      </p:sp>
      <p:pic>
        <p:nvPicPr>
          <p:cNvPr id="74" name="Google Shape;74;p15"/>
          <p:cNvPicPr preferRelativeResize="0"/>
          <p:nvPr/>
        </p:nvPicPr>
        <p:blipFill>
          <a:blip r:embed="rId3">
            <a:alphaModFix/>
          </a:blip>
          <a:stretch>
            <a:fillRect/>
          </a:stretch>
        </p:blipFill>
        <p:spPr>
          <a:xfrm>
            <a:off x="384650" y="1590638"/>
            <a:ext cx="3546549" cy="23636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idx="1" type="body"/>
          </p:nvPr>
        </p:nvSpPr>
        <p:spPr>
          <a:xfrm>
            <a:off x="311700" y="840525"/>
            <a:ext cx="4161600" cy="4215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Tay</a:t>
            </a:r>
            <a:r>
              <a:rPr lang="en">
                <a:solidFill>
                  <a:schemeClr val="dk1"/>
                </a:solidFill>
                <a:latin typeface="Century Gothic"/>
                <a:ea typeface="Century Gothic"/>
                <a:cs typeface="Century Gothic"/>
                <a:sym typeface="Century Gothic"/>
              </a:rPr>
              <a:t>: In middle school, I wasn’t aware of things going on around me. Then I moved to a high school with a more </a:t>
            </a:r>
            <a:r>
              <a:rPr b="1" lang="en">
                <a:solidFill>
                  <a:schemeClr val="dk1"/>
                </a:solidFill>
                <a:latin typeface="Century Gothic"/>
                <a:ea typeface="Century Gothic"/>
                <a:cs typeface="Century Gothic"/>
                <a:sym typeface="Century Gothic"/>
              </a:rPr>
              <a:t>diverse</a:t>
            </a:r>
            <a:r>
              <a:rPr lang="en">
                <a:solidFill>
                  <a:schemeClr val="dk1"/>
                </a:solidFill>
                <a:latin typeface="Century Gothic"/>
                <a:ea typeface="Century Gothic"/>
                <a:cs typeface="Century Gothic"/>
                <a:sym typeface="Century Gothic"/>
              </a:rPr>
              <a:t> group of students, and my eyes were opened to the struggles of others. </a:t>
            </a:r>
            <a:endParaRPr>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Clr>
                <a:schemeClr val="dk1"/>
              </a:buClr>
              <a:buSzPts val="1100"/>
              <a:buFont typeface="Arial"/>
              <a:buNone/>
            </a:pPr>
            <a:r>
              <a:rPr i="1" lang="en">
                <a:solidFill>
                  <a:schemeClr val="dk1"/>
                </a:solidFill>
                <a:latin typeface="Century Gothic"/>
                <a:ea typeface="Century Gothic"/>
                <a:cs typeface="Century Gothic"/>
                <a:sym typeface="Century Gothic"/>
              </a:rPr>
              <a:t>Anya</a:t>
            </a:r>
            <a:r>
              <a:rPr lang="en">
                <a:solidFill>
                  <a:schemeClr val="dk1"/>
                </a:solidFill>
                <a:latin typeface="Century Gothic"/>
                <a:ea typeface="Century Gothic"/>
                <a:cs typeface="Century Gothic"/>
                <a:sym typeface="Century Gothic"/>
              </a:rPr>
              <a:t>: Going to school has </a:t>
            </a:r>
            <a:r>
              <a:rPr b="1" lang="en">
                <a:solidFill>
                  <a:schemeClr val="dk1"/>
                </a:solidFill>
                <a:latin typeface="Century Gothic"/>
                <a:ea typeface="Century Gothic"/>
                <a:cs typeface="Century Gothic"/>
                <a:sym typeface="Century Gothic"/>
              </a:rPr>
              <a:t>influenced</a:t>
            </a:r>
            <a:r>
              <a:rPr lang="en">
                <a:solidFill>
                  <a:schemeClr val="dk1"/>
                </a:solidFill>
                <a:latin typeface="Century Gothic"/>
                <a:ea typeface="Century Gothic"/>
                <a:cs typeface="Century Gothic"/>
                <a:sym typeface="Century Gothic"/>
              </a:rPr>
              <a:t> me because from the first day a lot of the work is centered around being an </a:t>
            </a:r>
            <a:r>
              <a:rPr b="1" lang="en">
                <a:solidFill>
                  <a:schemeClr val="dk1"/>
                </a:solidFill>
                <a:latin typeface="Century Gothic"/>
                <a:ea typeface="Century Gothic"/>
                <a:cs typeface="Century Gothic"/>
                <a:sym typeface="Century Gothic"/>
              </a:rPr>
              <a:t>artist</a:t>
            </a:r>
            <a:r>
              <a:rPr lang="en">
                <a:solidFill>
                  <a:schemeClr val="dk1"/>
                </a:solidFill>
                <a:latin typeface="Century Gothic"/>
                <a:ea typeface="Century Gothic"/>
                <a:cs typeface="Century Gothic"/>
                <a:sym typeface="Century Gothic"/>
              </a:rPr>
              <a:t> activist. This is part of my everyday life.</a:t>
            </a:r>
            <a:endParaRPr/>
          </a:p>
        </p:txBody>
      </p:sp>
      <p:sp>
        <p:nvSpPr>
          <p:cNvPr id="80" name="Google Shape;80;p16"/>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4</a:t>
            </a:r>
            <a:endParaRPr sz="1200">
              <a:latin typeface="Calibri"/>
              <a:ea typeface="Calibri"/>
              <a:cs typeface="Calibri"/>
              <a:sym typeface="Calibri"/>
            </a:endParaRPr>
          </a:p>
        </p:txBody>
      </p:sp>
      <p:sp>
        <p:nvSpPr>
          <p:cNvPr id="81" name="Google Shape;81;p16"/>
          <p:cNvSpPr txBox="1"/>
          <p:nvPr/>
        </p:nvSpPr>
        <p:spPr>
          <a:xfrm>
            <a:off x="311700" y="399600"/>
            <a:ext cx="8494500" cy="65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What influenced you to become a student activist?</a:t>
            </a:r>
            <a:endParaRPr b="1" sz="2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Century Gothic"/>
              <a:ea typeface="Century Gothic"/>
              <a:cs typeface="Century Gothic"/>
              <a:sym typeface="Century Gothic"/>
            </a:endParaRPr>
          </a:p>
        </p:txBody>
      </p:sp>
      <p:pic>
        <p:nvPicPr>
          <p:cNvPr id="82" name="Google Shape;82;p16"/>
          <p:cNvPicPr preferRelativeResize="0"/>
          <p:nvPr/>
        </p:nvPicPr>
        <p:blipFill>
          <a:blip r:embed="rId3">
            <a:alphaModFix/>
          </a:blip>
          <a:stretch>
            <a:fillRect/>
          </a:stretch>
        </p:blipFill>
        <p:spPr>
          <a:xfrm>
            <a:off x="4644750" y="1482125"/>
            <a:ext cx="4161455" cy="19129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idx="1" type="body"/>
          </p:nvPr>
        </p:nvSpPr>
        <p:spPr>
          <a:xfrm>
            <a:off x="400800" y="1050600"/>
            <a:ext cx="8283000" cy="3223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a:solidFill>
                  <a:schemeClr val="dk1"/>
                </a:solidFill>
                <a:latin typeface="Century Gothic"/>
                <a:ea typeface="Century Gothic"/>
                <a:cs typeface="Century Gothic"/>
                <a:sym typeface="Century Gothic"/>
              </a:rPr>
              <a:t>Anya</a:t>
            </a:r>
            <a:r>
              <a:rPr lang="en">
                <a:solidFill>
                  <a:schemeClr val="dk1"/>
                </a:solidFill>
                <a:latin typeface="Century Gothic"/>
                <a:ea typeface="Century Gothic"/>
                <a:cs typeface="Century Gothic"/>
                <a:sym typeface="Century Gothic"/>
              </a:rPr>
              <a:t>: I went to </a:t>
            </a:r>
            <a:r>
              <a:rPr b="1" lang="en">
                <a:solidFill>
                  <a:schemeClr val="dk1"/>
                </a:solidFill>
                <a:latin typeface="Century Gothic"/>
                <a:ea typeface="Century Gothic"/>
                <a:cs typeface="Century Gothic"/>
                <a:sym typeface="Century Gothic"/>
              </a:rPr>
              <a:t>protests</a:t>
            </a:r>
            <a:r>
              <a:rPr lang="en">
                <a:solidFill>
                  <a:schemeClr val="dk1"/>
                </a:solidFill>
                <a:latin typeface="Century Gothic"/>
                <a:ea typeface="Century Gothic"/>
                <a:cs typeface="Century Gothic"/>
                <a:sym typeface="Century Gothic"/>
              </a:rPr>
              <a:t> with my mom at a really young age. But the first things that made me consider myself a student activist were things I’ve done this year. This year in the pandemic of </a:t>
            </a:r>
            <a:r>
              <a:rPr b="1" lang="en">
                <a:solidFill>
                  <a:schemeClr val="dk1"/>
                </a:solidFill>
                <a:latin typeface="Century Gothic"/>
                <a:ea typeface="Century Gothic"/>
                <a:cs typeface="Century Gothic"/>
                <a:sym typeface="Century Gothic"/>
              </a:rPr>
              <a:t>Covid-19</a:t>
            </a:r>
            <a:r>
              <a:rPr lang="en">
                <a:solidFill>
                  <a:schemeClr val="dk1"/>
                </a:solidFill>
                <a:latin typeface="Century Gothic"/>
                <a:ea typeface="Century Gothic"/>
                <a:cs typeface="Century Gothic"/>
                <a:sym typeface="Century Gothic"/>
              </a:rPr>
              <a:t>, I saw there was a push to open schools, and that this would put students and teachers in danger. </a:t>
            </a:r>
            <a:r>
              <a:rPr lang="en">
                <a:solidFill>
                  <a:schemeClr val="dk1"/>
                </a:solidFill>
                <a:latin typeface="Century Gothic"/>
                <a:ea typeface="Century Gothic"/>
                <a:cs typeface="Century Gothic"/>
                <a:sym typeface="Century Gothic"/>
              </a:rPr>
              <a:t>The </a:t>
            </a:r>
            <a:r>
              <a:rPr b="1" lang="en">
                <a:solidFill>
                  <a:schemeClr val="dk1"/>
                </a:solidFill>
                <a:latin typeface="Century Gothic"/>
                <a:ea typeface="Century Gothic"/>
                <a:cs typeface="Century Gothic"/>
                <a:sym typeface="Century Gothic"/>
              </a:rPr>
              <a:t>pressure</a:t>
            </a:r>
            <a:r>
              <a:rPr lang="en">
                <a:solidFill>
                  <a:schemeClr val="dk1"/>
                </a:solidFill>
                <a:latin typeface="Century Gothic"/>
                <a:ea typeface="Century Gothic"/>
                <a:cs typeface="Century Gothic"/>
                <a:sym typeface="Century Gothic"/>
              </a:rPr>
              <a:t> was especially on schools with </a:t>
            </a:r>
            <a:r>
              <a:rPr b="1" lang="en">
                <a:solidFill>
                  <a:schemeClr val="dk1"/>
                </a:solidFill>
                <a:latin typeface="Century Gothic"/>
                <a:ea typeface="Century Gothic"/>
                <a:cs typeface="Century Gothic"/>
                <a:sym typeface="Century Gothic"/>
              </a:rPr>
              <a:t>students of color</a:t>
            </a:r>
            <a:r>
              <a:rPr lang="en">
                <a:solidFill>
                  <a:schemeClr val="dk1"/>
                </a:solidFill>
                <a:latin typeface="Century Gothic"/>
                <a:ea typeface="Century Gothic"/>
                <a:cs typeface="Century Gothic"/>
                <a:sym typeface="Century Gothic"/>
              </a:rPr>
              <a:t> and in families with </a:t>
            </a:r>
            <a:r>
              <a:rPr b="1" lang="en">
                <a:solidFill>
                  <a:schemeClr val="dk1"/>
                </a:solidFill>
                <a:latin typeface="Century Gothic"/>
                <a:ea typeface="Century Gothic"/>
                <a:cs typeface="Century Gothic"/>
                <a:sym typeface="Century Gothic"/>
              </a:rPr>
              <a:t>low incomes</a:t>
            </a:r>
            <a:r>
              <a:rPr lang="en">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So I formed a student activist group. I gathered people without help from adults and facilitated meetings.</a:t>
            </a:r>
            <a:endParaRPr>
              <a:solidFill>
                <a:schemeClr val="dk1"/>
              </a:solidFill>
              <a:latin typeface="Century Gothic"/>
              <a:ea typeface="Century Gothic"/>
              <a:cs typeface="Century Gothic"/>
              <a:sym typeface="Century Gothic"/>
            </a:endParaRPr>
          </a:p>
        </p:txBody>
      </p:sp>
      <p:sp>
        <p:nvSpPr>
          <p:cNvPr id="88" name="Google Shape;88;p17"/>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5</a:t>
            </a:r>
            <a:endParaRPr sz="1200">
              <a:latin typeface="Calibri"/>
              <a:ea typeface="Calibri"/>
              <a:cs typeface="Calibri"/>
              <a:sym typeface="Calibri"/>
            </a:endParaRPr>
          </a:p>
        </p:txBody>
      </p:sp>
      <p:sp>
        <p:nvSpPr>
          <p:cNvPr id="89" name="Google Shape;89;p17"/>
          <p:cNvSpPr txBox="1"/>
          <p:nvPr/>
        </p:nvSpPr>
        <p:spPr>
          <a:xfrm>
            <a:off x="400800" y="399600"/>
            <a:ext cx="8283000" cy="65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Century Gothic"/>
                <a:ea typeface="Century Gothic"/>
                <a:cs typeface="Century Gothic"/>
                <a:sym typeface="Century Gothic"/>
              </a:rPr>
              <a:t>What</a:t>
            </a:r>
            <a:r>
              <a:rPr b="1" lang="en" sz="1800">
                <a:solidFill>
                  <a:schemeClr val="dk1"/>
                </a:solidFill>
                <a:latin typeface="Century Gothic"/>
                <a:ea typeface="Century Gothic"/>
                <a:cs typeface="Century Gothic"/>
                <a:sym typeface="Century Gothic"/>
              </a:rPr>
              <a:t> kind of things have you done as a student activist? What was one of your first experiences? </a:t>
            </a:r>
            <a:endParaRPr b="1" sz="1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nvSpPr>
        <p:spPr>
          <a:xfrm>
            <a:off x="360600" y="3026250"/>
            <a:ext cx="84228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i="1" lang="en" sz="1800">
                <a:solidFill>
                  <a:schemeClr val="dk1"/>
                </a:solidFill>
                <a:latin typeface="Century Gothic"/>
                <a:ea typeface="Century Gothic"/>
                <a:cs typeface="Century Gothic"/>
                <a:sym typeface="Century Gothic"/>
              </a:rPr>
              <a:t>Anya continues: </a:t>
            </a:r>
            <a:r>
              <a:rPr lang="en" sz="1800">
                <a:solidFill>
                  <a:schemeClr val="dk1"/>
                </a:solidFill>
                <a:latin typeface="Century Gothic"/>
                <a:ea typeface="Century Gothic"/>
                <a:cs typeface="Century Gothic"/>
                <a:sym typeface="Century Gothic"/>
              </a:rPr>
              <a:t>I was asked to speak to the press, and that day school leaders decided to delay school openings. Everyone worked together with a clear goal. We felt happy because we felt people at the top were listening to all the people asking for more time and more resources. That was quite a victory.</a:t>
            </a:r>
            <a:endParaRPr sz="1800"/>
          </a:p>
        </p:txBody>
      </p:sp>
      <p:sp>
        <p:nvSpPr>
          <p:cNvPr id="95" name="Google Shape;95;p18"/>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6</a:t>
            </a:r>
            <a:endParaRPr sz="1200">
              <a:latin typeface="Calibri"/>
              <a:ea typeface="Calibri"/>
              <a:cs typeface="Calibri"/>
              <a:sym typeface="Calibri"/>
            </a:endParaRPr>
          </a:p>
        </p:txBody>
      </p:sp>
      <p:pic>
        <p:nvPicPr>
          <p:cNvPr id="96" name="Google Shape;96;p18"/>
          <p:cNvPicPr preferRelativeResize="0"/>
          <p:nvPr/>
        </p:nvPicPr>
        <p:blipFill rotWithShape="1">
          <a:blip r:embed="rId3">
            <a:alphaModFix/>
          </a:blip>
          <a:srcRect b="23189" l="16835" r="5222" t="0"/>
          <a:stretch/>
        </p:blipFill>
        <p:spPr>
          <a:xfrm>
            <a:off x="2826613" y="260876"/>
            <a:ext cx="3490776" cy="2530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nvSpPr>
        <p:spPr>
          <a:xfrm>
            <a:off x="482625" y="571938"/>
            <a:ext cx="82179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800">
                <a:solidFill>
                  <a:schemeClr val="dk1"/>
                </a:solidFill>
                <a:latin typeface="Century Gothic"/>
                <a:ea typeface="Century Gothic"/>
                <a:cs typeface="Century Gothic"/>
                <a:sym typeface="Century Gothic"/>
              </a:rPr>
              <a:t>Tay</a:t>
            </a:r>
            <a:r>
              <a:rPr lang="en" sz="1800">
                <a:solidFill>
                  <a:schemeClr val="dk1"/>
                </a:solidFill>
                <a:latin typeface="Century Gothic"/>
                <a:ea typeface="Century Gothic"/>
                <a:cs typeface="Century Gothic"/>
                <a:sym typeface="Century Gothic"/>
              </a:rPr>
              <a:t>: My first experience was last year. I went to the </a:t>
            </a:r>
            <a:r>
              <a:rPr b="1" lang="en" sz="1800">
                <a:solidFill>
                  <a:schemeClr val="dk1"/>
                </a:solidFill>
                <a:latin typeface="Century Gothic"/>
                <a:ea typeface="Century Gothic"/>
                <a:cs typeface="Century Gothic"/>
                <a:sym typeface="Century Gothic"/>
              </a:rPr>
              <a:t>climate strike</a:t>
            </a:r>
            <a:r>
              <a:rPr lang="en" sz="1800">
                <a:solidFill>
                  <a:schemeClr val="dk1"/>
                </a:solidFill>
                <a:latin typeface="Century Gothic"/>
                <a:ea typeface="Century Gothic"/>
                <a:cs typeface="Century Gothic"/>
                <a:sym typeface="Century Gothic"/>
              </a:rPr>
              <a:t>. Everyone there was from a different background, it was huge, and everyone shared a </a:t>
            </a:r>
            <a:r>
              <a:rPr b="1" lang="en" sz="1800">
                <a:solidFill>
                  <a:schemeClr val="dk1"/>
                </a:solidFill>
                <a:latin typeface="Century Gothic"/>
                <a:ea typeface="Century Gothic"/>
                <a:cs typeface="Century Gothic"/>
                <a:sym typeface="Century Gothic"/>
              </a:rPr>
              <a:t>common goal</a:t>
            </a:r>
            <a:r>
              <a:rPr lang="en" sz="1800">
                <a:solidFill>
                  <a:schemeClr val="dk1"/>
                </a:solidFill>
                <a:latin typeface="Century Gothic"/>
                <a:ea typeface="Century Gothic"/>
                <a:cs typeface="Century Gothic"/>
                <a:sym typeface="Century Gothic"/>
              </a:rPr>
              <a:t>. </a:t>
            </a:r>
            <a:endParaRPr sz="1800"/>
          </a:p>
        </p:txBody>
      </p:sp>
      <p:sp>
        <p:nvSpPr>
          <p:cNvPr id="102" name="Google Shape;102;p19"/>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7</a:t>
            </a:r>
            <a:endParaRPr sz="1200">
              <a:latin typeface="Calibri"/>
              <a:ea typeface="Calibri"/>
              <a:cs typeface="Calibri"/>
              <a:sym typeface="Calibri"/>
            </a:endParaRPr>
          </a:p>
        </p:txBody>
      </p:sp>
      <p:pic>
        <p:nvPicPr>
          <p:cNvPr id="103" name="Google Shape;103;p19"/>
          <p:cNvPicPr preferRelativeResize="0"/>
          <p:nvPr/>
        </p:nvPicPr>
        <p:blipFill>
          <a:blip r:embed="rId3">
            <a:alphaModFix/>
          </a:blip>
          <a:stretch>
            <a:fillRect/>
          </a:stretch>
        </p:blipFill>
        <p:spPr>
          <a:xfrm>
            <a:off x="2221901" y="1843175"/>
            <a:ext cx="4739349" cy="2980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idx="1" type="body"/>
          </p:nvPr>
        </p:nvSpPr>
        <p:spPr>
          <a:xfrm>
            <a:off x="311700" y="1792250"/>
            <a:ext cx="2683500" cy="2982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I enjoy the community. Through the </a:t>
            </a:r>
            <a:r>
              <a:rPr b="1" lang="en" sz="1700">
                <a:solidFill>
                  <a:schemeClr val="dk1"/>
                </a:solidFill>
                <a:latin typeface="Century Gothic"/>
                <a:ea typeface="Century Gothic"/>
                <a:cs typeface="Century Gothic"/>
                <a:sym typeface="Century Gothic"/>
              </a:rPr>
              <a:t>Black Lives Matter movement</a:t>
            </a:r>
            <a:r>
              <a:rPr lang="en" sz="1700">
                <a:solidFill>
                  <a:schemeClr val="dk1"/>
                </a:solidFill>
                <a:latin typeface="Century Gothic"/>
                <a:ea typeface="Century Gothic"/>
                <a:cs typeface="Century Gothic"/>
                <a:sym typeface="Century Gothic"/>
              </a:rPr>
              <a:t>, people have been coming out from all over to protest, dancing in the streets and enjoying themselves while trying to bring out change.</a:t>
            </a:r>
            <a:endParaRPr sz="2400">
              <a:solidFill>
                <a:schemeClr val="dk1"/>
              </a:solidFill>
              <a:latin typeface="Century Gothic"/>
              <a:ea typeface="Century Gothic"/>
              <a:cs typeface="Century Gothic"/>
              <a:sym typeface="Century Gothic"/>
            </a:endParaRPr>
          </a:p>
        </p:txBody>
      </p:sp>
      <p:sp>
        <p:nvSpPr>
          <p:cNvPr id="109" name="Google Shape;109;p20"/>
          <p:cNvSpPr txBox="1"/>
          <p:nvPr/>
        </p:nvSpPr>
        <p:spPr>
          <a:xfrm>
            <a:off x="0" y="0"/>
            <a:ext cx="6951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Slide 8</a:t>
            </a:r>
            <a:endParaRPr sz="1200">
              <a:latin typeface="Calibri"/>
              <a:ea typeface="Calibri"/>
              <a:cs typeface="Calibri"/>
              <a:sym typeface="Calibri"/>
            </a:endParaRPr>
          </a:p>
        </p:txBody>
      </p:sp>
      <p:sp>
        <p:nvSpPr>
          <p:cNvPr id="110" name="Google Shape;110;p20"/>
          <p:cNvSpPr txBox="1"/>
          <p:nvPr/>
        </p:nvSpPr>
        <p:spPr>
          <a:xfrm>
            <a:off x="455700" y="289375"/>
            <a:ext cx="8494500" cy="7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What have you enjoyed most? What’s been challenging?</a:t>
            </a:r>
            <a:endParaRPr b="1" sz="2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111" name="Google Shape;111;p20"/>
          <p:cNvPicPr preferRelativeResize="0"/>
          <p:nvPr/>
        </p:nvPicPr>
        <p:blipFill>
          <a:blip r:embed="rId3">
            <a:alphaModFix/>
          </a:blip>
          <a:stretch>
            <a:fillRect/>
          </a:stretch>
        </p:blipFill>
        <p:spPr>
          <a:xfrm>
            <a:off x="2913699" y="2474550"/>
            <a:ext cx="1949275" cy="1949275"/>
          </a:xfrm>
          <a:prstGeom prst="rect">
            <a:avLst/>
          </a:prstGeom>
          <a:noFill/>
          <a:ln>
            <a:noFill/>
          </a:ln>
        </p:spPr>
      </p:pic>
      <p:sp>
        <p:nvSpPr>
          <p:cNvPr id="112" name="Google Shape;112;p20"/>
          <p:cNvSpPr txBox="1"/>
          <p:nvPr/>
        </p:nvSpPr>
        <p:spPr>
          <a:xfrm>
            <a:off x="5253975" y="969775"/>
            <a:ext cx="3633900" cy="388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700">
                <a:solidFill>
                  <a:schemeClr val="dk1"/>
                </a:solidFill>
                <a:latin typeface="Century Gothic"/>
                <a:ea typeface="Century Gothic"/>
                <a:cs typeface="Century Gothic"/>
                <a:sym typeface="Century Gothic"/>
              </a:rPr>
              <a:t>Anya</a:t>
            </a:r>
            <a:r>
              <a:rPr lang="en" sz="1700">
                <a:solidFill>
                  <a:schemeClr val="dk1"/>
                </a:solidFill>
                <a:latin typeface="Century Gothic"/>
                <a:ea typeface="Century Gothic"/>
                <a:cs typeface="Century Gothic"/>
                <a:sym typeface="Century Gothic"/>
              </a:rPr>
              <a:t>: A challenge is being brave. Speaking at a press conference was terrifying. Public speaking is very scary for me, and there were a lot of cameras.</a:t>
            </a:r>
            <a:endParaRPr sz="1700">
              <a:solidFill>
                <a:schemeClr val="dk1"/>
              </a:solidFill>
              <a:latin typeface="Century Gothic"/>
              <a:ea typeface="Century Gothic"/>
              <a:cs typeface="Century Gothic"/>
              <a:sym typeface="Century Gothic"/>
            </a:endParaRPr>
          </a:p>
          <a:p>
            <a:pPr indent="0" lvl="0" marL="0" rtl="0" algn="l">
              <a:lnSpc>
                <a:spcPct val="115000"/>
              </a:lnSpc>
              <a:spcBef>
                <a:spcPts val="100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I agree about community. Also, when the scary things pay off it’s joyful. The moment after you step down from the press conference, for example, is a different type of joy.</a:t>
            </a:r>
            <a:endParaRPr/>
          </a:p>
        </p:txBody>
      </p:sp>
      <p:sp>
        <p:nvSpPr>
          <p:cNvPr id="113" name="Google Shape;113;p20"/>
          <p:cNvSpPr txBox="1"/>
          <p:nvPr/>
        </p:nvSpPr>
        <p:spPr>
          <a:xfrm>
            <a:off x="311700" y="969775"/>
            <a:ext cx="47580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i="1" lang="en" sz="1700">
                <a:solidFill>
                  <a:schemeClr val="dk1"/>
                </a:solidFill>
                <a:latin typeface="Century Gothic"/>
                <a:ea typeface="Century Gothic"/>
                <a:cs typeface="Century Gothic"/>
                <a:sym typeface="Century Gothic"/>
              </a:rPr>
              <a:t>Tay</a:t>
            </a:r>
            <a:r>
              <a:rPr lang="en" sz="1700">
                <a:solidFill>
                  <a:schemeClr val="dk1"/>
                </a:solidFill>
                <a:latin typeface="Century Gothic"/>
                <a:ea typeface="Century Gothic"/>
                <a:cs typeface="Century Gothic"/>
                <a:sym typeface="Century Gothic"/>
              </a:rPr>
              <a:t>: It has been challenging to understand that people have different opinions.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idx="1" type="body"/>
          </p:nvPr>
        </p:nvSpPr>
        <p:spPr>
          <a:xfrm>
            <a:off x="222675" y="456450"/>
            <a:ext cx="8735700" cy="36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Calibri"/>
              <a:ea typeface="Calibri"/>
              <a:cs typeface="Calibri"/>
              <a:sym typeface="Calibri"/>
            </a:endParaRPr>
          </a:p>
          <a:p>
            <a:pPr indent="0" lvl="0" marL="0" rtl="0" algn="l">
              <a:spcBef>
                <a:spcPts val="0"/>
              </a:spcBef>
              <a:spcAft>
                <a:spcPts val="0"/>
              </a:spcAft>
              <a:buNone/>
            </a:pPr>
            <a:r>
              <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2000">
                <a:solidFill>
                  <a:schemeClr val="dk1"/>
                </a:solidFill>
                <a:latin typeface="Century Gothic"/>
                <a:ea typeface="Century Gothic"/>
                <a:cs typeface="Century Gothic"/>
                <a:sym typeface="Century Gothic"/>
              </a:rPr>
              <a:t>Is there something you are working on now or something coming up?</a:t>
            </a:r>
            <a:endParaRPr b="1"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19" name="Google Shape;119;p21"/>
          <p:cNvSpPr txBox="1"/>
          <p:nvPr/>
        </p:nvSpPr>
        <p:spPr>
          <a:xfrm>
            <a:off x="431875" y="2376925"/>
            <a:ext cx="39015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chemeClr val="dk1"/>
                </a:solidFill>
                <a:latin typeface="Century Gothic"/>
                <a:ea typeface="Century Gothic"/>
                <a:cs typeface="Century Gothic"/>
                <a:sym typeface="Century Gothic"/>
              </a:rPr>
              <a:t>Tay</a:t>
            </a:r>
            <a:r>
              <a:rPr lang="en" sz="1800">
                <a:solidFill>
                  <a:schemeClr val="dk1"/>
                </a:solidFill>
                <a:latin typeface="Century Gothic"/>
                <a:ea typeface="Century Gothic"/>
                <a:cs typeface="Century Gothic"/>
                <a:sym typeface="Century Gothic"/>
              </a:rPr>
              <a:t>: Outside of school, I’m planning a beach clean up day. My little brother</a:t>
            </a:r>
            <a:r>
              <a:rPr lang="en" sz="1800">
                <a:solidFill>
                  <a:schemeClr val="dk1"/>
                </a:solidFill>
                <a:latin typeface="Century Gothic"/>
                <a:ea typeface="Century Gothic"/>
                <a:cs typeface="Century Gothic"/>
                <a:sym typeface="Century Gothic"/>
              </a:rPr>
              <a:t>—</a:t>
            </a:r>
            <a:r>
              <a:rPr lang="en" sz="1800">
                <a:solidFill>
                  <a:schemeClr val="dk1"/>
                </a:solidFill>
                <a:latin typeface="Century Gothic"/>
                <a:ea typeface="Century Gothic"/>
                <a:cs typeface="Century Gothic"/>
                <a:sym typeface="Century Gothic"/>
              </a:rPr>
              <a:t>he’s six</a:t>
            </a:r>
            <a:r>
              <a:rPr lang="en" sz="1800">
                <a:solidFill>
                  <a:schemeClr val="dk1"/>
                </a:solidFill>
                <a:latin typeface="Century Gothic"/>
                <a:ea typeface="Century Gothic"/>
                <a:cs typeface="Century Gothic"/>
                <a:sym typeface="Century Gothic"/>
              </a:rPr>
              <a:t>— </a:t>
            </a:r>
            <a:r>
              <a:rPr lang="en" sz="1800">
                <a:solidFill>
                  <a:schemeClr val="dk1"/>
                </a:solidFill>
                <a:latin typeface="Century Gothic"/>
                <a:ea typeface="Century Gothic"/>
                <a:cs typeface="Century Gothic"/>
                <a:sym typeface="Century Gothic"/>
              </a:rPr>
              <a:t>is into the </a:t>
            </a:r>
            <a:r>
              <a:rPr b="1" lang="en" sz="1800">
                <a:solidFill>
                  <a:schemeClr val="dk1"/>
                </a:solidFill>
                <a:latin typeface="Century Gothic"/>
                <a:ea typeface="Century Gothic"/>
                <a:cs typeface="Century Gothic"/>
                <a:sym typeface="Century Gothic"/>
              </a:rPr>
              <a:t>environment</a:t>
            </a:r>
            <a:r>
              <a:rPr lang="en" sz="1800">
                <a:solidFill>
                  <a:schemeClr val="dk1"/>
                </a:solidFill>
                <a:latin typeface="Century Gothic"/>
                <a:ea typeface="Century Gothic"/>
                <a:cs typeface="Century Gothic"/>
                <a:sym typeface="Century Gothic"/>
              </a:rPr>
              <a:t>. If I use plastic at all, he gets upset! So I planned a thing for him to clean up a beach. </a:t>
            </a:r>
            <a:endParaRPr sz="1800"/>
          </a:p>
        </p:txBody>
      </p:sp>
      <p:pic>
        <p:nvPicPr>
          <p:cNvPr id="120" name="Google Shape;120;p21"/>
          <p:cNvPicPr preferRelativeResize="0"/>
          <p:nvPr/>
        </p:nvPicPr>
        <p:blipFill>
          <a:blip r:embed="rId3">
            <a:alphaModFix/>
          </a:blip>
          <a:stretch>
            <a:fillRect/>
          </a:stretch>
        </p:blipFill>
        <p:spPr>
          <a:xfrm>
            <a:off x="4387375" y="2376926"/>
            <a:ext cx="4342500" cy="2120364"/>
          </a:xfrm>
          <a:prstGeom prst="rect">
            <a:avLst/>
          </a:prstGeom>
          <a:noFill/>
          <a:ln>
            <a:noFill/>
          </a:ln>
        </p:spPr>
      </p:pic>
      <p:sp>
        <p:nvSpPr>
          <p:cNvPr id="121" name="Google Shape;121;p21"/>
          <p:cNvSpPr txBox="1"/>
          <p:nvPr/>
        </p:nvSpPr>
        <p:spPr>
          <a:xfrm>
            <a:off x="-24550" y="12275"/>
            <a:ext cx="711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Slide 8</a:t>
            </a:r>
            <a:endParaRPr/>
          </a:p>
        </p:txBody>
      </p:sp>
      <p:sp>
        <p:nvSpPr>
          <p:cNvPr id="122" name="Google Shape;122;p21"/>
          <p:cNvSpPr txBox="1"/>
          <p:nvPr/>
        </p:nvSpPr>
        <p:spPr>
          <a:xfrm>
            <a:off x="431875" y="1244025"/>
            <a:ext cx="81456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800">
                <a:solidFill>
                  <a:schemeClr val="dk1"/>
                </a:solidFill>
                <a:latin typeface="Century Gothic"/>
                <a:ea typeface="Century Gothic"/>
                <a:cs typeface="Century Gothic"/>
                <a:sym typeface="Century Gothic"/>
              </a:rPr>
              <a:t>Anya</a:t>
            </a:r>
            <a:r>
              <a:rPr lang="en" sz="1800">
                <a:solidFill>
                  <a:schemeClr val="dk1"/>
                </a:solidFill>
                <a:latin typeface="Century Gothic"/>
                <a:ea typeface="Century Gothic"/>
                <a:cs typeface="Century Gothic"/>
                <a:sym typeface="Century Gothic"/>
              </a:rPr>
              <a:t>: I am </a:t>
            </a:r>
            <a:r>
              <a:rPr b="1" lang="en" sz="1800">
                <a:solidFill>
                  <a:schemeClr val="dk1"/>
                </a:solidFill>
                <a:latin typeface="Century Gothic"/>
                <a:ea typeface="Century Gothic"/>
                <a:cs typeface="Century Gothic"/>
                <a:sym typeface="Century Gothic"/>
              </a:rPr>
              <a:t>student body president</a:t>
            </a:r>
            <a:r>
              <a:rPr lang="en" sz="1800">
                <a:solidFill>
                  <a:schemeClr val="dk1"/>
                </a:solidFill>
                <a:latin typeface="Century Gothic"/>
                <a:ea typeface="Century Gothic"/>
                <a:cs typeface="Century Gothic"/>
                <a:sym typeface="Century Gothic"/>
              </a:rPr>
              <a:t>. The work we’ve been doing this year is focussed on creating space for student voice at my school.</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4c70364f81099f1f955b8d54a5564545">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27700258b162cd936c08902e4b68cde6"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E70528-BE68-40EB-84AE-B96A9D5163AB}"/>
</file>

<file path=customXml/itemProps2.xml><?xml version="1.0" encoding="utf-8"?>
<ds:datastoreItem xmlns:ds="http://schemas.openxmlformats.org/officeDocument/2006/customXml" ds:itemID="{10A59B09-7123-4A8D-B32A-7853520BE523}"/>
</file>

<file path=customXml/itemProps3.xml><?xml version="1.0" encoding="utf-8"?>
<ds:datastoreItem xmlns:ds="http://schemas.openxmlformats.org/officeDocument/2006/customXml" ds:itemID="{C6942BBF-AC22-4C43-BE95-B11E679C4840}"/>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