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CenturyGothic-boldItalic.fntdata"/><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25" Type="http://schemas.openxmlformats.org/officeDocument/2006/relationships/font" Target="fonts/CenturyGothic-italic.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16" Type="http://schemas.openxmlformats.org/officeDocument/2006/relationships/slide" Target="slides/slide11.xml"/><Relationship Id="rId29" Type="http://schemas.openxmlformats.org/officeDocument/2006/relationships/customXml" Target="../customXml/item3.xml"/><Relationship Id="rId24" Type="http://schemas.openxmlformats.org/officeDocument/2006/relationships/font" Target="fonts/CenturyGothic-bold.fntdata"/><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23" Type="http://schemas.openxmlformats.org/officeDocument/2006/relationships/font" Target="fonts/CenturyGothic-regular.fntdata"/><Relationship Id="rId5" Type="http://schemas.openxmlformats.org/officeDocument/2006/relationships/notesMaster" Target="notesMasters/notesMaster1.xml"/><Relationship Id="rId15" Type="http://schemas.openxmlformats.org/officeDocument/2006/relationships/slide" Target="slides/slide10.xml"/><Relationship Id="rId28" Type="http://schemas.openxmlformats.org/officeDocument/2006/relationships/customXml" Target="../customXml/item2.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stonpublicschools.org/school-councils" TargetMode="External"/><Relationship Id="rId3" Type="http://schemas.openxmlformats.org/officeDocument/2006/relationships/hyperlink" Target="https://www.dayoneearlylearning.org/community/parent-counci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abmanager.com/news/for-girls-learning-science-outside-linked-to-better-outcomes-25631"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4bee6661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4bee6661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d4bee6661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d4bee6661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More info &amp; links: </a:t>
            </a:r>
            <a:r>
              <a:rPr lang="en" sz="1400" u="sng">
                <a:solidFill>
                  <a:srgbClr val="0097A7"/>
                </a:solidFill>
                <a:hlinkClick r:id="rId2">
                  <a:extLst>
                    <a:ext uri="{A12FA001-AC4F-418D-AE19-62706E023703}">
                      <ahyp:hlinkClr val="tx"/>
                    </a:ext>
                  </a:extLst>
                </a:hlinkClick>
              </a:rPr>
              <a:t>https://www.bostonpublicschools.org/school-councils</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u="sng">
                <a:solidFill>
                  <a:schemeClr val="hlink"/>
                </a:solidFill>
                <a:hlinkClick r:id="rId3"/>
              </a:rPr>
              <a:t>https://www.dayoneearlylearning.org/community/parent-council/</a:t>
            </a:r>
            <a:r>
              <a:rPr lang="en" sz="1400">
                <a:solidFill>
                  <a:schemeClr val="dk1"/>
                </a:solidFill>
              </a:rPr>
              <a:t>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d4bee6661c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d4bee6661c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4bee6661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4bee6661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d4bee6661c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d4bee6661c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https://www.labmanager.com/news/for-girls-learning-science-outside-linked-to-better-outcomes-25631</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https://www.flickr.com/photos/richlandtwo/16761204639</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Property of Lea-antionette Serena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4c4a8b73e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4c4a8b73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bbdf9385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dbbdf9385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b6d5b4ed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b6d5b4ed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dc1cd63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dc1cd63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4bee6661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4bee6661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4c4a8b7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4c4a8b7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4bee6661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4bee6661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4bee6661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4bee6661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d4bee6661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d4bee6661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b1cc0ad8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b1cc0ad8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db8935b54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db8935b54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hyperlink" Target="https://www.baystatebanner.com/2017/09/06/trotters-new-principal-readies-for-school/" TargetMode="External"/><Relationship Id="rId10" Type="http://schemas.openxmlformats.org/officeDocument/2006/relationships/hyperlink" Target="https://www.bostonpublicschools.org/cms/lib07/MA01906464/Centricity/Domain/209/School%20Site%20Council%20Manual%20WEB%202015-16%20UPDATED.pdf" TargetMode="External"/><Relationship Id="rId13" Type="http://schemas.openxmlformats.org/officeDocument/2006/relationships/hyperlink" Target="https://www.labmanager.com/news/for-girls-learning-science-outside-linked-to-better-outcomes-25631" TargetMode="External"/><Relationship Id="rId12" Type="http://schemas.openxmlformats.org/officeDocument/2006/relationships/hyperlink" Target="https://www.cambridgema.gov/~/media/files/dhsp/cet/documentsforpublication/cetnews.pdf"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boston.gov/departments/mayors-office/kim-janey" TargetMode="External"/><Relationship Id="rId4" Type="http://schemas.openxmlformats.org/officeDocument/2006/relationships/hyperlink" Target="https://www.bostonherald.com/2021/02/05/kim-janey-will-make-the-decisions-that-i-need-to-make-as-boston-acting-mayor/" TargetMode="External"/><Relationship Id="rId9" Type="http://schemas.openxmlformats.org/officeDocument/2006/relationships/hyperlink" Target="https://www.bostonpublicschools.org/site/default.aspx?PageType=3&amp;DomainID=4&amp;ModuleInstanceID=14&amp;ViewID=6446EE88-D30C-497E-9316-3F8874B3E108&amp;RenderLoc=0&amp;FlexDataID=18685&amp;PageID=1" TargetMode="External"/><Relationship Id="rId14" Type="http://schemas.openxmlformats.org/officeDocument/2006/relationships/hyperlink" Target="https://www.bostonpublicschools.org/site/Default.aspx?PageType=3&amp;DomainID=4&amp;PageID=1&amp;ViewID=6446ee88-d30c-497e-9316-3f8874b3e108&amp;FlexDataID=21130" TargetMode="External"/><Relationship Id="rId5" Type="http://schemas.openxmlformats.org/officeDocument/2006/relationships/hyperlink" Target="https://www.sasaki.com/projects/bruce-c-bolling-municipal-building/" TargetMode="External"/><Relationship Id="rId6" Type="http://schemas.openxmlformats.org/officeDocument/2006/relationships/hyperlink" Target="https://www.bostonpublicschools.org/Page/311" TargetMode="External"/><Relationship Id="rId7" Type="http://schemas.openxmlformats.org/officeDocument/2006/relationships/hyperlink" Target="https://twitter.com/bpscustodians?lang=en" TargetMode="External"/><Relationship Id="rId8" Type="http://schemas.openxmlformats.org/officeDocument/2006/relationships/hyperlink" Target="http://www.schoolyards.org/projects.completed.php-portfolioId=68&amp;action=detail.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docs.google.com/spreadsheets/d/1Yb6RnB0ncyydVMcAEINgtBJs3c0CPLAi2xhpP_glCJQ/edit#gid=1412798926"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926750" y="744575"/>
            <a:ext cx="69969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900">
                <a:latin typeface="Century Gothic"/>
                <a:ea typeface="Century Gothic"/>
                <a:cs typeface="Century Gothic"/>
                <a:sym typeface="Century Gothic"/>
              </a:rPr>
              <a:t>Who Makes D</a:t>
            </a:r>
            <a:r>
              <a:rPr lang="en" sz="4900">
                <a:latin typeface="Century Gothic"/>
                <a:ea typeface="Century Gothic"/>
                <a:cs typeface="Century Gothic"/>
                <a:sym typeface="Century Gothic"/>
              </a:rPr>
              <a:t>ecisions</a:t>
            </a:r>
            <a:r>
              <a:rPr lang="en" sz="4900">
                <a:latin typeface="Century Gothic"/>
                <a:ea typeface="Century Gothic"/>
                <a:cs typeface="Century Gothic"/>
                <a:sym typeface="Century Gothic"/>
              </a:rPr>
              <a:t> in Our Schools</a:t>
            </a:r>
            <a:r>
              <a:rPr lang="en">
                <a:latin typeface="Avenir"/>
                <a:ea typeface="Avenir"/>
                <a:cs typeface="Avenir"/>
                <a:sym typeface="Avenir"/>
              </a:rPr>
              <a:t>?</a:t>
            </a:r>
            <a:r>
              <a:rPr lang="en" sz="4900">
                <a:latin typeface="Century Gothic"/>
                <a:ea typeface="Century Gothic"/>
                <a:cs typeface="Century Gothic"/>
                <a:sym typeface="Century Gothic"/>
              </a:rPr>
              <a:t> </a:t>
            </a:r>
            <a:endParaRPr sz="4900">
              <a:latin typeface="Century Gothic"/>
              <a:ea typeface="Century Gothic"/>
              <a:cs typeface="Century Gothic"/>
              <a:sym typeface="Century Gothic"/>
            </a:endParaRPr>
          </a:p>
        </p:txBody>
      </p:sp>
      <p:sp>
        <p:nvSpPr>
          <p:cNvPr id="55" name="Google Shape;55;p13"/>
          <p:cNvSpPr txBox="1"/>
          <p:nvPr>
            <p:ph idx="1" type="subTitle"/>
          </p:nvPr>
        </p:nvSpPr>
        <p:spPr>
          <a:xfrm>
            <a:off x="373950" y="30509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Text Talk Week 6, Day 4</a:t>
            </a:r>
            <a:endParaRPr>
              <a:latin typeface="Century Gothic"/>
              <a:ea typeface="Century Gothic"/>
              <a:cs typeface="Century Gothic"/>
              <a:sym typeface="Century Gothic"/>
            </a:endParaRPr>
          </a:p>
          <a:p>
            <a:pPr indent="0" lvl="0" marL="0" rtl="0" algn="ctr">
              <a:spcBef>
                <a:spcPts val="0"/>
              </a:spcBef>
              <a:spcAft>
                <a:spcPts val="0"/>
              </a:spcAft>
              <a:buNone/>
            </a:pPr>
            <a:r>
              <a:t/>
            </a:r>
            <a:endParaRPr>
              <a:latin typeface="Century Gothic"/>
              <a:ea typeface="Century Gothic"/>
              <a:cs typeface="Century Gothic"/>
              <a:sym typeface="Century Gothic"/>
            </a:endParaRPr>
          </a:p>
          <a:p>
            <a:pPr indent="0" lvl="0" marL="0" rtl="0" algn="ctr">
              <a:spcBef>
                <a:spcPts val="0"/>
              </a:spcBef>
              <a:spcAft>
                <a:spcPts val="0"/>
              </a:spcAft>
              <a:buClr>
                <a:schemeClr val="dk1"/>
              </a:buClr>
              <a:buSzPts val="1100"/>
              <a:buFont typeface="Arial"/>
              <a:buNone/>
            </a:pPr>
            <a:r>
              <a:rPr i="1" lang="en" sz="2400">
                <a:solidFill>
                  <a:schemeClr val="dk1"/>
                </a:solidFill>
                <a:highlight>
                  <a:srgbClr val="FFFF00"/>
                </a:highlight>
              </a:rPr>
              <a:t>The slides that follow need to be revised to fit your context.</a:t>
            </a:r>
            <a:endParaRPr i="1" sz="2400">
              <a:solidFill>
                <a:schemeClr val="dk1"/>
              </a:solidFill>
              <a:highlight>
                <a:srgbClr val="FFFF00"/>
              </a:highlight>
            </a:endParaRPr>
          </a:p>
          <a:p>
            <a:pPr indent="0" lvl="0" marL="0" rtl="0" algn="ctr">
              <a:spcBef>
                <a:spcPts val="0"/>
              </a:spcBef>
              <a:spcAft>
                <a:spcPts val="0"/>
              </a:spcAft>
              <a:buClr>
                <a:schemeClr val="dk1"/>
              </a:buClr>
              <a:buSzPts val="1100"/>
              <a:buFont typeface="Arial"/>
              <a:buNone/>
            </a:pPr>
            <a:r>
              <a:rPr i="1" lang="en" sz="2400">
                <a:solidFill>
                  <a:schemeClr val="dk1"/>
                </a:solidFill>
                <a:highlight>
                  <a:srgbClr val="FFFF00"/>
                </a:highlight>
              </a:rPr>
              <a:t>MAKE A COPY</a:t>
            </a:r>
            <a:endParaRPr i="1" sz="2400">
              <a:solidFill>
                <a:schemeClr val="dk1"/>
              </a:solidFill>
              <a:highlight>
                <a:srgbClr val="FFFF00"/>
              </a:highlight>
            </a:endParaRPr>
          </a:p>
          <a:p>
            <a:pPr indent="0" lvl="0" marL="0" rtl="0" algn="ctr">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22"/>
          <p:cNvPicPr preferRelativeResize="0"/>
          <p:nvPr/>
        </p:nvPicPr>
        <p:blipFill>
          <a:blip r:embed="rId3">
            <a:alphaModFix/>
          </a:blip>
          <a:stretch>
            <a:fillRect/>
          </a:stretch>
        </p:blipFill>
        <p:spPr>
          <a:xfrm>
            <a:off x="218000" y="1020788"/>
            <a:ext cx="4135900" cy="3101925"/>
          </a:xfrm>
          <a:prstGeom prst="rect">
            <a:avLst/>
          </a:prstGeom>
          <a:noFill/>
          <a:ln>
            <a:noFill/>
          </a:ln>
        </p:spPr>
      </p:pic>
      <p:sp>
        <p:nvSpPr>
          <p:cNvPr id="111" name="Google Shape;111;p22"/>
          <p:cNvSpPr txBox="1"/>
          <p:nvPr/>
        </p:nvSpPr>
        <p:spPr>
          <a:xfrm>
            <a:off x="4572000" y="1086438"/>
            <a:ext cx="4417500" cy="297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2000">
                <a:latin typeface="Century Gothic"/>
                <a:ea typeface="Century Gothic"/>
                <a:cs typeface="Century Gothic"/>
                <a:sym typeface="Century Gothic"/>
              </a:rPr>
              <a:t>Deborah Froggatt</a:t>
            </a:r>
            <a:r>
              <a:rPr lang="en" sz="2000">
                <a:latin typeface="Century Gothic"/>
                <a:ea typeface="Century Gothic"/>
                <a:cs typeface="Century Gothic"/>
                <a:sym typeface="Century Gothic"/>
              </a:rPr>
              <a:t> is the Director of Library Services. She and her team are responsible for working with schools, other BPS departments, local libraries, and other organizations to give all students </a:t>
            </a:r>
            <a:r>
              <a:rPr lang="en" sz="2000">
                <a:latin typeface="Century Gothic"/>
                <a:ea typeface="Century Gothic"/>
                <a:cs typeface="Century Gothic"/>
                <a:sym typeface="Century Gothic"/>
              </a:rPr>
              <a:t>access</a:t>
            </a:r>
            <a:r>
              <a:rPr lang="en" sz="2000">
                <a:latin typeface="Century Gothic"/>
                <a:ea typeface="Century Gothic"/>
                <a:cs typeface="Century Gothic"/>
                <a:sym typeface="Century Gothic"/>
              </a:rPr>
              <a:t> to </a:t>
            </a:r>
            <a:r>
              <a:rPr lang="en" sz="2000">
                <a:latin typeface="Century Gothic"/>
                <a:ea typeface="Century Gothic"/>
                <a:cs typeface="Century Gothic"/>
                <a:sym typeface="Century Gothic"/>
              </a:rPr>
              <a:t>digital, multimedia, and print resources.</a:t>
            </a:r>
            <a:endParaRPr sz="2000">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nvSpPr>
        <p:spPr>
          <a:xfrm>
            <a:off x="504000" y="909450"/>
            <a:ext cx="4251900" cy="332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latin typeface="Century Gothic"/>
                <a:ea typeface="Century Gothic"/>
                <a:cs typeface="Century Gothic"/>
                <a:sym typeface="Century Gothic"/>
              </a:rPr>
              <a:t>School</a:t>
            </a:r>
            <a:r>
              <a:rPr b="1" lang="en" sz="2000">
                <a:latin typeface="Century Gothic"/>
                <a:ea typeface="Century Gothic"/>
                <a:cs typeface="Century Gothic"/>
                <a:sym typeface="Century Gothic"/>
              </a:rPr>
              <a:t> Parent and Site Councils</a:t>
            </a:r>
            <a:r>
              <a:rPr lang="en" sz="2000">
                <a:latin typeface="Century Gothic"/>
                <a:ea typeface="Century Gothic"/>
                <a:cs typeface="Century Gothic"/>
                <a:sym typeface="Century Gothic"/>
              </a:rPr>
              <a:t> include parents and guardians, teachers, school leaders, students, and other community members</a:t>
            </a:r>
            <a:r>
              <a:rPr lang="en" sz="2000">
                <a:latin typeface="Century Gothic"/>
                <a:ea typeface="Century Gothic"/>
                <a:cs typeface="Century Gothic"/>
                <a:sym typeface="Century Gothic"/>
              </a:rPr>
              <a:t>. They are </a:t>
            </a:r>
            <a:r>
              <a:rPr lang="en" sz="2000">
                <a:latin typeface="Century Gothic"/>
                <a:ea typeface="Century Gothic"/>
                <a:cs typeface="Century Gothic"/>
                <a:sym typeface="Century Gothic"/>
              </a:rPr>
              <a:t>responsible</a:t>
            </a:r>
            <a:r>
              <a:rPr lang="en" sz="2000">
                <a:latin typeface="Century Gothic"/>
                <a:ea typeface="Century Gothic"/>
                <a:cs typeface="Century Gothic"/>
                <a:sym typeface="Century Gothic"/>
              </a:rPr>
              <a:t> for making many decisions that affect the school, including setting goals and deciding how to spend money. </a:t>
            </a:r>
            <a:endParaRPr sz="2000">
              <a:latin typeface="Century Gothic"/>
              <a:ea typeface="Century Gothic"/>
              <a:cs typeface="Century Gothic"/>
              <a:sym typeface="Century Gothic"/>
            </a:endParaRPr>
          </a:p>
        </p:txBody>
      </p:sp>
      <p:pic>
        <p:nvPicPr>
          <p:cNvPr id="117" name="Google Shape;117;p23"/>
          <p:cNvPicPr preferRelativeResize="0"/>
          <p:nvPr/>
        </p:nvPicPr>
        <p:blipFill>
          <a:blip r:embed="rId3">
            <a:alphaModFix/>
          </a:blip>
          <a:stretch>
            <a:fillRect/>
          </a:stretch>
        </p:blipFill>
        <p:spPr>
          <a:xfrm>
            <a:off x="5064250" y="1369212"/>
            <a:ext cx="3614200" cy="24050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nvSpPr>
        <p:spPr>
          <a:xfrm>
            <a:off x="4572000" y="357200"/>
            <a:ext cx="4210800" cy="438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2000">
                <a:solidFill>
                  <a:schemeClr val="dk1"/>
                </a:solidFill>
                <a:latin typeface="Century Gothic"/>
                <a:ea typeface="Century Gothic"/>
                <a:cs typeface="Century Gothic"/>
                <a:sym typeface="Century Gothic"/>
              </a:rPr>
              <a:t>School </a:t>
            </a:r>
            <a:r>
              <a:rPr b="1" lang="en" sz="2000">
                <a:solidFill>
                  <a:schemeClr val="dk1"/>
                </a:solidFill>
                <a:latin typeface="Century Gothic"/>
                <a:ea typeface="Century Gothic"/>
                <a:cs typeface="Century Gothic"/>
                <a:sym typeface="Century Gothic"/>
              </a:rPr>
              <a:t>principals</a:t>
            </a:r>
            <a:r>
              <a:rPr lang="en" sz="2000">
                <a:solidFill>
                  <a:schemeClr val="dk1"/>
                </a:solidFill>
                <a:latin typeface="Century Gothic"/>
                <a:ea typeface="Century Gothic"/>
                <a:cs typeface="Century Gothic"/>
                <a:sym typeface="Century Gothic"/>
              </a:rPr>
              <a:t> make sure their school is a safe and fun place for learning. They are responsible for creating the school budget and </a:t>
            </a:r>
            <a:r>
              <a:rPr lang="en" sz="2000">
                <a:solidFill>
                  <a:schemeClr val="dk1"/>
                </a:solidFill>
                <a:latin typeface="Century Gothic"/>
                <a:ea typeface="Century Gothic"/>
                <a:cs typeface="Century Gothic"/>
                <a:sym typeface="Century Gothic"/>
              </a:rPr>
              <a:t>purchasing</a:t>
            </a:r>
            <a:r>
              <a:rPr lang="en" sz="2000">
                <a:solidFill>
                  <a:schemeClr val="dk1"/>
                </a:solidFill>
                <a:latin typeface="Century Gothic"/>
                <a:ea typeface="Century Gothic"/>
                <a:cs typeface="Century Gothic"/>
                <a:sym typeface="Century Gothic"/>
              </a:rPr>
              <a:t> the materials teachers and children need for learning. Principals supervise the teachers. They also listen to families to make sure they are satisfied with what the school provides.</a:t>
            </a:r>
            <a:endParaRPr sz="1200"/>
          </a:p>
        </p:txBody>
      </p:sp>
      <p:pic>
        <p:nvPicPr>
          <p:cNvPr id="123" name="Google Shape;123;p24"/>
          <p:cNvPicPr preferRelativeResize="0"/>
          <p:nvPr/>
        </p:nvPicPr>
        <p:blipFill>
          <a:blip r:embed="rId3">
            <a:alphaModFix/>
          </a:blip>
          <a:stretch>
            <a:fillRect/>
          </a:stretch>
        </p:blipFill>
        <p:spPr>
          <a:xfrm>
            <a:off x="303900" y="1429587"/>
            <a:ext cx="4046549" cy="2284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nvSpPr>
        <p:spPr>
          <a:xfrm>
            <a:off x="387050" y="363000"/>
            <a:ext cx="5013300" cy="4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Century Gothic"/>
                <a:ea typeface="Century Gothic"/>
                <a:cs typeface="Century Gothic"/>
                <a:sym typeface="Century Gothic"/>
              </a:rPr>
              <a:t>A school’s</a:t>
            </a:r>
            <a:r>
              <a:rPr b="1" lang="en" sz="2000">
                <a:solidFill>
                  <a:schemeClr val="dk1"/>
                </a:solidFill>
                <a:latin typeface="Century Gothic"/>
                <a:ea typeface="Century Gothic"/>
                <a:cs typeface="Century Gothic"/>
                <a:sym typeface="Century Gothic"/>
              </a:rPr>
              <a:t> Family Coordinator</a:t>
            </a:r>
            <a:r>
              <a:rPr lang="en" sz="2000">
                <a:solidFill>
                  <a:schemeClr val="dk1"/>
                </a:solidFill>
                <a:latin typeface="Century Gothic"/>
                <a:ea typeface="Century Gothic"/>
                <a:cs typeface="Century Gothic"/>
                <a:sym typeface="Century Gothic"/>
              </a:rPr>
              <a:t> communicates with families to inform them about opportunities to get involved with their children’s education. These opportunities include family conferences, celebrations, workshops, and participating in the school council. The Family Coordinator also connects families with services they might need outside of school, such as medical care, counseling, housing, child care, food, and fun.</a:t>
            </a:r>
            <a:r>
              <a:rPr lang="en" sz="2200">
                <a:solidFill>
                  <a:schemeClr val="dk1"/>
                </a:solidFill>
                <a:latin typeface="Century Gothic"/>
                <a:ea typeface="Century Gothic"/>
                <a:cs typeface="Century Gothic"/>
                <a:sym typeface="Century Gothic"/>
              </a:rPr>
              <a:t> </a:t>
            </a:r>
            <a:endParaRPr sz="2200"/>
          </a:p>
        </p:txBody>
      </p:sp>
      <p:pic>
        <p:nvPicPr>
          <p:cNvPr id="129" name="Google Shape;129;p25"/>
          <p:cNvPicPr preferRelativeResize="0"/>
          <p:nvPr/>
        </p:nvPicPr>
        <p:blipFill>
          <a:blip r:embed="rId3">
            <a:alphaModFix/>
          </a:blip>
          <a:stretch>
            <a:fillRect/>
          </a:stretch>
        </p:blipFill>
        <p:spPr>
          <a:xfrm>
            <a:off x="5330875" y="1268675"/>
            <a:ext cx="3479325" cy="26061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6"/>
          <p:cNvSpPr txBox="1"/>
          <p:nvPr/>
        </p:nvSpPr>
        <p:spPr>
          <a:xfrm>
            <a:off x="595200" y="336500"/>
            <a:ext cx="79536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The Science, Music, Computer Science, Physical Education, and Art teachers are called </a:t>
            </a:r>
            <a:r>
              <a:rPr b="1" lang="en" sz="2000">
                <a:latin typeface="Century Gothic"/>
                <a:ea typeface="Century Gothic"/>
                <a:cs typeface="Century Gothic"/>
                <a:sym typeface="Century Gothic"/>
              </a:rPr>
              <a:t>s</a:t>
            </a:r>
            <a:r>
              <a:rPr b="1" lang="en" sz="2000">
                <a:latin typeface="Century Gothic"/>
                <a:ea typeface="Century Gothic"/>
                <a:cs typeface="Century Gothic"/>
                <a:sym typeface="Century Gothic"/>
              </a:rPr>
              <a:t>pecialists</a:t>
            </a:r>
            <a:r>
              <a:rPr lang="en" sz="2000">
                <a:latin typeface="Century Gothic"/>
                <a:ea typeface="Century Gothic"/>
                <a:cs typeface="Century Gothic"/>
                <a:sym typeface="Century Gothic"/>
              </a:rPr>
              <a:t>. Specialists teach subjects they are experts at so children can broaden their knowledge of the world.  </a:t>
            </a:r>
            <a:endParaRPr sz="2000">
              <a:latin typeface="Century Gothic"/>
              <a:ea typeface="Century Gothic"/>
              <a:cs typeface="Century Gothic"/>
              <a:sym typeface="Century Gothic"/>
            </a:endParaRPr>
          </a:p>
        </p:txBody>
      </p:sp>
      <p:pic>
        <p:nvPicPr>
          <p:cNvPr id="135" name="Google Shape;135;p26"/>
          <p:cNvPicPr preferRelativeResize="0"/>
          <p:nvPr/>
        </p:nvPicPr>
        <p:blipFill>
          <a:blip r:embed="rId3">
            <a:alphaModFix/>
          </a:blip>
          <a:stretch>
            <a:fillRect/>
          </a:stretch>
        </p:blipFill>
        <p:spPr>
          <a:xfrm>
            <a:off x="909900" y="2039300"/>
            <a:ext cx="2035012" cy="2713350"/>
          </a:xfrm>
          <a:prstGeom prst="rect">
            <a:avLst/>
          </a:prstGeom>
          <a:noFill/>
          <a:ln>
            <a:noFill/>
          </a:ln>
        </p:spPr>
      </p:pic>
      <p:pic>
        <p:nvPicPr>
          <p:cNvPr id="136" name="Google Shape;136;p26"/>
          <p:cNvPicPr preferRelativeResize="0"/>
          <p:nvPr/>
        </p:nvPicPr>
        <p:blipFill rotWithShape="1">
          <a:blip r:embed="rId4">
            <a:alphaModFix/>
          </a:blip>
          <a:srcRect b="23035" l="0" r="0" t="0"/>
          <a:stretch/>
        </p:blipFill>
        <p:spPr>
          <a:xfrm>
            <a:off x="6313675" y="1955925"/>
            <a:ext cx="2644198" cy="2713350"/>
          </a:xfrm>
          <a:prstGeom prst="rect">
            <a:avLst/>
          </a:prstGeom>
          <a:noFill/>
          <a:ln>
            <a:noFill/>
          </a:ln>
        </p:spPr>
      </p:pic>
      <p:pic>
        <p:nvPicPr>
          <p:cNvPr id="137" name="Google Shape;137;p26"/>
          <p:cNvPicPr preferRelativeResize="0"/>
          <p:nvPr/>
        </p:nvPicPr>
        <p:blipFill>
          <a:blip r:embed="rId5">
            <a:alphaModFix/>
          </a:blip>
          <a:stretch>
            <a:fillRect/>
          </a:stretch>
        </p:blipFill>
        <p:spPr>
          <a:xfrm>
            <a:off x="3146975" y="2200863"/>
            <a:ext cx="2964626" cy="2223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nvSpPr>
        <p:spPr>
          <a:xfrm>
            <a:off x="369100" y="428625"/>
            <a:ext cx="4619700" cy="36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000">
                <a:latin typeface="Century Gothic"/>
                <a:ea typeface="Century Gothic"/>
                <a:cs typeface="Century Gothic"/>
                <a:sym typeface="Century Gothic"/>
              </a:rPr>
              <a:t>Teachers </a:t>
            </a:r>
            <a:r>
              <a:rPr lang="en" sz="2000">
                <a:latin typeface="Century Gothic"/>
                <a:ea typeface="Century Gothic"/>
                <a:cs typeface="Century Gothic"/>
                <a:sym typeface="Century Gothic"/>
              </a:rPr>
              <a:t>create classroom learning communities. They are responsible for helping all children build new skills and learn about many different topics. They give</a:t>
            </a:r>
            <a:r>
              <a:rPr lang="en" sz="2000">
                <a:latin typeface="Century Gothic"/>
                <a:ea typeface="Century Gothic"/>
                <a:cs typeface="Century Gothic"/>
                <a:sym typeface="Century Gothic"/>
              </a:rPr>
              <a:t> children opportunities to participate positively in their communities. </a:t>
            </a:r>
            <a:r>
              <a:rPr lang="en" sz="2000">
                <a:latin typeface="Century Gothic"/>
                <a:ea typeface="Century Gothic"/>
                <a:cs typeface="Century Gothic"/>
                <a:sym typeface="Century Gothic"/>
              </a:rPr>
              <a:t>They work with their students to take care of their classrooms. </a:t>
            </a:r>
            <a:endParaRPr sz="2000">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latin typeface="Century Gothic"/>
              <a:ea typeface="Century Gothic"/>
              <a:cs typeface="Century Gothic"/>
              <a:sym typeface="Century Gothic"/>
            </a:endParaRPr>
          </a:p>
        </p:txBody>
      </p:sp>
      <p:pic>
        <p:nvPicPr>
          <p:cNvPr id="143" name="Google Shape;143;p27"/>
          <p:cNvPicPr preferRelativeResize="0"/>
          <p:nvPr/>
        </p:nvPicPr>
        <p:blipFill>
          <a:blip r:embed="rId3">
            <a:alphaModFix/>
          </a:blip>
          <a:stretch>
            <a:fillRect/>
          </a:stretch>
        </p:blipFill>
        <p:spPr>
          <a:xfrm>
            <a:off x="5250650" y="705300"/>
            <a:ext cx="3599875" cy="2699875"/>
          </a:xfrm>
          <a:prstGeom prst="rect">
            <a:avLst/>
          </a:prstGeom>
          <a:noFill/>
          <a:ln>
            <a:noFill/>
          </a:ln>
        </p:spPr>
      </p:pic>
      <p:sp>
        <p:nvSpPr>
          <p:cNvPr id="144" name="Google Shape;144;p27"/>
          <p:cNvSpPr txBox="1"/>
          <p:nvPr/>
        </p:nvSpPr>
        <p:spPr>
          <a:xfrm>
            <a:off x="331350" y="3786200"/>
            <a:ext cx="8481300" cy="84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2000">
                <a:solidFill>
                  <a:schemeClr val="dk1"/>
                </a:solidFill>
                <a:latin typeface="Century Gothic"/>
                <a:ea typeface="Century Gothic"/>
                <a:cs typeface="Century Gothic"/>
                <a:sym typeface="Century Gothic"/>
              </a:rPr>
              <a:t>Teachers collaborate with each other to think about the best ways to make school a joyful place for all learners.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nvSpPr>
        <p:spPr>
          <a:xfrm>
            <a:off x="717125" y="297125"/>
            <a:ext cx="346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entury Gothic"/>
                <a:ea typeface="Century Gothic"/>
                <a:cs typeface="Century Gothic"/>
                <a:sym typeface="Century Gothic"/>
              </a:rPr>
              <a:t>Glossary</a:t>
            </a:r>
            <a:endParaRPr sz="1800">
              <a:latin typeface="Century Gothic"/>
              <a:ea typeface="Century Gothic"/>
              <a:cs typeface="Century Gothic"/>
              <a:sym typeface="Century Gothic"/>
            </a:endParaRPr>
          </a:p>
        </p:txBody>
      </p:sp>
      <p:sp>
        <p:nvSpPr>
          <p:cNvPr id="150" name="Google Shape;150;p28"/>
          <p:cNvSpPr txBox="1"/>
          <p:nvPr/>
        </p:nvSpPr>
        <p:spPr>
          <a:xfrm>
            <a:off x="717125" y="709300"/>
            <a:ext cx="7863600" cy="411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appointed</a:t>
            </a:r>
            <a:r>
              <a:rPr lang="en" sz="1600">
                <a:solidFill>
                  <a:schemeClr val="dk1"/>
                </a:solidFill>
                <a:latin typeface="Century Gothic"/>
                <a:ea typeface="Century Gothic"/>
                <a:cs typeface="Century Gothic"/>
                <a:sym typeface="Century Gothic"/>
              </a:rPr>
              <a:t>: chosen without a vote</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chairperson</a:t>
            </a:r>
            <a:r>
              <a:rPr lang="en" sz="1600">
                <a:solidFill>
                  <a:schemeClr val="dk1"/>
                </a:solidFill>
                <a:latin typeface="Century Gothic"/>
                <a:ea typeface="Century Gothic"/>
                <a:cs typeface="Century Gothic"/>
                <a:sym typeface="Century Gothic"/>
              </a:rPr>
              <a:t>: head of a committee</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circulate</a:t>
            </a:r>
            <a:r>
              <a:rPr lang="en" sz="1600">
                <a:solidFill>
                  <a:schemeClr val="dk1"/>
                </a:solidFill>
                <a:latin typeface="Century Gothic"/>
                <a:ea typeface="Century Gothic"/>
                <a:cs typeface="Century Gothic"/>
                <a:sym typeface="Century Gothic"/>
              </a:rPr>
              <a:t>: to move around</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committee</a:t>
            </a:r>
            <a:r>
              <a:rPr lang="en" sz="1600">
                <a:solidFill>
                  <a:schemeClr val="dk1"/>
                </a:solidFill>
                <a:latin typeface="Century Gothic"/>
                <a:ea typeface="Century Gothic"/>
                <a:cs typeface="Century Gothic"/>
                <a:sym typeface="Century Gothic"/>
              </a:rPr>
              <a:t>: group that makes decisions together</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current</a:t>
            </a:r>
            <a:r>
              <a:rPr lang="en" sz="1600">
                <a:solidFill>
                  <a:schemeClr val="dk1"/>
                </a:solidFill>
                <a:latin typeface="Century Gothic"/>
                <a:ea typeface="Century Gothic"/>
                <a:cs typeface="Century Gothic"/>
                <a:sym typeface="Century Gothic"/>
              </a:rPr>
              <a:t>: happening now</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digital</a:t>
            </a:r>
            <a:r>
              <a:rPr lang="en" sz="1600">
                <a:solidFill>
                  <a:schemeClr val="dk1"/>
                </a:solidFill>
                <a:latin typeface="Century Gothic"/>
                <a:ea typeface="Century Gothic"/>
                <a:cs typeface="Century Gothic"/>
                <a:sym typeface="Century Gothic"/>
              </a:rPr>
              <a:t>: </a:t>
            </a:r>
            <a:r>
              <a:rPr lang="en" sz="1600">
                <a:solidFill>
                  <a:srgbClr val="202124"/>
                </a:solidFill>
                <a:highlight>
                  <a:schemeClr val="lt1"/>
                </a:highlight>
                <a:latin typeface="Century Gothic"/>
                <a:ea typeface="Century Gothic"/>
                <a:cs typeface="Century Gothic"/>
                <a:sym typeface="Century Gothic"/>
              </a:rPr>
              <a:t>involving or relating to the use of computer technology</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efficient</a:t>
            </a:r>
            <a:r>
              <a:rPr lang="en" sz="1600">
                <a:solidFill>
                  <a:schemeClr val="dk1"/>
                </a:solidFill>
                <a:latin typeface="Century Gothic"/>
                <a:ea typeface="Century Gothic"/>
                <a:cs typeface="Century Gothic"/>
                <a:sym typeface="Century Gothic"/>
              </a:rPr>
              <a:t>: quick and thorough</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equitable</a:t>
            </a:r>
            <a:r>
              <a:rPr lang="en" sz="1600">
                <a:solidFill>
                  <a:schemeClr val="dk1"/>
                </a:solidFill>
                <a:latin typeface="Century Gothic"/>
                <a:ea typeface="Century Gothic"/>
                <a:cs typeface="Century Gothic"/>
                <a:sym typeface="Century Gothic"/>
              </a:rPr>
              <a:t>: fair</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exceptional</a:t>
            </a:r>
            <a:r>
              <a:rPr lang="en" sz="1600">
                <a:solidFill>
                  <a:schemeClr val="dk1"/>
                </a:solidFill>
                <a:latin typeface="Century Gothic"/>
                <a:ea typeface="Century Gothic"/>
                <a:cs typeface="Century Gothic"/>
                <a:sym typeface="Century Gothic"/>
              </a:rPr>
              <a:t>: extremely excellent</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media</a:t>
            </a:r>
            <a:r>
              <a:rPr lang="en" sz="1600">
                <a:solidFill>
                  <a:schemeClr val="dk1"/>
                </a:solidFill>
                <a:latin typeface="Century Gothic"/>
                <a:ea typeface="Century Gothic"/>
                <a:cs typeface="Century Gothic"/>
                <a:sym typeface="Century Gothic"/>
              </a:rPr>
              <a:t>: means of communication</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print</a:t>
            </a:r>
            <a:r>
              <a:rPr lang="en" sz="1600">
                <a:solidFill>
                  <a:schemeClr val="dk1"/>
                </a:solidFill>
                <a:latin typeface="Century Gothic"/>
                <a:ea typeface="Century Gothic"/>
                <a:cs typeface="Century Gothic"/>
                <a:sym typeface="Century Gothic"/>
              </a:rPr>
              <a:t> </a:t>
            </a:r>
            <a:r>
              <a:rPr b="1" lang="en" sz="1600">
                <a:solidFill>
                  <a:schemeClr val="dk1"/>
                </a:solidFill>
                <a:latin typeface="Century Gothic"/>
                <a:ea typeface="Century Gothic"/>
                <a:cs typeface="Century Gothic"/>
                <a:sym typeface="Century Gothic"/>
              </a:rPr>
              <a:t>resources</a:t>
            </a:r>
            <a:r>
              <a:rPr lang="en" sz="1600">
                <a:solidFill>
                  <a:schemeClr val="dk1"/>
                </a:solidFill>
                <a:latin typeface="Century Gothic"/>
                <a:ea typeface="Century Gothic"/>
                <a:cs typeface="Century Gothic"/>
                <a:sym typeface="Century Gothic"/>
              </a:rPr>
              <a:t>: texts in writing</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purchasing</a:t>
            </a:r>
            <a:r>
              <a:rPr lang="en" sz="1600">
                <a:solidFill>
                  <a:schemeClr val="dk1"/>
                </a:solidFill>
                <a:latin typeface="Century Gothic"/>
                <a:ea typeface="Century Gothic"/>
                <a:cs typeface="Century Gothic"/>
                <a:sym typeface="Century Gothic"/>
              </a:rPr>
              <a:t>: buying</a:t>
            </a:r>
            <a:endParaRPr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specialist</a:t>
            </a:r>
            <a:r>
              <a:rPr lang="en" sz="1600">
                <a:solidFill>
                  <a:schemeClr val="dk1"/>
                </a:solidFill>
                <a:latin typeface="Century Gothic"/>
                <a:ea typeface="Century Gothic"/>
                <a:cs typeface="Century Gothic"/>
                <a:sym typeface="Century Gothic"/>
              </a:rPr>
              <a:t>: someone who knows a lot about a topic and can teach it</a:t>
            </a:r>
            <a:endParaRPr b="1" sz="1600">
              <a:solidFill>
                <a:schemeClr val="dk1"/>
              </a:solidFill>
              <a:latin typeface="Century Gothic"/>
              <a:ea typeface="Century Gothic"/>
              <a:cs typeface="Century Gothic"/>
              <a:sym typeface="Century Gothic"/>
            </a:endParaRPr>
          </a:p>
          <a:p>
            <a:pPr indent="0" lvl="0" marL="0" rtl="0" algn="l">
              <a:lnSpc>
                <a:spcPct val="115000"/>
              </a:lnSpc>
              <a:spcBef>
                <a:spcPts val="0"/>
              </a:spcBef>
              <a:spcAft>
                <a:spcPts val="0"/>
              </a:spcAft>
              <a:buClr>
                <a:schemeClr val="dk1"/>
              </a:buClr>
              <a:buSzPts val="1100"/>
              <a:buFont typeface="Arial"/>
              <a:buNone/>
            </a:pPr>
            <a:r>
              <a:rPr b="1" lang="en" sz="1600">
                <a:solidFill>
                  <a:schemeClr val="dk1"/>
                </a:solidFill>
                <a:latin typeface="Century Gothic"/>
                <a:ea typeface="Century Gothic"/>
                <a:cs typeface="Century Gothic"/>
                <a:sym typeface="Century Gothic"/>
              </a:rPr>
              <a:t>sustainable</a:t>
            </a:r>
            <a:r>
              <a:rPr lang="en" sz="1600">
                <a:solidFill>
                  <a:schemeClr val="dk1"/>
                </a:solidFill>
                <a:latin typeface="Century Gothic"/>
                <a:ea typeface="Century Gothic"/>
                <a:cs typeface="Century Gothic"/>
                <a:sym typeface="Century Gothic"/>
              </a:rPr>
              <a:t>: can last a long time</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type="title"/>
          </p:nvPr>
        </p:nvSpPr>
        <p:spPr>
          <a:xfrm>
            <a:off x="311700" y="265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156" name="Google Shape;156;p29"/>
          <p:cNvSpPr txBox="1"/>
          <p:nvPr>
            <p:ph idx="1" type="body"/>
          </p:nvPr>
        </p:nvSpPr>
        <p:spPr>
          <a:xfrm>
            <a:off x="311700" y="838300"/>
            <a:ext cx="8520600" cy="4185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2: </a:t>
            </a:r>
            <a:r>
              <a:rPr lang="en" sz="1100" u="sng">
                <a:solidFill>
                  <a:schemeClr val="hlink"/>
                </a:solidFill>
                <a:hlinkClick r:id="rId3"/>
              </a:rPr>
              <a:t>Boston Mayor Kim Janey</a:t>
            </a:r>
            <a:r>
              <a:rPr lang="en" sz="1100">
                <a:solidFill>
                  <a:schemeClr val="dk1"/>
                </a:solidFill>
              </a:rPr>
              <a:t>, </a:t>
            </a:r>
            <a:r>
              <a:rPr lang="en" sz="1100" u="sng">
                <a:solidFill>
                  <a:schemeClr val="hlink"/>
                </a:solidFill>
                <a:hlinkClick r:id="rId4"/>
              </a:rPr>
              <a:t>Kim Janey 'will make the decisions that I need to make' as Boston acting mayor</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3: </a:t>
            </a:r>
            <a:r>
              <a:rPr lang="en" sz="1100" u="sng">
                <a:solidFill>
                  <a:schemeClr val="accent5"/>
                </a:solidFill>
                <a:latin typeface="Calibri"/>
                <a:ea typeface="Calibri"/>
                <a:cs typeface="Calibri"/>
                <a:sym typeface="Calibri"/>
                <a:hlinkClick r:id="rId5">
                  <a:extLst>
                    <a:ext uri="{A12FA001-AC4F-418D-AE19-62706E023703}">
                      <ahyp:hlinkClr val="tx"/>
                    </a:ext>
                  </a:extLst>
                </a:hlinkClick>
              </a:rPr>
              <a:t>https://www.sasaki.com/projects/bruce-c-bolling-municipal-building/</a:t>
            </a:r>
            <a:r>
              <a:rPr lang="en" sz="1100">
                <a:solidFill>
                  <a:schemeClr val="dk1"/>
                </a:solidFill>
                <a:latin typeface="Calibri"/>
                <a:ea typeface="Calibri"/>
                <a:cs typeface="Calibri"/>
                <a:sym typeface="Calibri"/>
              </a:rPr>
              <a:t> (image cropped for fit)</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4: </a:t>
            </a:r>
            <a:r>
              <a:rPr lang="en" sz="1100" u="sng">
                <a:solidFill>
                  <a:schemeClr val="accent5"/>
                </a:solidFill>
                <a:hlinkClick r:id="rId6">
                  <a:extLst>
                    <a:ext uri="{A12FA001-AC4F-418D-AE19-62706E023703}">
                      <ahyp:hlinkClr val="tx"/>
                    </a:ext>
                  </a:extLst>
                </a:hlinkClick>
              </a:rPr>
              <a:t>https://www.bostonpublicschools.org/Page/311</a:t>
            </a:r>
            <a:r>
              <a:rPr lang="en" sz="1100">
                <a:solidFill>
                  <a:schemeClr val="dk1"/>
                </a:solidFill>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5: </a:t>
            </a:r>
            <a:r>
              <a:rPr lang="en" sz="1400">
                <a:solidFill>
                  <a:schemeClr val="dk1"/>
                </a:solidFill>
                <a:latin typeface="Calibri"/>
                <a:ea typeface="Calibri"/>
                <a:cs typeface="Calibri"/>
                <a:sym typeface="Calibri"/>
              </a:rPr>
              <a:t>Photo: Boston Public Schools</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6: </a:t>
            </a:r>
            <a:r>
              <a:rPr lang="en" sz="1400">
                <a:solidFill>
                  <a:schemeClr val="dk1"/>
                </a:solidFill>
                <a:latin typeface="Calibri"/>
                <a:ea typeface="Calibri"/>
                <a:cs typeface="Calibri"/>
                <a:sym typeface="Calibri"/>
              </a:rPr>
              <a:t>Photo: Boston Public Schools</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7: </a:t>
            </a:r>
            <a:r>
              <a:rPr lang="en" sz="1100" u="sng">
                <a:solidFill>
                  <a:schemeClr val="accent5"/>
                </a:solidFill>
                <a:hlinkClick r:id="rId7">
                  <a:extLst>
                    <a:ext uri="{A12FA001-AC4F-418D-AE19-62706E023703}">
                      <ahyp:hlinkClr val="tx"/>
                    </a:ext>
                  </a:extLst>
                </a:hlinkClick>
              </a:rPr>
              <a:t>https://twitter.com/bpscustodians?lang=en</a:t>
            </a:r>
            <a:r>
              <a:rPr lang="en" sz="1100">
                <a:solidFill>
                  <a:schemeClr val="dk1"/>
                </a:solidFill>
              </a:rPr>
              <a:t>, </a:t>
            </a:r>
            <a:r>
              <a:rPr lang="en" sz="1100" u="sng">
                <a:solidFill>
                  <a:schemeClr val="hlink"/>
                </a:solidFill>
                <a:hlinkClick r:id="rId8"/>
              </a:rPr>
              <a:t>Projects | Completed Projects | Curley School</a:t>
            </a:r>
            <a:r>
              <a:rPr lang="en" sz="1100">
                <a:solidFill>
                  <a:schemeClr val="dk1"/>
                </a:solidFill>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8: Photo: Boston Public Schools</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9: Screenshot from Boston Public Schools website</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10: </a:t>
            </a:r>
            <a:r>
              <a:rPr lang="en" sz="1100" u="sng">
                <a:solidFill>
                  <a:schemeClr val="hlink"/>
                </a:solidFill>
                <a:hlinkClick r:id="rId9"/>
              </a:rPr>
              <a:t>Volunteers Transform Holmes School Library With One-Day Makeover</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11: </a:t>
            </a:r>
            <a:r>
              <a:rPr lang="en" sz="1100" u="sng">
                <a:solidFill>
                  <a:schemeClr val="hlink"/>
                </a:solidFill>
                <a:hlinkClick r:id="rId10"/>
              </a:rPr>
              <a:t>School Site Council Manual</a:t>
            </a:r>
            <a:r>
              <a:rPr lang="en" sz="1100">
                <a:solidFill>
                  <a:schemeClr val="dk1"/>
                </a:solidFill>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12: </a:t>
            </a:r>
            <a:r>
              <a:rPr lang="en" sz="1100" u="sng">
                <a:solidFill>
                  <a:schemeClr val="hlink"/>
                </a:solidFill>
                <a:hlinkClick r:id="rId11"/>
              </a:rPr>
              <a:t>Trotter's new principal readies for school</a:t>
            </a:r>
            <a:r>
              <a:rPr lang="en" sz="1100">
                <a:solidFill>
                  <a:schemeClr val="dk1"/>
                </a:solidFill>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13: </a:t>
            </a:r>
            <a:r>
              <a:rPr lang="en" sz="1100" u="sng">
                <a:solidFill>
                  <a:schemeClr val="hlink"/>
                </a:solidFill>
                <a:hlinkClick r:id="rId12"/>
              </a:rPr>
              <a:t>What's New With Community Engagement Team (CET) Outreach Work?</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14: </a:t>
            </a:r>
            <a:r>
              <a:rPr lang="en" sz="1100" u="sng">
                <a:solidFill>
                  <a:schemeClr val="hlink"/>
                </a:solidFill>
                <a:hlinkClick r:id="rId13"/>
              </a:rPr>
              <a:t>For Girls, Learning Science Outside Linked to Better Outcomes</a:t>
            </a:r>
            <a:r>
              <a:rPr lang="en" sz="1100">
                <a:solidFill>
                  <a:schemeClr val="dk1"/>
                </a:solidFill>
              </a:rPr>
              <a:t> Property of Lea-Antoinette Serena</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a:solidFill>
                  <a:schemeClr val="dk1"/>
                </a:solidFill>
                <a:latin typeface="Calibri"/>
                <a:ea typeface="Calibri"/>
                <a:cs typeface="Calibri"/>
                <a:sym typeface="Calibri"/>
              </a:rPr>
              <a:t>Slide 15: </a:t>
            </a:r>
            <a:r>
              <a:rPr lang="en" sz="1100" u="sng">
                <a:solidFill>
                  <a:schemeClr val="hlink"/>
                </a:solidFill>
                <a:hlinkClick r:id="rId14"/>
              </a:rPr>
              <a:t>Dorchester Elementary School Exits Turnaround Status, Numerous Boston Public Schools Meet or Exceed Goals</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95753" y="1231303"/>
            <a:ext cx="2727100" cy="2727100"/>
          </a:xfrm>
          <a:prstGeom prst="rect">
            <a:avLst/>
          </a:prstGeom>
          <a:noFill/>
          <a:ln>
            <a:noFill/>
          </a:ln>
        </p:spPr>
      </p:pic>
      <p:sp>
        <p:nvSpPr>
          <p:cNvPr id="61" name="Google Shape;61;p14"/>
          <p:cNvSpPr txBox="1"/>
          <p:nvPr/>
        </p:nvSpPr>
        <p:spPr>
          <a:xfrm>
            <a:off x="3352450" y="709300"/>
            <a:ext cx="5268000" cy="380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2000">
                <a:latin typeface="Century Gothic"/>
                <a:ea typeface="Century Gothic"/>
                <a:cs typeface="Century Gothic"/>
                <a:sym typeface="Century Gothic"/>
              </a:rPr>
              <a:t>Kim</a:t>
            </a:r>
            <a:r>
              <a:rPr b="1" i="1" lang="en" sz="2000">
                <a:latin typeface="Century Gothic"/>
                <a:ea typeface="Century Gothic"/>
                <a:cs typeface="Century Gothic"/>
                <a:sym typeface="Century Gothic"/>
              </a:rPr>
              <a:t> Janey</a:t>
            </a:r>
            <a:r>
              <a:rPr lang="en" sz="2000">
                <a:latin typeface="Century Gothic"/>
                <a:ea typeface="Century Gothic"/>
                <a:cs typeface="Century Gothic"/>
                <a:sym typeface="Century Gothic"/>
              </a:rPr>
              <a:t> is the </a:t>
            </a:r>
            <a:r>
              <a:rPr lang="en" sz="2000">
                <a:solidFill>
                  <a:schemeClr val="dk1"/>
                </a:solidFill>
                <a:latin typeface="Century Gothic"/>
                <a:ea typeface="Century Gothic"/>
                <a:cs typeface="Century Gothic"/>
                <a:sym typeface="Century Gothic"/>
              </a:rPr>
              <a:t>current</a:t>
            </a:r>
            <a:r>
              <a:rPr lang="en" sz="2000">
                <a:latin typeface="Century Gothic"/>
                <a:ea typeface="Century Gothic"/>
                <a:cs typeface="Century Gothic"/>
                <a:sym typeface="Century Gothic"/>
              </a:rPr>
              <a:t> Mayor of Boston. She is the first woman and the first black person to serve as mayor. </a:t>
            </a:r>
            <a:r>
              <a:rPr lang="en" sz="2000">
                <a:latin typeface="Century Gothic"/>
                <a:ea typeface="Century Gothic"/>
                <a:cs typeface="Century Gothic"/>
                <a:sym typeface="Century Gothic"/>
              </a:rPr>
              <a:t>As mayor, she values education.</a:t>
            </a:r>
            <a:r>
              <a:rPr lang="en" sz="2000">
                <a:latin typeface="Century Gothic"/>
                <a:ea typeface="Century Gothic"/>
                <a:cs typeface="Century Gothic"/>
                <a:sym typeface="Century Gothic"/>
              </a:rPr>
              <a:t> </a:t>
            </a:r>
            <a:r>
              <a:rPr lang="en" sz="2000">
                <a:latin typeface="Century Gothic"/>
                <a:ea typeface="Century Gothic"/>
                <a:cs typeface="Century Gothic"/>
                <a:sym typeface="Century Gothic"/>
              </a:rPr>
              <a:t>S</a:t>
            </a:r>
            <a:r>
              <a:rPr lang="en" sz="2000">
                <a:latin typeface="Century Gothic"/>
                <a:ea typeface="Century Gothic"/>
                <a:cs typeface="Century Gothic"/>
                <a:sym typeface="Century Gothic"/>
              </a:rPr>
              <a:t>he is responsible for</a:t>
            </a:r>
            <a:r>
              <a:rPr lang="en" sz="2000">
                <a:latin typeface="Century Gothic"/>
                <a:ea typeface="Century Gothic"/>
                <a:cs typeface="Century Gothic"/>
                <a:sym typeface="Century Gothic"/>
              </a:rPr>
              <a:t> overseeing all of the city’s education programs. </a:t>
            </a:r>
            <a:endParaRPr sz="2000">
              <a:latin typeface="Century Gothic"/>
              <a:ea typeface="Century Gothic"/>
              <a:cs typeface="Century Gothic"/>
              <a:sym typeface="Century Gothic"/>
            </a:endParaRPr>
          </a:p>
          <a:p>
            <a:pPr indent="0" lvl="0" marL="0" rtl="0" algn="l">
              <a:lnSpc>
                <a:spcPct val="115000"/>
              </a:lnSpc>
              <a:spcBef>
                <a:spcPts val="1000"/>
              </a:spcBef>
              <a:spcAft>
                <a:spcPts val="0"/>
              </a:spcAft>
              <a:buNone/>
            </a:pPr>
            <a:r>
              <a:rPr lang="en" sz="2000">
                <a:latin typeface="Century Gothic"/>
                <a:ea typeface="Century Gothic"/>
                <a:cs typeface="Century Gothic"/>
                <a:sym typeface="Century Gothic"/>
              </a:rPr>
              <a:t>Mayor Janey says that being the first Black woman mayor is important for “</a:t>
            </a:r>
            <a:r>
              <a:rPr lang="en" sz="2000">
                <a:solidFill>
                  <a:schemeClr val="dk1"/>
                </a:solidFill>
                <a:latin typeface="Century Gothic"/>
                <a:ea typeface="Century Gothic"/>
                <a:cs typeface="Century Gothic"/>
                <a:sym typeface="Century Gothic"/>
              </a:rPr>
              <a:t>all children — to see diversity and leadership in the city of Boston.”</a:t>
            </a:r>
            <a:endParaRPr sz="20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625550" y="2956450"/>
            <a:ext cx="8097600" cy="190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highlight>
                  <a:schemeClr val="lt1"/>
                </a:highlight>
                <a:latin typeface="Century Gothic"/>
                <a:ea typeface="Century Gothic"/>
                <a:cs typeface="Century Gothic"/>
                <a:sym typeface="Century Gothic"/>
              </a:rPr>
              <a:t>The</a:t>
            </a:r>
            <a:r>
              <a:rPr b="1" lang="en" sz="2000">
                <a:highlight>
                  <a:schemeClr val="lt1"/>
                </a:highlight>
                <a:latin typeface="Century Gothic"/>
                <a:ea typeface="Century Gothic"/>
                <a:cs typeface="Century Gothic"/>
                <a:sym typeface="Century Gothic"/>
              </a:rPr>
              <a:t> school committee</a:t>
            </a:r>
            <a:r>
              <a:rPr lang="en" sz="2000">
                <a:highlight>
                  <a:schemeClr val="lt1"/>
                </a:highlight>
                <a:latin typeface="Century Gothic"/>
                <a:ea typeface="Century Gothic"/>
                <a:cs typeface="Century Gothic"/>
                <a:sym typeface="Century Gothic"/>
              </a:rPr>
              <a:t> is </a:t>
            </a:r>
            <a:r>
              <a:rPr b="1" lang="en" sz="2000">
                <a:highlight>
                  <a:schemeClr val="lt1"/>
                </a:highlight>
                <a:latin typeface="Century Gothic"/>
                <a:ea typeface="Century Gothic"/>
                <a:cs typeface="Century Gothic"/>
                <a:sym typeface="Century Gothic"/>
              </a:rPr>
              <a:t>appointed</a:t>
            </a:r>
            <a:r>
              <a:rPr lang="en" sz="2000">
                <a:highlight>
                  <a:schemeClr val="lt1"/>
                </a:highlight>
                <a:latin typeface="Century Gothic"/>
                <a:ea typeface="Century Gothic"/>
                <a:cs typeface="Century Gothic"/>
                <a:sym typeface="Century Gothic"/>
              </a:rPr>
              <a:t> by the mayor. This group includes </a:t>
            </a:r>
            <a:r>
              <a:rPr lang="en" sz="2000">
                <a:solidFill>
                  <a:schemeClr val="dk1"/>
                </a:solidFill>
                <a:highlight>
                  <a:schemeClr val="lt1"/>
                </a:highlight>
                <a:latin typeface="Century Gothic"/>
                <a:ea typeface="Century Gothic"/>
                <a:cs typeface="Century Gothic"/>
                <a:sym typeface="Century Gothic"/>
              </a:rPr>
              <a:t>seven people who help make decisions about schools in Boston. They are responsible for defining the </a:t>
            </a:r>
            <a:r>
              <a:rPr lang="en" sz="2000">
                <a:solidFill>
                  <a:schemeClr val="dk1"/>
                </a:solidFill>
                <a:highlight>
                  <a:schemeClr val="lt1"/>
                </a:highlight>
                <a:latin typeface="Century Gothic"/>
                <a:ea typeface="Century Gothic"/>
                <a:cs typeface="Century Gothic"/>
                <a:sym typeface="Century Gothic"/>
              </a:rPr>
              <a:t>vision</a:t>
            </a:r>
            <a:r>
              <a:rPr lang="en" sz="2000">
                <a:solidFill>
                  <a:schemeClr val="dk1"/>
                </a:solidFill>
                <a:highlight>
                  <a:schemeClr val="lt1"/>
                </a:highlight>
                <a:latin typeface="Century Gothic"/>
                <a:ea typeface="Century Gothic"/>
                <a:cs typeface="Century Gothic"/>
                <a:sym typeface="Century Gothic"/>
              </a:rPr>
              <a:t> and goals of the Boston Public Schools. They meet together and listen to community members to make decisions.</a:t>
            </a:r>
            <a:r>
              <a:rPr b="1" lang="en" sz="2000">
                <a:solidFill>
                  <a:schemeClr val="dk1"/>
                </a:solidFill>
                <a:highlight>
                  <a:schemeClr val="lt1"/>
                </a:highlight>
                <a:latin typeface="Century Gothic"/>
                <a:ea typeface="Century Gothic"/>
                <a:cs typeface="Century Gothic"/>
                <a:sym typeface="Century Gothic"/>
              </a:rPr>
              <a:t> </a:t>
            </a:r>
            <a:endParaRPr sz="2200"/>
          </a:p>
        </p:txBody>
      </p:sp>
      <p:pic>
        <p:nvPicPr>
          <p:cNvPr id="67" name="Google Shape;67;p15"/>
          <p:cNvPicPr preferRelativeResize="0"/>
          <p:nvPr/>
        </p:nvPicPr>
        <p:blipFill rotWithShape="1">
          <a:blip r:embed="rId3">
            <a:alphaModFix/>
          </a:blip>
          <a:srcRect b="8938" l="4003" r="0" t="33652"/>
          <a:stretch/>
        </p:blipFill>
        <p:spPr>
          <a:xfrm>
            <a:off x="1486600" y="356050"/>
            <a:ext cx="6170801" cy="23680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nvSpPr>
        <p:spPr>
          <a:xfrm>
            <a:off x="912925" y="1463550"/>
            <a:ext cx="4720500" cy="190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2000">
                <a:latin typeface="Century Gothic"/>
                <a:ea typeface="Century Gothic"/>
                <a:cs typeface="Century Gothic"/>
                <a:sym typeface="Century Gothic"/>
              </a:rPr>
              <a:t>Xyra Mercer</a:t>
            </a:r>
            <a:r>
              <a:rPr lang="en" sz="2000">
                <a:latin typeface="Century Gothic"/>
                <a:ea typeface="Century Gothic"/>
                <a:cs typeface="Century Gothic"/>
                <a:sym typeface="Century Gothic"/>
              </a:rPr>
              <a:t> is the student school committee </a:t>
            </a:r>
            <a:r>
              <a:rPr lang="en" sz="2000">
                <a:latin typeface="Century Gothic"/>
                <a:ea typeface="Century Gothic"/>
                <a:cs typeface="Century Gothic"/>
                <a:sym typeface="Century Gothic"/>
              </a:rPr>
              <a:t>representative</a:t>
            </a:r>
            <a:r>
              <a:rPr lang="en" sz="2000">
                <a:latin typeface="Century Gothic"/>
                <a:ea typeface="Century Gothic"/>
                <a:cs typeface="Century Gothic"/>
                <a:sym typeface="Century Gothic"/>
              </a:rPr>
              <a:t>. As a member of the school committee, she is responsible for giving a </a:t>
            </a:r>
            <a:r>
              <a:rPr lang="en" sz="2000">
                <a:latin typeface="Century Gothic"/>
                <a:ea typeface="Century Gothic"/>
                <a:cs typeface="Century Gothic"/>
                <a:sym typeface="Century Gothic"/>
              </a:rPr>
              <a:t>voice</a:t>
            </a:r>
            <a:r>
              <a:rPr lang="en" sz="2000">
                <a:latin typeface="Century Gothic"/>
                <a:ea typeface="Century Gothic"/>
                <a:cs typeface="Century Gothic"/>
                <a:sym typeface="Century Gothic"/>
              </a:rPr>
              <a:t> to Boston Public Schools students.</a:t>
            </a:r>
            <a:endParaRPr sz="2000">
              <a:latin typeface="Century Gothic"/>
              <a:ea typeface="Century Gothic"/>
              <a:cs typeface="Century Gothic"/>
              <a:sym typeface="Century Gothic"/>
            </a:endParaRPr>
          </a:p>
        </p:txBody>
      </p:sp>
      <p:pic>
        <p:nvPicPr>
          <p:cNvPr id="73" name="Google Shape;73;p16"/>
          <p:cNvPicPr preferRelativeResize="0"/>
          <p:nvPr/>
        </p:nvPicPr>
        <p:blipFill rotWithShape="1">
          <a:blip r:embed="rId3">
            <a:alphaModFix/>
          </a:blip>
          <a:srcRect b="0" l="0" r="0" t="17641"/>
          <a:stretch/>
        </p:blipFill>
        <p:spPr>
          <a:xfrm>
            <a:off x="5923950" y="799163"/>
            <a:ext cx="2313774" cy="35451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7"/>
          <p:cNvPicPr preferRelativeResize="0"/>
          <p:nvPr/>
        </p:nvPicPr>
        <p:blipFill>
          <a:blip r:embed="rId3">
            <a:alphaModFix/>
          </a:blip>
          <a:stretch>
            <a:fillRect/>
          </a:stretch>
        </p:blipFill>
        <p:spPr>
          <a:xfrm>
            <a:off x="533725" y="1175152"/>
            <a:ext cx="2260325" cy="2542850"/>
          </a:xfrm>
          <a:prstGeom prst="rect">
            <a:avLst/>
          </a:prstGeom>
          <a:noFill/>
          <a:ln>
            <a:noFill/>
          </a:ln>
        </p:spPr>
      </p:pic>
      <p:sp>
        <p:nvSpPr>
          <p:cNvPr id="79" name="Google Shape;79;p17"/>
          <p:cNvSpPr txBox="1"/>
          <p:nvPr/>
        </p:nvSpPr>
        <p:spPr>
          <a:xfrm>
            <a:off x="3076925" y="845250"/>
            <a:ext cx="5637900" cy="345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The Superintendent of our schools is </a:t>
            </a:r>
            <a:r>
              <a:rPr b="1" i="1" lang="en" sz="2000">
                <a:latin typeface="Century Gothic"/>
                <a:ea typeface="Century Gothic"/>
                <a:cs typeface="Century Gothic"/>
                <a:sym typeface="Century Gothic"/>
              </a:rPr>
              <a:t>Brenda Cassellius</a:t>
            </a:r>
            <a:r>
              <a:rPr lang="en" sz="2000">
                <a:latin typeface="Century Gothic"/>
                <a:ea typeface="Century Gothic"/>
                <a:cs typeface="Century Gothic"/>
                <a:sym typeface="Century Gothic"/>
              </a:rPr>
              <a:t>. She is the leader of all of the Boston Public Schools. She says that she is “committed to making sure that every child receives an </a:t>
            </a:r>
            <a:r>
              <a:rPr b="1" lang="en" sz="2000">
                <a:latin typeface="Century Gothic"/>
                <a:ea typeface="Century Gothic"/>
                <a:cs typeface="Century Gothic"/>
                <a:sym typeface="Century Gothic"/>
              </a:rPr>
              <a:t>equitable</a:t>
            </a:r>
            <a:r>
              <a:rPr lang="en" sz="2000">
                <a:latin typeface="Century Gothic"/>
                <a:ea typeface="Century Gothic"/>
                <a:cs typeface="Century Gothic"/>
                <a:sym typeface="Century Gothic"/>
              </a:rPr>
              <a:t>, </a:t>
            </a:r>
            <a:r>
              <a:rPr b="1" lang="en" sz="2000">
                <a:latin typeface="Century Gothic"/>
                <a:ea typeface="Century Gothic"/>
                <a:cs typeface="Century Gothic"/>
                <a:sym typeface="Century Gothic"/>
              </a:rPr>
              <a:t>exceptional</a:t>
            </a:r>
            <a:r>
              <a:rPr lang="en" sz="2000">
                <a:latin typeface="Century Gothic"/>
                <a:ea typeface="Century Gothic"/>
                <a:cs typeface="Century Gothic"/>
                <a:sym typeface="Century Gothic"/>
              </a:rPr>
              <a:t>, and joyful education.” </a:t>
            </a:r>
            <a:endParaRPr sz="2000">
              <a:latin typeface="Century Gothic"/>
              <a:ea typeface="Century Gothic"/>
              <a:cs typeface="Century Gothic"/>
              <a:sym typeface="Century Gothic"/>
            </a:endParaRPr>
          </a:p>
          <a:p>
            <a:pPr indent="0" lvl="0" marL="0" rtl="0" algn="l">
              <a:lnSpc>
                <a:spcPct val="115000"/>
              </a:lnSpc>
              <a:spcBef>
                <a:spcPts val="1000"/>
              </a:spcBef>
              <a:spcAft>
                <a:spcPts val="0"/>
              </a:spcAft>
              <a:buNone/>
            </a:pPr>
            <a:r>
              <a:rPr lang="en" sz="2000">
                <a:latin typeface="Century Gothic"/>
                <a:ea typeface="Century Gothic"/>
                <a:cs typeface="Century Gothic"/>
                <a:sym typeface="Century Gothic"/>
              </a:rPr>
              <a:t>There are 125 schools in BPS, and over 53,000 students. She is responsible for all of them! </a:t>
            </a:r>
            <a:endParaRPr sz="20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6289425" y="1178328"/>
            <a:ext cx="2229475" cy="2786850"/>
          </a:xfrm>
          <a:prstGeom prst="rect">
            <a:avLst/>
          </a:prstGeom>
          <a:noFill/>
          <a:ln>
            <a:noFill/>
          </a:ln>
        </p:spPr>
      </p:pic>
      <p:sp>
        <p:nvSpPr>
          <p:cNvPr id="85" name="Google Shape;85;p18"/>
          <p:cNvSpPr txBox="1"/>
          <p:nvPr/>
        </p:nvSpPr>
        <p:spPr>
          <a:xfrm>
            <a:off x="386825" y="1314050"/>
            <a:ext cx="5718900" cy="239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2000">
                <a:solidFill>
                  <a:schemeClr val="dk1"/>
                </a:solidFill>
                <a:latin typeface="Century Gothic"/>
                <a:ea typeface="Century Gothic"/>
                <a:cs typeface="Century Gothic"/>
                <a:sym typeface="Century Gothic"/>
              </a:rPr>
              <a:t>Nate Kuder</a:t>
            </a:r>
            <a:r>
              <a:rPr lang="en" sz="2000">
                <a:solidFill>
                  <a:schemeClr val="dk1"/>
                </a:solidFill>
                <a:latin typeface="Century Gothic"/>
                <a:ea typeface="Century Gothic"/>
                <a:cs typeface="Century Gothic"/>
                <a:sym typeface="Century Gothic"/>
              </a:rPr>
              <a:t> is the Chief Financial Officer of Boston Public Schools. He is the leader of a team of people who decide how money is spent in our school community. </a:t>
            </a:r>
            <a:endParaRPr sz="2000">
              <a:solidFill>
                <a:schemeClr val="dk1"/>
              </a:solidFill>
              <a:latin typeface="Century Gothic"/>
              <a:ea typeface="Century Gothic"/>
              <a:cs typeface="Century Gothic"/>
              <a:sym typeface="Century Gothic"/>
            </a:endParaRPr>
          </a:p>
          <a:p>
            <a:pPr indent="0" lvl="0" marL="0" rtl="0" algn="l">
              <a:lnSpc>
                <a:spcPct val="115000"/>
              </a:lnSpc>
              <a:spcBef>
                <a:spcPts val="1000"/>
              </a:spcBef>
              <a:spcAft>
                <a:spcPts val="0"/>
              </a:spcAft>
              <a:buClr>
                <a:schemeClr val="dk1"/>
              </a:buClr>
              <a:buSzPts val="1100"/>
              <a:buFont typeface="Arial"/>
              <a:buNone/>
            </a:pPr>
            <a:r>
              <a:rPr lang="en" sz="2000">
                <a:solidFill>
                  <a:schemeClr val="dk1"/>
                </a:solidFill>
                <a:latin typeface="Century Gothic"/>
                <a:ea typeface="Century Gothic"/>
                <a:cs typeface="Century Gothic"/>
                <a:sym typeface="Century Gothic"/>
              </a:rPr>
              <a:t>He also has two children who attend Boston Public Schools. </a:t>
            </a:r>
            <a:endParaRPr sz="200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nvSpPr>
        <p:spPr>
          <a:xfrm>
            <a:off x="745225" y="3517625"/>
            <a:ext cx="7876500" cy="1200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In Boston Public Schools many people work in </a:t>
            </a:r>
            <a:r>
              <a:rPr b="1" lang="en" sz="2000">
                <a:latin typeface="Century Gothic"/>
                <a:ea typeface="Century Gothic"/>
                <a:cs typeface="Century Gothic"/>
                <a:sym typeface="Century Gothic"/>
              </a:rPr>
              <a:t>Building Services</a:t>
            </a:r>
            <a:r>
              <a:rPr lang="en" sz="2000">
                <a:latin typeface="Century Gothic"/>
                <a:ea typeface="Century Gothic"/>
                <a:cs typeface="Century Gothic"/>
                <a:sym typeface="Century Gothic"/>
              </a:rPr>
              <a:t>. They take care of our school buildings. This team includes custodians, groundskeepers, and repair people.</a:t>
            </a:r>
            <a:endParaRPr sz="2000">
              <a:latin typeface="Century Gothic"/>
              <a:ea typeface="Century Gothic"/>
              <a:cs typeface="Century Gothic"/>
              <a:sym typeface="Century Gothic"/>
            </a:endParaRPr>
          </a:p>
        </p:txBody>
      </p:sp>
      <p:pic>
        <p:nvPicPr>
          <p:cNvPr id="91" name="Google Shape;91;p19"/>
          <p:cNvPicPr preferRelativeResize="0"/>
          <p:nvPr/>
        </p:nvPicPr>
        <p:blipFill>
          <a:blip r:embed="rId3">
            <a:alphaModFix/>
          </a:blip>
          <a:stretch>
            <a:fillRect/>
          </a:stretch>
        </p:blipFill>
        <p:spPr>
          <a:xfrm>
            <a:off x="1280100" y="599000"/>
            <a:ext cx="2565500" cy="2565500"/>
          </a:xfrm>
          <a:prstGeom prst="rect">
            <a:avLst/>
          </a:prstGeom>
          <a:noFill/>
          <a:ln>
            <a:noFill/>
          </a:ln>
        </p:spPr>
      </p:pic>
      <p:pic>
        <p:nvPicPr>
          <p:cNvPr id="92" name="Google Shape;92;p19"/>
          <p:cNvPicPr preferRelativeResize="0"/>
          <p:nvPr/>
        </p:nvPicPr>
        <p:blipFill>
          <a:blip r:embed="rId4">
            <a:alphaModFix/>
          </a:blip>
          <a:stretch>
            <a:fillRect/>
          </a:stretch>
        </p:blipFill>
        <p:spPr>
          <a:xfrm>
            <a:off x="4316400" y="599000"/>
            <a:ext cx="3420667" cy="2565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nvSpPr>
        <p:spPr>
          <a:xfrm>
            <a:off x="3163300" y="732300"/>
            <a:ext cx="5815500" cy="3807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i="1" lang="en" sz="2000">
                <a:latin typeface="Century Gothic"/>
                <a:ea typeface="Century Gothic"/>
                <a:cs typeface="Century Gothic"/>
                <a:sym typeface="Century Gothic"/>
              </a:rPr>
              <a:t>Katherine Walsh</a:t>
            </a:r>
            <a:r>
              <a:rPr lang="en" sz="2000">
                <a:latin typeface="Century Gothic"/>
                <a:ea typeface="Century Gothic"/>
                <a:cs typeface="Century Gothic"/>
                <a:sym typeface="Century Gothic"/>
              </a:rPr>
              <a:t> is in charge of a </a:t>
            </a:r>
            <a:r>
              <a:rPr lang="en" sz="2000">
                <a:latin typeface="Century Gothic"/>
                <a:ea typeface="Century Gothic"/>
                <a:cs typeface="Century Gothic"/>
                <a:sym typeface="Century Gothic"/>
              </a:rPr>
              <a:t>team</a:t>
            </a:r>
            <a:r>
              <a:rPr lang="en" sz="2000">
                <a:latin typeface="Century Gothic"/>
                <a:ea typeface="Century Gothic"/>
                <a:cs typeface="Century Gothic"/>
                <a:sym typeface="Century Gothic"/>
              </a:rPr>
              <a:t> of people who make sure our buildings are healthy places to learn. They are responsible for making sure schools: </a:t>
            </a:r>
            <a:endParaRPr sz="2000">
              <a:latin typeface="Century Gothic"/>
              <a:ea typeface="Century Gothic"/>
              <a:cs typeface="Century Gothic"/>
              <a:sym typeface="Century Gothic"/>
            </a:endParaRPr>
          </a:p>
          <a:p>
            <a:pPr indent="-355600" lvl="0" marL="457200" rtl="0" algn="l">
              <a:lnSpc>
                <a:spcPct val="115000"/>
              </a:lnSpc>
              <a:spcBef>
                <a:spcPts val="1000"/>
              </a:spcBef>
              <a:spcAft>
                <a:spcPts val="0"/>
              </a:spcAft>
              <a:buSzPts val="2000"/>
              <a:buFont typeface="Century Gothic"/>
              <a:buChar char="●"/>
            </a:pPr>
            <a:r>
              <a:rPr lang="en" sz="2000">
                <a:latin typeface="Century Gothic"/>
                <a:ea typeface="Century Gothic"/>
                <a:cs typeface="Century Gothic"/>
                <a:sym typeface="Century Gothic"/>
              </a:rPr>
              <a:t>have clean water, </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b="1" lang="en" sz="2000">
                <a:latin typeface="Century Gothic"/>
                <a:ea typeface="Century Gothic"/>
                <a:cs typeface="Century Gothic"/>
                <a:sym typeface="Century Gothic"/>
              </a:rPr>
              <a:t>circulate</a:t>
            </a:r>
            <a:r>
              <a:rPr lang="en" sz="2000">
                <a:latin typeface="Century Gothic"/>
                <a:ea typeface="Century Gothic"/>
                <a:cs typeface="Century Gothic"/>
                <a:sym typeface="Century Gothic"/>
              </a:rPr>
              <a:t> air,</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Clr>
                <a:schemeClr val="dk1"/>
              </a:buClr>
              <a:buSzPts val="2000"/>
              <a:buFont typeface="Century Gothic"/>
              <a:buChar char="●"/>
            </a:pPr>
            <a:r>
              <a:rPr lang="en" sz="2000">
                <a:solidFill>
                  <a:schemeClr val="dk1"/>
                </a:solidFill>
                <a:latin typeface="Century Gothic"/>
                <a:ea typeface="Century Gothic"/>
                <a:cs typeface="Century Gothic"/>
                <a:sym typeface="Century Gothic"/>
              </a:rPr>
              <a:t>have </a:t>
            </a:r>
            <a:r>
              <a:rPr b="1" lang="en" sz="2000">
                <a:solidFill>
                  <a:schemeClr val="dk1"/>
                </a:solidFill>
                <a:latin typeface="Century Gothic"/>
                <a:ea typeface="Century Gothic"/>
                <a:cs typeface="Century Gothic"/>
                <a:sym typeface="Century Gothic"/>
              </a:rPr>
              <a:t>sustainable</a:t>
            </a:r>
            <a:r>
              <a:rPr lang="en" sz="2000">
                <a:solidFill>
                  <a:schemeClr val="dk1"/>
                </a:solidFill>
                <a:latin typeface="Century Gothic"/>
                <a:ea typeface="Century Gothic"/>
                <a:cs typeface="Century Gothic"/>
                <a:sym typeface="Century Gothic"/>
              </a:rPr>
              <a:t> trash and recycling systems, </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use energy </a:t>
            </a:r>
            <a:r>
              <a:rPr b="1" lang="en" sz="2000">
                <a:latin typeface="Century Gothic"/>
                <a:ea typeface="Century Gothic"/>
                <a:cs typeface="Century Gothic"/>
                <a:sym typeface="Century Gothic"/>
              </a:rPr>
              <a:t>efficiently</a:t>
            </a:r>
            <a:r>
              <a:rPr lang="en" sz="2000">
                <a:latin typeface="Century Gothic"/>
                <a:ea typeface="Century Gothic"/>
                <a:cs typeface="Century Gothic"/>
                <a:sym typeface="Century Gothic"/>
              </a:rPr>
              <a:t>, and </a:t>
            </a:r>
            <a:endParaRPr sz="2000">
              <a:latin typeface="Century Gothic"/>
              <a:ea typeface="Century Gothic"/>
              <a:cs typeface="Century Gothic"/>
              <a:sym typeface="Century Gothic"/>
            </a:endParaRPr>
          </a:p>
          <a:p>
            <a:pPr indent="-355600" lvl="0" marL="457200" rtl="0" algn="l">
              <a:lnSpc>
                <a:spcPct val="115000"/>
              </a:lnSpc>
              <a:spcBef>
                <a:spcPts val="0"/>
              </a:spcBef>
              <a:spcAft>
                <a:spcPts val="0"/>
              </a:spcAft>
              <a:buSzPts val="2000"/>
              <a:buFont typeface="Century Gothic"/>
              <a:buChar char="●"/>
            </a:pPr>
            <a:r>
              <a:rPr lang="en" sz="2000">
                <a:latin typeface="Century Gothic"/>
                <a:ea typeface="Century Gothic"/>
                <a:cs typeface="Century Gothic"/>
                <a:sym typeface="Century Gothic"/>
              </a:rPr>
              <a:t>have spaces for learning outdoors. </a:t>
            </a:r>
            <a:endParaRPr sz="2000">
              <a:latin typeface="Century Gothic"/>
              <a:ea typeface="Century Gothic"/>
              <a:cs typeface="Century Gothic"/>
              <a:sym typeface="Century Gothic"/>
            </a:endParaRPr>
          </a:p>
        </p:txBody>
      </p:sp>
      <p:pic>
        <p:nvPicPr>
          <p:cNvPr id="98" name="Google Shape;98;p20"/>
          <p:cNvPicPr preferRelativeResize="0"/>
          <p:nvPr/>
        </p:nvPicPr>
        <p:blipFill>
          <a:blip r:embed="rId3">
            <a:alphaModFix/>
          </a:blip>
          <a:stretch>
            <a:fillRect/>
          </a:stretch>
        </p:blipFill>
        <p:spPr>
          <a:xfrm>
            <a:off x="283800" y="1228112"/>
            <a:ext cx="2687275" cy="2687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21">
            <a:hlinkClick r:id="rId3"/>
          </p:cNvPr>
          <p:cNvPicPr preferRelativeResize="0"/>
          <p:nvPr/>
        </p:nvPicPr>
        <p:blipFill>
          <a:blip r:embed="rId4">
            <a:alphaModFix/>
          </a:blip>
          <a:stretch>
            <a:fillRect/>
          </a:stretch>
        </p:blipFill>
        <p:spPr>
          <a:xfrm>
            <a:off x="1664000" y="2031625"/>
            <a:ext cx="5816003" cy="2848349"/>
          </a:xfrm>
          <a:prstGeom prst="rect">
            <a:avLst/>
          </a:prstGeom>
          <a:noFill/>
          <a:ln cap="flat" cmpd="sng" w="9525">
            <a:solidFill>
              <a:srgbClr val="6AA84F"/>
            </a:solidFill>
            <a:prstDash val="solid"/>
            <a:round/>
            <a:headEnd len="sm" w="sm" type="none"/>
            <a:tailEnd len="sm" w="sm" type="none"/>
          </a:ln>
        </p:spPr>
      </p:pic>
      <p:sp>
        <p:nvSpPr>
          <p:cNvPr id="104" name="Google Shape;104;p21"/>
          <p:cNvSpPr txBox="1"/>
          <p:nvPr/>
        </p:nvSpPr>
        <p:spPr>
          <a:xfrm>
            <a:off x="344425" y="310000"/>
            <a:ext cx="8430600" cy="155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latin typeface="Century Gothic"/>
                <a:ea typeface="Century Gothic"/>
                <a:cs typeface="Century Gothic"/>
                <a:sym typeface="Century Gothic"/>
              </a:rPr>
              <a:t>Each school has an </a:t>
            </a:r>
            <a:r>
              <a:rPr b="1" lang="en" sz="2000">
                <a:latin typeface="Century Gothic"/>
                <a:ea typeface="Century Gothic"/>
                <a:cs typeface="Century Gothic"/>
                <a:sym typeface="Century Gothic"/>
              </a:rPr>
              <a:t>Operations Liaison.</a:t>
            </a:r>
            <a:r>
              <a:rPr lang="en" sz="2000">
                <a:latin typeface="Century Gothic"/>
                <a:ea typeface="Century Gothic"/>
                <a:cs typeface="Century Gothic"/>
                <a:sym typeface="Century Gothic"/>
              </a:rPr>
              <a:t> This person is responsible for making sure that school buildings are taken care of and have what they need to be excellent places to learn. Who is our school’s Operations Liaison?</a:t>
            </a:r>
            <a:endParaRPr sz="2000">
              <a:latin typeface="Century Gothic"/>
              <a:ea typeface="Century Gothic"/>
              <a:cs typeface="Century Gothic"/>
              <a:sym typeface="Century Gothic"/>
            </a:endParaRPr>
          </a:p>
        </p:txBody>
      </p:sp>
      <p:sp>
        <p:nvSpPr>
          <p:cNvPr id="105" name="Google Shape;105;p21"/>
          <p:cNvSpPr/>
          <p:nvPr/>
        </p:nvSpPr>
        <p:spPr>
          <a:xfrm>
            <a:off x="7227075" y="4321975"/>
            <a:ext cx="1119300" cy="500100"/>
          </a:xfrm>
          <a:prstGeom prst="ellipse">
            <a:avLst/>
          </a:prstGeom>
          <a:solidFill>
            <a:schemeClr val="lt2"/>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Calibri"/>
                <a:ea typeface="Calibri"/>
                <a:cs typeface="Calibri"/>
                <a:sym typeface="Calibri"/>
              </a:rPr>
              <a:t>Click to open.</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99A4039A44494392F3C6644174EFD4" ma:contentTypeVersion="17" ma:contentTypeDescription="Create a new document." ma:contentTypeScope="" ma:versionID="4c70364f81099f1f955b8d54a5564545">
  <xsd:schema xmlns:xsd="http://www.w3.org/2001/XMLSchema" xmlns:xs="http://www.w3.org/2001/XMLSchema" xmlns:p="http://schemas.microsoft.com/office/2006/metadata/properties" xmlns:ns2="d88a5585-8329-475e-b2d5-3ecaed923975" xmlns:ns3="8e4d829d-fbfb-4b2f-b3ff-512c8664d3e8" targetNamespace="http://schemas.microsoft.com/office/2006/metadata/properties" ma:root="true" ma:fieldsID="27700258b162cd936c08902e4b68cde6" ns2:_="" ns3:_="">
    <xsd:import namespace="d88a5585-8329-475e-b2d5-3ecaed923975"/>
    <xsd:import namespace="8e4d829d-fbfb-4b2f-b3ff-512c8664d3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Not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ie8f5300a76e4615ac8677561665fe8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8a5585-8329-475e-b2d5-3ecaed9239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Notes" ma:index="14" nillable="true" ma:displayName="Notes" ma:format="Dropdown" ma:internalName="Notes">
      <xsd:simpleType>
        <xsd:restriction base="dms:Text">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ie8f5300a76e4615ac8677561665fe8e" ma:index="24" nillable="true" ma:taxonomy="true" ma:internalName="ie8f5300a76e4615ac8677561665fe8e" ma:taxonomyFieldName="Metadata" ma:displayName="Metadata" ma:default="" ma:fieldId="{2e8f5300-a76e-4615-ac86-77561665fe8e}" ma:sspId="8e407dca-7e10-41d8-9780-494ed3966f68" ma:termSetId="548a93fa-6488-4950-9383-a5b0d998091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e4d829d-fbfb-4b2f-b3ff-512c8664d3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01382a6-fd2a-4255-8c6f-25838e23e578}" ma:internalName="TaxCatchAll" ma:showField="CatchAllData" ma:web="8e4d829d-fbfb-4b2f-b3ff-512c8664d3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e4d829d-fbfb-4b2f-b3ff-512c8664d3e8" xsi:nil="true"/>
    <Notes xmlns="d88a5585-8329-475e-b2d5-3ecaed923975" xsi:nil="true"/>
    <ie8f5300a76e4615ac8677561665fe8e xmlns="d88a5585-8329-475e-b2d5-3ecaed923975">
      <Terms xmlns="http://schemas.microsoft.com/office/infopath/2007/PartnerControls"/>
    </ie8f5300a76e4615ac8677561665fe8e>
    <lcf76f155ced4ddcb4097134ff3c332f xmlns="d88a5585-8329-475e-b2d5-3ecaed92397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FAA6C8-2706-4FF4-9374-1C6AF270E4E2}"/>
</file>

<file path=customXml/itemProps2.xml><?xml version="1.0" encoding="utf-8"?>
<ds:datastoreItem xmlns:ds="http://schemas.openxmlformats.org/officeDocument/2006/customXml" ds:itemID="{2599BF2E-15BD-461C-B8A6-6054D738B6CA}"/>
</file>

<file path=customXml/itemProps3.xml><?xml version="1.0" encoding="utf-8"?>
<ds:datastoreItem xmlns:ds="http://schemas.openxmlformats.org/officeDocument/2006/customXml" ds:itemID="{3A03F60E-B39B-474B-A19F-75D5FCA48142}"/>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0x010100E199A4039A44494392F3C6644174EFD4</vt:lpwstr>
  </property>
</Properties>
</file>