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Century Gothic"/>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font" Target="fonts/CenturyGothic-boldItalic.fntdata"/><Relationship Id="rId8" Type="http://schemas.openxmlformats.org/officeDocument/2006/relationships/slide" Target="slides/slide3.xml"/><Relationship Id="rId3" Type="http://schemas.openxmlformats.org/officeDocument/2006/relationships/presProps" Target="presProps.xml"/><Relationship Id="rId21"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font" Target="fonts/CenturyGothic-italic.fntdata"/><Relationship Id="rId7" Type="http://schemas.openxmlformats.org/officeDocument/2006/relationships/slide" Target="slides/slide2.xml"/><Relationship Id="rId2" Type="http://schemas.openxmlformats.org/officeDocument/2006/relationships/viewProps" Target="viewProps.xml"/><Relationship Id="rId16" Type="http://schemas.openxmlformats.org/officeDocument/2006/relationships/font" Target="fonts/CenturyGothic-bold.fntdata"/><Relationship Id="rId20" Type="http://schemas.openxmlformats.org/officeDocument/2006/relationships/customXml" Target="../customXml/item2.xml"/><Relationship Id="rId11" Type="http://schemas.openxmlformats.org/officeDocument/2006/relationships/slide" Target="slides/slide6.xml"/><Relationship Id="rId1" Type="http://schemas.openxmlformats.org/officeDocument/2006/relationships/theme" Target="theme/theme1.xml"/><Relationship Id="rId6" Type="http://schemas.openxmlformats.org/officeDocument/2006/relationships/slide" Target="slides/slide1.xml"/><Relationship Id="rId15" Type="http://schemas.openxmlformats.org/officeDocument/2006/relationships/font" Target="fonts/CenturyGothic-regular.fntdata"/><Relationship Id="rId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customXml" Target="../customXml/item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e2dcecf18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e2dcecf18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accessible</a:t>
            </a:r>
            <a:r>
              <a:rPr lang="en" sz="1200">
                <a:solidFill>
                  <a:schemeClr val="dk1"/>
                </a:solidFill>
                <a:latin typeface="Calibri"/>
                <a:ea typeface="Calibri"/>
                <a:cs typeface="Calibri"/>
                <a:sym typeface="Calibri"/>
              </a:rPr>
              <a:t>: able to be used by all</a:t>
            </a:r>
            <a:endParaRPr b="1"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deserve</a:t>
            </a:r>
            <a:r>
              <a:rPr lang="en" sz="1200">
                <a:solidFill>
                  <a:schemeClr val="dk1"/>
                </a:solidFill>
                <a:latin typeface="Calibri"/>
                <a:ea typeface="Calibri"/>
                <a:cs typeface="Calibri"/>
                <a:sym typeface="Calibri"/>
              </a:rPr>
              <a:t>: to be in a position to receive something</a:t>
            </a:r>
            <a:endParaRPr b="1"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disability</a:t>
            </a:r>
            <a:r>
              <a:rPr lang="en" sz="1200">
                <a:solidFill>
                  <a:schemeClr val="dk1"/>
                </a:solidFill>
                <a:latin typeface="Calibri"/>
                <a:ea typeface="Calibri"/>
                <a:cs typeface="Calibri"/>
                <a:sym typeface="Calibri"/>
              </a:rPr>
              <a:t>: a trait that might limit movement, senses, or other activities</a:t>
            </a:r>
            <a:endParaRPr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foundation</a:t>
            </a:r>
            <a:r>
              <a:rPr lang="en" sz="1200">
                <a:solidFill>
                  <a:schemeClr val="dk1"/>
                </a:solidFill>
                <a:latin typeface="Calibri"/>
                <a:ea typeface="Calibri"/>
                <a:cs typeface="Calibri"/>
                <a:sym typeface="Calibri"/>
              </a:rPr>
              <a:t>: an organization or institution that offers money to support the work of other organizations or people </a:t>
            </a:r>
            <a:endParaRPr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independence</a:t>
            </a:r>
            <a:r>
              <a:rPr lang="en" sz="1200">
                <a:solidFill>
                  <a:schemeClr val="dk1"/>
                </a:solidFill>
                <a:latin typeface="Calibri"/>
                <a:ea typeface="Calibri"/>
                <a:cs typeface="Calibri"/>
                <a:sym typeface="Calibri"/>
              </a:rPr>
              <a:t>: freedom to do things oneself</a:t>
            </a:r>
            <a:endParaRPr b="1"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pride</a:t>
            </a:r>
            <a:r>
              <a:rPr lang="en" sz="1200">
                <a:solidFill>
                  <a:schemeClr val="dk1"/>
                </a:solidFill>
                <a:latin typeface="Calibri"/>
                <a:ea typeface="Calibri"/>
                <a:cs typeface="Calibri"/>
                <a:sym typeface="Calibri"/>
              </a:rPr>
              <a:t>: a feeling of pleasure in one’s own accomplishments</a:t>
            </a:r>
            <a:endParaRPr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progress</a:t>
            </a:r>
            <a:r>
              <a:rPr lang="en" sz="1200">
                <a:solidFill>
                  <a:schemeClr val="dk1"/>
                </a:solidFill>
                <a:latin typeface="Calibri"/>
                <a:ea typeface="Calibri"/>
                <a:cs typeface="Calibri"/>
                <a:sym typeface="Calibri"/>
              </a:rPr>
              <a:t>: forward movement, development toward something better</a:t>
            </a:r>
            <a:endParaRPr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raise</a:t>
            </a:r>
            <a:r>
              <a:rPr lang="en" sz="1200">
                <a:solidFill>
                  <a:schemeClr val="dk1"/>
                </a:solidFill>
                <a:latin typeface="Calibri"/>
                <a:ea typeface="Calibri"/>
                <a:cs typeface="Calibri"/>
                <a:sym typeface="Calibri"/>
              </a:rPr>
              <a:t>: to lift up; to increase the amount of something</a:t>
            </a:r>
            <a:endParaRPr b="1" sz="1200">
              <a:latin typeface="Calibri"/>
              <a:ea typeface="Calibri"/>
              <a:cs typeface="Calibri"/>
              <a:sym typeface="Calibri"/>
            </a:endParaRPr>
          </a:p>
          <a:p>
            <a:pPr indent="0" lvl="0" marL="0" rtl="0" algn="l">
              <a:spcBef>
                <a:spcPts val="300"/>
              </a:spcBef>
              <a:spcAft>
                <a:spcPts val="0"/>
              </a:spcAft>
              <a:buNone/>
            </a:pPr>
            <a:r>
              <a:t/>
            </a:r>
            <a:endParaRPr sz="1200">
              <a:latin typeface="Calibri"/>
              <a:ea typeface="Calibri"/>
              <a:cs typeface="Calibri"/>
              <a:sym typeface="Calibri"/>
            </a:endParaRPr>
          </a:p>
          <a:p>
            <a:pPr indent="0" lvl="0" marL="0" rtl="0" algn="l">
              <a:spcBef>
                <a:spcPts val="300"/>
              </a:spcBef>
              <a:spcAft>
                <a:spcPts val="300"/>
              </a:spcAft>
              <a:buClr>
                <a:schemeClr val="dk1"/>
              </a:buClr>
              <a:buSzPts val="1100"/>
              <a:buFont typeface="Arial"/>
              <a:buNone/>
            </a:pPr>
            <a:r>
              <a:t/>
            </a:r>
            <a:endParaRPr b="1" sz="1200">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e2dcecf182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e2dcecf182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accessible</a:t>
            </a:r>
            <a:r>
              <a:rPr lang="en" sz="1200">
                <a:solidFill>
                  <a:schemeClr val="dk1"/>
                </a:solidFill>
                <a:latin typeface="Calibri"/>
                <a:ea typeface="Calibri"/>
                <a:cs typeface="Calibri"/>
                <a:sym typeface="Calibri"/>
              </a:rPr>
              <a:t> (adjective)</a:t>
            </a:r>
            <a:endParaRPr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This swimming pool was designed to be accessible for people who cannot easily use stairs or a ladder to get into the water.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Sometimes we hear announcements on the loudspeaker here at school. What tool might make these announcements accessible to someone who does not hear? </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http://www.bespokefrance.com/holidays/holiday.php?property=102</a:t>
            </a:r>
            <a:endParaRPr sz="8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a66b228432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a66b228432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deserve </a:t>
            </a:r>
            <a:r>
              <a:rPr lang="en" sz="1200">
                <a:solidFill>
                  <a:schemeClr val="dk1"/>
                </a:solidFill>
                <a:latin typeface="Calibri"/>
                <a:ea typeface="Calibri"/>
                <a:cs typeface="Calibri"/>
                <a:sym typeface="Calibri"/>
              </a:rPr>
              <a:t>(verb)</a:t>
            </a:r>
            <a:r>
              <a:rPr b="1" lang="en" sz="1200">
                <a:solidFill>
                  <a:schemeClr val="dk1"/>
                </a:solidFill>
                <a:latin typeface="Calibri"/>
                <a:ea typeface="Calibri"/>
                <a:cs typeface="Calibri"/>
                <a:sym typeface="Calibri"/>
              </a:rPr>
              <a:t>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You all deserve a high quality education; it’s your right. You deserve it just because you are children.  People also say that workers deserve a </a:t>
            </a:r>
            <a:r>
              <a:rPr b="1" i="1" lang="en" sz="1200">
                <a:solidFill>
                  <a:schemeClr val="dk1"/>
                </a:solidFill>
                <a:latin typeface="Calibri"/>
                <a:ea typeface="Calibri"/>
                <a:cs typeface="Calibri"/>
                <a:sym typeface="Calibri"/>
              </a:rPr>
              <a:t>raise</a:t>
            </a:r>
            <a:r>
              <a:rPr i="1" lang="en" sz="1200">
                <a:solidFill>
                  <a:schemeClr val="dk1"/>
                </a:solidFill>
                <a:latin typeface="Calibri"/>
                <a:ea typeface="Calibri"/>
                <a:cs typeface="Calibri"/>
                <a:sym typeface="Calibri"/>
              </a:rPr>
              <a:t>—more money at a job—when they have been working really hard.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Little babies aren’t ready to go to school yet. What do you think little babies deserve to help them grow healthy and happy? </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https://www.childrenshealthfund.org/all-children-deserve-to-be-happy-and-healthy/</a:t>
            </a:r>
            <a:endParaRPr sz="8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200">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e2dcecf182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e2dcecf182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disability </a:t>
            </a:r>
            <a:r>
              <a:rPr lang="en" sz="1200">
                <a:solidFill>
                  <a:schemeClr val="dk1"/>
                </a:solidFill>
                <a:latin typeface="Calibri"/>
                <a:ea typeface="Calibri"/>
                <a:cs typeface="Calibri"/>
                <a:sym typeface="Calibri"/>
              </a:rPr>
              <a:t>(noun) </a:t>
            </a:r>
            <a:endParaRPr b="1"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A disability is a challenge. It makes it hard, but not impossible, to do some things. We can all help people with any disability by making sure we include each other.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Say you want to design a chair for people with a certain kind of disability. What would you consider in your design? </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https://news.ok.ubc.ca/2021/06/02/health-of-canadians-with-disabilities-suffering-during-the-pandemic/</a:t>
            </a:r>
            <a:endParaRPr sz="8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e2dcecf182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e2dcecf182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foundation </a:t>
            </a:r>
            <a:r>
              <a:rPr lang="en" sz="1200">
                <a:solidFill>
                  <a:schemeClr val="dk1"/>
                </a:solidFill>
                <a:latin typeface="Calibri"/>
                <a:ea typeface="Calibri"/>
                <a:cs typeface="Calibri"/>
                <a:sym typeface="Calibri"/>
              </a:rPr>
              <a:t>(noun)</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A building’s foundation allows it to stand up. This is a different kind of foundation. A foundation is made of people who give and collect money to give to certain projects. For example, this foundation might give money so schools can buy computers.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If you created a foundation to have a positive impact in your community, what kind of project would that foundation support with money? </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lnSpc>
                <a:spcPct val="115000"/>
              </a:lnSpc>
              <a:spcBef>
                <a:spcPts val="100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https://www.ifse.ca/financial-services-needs-female-leaders-next/, https://digitalpromise.org/2019/04/29/equity-in-schools-access-technology/</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e2dcecf182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e2dcecf182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independence </a:t>
            </a:r>
            <a:r>
              <a:rPr lang="en" sz="1200">
                <a:solidFill>
                  <a:schemeClr val="dk1"/>
                </a:solidFill>
                <a:latin typeface="Calibri"/>
                <a:ea typeface="Calibri"/>
                <a:cs typeface="Calibri"/>
                <a:sym typeface="Calibri"/>
              </a:rPr>
              <a:t>(noun)</a:t>
            </a:r>
            <a:endParaRPr b="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If you offered to help this child as she tries to put her shoes on, she might say, “I can do it!” She is working toward her independence.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What is something that helps you or your family have independence? </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https://canadianfamily.ca/kids/child/how-to-manage-an-independent-child/</a:t>
            </a:r>
            <a:endParaRPr sz="8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e2dcecf182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e2dcecf182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pride </a:t>
            </a:r>
            <a:r>
              <a:rPr lang="en" sz="1200">
                <a:solidFill>
                  <a:schemeClr val="dk1"/>
                </a:solidFill>
                <a:latin typeface="Calibri"/>
                <a:ea typeface="Calibri"/>
                <a:cs typeface="Calibri"/>
                <a:sym typeface="Calibri"/>
              </a:rPr>
              <a:t>(noun)</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This athlete from Brazil probably feels pride in herself because she won a medal. She shows that she feels pride in being part of her country’s community by holding a flag.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rgbClr val="4A86E8"/>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Talk about a time when you felt pride in yourself or in your community.</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700">
                <a:solidFill>
                  <a:schemeClr val="dk1"/>
                </a:solidFill>
                <a:latin typeface="Calibri"/>
                <a:ea typeface="Calibri"/>
                <a:cs typeface="Calibri"/>
                <a:sym typeface="Calibri"/>
              </a:rPr>
              <a:t>https://go.chatwork.com/blog/en/2016/08/2016823how-the-olympics-deepens-cultural-pride.html</a:t>
            </a:r>
            <a:endParaRPr sz="7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e2dcecf182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e2dcecf182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progress </a:t>
            </a:r>
            <a:r>
              <a:rPr lang="en" sz="1200">
                <a:solidFill>
                  <a:schemeClr val="dk1"/>
                </a:solidFill>
                <a:latin typeface="Calibri"/>
                <a:ea typeface="Calibri"/>
                <a:cs typeface="Calibri"/>
                <a:sym typeface="Calibri"/>
              </a:rPr>
              <a:t>(noun)</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All through second grade, you will make progress as readers! You will become stronger and stronger readers.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These builders are making progress on this house, getting it built, bit by bit.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rgbClr val="4A86E8"/>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Why might making progress require persistence? </a:t>
            </a:r>
            <a:r>
              <a:rPr i="1" lang="en" sz="1200">
                <a:solidFill>
                  <a:schemeClr val="dk1"/>
                </a:solidFill>
                <a:latin typeface="Calibri"/>
                <a:ea typeface="Calibri"/>
                <a:cs typeface="Calibri"/>
                <a:sym typeface="Calibri"/>
              </a:rPr>
              <a:t>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https://shelterforce.org/2019/05/13/to-build-affordable-and-green-consider-passive-houses/</a:t>
            </a:r>
            <a:endParaRPr sz="8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e2dcecf182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e2dcecf182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raise </a:t>
            </a:r>
            <a:r>
              <a:rPr lang="en" sz="1200">
                <a:solidFill>
                  <a:schemeClr val="dk1"/>
                </a:solidFill>
                <a:latin typeface="Calibri"/>
                <a:ea typeface="Calibri"/>
                <a:cs typeface="Calibri"/>
                <a:sym typeface="Calibri"/>
              </a:rPr>
              <a:t>(verb)</a:t>
            </a:r>
            <a:endParaRPr b="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The verb </a:t>
            </a:r>
            <a:r>
              <a:rPr b="1" i="1" lang="en" sz="1200">
                <a:solidFill>
                  <a:schemeClr val="dk1"/>
                </a:solidFill>
                <a:latin typeface="Calibri"/>
                <a:ea typeface="Calibri"/>
                <a:cs typeface="Calibri"/>
                <a:sym typeface="Calibri"/>
              </a:rPr>
              <a:t>raise</a:t>
            </a:r>
            <a:r>
              <a:rPr i="1" lang="en" sz="1200">
                <a:solidFill>
                  <a:schemeClr val="dk1"/>
                </a:solidFill>
                <a:latin typeface="Calibri"/>
                <a:ea typeface="Calibri"/>
                <a:cs typeface="Calibri"/>
                <a:sym typeface="Calibri"/>
              </a:rPr>
              <a:t> has several meanings. In each of them, though, there is an idea of more or going up. When Ovella’s community raised money, they got more money. When we raise the roof, we make a building taller. When I raise my expectations, I think you are able to do more.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rgbClr val="4A86E8"/>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What is something you might like to raise money for? Why? </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From </a:t>
            </a:r>
            <a:r>
              <a:rPr i="1" lang="en" sz="800">
                <a:solidFill>
                  <a:schemeClr val="dk1"/>
                </a:solidFill>
                <a:latin typeface="Calibri"/>
                <a:ea typeface="Calibri"/>
                <a:cs typeface="Calibri"/>
                <a:sym typeface="Calibri"/>
              </a:rPr>
              <a:t>Dear Mr. Rosenwald</a:t>
            </a:r>
            <a:r>
              <a:rPr lang="en" sz="800">
                <a:solidFill>
                  <a:schemeClr val="dk1"/>
                </a:solidFill>
                <a:latin typeface="Calibri"/>
                <a:ea typeface="Calibri"/>
                <a:cs typeface="Calibri"/>
                <a:sym typeface="Calibri"/>
              </a:rPr>
              <a:t>, illustrated by Gregory Christie</a:t>
            </a:r>
            <a:endParaRPr sz="8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 Id="rId3" Type="http://schemas.openxmlformats.org/officeDocument/2006/relationships/image" Target="../media/image8.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 Id="rId3" Type="http://schemas.openxmlformats.org/officeDocument/2006/relationships/image" Target="../media/image5.jpg"/><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 Id="rId3"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 Id="rId3"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 Id="rId3" Type="http://schemas.openxmlformats.org/officeDocument/2006/relationships/image" Target="../media/image7.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 Id="rId3"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744575"/>
            <a:ext cx="8520600" cy="2610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entury Gothic"/>
                <a:ea typeface="Century Gothic"/>
                <a:cs typeface="Century Gothic"/>
                <a:sym typeface="Century Gothic"/>
              </a:rPr>
              <a:t>Weekly Words</a:t>
            </a:r>
            <a:endParaRPr>
              <a:latin typeface="Century Gothic"/>
              <a:ea typeface="Century Gothic"/>
              <a:cs typeface="Century Gothic"/>
              <a:sym typeface="Century Gothic"/>
            </a:endParaRPr>
          </a:p>
          <a:p>
            <a:pPr indent="0" lvl="0" marL="0" rtl="0" algn="ctr">
              <a:spcBef>
                <a:spcPts val="0"/>
              </a:spcBef>
              <a:spcAft>
                <a:spcPts val="0"/>
              </a:spcAft>
              <a:buNone/>
            </a:pPr>
            <a:r>
              <a:t/>
            </a:r>
            <a:endParaRPr sz="3300">
              <a:latin typeface="Century Gothic"/>
              <a:ea typeface="Century Gothic"/>
              <a:cs typeface="Century Gothic"/>
              <a:sym typeface="Century Gothic"/>
            </a:endParaRPr>
          </a:p>
          <a:p>
            <a:pPr indent="0" lvl="0" marL="0" rtl="0" algn="ctr">
              <a:spcBef>
                <a:spcPts val="0"/>
              </a:spcBef>
              <a:spcAft>
                <a:spcPts val="0"/>
              </a:spcAft>
              <a:buNone/>
            </a:pPr>
            <a:r>
              <a:rPr lang="en" sz="3300">
                <a:latin typeface="Century Gothic"/>
                <a:ea typeface="Century Gothic"/>
                <a:cs typeface="Century Gothic"/>
                <a:sym typeface="Century Gothic"/>
              </a:rPr>
              <a:t>Unit 1, Week 5 </a:t>
            </a:r>
            <a:endParaRPr sz="3300">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accessible</a:t>
            </a:r>
            <a:endParaRPr b="1">
              <a:latin typeface="Century Gothic"/>
              <a:ea typeface="Century Gothic"/>
              <a:cs typeface="Century Gothic"/>
              <a:sym typeface="Century Gothic"/>
            </a:endParaRPr>
          </a:p>
        </p:txBody>
      </p:sp>
      <p:sp>
        <p:nvSpPr>
          <p:cNvPr id="60" name="Google Shape;60;p14"/>
          <p:cNvSpPr txBox="1"/>
          <p:nvPr>
            <p:ph idx="1" type="subTitle"/>
          </p:nvPr>
        </p:nvSpPr>
        <p:spPr>
          <a:xfrm>
            <a:off x="265500" y="2683575"/>
            <a:ext cx="4045200" cy="1694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adjective</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able to be used by all</a:t>
            </a:r>
            <a:endParaRPr sz="1800">
              <a:solidFill>
                <a:srgbClr val="222222"/>
              </a:solidFill>
              <a:latin typeface="Century Gothic"/>
              <a:ea typeface="Century Gothic"/>
              <a:cs typeface="Century Gothic"/>
              <a:sym typeface="Century Gothic"/>
            </a:endParaRPr>
          </a:p>
        </p:txBody>
      </p:sp>
      <p:pic>
        <p:nvPicPr>
          <p:cNvPr id="61" name="Google Shape;61;p14"/>
          <p:cNvPicPr preferRelativeResize="0"/>
          <p:nvPr/>
        </p:nvPicPr>
        <p:blipFill rotWithShape="1">
          <a:blip r:embed="rId3">
            <a:alphaModFix/>
          </a:blip>
          <a:srcRect b="0" l="7629" r="0" t="37776"/>
          <a:stretch/>
        </p:blipFill>
        <p:spPr>
          <a:xfrm>
            <a:off x="4815675" y="1089450"/>
            <a:ext cx="4045200" cy="205470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deserve</a:t>
            </a:r>
            <a:endParaRPr b="1">
              <a:latin typeface="Century Gothic"/>
              <a:ea typeface="Century Gothic"/>
              <a:cs typeface="Century Gothic"/>
              <a:sym typeface="Century Gothic"/>
            </a:endParaRPr>
          </a:p>
        </p:txBody>
      </p:sp>
      <p:sp>
        <p:nvSpPr>
          <p:cNvPr id="67" name="Google Shape;67;p15"/>
          <p:cNvSpPr txBox="1"/>
          <p:nvPr>
            <p:ph idx="1" type="subTitle"/>
          </p:nvPr>
        </p:nvSpPr>
        <p:spPr>
          <a:xfrm>
            <a:off x="265500" y="2694225"/>
            <a:ext cx="4045200" cy="1683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verb</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to be in a position to receive something</a:t>
            </a:r>
            <a:endParaRPr sz="1800">
              <a:solidFill>
                <a:srgbClr val="222222"/>
              </a:solidFill>
              <a:latin typeface="Century Gothic"/>
              <a:ea typeface="Century Gothic"/>
              <a:cs typeface="Century Gothic"/>
              <a:sym typeface="Century Gothic"/>
            </a:endParaRPr>
          </a:p>
        </p:txBody>
      </p:sp>
      <p:pic>
        <p:nvPicPr>
          <p:cNvPr id="68" name="Google Shape;68;p15"/>
          <p:cNvPicPr preferRelativeResize="0"/>
          <p:nvPr/>
        </p:nvPicPr>
        <p:blipFill rotWithShape="1">
          <a:blip r:embed="rId3">
            <a:alphaModFix/>
          </a:blip>
          <a:srcRect b="0" l="0" r="3400" t="0"/>
          <a:stretch/>
        </p:blipFill>
        <p:spPr>
          <a:xfrm>
            <a:off x="4941925" y="1089450"/>
            <a:ext cx="3854325" cy="26742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disability</a:t>
            </a:r>
            <a:endParaRPr b="1">
              <a:latin typeface="Century Gothic"/>
              <a:ea typeface="Century Gothic"/>
              <a:cs typeface="Century Gothic"/>
              <a:sym typeface="Century Gothic"/>
            </a:endParaRPr>
          </a:p>
        </p:txBody>
      </p:sp>
      <p:sp>
        <p:nvSpPr>
          <p:cNvPr id="74" name="Google Shape;74;p16"/>
          <p:cNvSpPr txBox="1"/>
          <p:nvPr>
            <p:ph idx="1" type="subTitle"/>
          </p:nvPr>
        </p:nvSpPr>
        <p:spPr>
          <a:xfrm>
            <a:off x="265500" y="2694225"/>
            <a:ext cx="4045200" cy="1683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noun</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a trait that might limit movement, senses, or other activities</a:t>
            </a:r>
            <a:endParaRPr sz="1800">
              <a:solidFill>
                <a:srgbClr val="222222"/>
              </a:solidFill>
              <a:latin typeface="Century Gothic"/>
              <a:ea typeface="Century Gothic"/>
              <a:cs typeface="Century Gothic"/>
              <a:sym typeface="Century Gothic"/>
            </a:endParaRPr>
          </a:p>
        </p:txBody>
      </p:sp>
      <p:pic>
        <p:nvPicPr>
          <p:cNvPr id="75" name="Google Shape;75;p16"/>
          <p:cNvPicPr preferRelativeResize="0"/>
          <p:nvPr/>
        </p:nvPicPr>
        <p:blipFill rotWithShape="1">
          <a:blip r:embed="rId3">
            <a:alphaModFix/>
          </a:blip>
          <a:srcRect b="0" l="0" r="24879" t="0"/>
          <a:stretch/>
        </p:blipFill>
        <p:spPr>
          <a:xfrm>
            <a:off x="4864700" y="1089450"/>
            <a:ext cx="3959325" cy="26433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foundation</a:t>
            </a:r>
            <a:endParaRPr b="1">
              <a:latin typeface="Century Gothic"/>
              <a:ea typeface="Century Gothic"/>
              <a:cs typeface="Century Gothic"/>
              <a:sym typeface="Century Gothic"/>
            </a:endParaRPr>
          </a:p>
        </p:txBody>
      </p:sp>
      <p:sp>
        <p:nvSpPr>
          <p:cNvPr id="81" name="Google Shape;81;p17"/>
          <p:cNvSpPr txBox="1"/>
          <p:nvPr>
            <p:ph idx="1" type="subTitle"/>
          </p:nvPr>
        </p:nvSpPr>
        <p:spPr>
          <a:xfrm>
            <a:off x="265500" y="2672925"/>
            <a:ext cx="4045200" cy="1705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noun</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an organization or institution that offers money to support the work of other organizations or people </a:t>
            </a:r>
            <a:endParaRPr sz="1800">
              <a:solidFill>
                <a:srgbClr val="222222"/>
              </a:solidFill>
              <a:latin typeface="Century Gothic"/>
              <a:ea typeface="Century Gothic"/>
              <a:cs typeface="Century Gothic"/>
              <a:sym typeface="Century Gothic"/>
            </a:endParaRPr>
          </a:p>
        </p:txBody>
      </p:sp>
      <p:pic>
        <p:nvPicPr>
          <p:cNvPr id="82" name="Google Shape;82;p17"/>
          <p:cNvPicPr preferRelativeResize="0"/>
          <p:nvPr/>
        </p:nvPicPr>
        <p:blipFill rotWithShape="1">
          <a:blip r:embed="rId3">
            <a:alphaModFix/>
          </a:blip>
          <a:srcRect b="6524" l="12200" r="5024" t="10037"/>
          <a:stretch/>
        </p:blipFill>
        <p:spPr>
          <a:xfrm>
            <a:off x="5176438" y="415750"/>
            <a:ext cx="3329025" cy="2257175"/>
          </a:xfrm>
          <a:prstGeom prst="rect">
            <a:avLst/>
          </a:prstGeom>
          <a:noFill/>
          <a:ln>
            <a:noFill/>
          </a:ln>
        </p:spPr>
      </p:pic>
      <p:pic>
        <p:nvPicPr>
          <p:cNvPr id="83" name="Google Shape;83;p17"/>
          <p:cNvPicPr preferRelativeResize="0"/>
          <p:nvPr/>
        </p:nvPicPr>
        <p:blipFill rotWithShape="1">
          <a:blip r:embed="rId4">
            <a:alphaModFix/>
          </a:blip>
          <a:srcRect b="7295" l="6285" r="5187" t="0"/>
          <a:stretch/>
        </p:blipFill>
        <p:spPr>
          <a:xfrm>
            <a:off x="4818350" y="2921075"/>
            <a:ext cx="4045200" cy="158561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8"/>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independence</a:t>
            </a:r>
            <a:endParaRPr b="1">
              <a:latin typeface="Century Gothic"/>
              <a:ea typeface="Century Gothic"/>
              <a:cs typeface="Century Gothic"/>
              <a:sym typeface="Century Gothic"/>
            </a:endParaRPr>
          </a:p>
        </p:txBody>
      </p:sp>
      <p:sp>
        <p:nvSpPr>
          <p:cNvPr id="89" name="Google Shape;89;p18"/>
          <p:cNvSpPr txBox="1"/>
          <p:nvPr>
            <p:ph idx="1" type="subTitle"/>
          </p:nvPr>
        </p:nvSpPr>
        <p:spPr>
          <a:xfrm>
            <a:off x="265500" y="2726150"/>
            <a:ext cx="4045200" cy="1652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noun</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freedom to do things oneself</a:t>
            </a:r>
            <a:endParaRPr sz="1800">
              <a:solidFill>
                <a:srgbClr val="222222"/>
              </a:solidFill>
              <a:latin typeface="Century Gothic"/>
              <a:ea typeface="Century Gothic"/>
              <a:cs typeface="Century Gothic"/>
              <a:sym typeface="Century Gothic"/>
            </a:endParaRPr>
          </a:p>
        </p:txBody>
      </p:sp>
      <p:pic>
        <p:nvPicPr>
          <p:cNvPr id="90" name="Google Shape;90;p18"/>
          <p:cNvPicPr preferRelativeResize="0"/>
          <p:nvPr/>
        </p:nvPicPr>
        <p:blipFill rotWithShape="1">
          <a:blip r:embed="rId3">
            <a:alphaModFix/>
          </a:blip>
          <a:srcRect b="0" l="10530" r="0" t="0"/>
          <a:stretch/>
        </p:blipFill>
        <p:spPr>
          <a:xfrm>
            <a:off x="4725700" y="1089450"/>
            <a:ext cx="4170429" cy="25737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pride</a:t>
            </a:r>
            <a:endParaRPr b="1">
              <a:latin typeface="Century Gothic"/>
              <a:ea typeface="Century Gothic"/>
              <a:cs typeface="Century Gothic"/>
              <a:sym typeface="Century Gothic"/>
            </a:endParaRPr>
          </a:p>
        </p:txBody>
      </p:sp>
      <p:sp>
        <p:nvSpPr>
          <p:cNvPr id="96" name="Google Shape;96;p19"/>
          <p:cNvSpPr txBox="1"/>
          <p:nvPr>
            <p:ph idx="1" type="subTitle"/>
          </p:nvPr>
        </p:nvSpPr>
        <p:spPr>
          <a:xfrm>
            <a:off x="265500" y="2694225"/>
            <a:ext cx="4045200" cy="1683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noun</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a feeling of pleasure in one’s own accomplishments</a:t>
            </a:r>
            <a:endParaRPr sz="1800">
              <a:solidFill>
                <a:schemeClr val="dk1"/>
              </a:solidFill>
              <a:latin typeface="Century Gothic"/>
              <a:ea typeface="Century Gothic"/>
              <a:cs typeface="Century Gothic"/>
              <a:sym typeface="Century Gothic"/>
            </a:endParaRPr>
          </a:p>
        </p:txBody>
      </p:sp>
      <p:pic>
        <p:nvPicPr>
          <p:cNvPr id="97" name="Google Shape;97;p19"/>
          <p:cNvPicPr preferRelativeResize="0"/>
          <p:nvPr/>
        </p:nvPicPr>
        <p:blipFill>
          <a:blip r:embed="rId3">
            <a:alphaModFix/>
          </a:blip>
          <a:stretch>
            <a:fillRect/>
          </a:stretch>
        </p:blipFill>
        <p:spPr>
          <a:xfrm>
            <a:off x="4972200" y="693000"/>
            <a:ext cx="3797547" cy="25418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progress</a:t>
            </a:r>
            <a:endParaRPr b="1">
              <a:latin typeface="Century Gothic"/>
              <a:ea typeface="Century Gothic"/>
              <a:cs typeface="Century Gothic"/>
              <a:sym typeface="Century Gothic"/>
            </a:endParaRPr>
          </a:p>
        </p:txBody>
      </p:sp>
      <p:sp>
        <p:nvSpPr>
          <p:cNvPr id="103" name="Google Shape;103;p20"/>
          <p:cNvSpPr txBox="1"/>
          <p:nvPr>
            <p:ph idx="1" type="subTitle"/>
          </p:nvPr>
        </p:nvSpPr>
        <p:spPr>
          <a:xfrm>
            <a:off x="265500" y="2726150"/>
            <a:ext cx="4045200" cy="1652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666666"/>
                </a:solidFill>
                <a:latin typeface="Century Gothic"/>
                <a:ea typeface="Century Gothic"/>
                <a:cs typeface="Century Gothic"/>
                <a:sym typeface="Century Gothic"/>
              </a:rPr>
              <a:t>noun</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rPr lang="en" sz="1800">
                <a:solidFill>
                  <a:schemeClr val="dk1"/>
                </a:solidFill>
                <a:latin typeface="Century Gothic"/>
                <a:ea typeface="Century Gothic"/>
                <a:cs typeface="Century Gothic"/>
                <a:sym typeface="Century Gothic"/>
              </a:rPr>
              <a:t>forward movement, development toward something better</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p:txBody>
      </p:sp>
      <p:pic>
        <p:nvPicPr>
          <p:cNvPr id="104" name="Google Shape;104;p20"/>
          <p:cNvPicPr preferRelativeResize="0"/>
          <p:nvPr/>
        </p:nvPicPr>
        <p:blipFill>
          <a:blip r:embed="rId3">
            <a:alphaModFix/>
          </a:blip>
          <a:stretch>
            <a:fillRect/>
          </a:stretch>
        </p:blipFill>
        <p:spPr>
          <a:xfrm>
            <a:off x="4833800" y="1089450"/>
            <a:ext cx="4045200" cy="261186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1"/>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raise</a:t>
            </a:r>
            <a:endParaRPr b="1">
              <a:latin typeface="Century Gothic"/>
              <a:ea typeface="Century Gothic"/>
              <a:cs typeface="Century Gothic"/>
              <a:sym typeface="Century Gothic"/>
            </a:endParaRPr>
          </a:p>
        </p:txBody>
      </p:sp>
      <p:sp>
        <p:nvSpPr>
          <p:cNvPr id="110" name="Google Shape;110;p21"/>
          <p:cNvSpPr txBox="1"/>
          <p:nvPr>
            <p:ph idx="1" type="subTitle"/>
          </p:nvPr>
        </p:nvSpPr>
        <p:spPr>
          <a:xfrm>
            <a:off x="265500" y="2758100"/>
            <a:ext cx="4045200" cy="1620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verb</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to lift up; to increase the amount of something</a:t>
            </a:r>
            <a:endParaRPr sz="1800">
              <a:solidFill>
                <a:srgbClr val="222222"/>
              </a:solidFill>
              <a:latin typeface="Century Gothic"/>
              <a:ea typeface="Century Gothic"/>
              <a:cs typeface="Century Gothic"/>
              <a:sym typeface="Century Gothic"/>
            </a:endParaRPr>
          </a:p>
        </p:txBody>
      </p:sp>
      <p:pic>
        <p:nvPicPr>
          <p:cNvPr id="111" name="Google Shape;111;p21"/>
          <p:cNvPicPr preferRelativeResize="0"/>
          <p:nvPr/>
        </p:nvPicPr>
        <p:blipFill rotWithShape="1">
          <a:blip r:embed="rId3">
            <a:alphaModFix/>
          </a:blip>
          <a:srcRect b="3346" l="0" r="0" t="30247"/>
          <a:stretch/>
        </p:blipFill>
        <p:spPr>
          <a:xfrm>
            <a:off x="4988275" y="461300"/>
            <a:ext cx="3646025" cy="3658100"/>
          </a:xfrm>
          <a:prstGeom prst="rect">
            <a:avLst/>
          </a:prstGeom>
          <a:noFill/>
          <a:ln cap="flat" cmpd="sng" w="12700">
            <a:solidFill>
              <a:srgbClr val="999999"/>
            </a:solidFill>
            <a:prstDash val="solid"/>
            <a:miter lim="8000"/>
            <a:headEnd len="sm" w="sm" type="none"/>
            <a:tailEnd len="sm" w="sm" type="none"/>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99A4039A44494392F3C6644174EFD4" ma:contentTypeVersion="17" ma:contentTypeDescription="Create a new document." ma:contentTypeScope="" ma:versionID="4c70364f81099f1f955b8d54a5564545">
  <xsd:schema xmlns:xsd="http://www.w3.org/2001/XMLSchema" xmlns:xs="http://www.w3.org/2001/XMLSchema" xmlns:p="http://schemas.microsoft.com/office/2006/metadata/properties" xmlns:ns2="d88a5585-8329-475e-b2d5-3ecaed923975" xmlns:ns3="8e4d829d-fbfb-4b2f-b3ff-512c8664d3e8" targetNamespace="http://schemas.microsoft.com/office/2006/metadata/properties" ma:root="true" ma:fieldsID="27700258b162cd936c08902e4b68cde6" ns2:_="" ns3:_="">
    <xsd:import namespace="d88a5585-8329-475e-b2d5-3ecaed923975"/>
    <xsd:import namespace="8e4d829d-fbfb-4b2f-b3ff-512c8664d3e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Not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ie8f5300a76e4615ac8677561665fe8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8a5585-8329-475e-b2d5-3ecaed9239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Notes" ma:index="14" nillable="true" ma:displayName="Notes" ma:format="Dropdown" ma:internalName="Notes">
      <xsd:simpleType>
        <xsd:restriction base="dms:Text">
          <xsd:maxLength value="255"/>
        </xsd:restrictio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8e407dca-7e10-41d8-9780-494ed3966f68"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ie8f5300a76e4615ac8677561665fe8e" ma:index="24" nillable="true" ma:taxonomy="true" ma:internalName="ie8f5300a76e4615ac8677561665fe8e" ma:taxonomyFieldName="Metadata" ma:displayName="Metadata" ma:default="" ma:fieldId="{2e8f5300-a76e-4615-ac86-77561665fe8e}" ma:sspId="8e407dca-7e10-41d8-9780-494ed3966f68" ma:termSetId="548a93fa-6488-4950-9383-a5b0d998091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e4d829d-fbfb-4b2f-b3ff-512c8664d3e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01382a6-fd2a-4255-8c6f-25838e23e578}" ma:internalName="TaxCatchAll" ma:showField="CatchAllData" ma:web="8e4d829d-fbfb-4b2f-b3ff-512c8664d3e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e4d829d-fbfb-4b2f-b3ff-512c8664d3e8" xsi:nil="true"/>
    <Notes xmlns="d88a5585-8329-475e-b2d5-3ecaed923975" xsi:nil="true"/>
    <ie8f5300a76e4615ac8677561665fe8e xmlns="d88a5585-8329-475e-b2d5-3ecaed923975">
      <Terms xmlns="http://schemas.microsoft.com/office/infopath/2007/PartnerControls"/>
    </ie8f5300a76e4615ac8677561665fe8e>
    <lcf76f155ced4ddcb4097134ff3c332f xmlns="d88a5585-8329-475e-b2d5-3ecaed92397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23E68F9-7EA0-4273-B356-D1E6609C5AA7}"/>
</file>

<file path=customXml/itemProps2.xml><?xml version="1.0" encoding="utf-8"?>
<ds:datastoreItem xmlns:ds="http://schemas.openxmlformats.org/officeDocument/2006/customXml" ds:itemID="{81BDC590-C8A1-4DE6-BC41-A3C32E84E872}"/>
</file>

<file path=customXml/itemProps3.xml><?xml version="1.0" encoding="utf-8"?>
<ds:datastoreItem xmlns:ds="http://schemas.openxmlformats.org/officeDocument/2006/customXml" ds:itemID="{F79BFBB0-D238-456E-87C4-4367B8573754}"/>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0x010100E199A4039A44494392F3C6644174EFD4</vt:lpwstr>
  </property>
</Properties>
</file>