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CenturyGothic-bold.fntdata"/><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presProps" Target="presProps.xml"/><Relationship Id="rId25" Type="http://schemas.openxmlformats.org/officeDocument/2006/relationships/font" Target="fonts/CenturyGothic-regular.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 Type="http://schemas.openxmlformats.org/officeDocument/2006/relationships/viewProps" Target="viewProps.xml"/><Relationship Id="rId16" Type="http://schemas.openxmlformats.org/officeDocument/2006/relationships/slide" Target="slides/slide10.xml"/><Relationship Id="rId29" Type="http://schemas.openxmlformats.org/officeDocument/2006/relationships/customXml" Target="../customXml/item1.xml"/><Relationship Id="rId24" Type="http://schemas.openxmlformats.org/officeDocument/2006/relationships/slide" Target="slides/slide18.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23" Type="http://schemas.openxmlformats.org/officeDocument/2006/relationships/slide" Target="slides/slide17.xml"/><Relationship Id="rId28" Type="http://schemas.openxmlformats.org/officeDocument/2006/relationships/font" Target="fonts/CenturyGothic-boldItalic.fntdata"/><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3.xml"/><Relationship Id="rId22"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 Target="slides/slide3.xml"/><Relationship Id="rId27" Type="http://schemas.openxmlformats.org/officeDocument/2006/relationships/font" Target="fonts/CenturyGothic-italic.fntdata"/><Relationship Id="rId14" Type="http://schemas.openxmlformats.org/officeDocument/2006/relationships/slide" Target="slides/slide8.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chive.curbed.com/2018/7/20/17582148/accessible-playgrounds-design-ada-standards-inclusive" TargetMode="External"/><Relationship Id="rId3" Type="http://schemas.openxmlformats.org/officeDocument/2006/relationships/hyperlink" Target="https://archive.curbed.com/2018/7/20/17582148/accessible-playgrounds-design-ada-standards-inclusive" TargetMode="External"/><Relationship Id="rId4" Type="http://schemas.openxmlformats.org/officeDocument/2006/relationships/hyperlink" Target="https://archive.curbed.com/2018/7/20/17582148/accessible-playgrounds-design-ada-standards-inclusiv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ecial-education-degree.net/30-most-impressive-accessible-and-inclusive-playground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d14269ce4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d14269ce4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406744301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406744301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a406744301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a406744301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a406744301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a406744301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406744301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406744301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a406744301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a406744301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406744301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a406744301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c661b7d6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c661b7d6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2567e4af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e2567e4af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40674430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40674430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4067443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a4067443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Accessible </a:t>
            </a:r>
            <a:r>
              <a:rPr lang="en" u="sng">
                <a:solidFill>
                  <a:schemeClr val="hlink"/>
                </a:solidFill>
                <a:hlinkClick r:id="rId3"/>
              </a:rPr>
              <a:t>playground</a:t>
            </a:r>
            <a:r>
              <a:rPr lang="en" u="sng">
                <a:solidFill>
                  <a:schemeClr val="hlink"/>
                </a:solidFill>
                <a:hlinkClick r:id="rId4"/>
              </a:rPr>
              <a:t> design can build a more inclusive city</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406744301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a406744301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c661b7d6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c661b7d6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c661b7d6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c661b7d6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14269ce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14269ce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https://www.special-education-degree.net/30-most-impressive-accessible-and-inclusive-playgrounds/</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14269ce4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14269ce4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14269ce4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14269ce4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E599"/>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s://www.youtube.com/watch?v=gLb2jEUq-5o"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hyperlink" Target="https://bostonchildrensmuseum.org/martins-park" TargetMode="External"/><Relationship Id="rId5" Type="http://schemas.openxmlformats.org/officeDocument/2006/relationships/image" Target="../media/image21.png"/><Relationship Id="rId6"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10.jpg"/><Relationship Id="rId5" Type="http://schemas.openxmlformats.org/officeDocument/2006/relationships/hyperlink" Target="http://drive.google.com/file/d/19tXaaGINTiLeVRR4VziY-2HOlo0WEUnM/view" TargetMode="External"/><Relationship Id="rId6"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archive.curbed.com/2018/7/20/17582148/accessible-playgrounds-design-ada-standards-inclusive" TargetMode="External"/><Relationship Id="rId4" Type="http://schemas.openxmlformats.org/officeDocument/2006/relationships/hyperlink" Target="https://nofault.com/2019/11/no-fault-project-spotlight-holy-trinity-school-inclusive-playground-st-matthews-kentucky/" TargetMode="External"/><Relationship Id="rId11" Type="http://schemas.openxmlformats.org/officeDocument/2006/relationships/hyperlink" Target="https://bostonchildrensmuseum.org/martins-park" TargetMode="External"/><Relationship Id="rId10" Type="http://schemas.openxmlformats.org/officeDocument/2006/relationships/hyperlink" Target="https://www.dezeen.com/2017/10/02/fuji-kindergarten-tokyo-tezuka-architects-oval-roof-deck-playground/" TargetMode="External"/><Relationship Id="rId9" Type="http://schemas.openxmlformats.org/officeDocument/2006/relationships/hyperlink" Target="https://www.youtube.com/watch?v=gLb2jEUq-5o" TargetMode="External"/><Relationship Id="rId5" Type="http://schemas.openxmlformats.org/officeDocument/2006/relationships/hyperlink" Target="https://nofault.com/2018/04/accessible-or-inclusive-playgrounds-for-everyone-go-beyond-ada/" TargetMode="External"/><Relationship Id="rId6" Type="http://schemas.openxmlformats.org/officeDocument/2006/relationships/hyperlink" Target="https://www.special-education-degree.net/30-most-impressive-accessible-and-inclusive-playgrounds/" TargetMode="External"/><Relationship Id="rId7" Type="http://schemas.openxmlformats.org/officeDocument/2006/relationships/hyperlink" Target="http://brooklynsplayground.org/" TargetMode="External"/><Relationship Id="rId8" Type="http://schemas.openxmlformats.org/officeDocument/2006/relationships/hyperlink" Target="http://www.touchedbyolivia.com.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hyperlink" Target="http://brooklynsplayground.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Inclusive Playgrounds Around the World</a:t>
            </a:r>
            <a:endParaRPr>
              <a:latin typeface="Century Gothic"/>
              <a:ea typeface="Century Gothic"/>
              <a:cs typeface="Century Gothic"/>
              <a:sym typeface="Century Gothic"/>
            </a:endParaRPr>
          </a:p>
        </p:txBody>
      </p:sp>
      <p:sp>
        <p:nvSpPr>
          <p:cNvPr id="100" name="Google Shape;100;p25"/>
          <p:cNvSpPr txBox="1"/>
          <p:nvPr>
            <p:ph idx="1" type="subTitle"/>
          </p:nvPr>
        </p:nvSpPr>
        <p:spPr>
          <a:xfrm>
            <a:off x="311700" y="36312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Text Talk Week 5, Day 4</a:t>
            </a:r>
            <a:endParaRPr>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Kindergarten, Tokyo, Japan</a:t>
            </a:r>
            <a:endParaRPr/>
          </a:p>
        </p:txBody>
      </p:sp>
      <p:pic>
        <p:nvPicPr>
          <p:cNvPr id="160" name="Google Shape;160;p34">
            <a:hlinkClick r:id="rId3"/>
          </p:cNvPr>
          <p:cNvPicPr preferRelativeResize="0"/>
          <p:nvPr/>
        </p:nvPicPr>
        <p:blipFill>
          <a:blip r:embed="rId4">
            <a:alphaModFix/>
          </a:blip>
          <a:stretch>
            <a:fillRect/>
          </a:stretch>
        </p:blipFill>
        <p:spPr>
          <a:xfrm>
            <a:off x="1622475" y="304800"/>
            <a:ext cx="5899048" cy="3925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35"/>
          <p:cNvPicPr preferRelativeResize="0"/>
          <p:nvPr/>
        </p:nvPicPr>
        <p:blipFill>
          <a:blip r:embed="rId3">
            <a:alphaModFix/>
          </a:blip>
          <a:stretch>
            <a:fillRect/>
          </a:stretch>
        </p:blipFill>
        <p:spPr>
          <a:xfrm>
            <a:off x="163488" y="3633425"/>
            <a:ext cx="8817024" cy="1317575"/>
          </a:xfrm>
          <a:prstGeom prst="rect">
            <a:avLst/>
          </a:prstGeom>
          <a:noFill/>
          <a:ln>
            <a:noFill/>
          </a:ln>
        </p:spPr>
      </p:pic>
      <p:pic>
        <p:nvPicPr>
          <p:cNvPr id="166" name="Google Shape;166;p35">
            <a:hlinkClick r:id="rId4"/>
          </p:cNvPr>
          <p:cNvPicPr preferRelativeResize="0"/>
          <p:nvPr/>
        </p:nvPicPr>
        <p:blipFill>
          <a:blip r:embed="rId5">
            <a:alphaModFix/>
          </a:blip>
          <a:stretch>
            <a:fillRect/>
          </a:stretch>
        </p:blipFill>
        <p:spPr>
          <a:xfrm>
            <a:off x="3669325" y="245000"/>
            <a:ext cx="5091476" cy="3101274"/>
          </a:xfrm>
          <a:prstGeom prst="rect">
            <a:avLst/>
          </a:prstGeom>
          <a:noFill/>
          <a:ln cap="flat" cmpd="sng" w="9525">
            <a:solidFill>
              <a:srgbClr val="999999"/>
            </a:solidFill>
            <a:prstDash val="solid"/>
            <a:round/>
            <a:headEnd len="sm" w="sm" type="none"/>
            <a:tailEnd len="sm" w="sm" type="none"/>
          </a:ln>
        </p:spPr>
      </p:pic>
      <p:pic>
        <p:nvPicPr>
          <p:cNvPr id="167" name="Google Shape;167;p35"/>
          <p:cNvPicPr preferRelativeResize="0"/>
          <p:nvPr/>
        </p:nvPicPr>
        <p:blipFill>
          <a:blip r:embed="rId6">
            <a:alphaModFix/>
          </a:blip>
          <a:stretch>
            <a:fillRect/>
          </a:stretch>
        </p:blipFill>
        <p:spPr>
          <a:xfrm>
            <a:off x="1131700" y="857250"/>
            <a:ext cx="1745450" cy="731500"/>
          </a:xfrm>
          <a:prstGeom prst="rect">
            <a:avLst/>
          </a:prstGeom>
          <a:noFill/>
          <a:ln>
            <a:noFill/>
          </a:ln>
        </p:spPr>
      </p:pic>
      <p:sp>
        <p:nvSpPr>
          <p:cNvPr id="168" name="Google Shape;168;p35"/>
          <p:cNvSpPr txBox="1"/>
          <p:nvPr/>
        </p:nvSpPr>
        <p:spPr>
          <a:xfrm>
            <a:off x="237125" y="200075"/>
            <a:ext cx="3022500" cy="1567200"/>
          </a:xfrm>
          <a:prstGeom prst="rect">
            <a:avLst/>
          </a:prstGeom>
          <a:noFill/>
          <a:ln cap="flat" cmpd="sng" w="9525">
            <a:solidFill>
              <a:srgbClr val="6D9EE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entury Gothic"/>
                <a:ea typeface="Century Gothic"/>
                <a:cs typeface="Century Gothic"/>
                <a:sym typeface="Century Gothic"/>
              </a:rPr>
              <a:t>An inclusive playground </a:t>
            </a:r>
            <a:endParaRPr sz="1800">
              <a:latin typeface="Century Gothic"/>
              <a:ea typeface="Century Gothic"/>
              <a:cs typeface="Century Gothic"/>
              <a:sym typeface="Century Gothic"/>
            </a:endParaRPr>
          </a:p>
          <a:p>
            <a:pPr indent="0" lvl="0" marL="0" rtl="0" algn="l">
              <a:spcBef>
                <a:spcPts val="0"/>
              </a:spcBef>
              <a:spcAft>
                <a:spcPts val="0"/>
              </a:spcAft>
              <a:buNone/>
            </a:pPr>
            <a:r>
              <a:rPr lang="en" sz="1800">
                <a:latin typeface="Century Gothic"/>
                <a:ea typeface="Century Gothic"/>
                <a:cs typeface="Century Gothic"/>
                <a:sym typeface="Century Gothic"/>
              </a:rPr>
              <a:t>at the </a:t>
            </a:r>
            <a:endParaRPr sz="1800">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6"/>
          <p:cNvPicPr preferRelativeResize="0"/>
          <p:nvPr/>
        </p:nvPicPr>
        <p:blipFill>
          <a:blip r:embed="rId3">
            <a:alphaModFix/>
          </a:blip>
          <a:stretch>
            <a:fillRect/>
          </a:stretch>
        </p:blipFill>
        <p:spPr>
          <a:xfrm>
            <a:off x="958138" y="162513"/>
            <a:ext cx="7227724" cy="4818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7"/>
          <p:cNvPicPr preferRelativeResize="0"/>
          <p:nvPr/>
        </p:nvPicPr>
        <p:blipFill>
          <a:blip r:embed="rId3">
            <a:alphaModFix/>
          </a:blip>
          <a:stretch>
            <a:fillRect/>
          </a:stretch>
        </p:blipFill>
        <p:spPr>
          <a:xfrm>
            <a:off x="943325" y="152638"/>
            <a:ext cx="7257349" cy="4838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38"/>
          <p:cNvPicPr preferRelativeResize="0"/>
          <p:nvPr/>
        </p:nvPicPr>
        <p:blipFill>
          <a:blip r:embed="rId3">
            <a:alphaModFix/>
          </a:blip>
          <a:stretch>
            <a:fillRect/>
          </a:stretch>
        </p:blipFill>
        <p:spPr>
          <a:xfrm>
            <a:off x="936638" y="148175"/>
            <a:ext cx="7270725" cy="4847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39"/>
          <p:cNvPicPr preferRelativeResize="0"/>
          <p:nvPr/>
        </p:nvPicPr>
        <p:blipFill>
          <a:blip r:embed="rId3">
            <a:alphaModFix/>
          </a:blip>
          <a:stretch>
            <a:fillRect/>
          </a:stretch>
        </p:blipFill>
        <p:spPr>
          <a:xfrm>
            <a:off x="950738" y="157575"/>
            <a:ext cx="7242525" cy="4828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40"/>
          <p:cNvPicPr preferRelativeResize="0"/>
          <p:nvPr/>
        </p:nvPicPr>
        <p:blipFill>
          <a:blip r:embed="rId3">
            <a:alphaModFix/>
          </a:blip>
          <a:stretch>
            <a:fillRect/>
          </a:stretch>
        </p:blipFill>
        <p:spPr>
          <a:xfrm>
            <a:off x="943325" y="152638"/>
            <a:ext cx="7257349" cy="4838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197" name="Shape 197"/>
        <p:cNvGrpSpPr/>
        <p:nvPr/>
      </p:nvGrpSpPr>
      <p:grpSpPr>
        <a:xfrm>
          <a:off x="0" y="0"/>
          <a:ext cx="0" cy="0"/>
          <a:chOff x="0" y="0"/>
          <a:chExt cx="0" cy="0"/>
        </a:xfrm>
      </p:grpSpPr>
      <p:sp>
        <p:nvSpPr>
          <p:cNvPr id="198" name="Google Shape;198;p41"/>
          <p:cNvSpPr txBox="1"/>
          <p:nvPr>
            <p:ph idx="1" type="body"/>
          </p:nvPr>
        </p:nvSpPr>
        <p:spPr>
          <a:xfrm>
            <a:off x="387325" y="415750"/>
            <a:ext cx="2092500" cy="40455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100">
                <a:solidFill>
                  <a:srgbClr val="000000"/>
                </a:solidFill>
                <a:latin typeface="Century Gothic"/>
                <a:ea typeface="Century Gothic"/>
                <a:cs typeface="Century Gothic"/>
                <a:sym typeface="Century Gothic"/>
              </a:rPr>
              <a:t>Why is a playground </a:t>
            </a:r>
            <a:endParaRPr sz="21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2100">
                <a:solidFill>
                  <a:srgbClr val="000000"/>
                </a:solidFill>
                <a:latin typeface="Century Gothic"/>
                <a:ea typeface="Century Gothic"/>
                <a:cs typeface="Century Gothic"/>
                <a:sym typeface="Century Gothic"/>
              </a:rPr>
              <a:t>an important part of a school?</a:t>
            </a:r>
            <a:endParaRPr sz="2100">
              <a:solidFill>
                <a:srgbClr val="000000"/>
              </a:solidFill>
              <a:latin typeface="Century Gothic"/>
              <a:ea typeface="Century Gothic"/>
              <a:cs typeface="Century Gothic"/>
              <a:sym typeface="Century Gothic"/>
            </a:endParaRPr>
          </a:p>
        </p:txBody>
      </p:sp>
      <p:pic>
        <p:nvPicPr>
          <p:cNvPr id="199" name="Google Shape;199;p41"/>
          <p:cNvPicPr preferRelativeResize="0"/>
          <p:nvPr/>
        </p:nvPicPr>
        <p:blipFill rotWithShape="1">
          <a:blip r:embed="rId3">
            <a:alphaModFix/>
          </a:blip>
          <a:srcRect b="512" l="6252" r="0" t="6343"/>
          <a:stretch/>
        </p:blipFill>
        <p:spPr>
          <a:xfrm>
            <a:off x="5775475" y="249950"/>
            <a:ext cx="3191450" cy="4790951"/>
          </a:xfrm>
          <a:prstGeom prst="rect">
            <a:avLst/>
          </a:prstGeom>
          <a:noFill/>
          <a:ln>
            <a:noFill/>
          </a:ln>
        </p:spPr>
      </p:pic>
      <p:pic>
        <p:nvPicPr>
          <p:cNvPr id="200" name="Google Shape;200;p41"/>
          <p:cNvPicPr preferRelativeResize="0"/>
          <p:nvPr/>
        </p:nvPicPr>
        <p:blipFill rotWithShape="1">
          <a:blip r:embed="rId4">
            <a:alphaModFix/>
          </a:blip>
          <a:srcRect b="3130" l="6582" r="2367" t="6404"/>
          <a:stretch/>
        </p:blipFill>
        <p:spPr>
          <a:xfrm>
            <a:off x="2584025" y="249950"/>
            <a:ext cx="3191450" cy="4790951"/>
          </a:xfrm>
          <a:prstGeom prst="rect">
            <a:avLst/>
          </a:prstGeom>
          <a:noFill/>
          <a:ln>
            <a:noFill/>
          </a:ln>
        </p:spPr>
      </p:pic>
      <p:pic>
        <p:nvPicPr>
          <p:cNvPr id="201" name="Google Shape;201;p41" title="Mr.Rosenwald.Slide.14.mp3">
            <a:hlinkClick r:id="rId5"/>
          </p:cNvPr>
          <p:cNvPicPr preferRelativeResize="0"/>
          <p:nvPr/>
        </p:nvPicPr>
        <p:blipFill>
          <a:blip r:embed="rId6">
            <a:alphaModFix/>
          </a:blip>
          <a:stretch>
            <a:fillRect/>
          </a:stretch>
        </p:blipFill>
        <p:spPr>
          <a:xfrm>
            <a:off x="5816775" y="4419625"/>
            <a:ext cx="564175" cy="564175"/>
          </a:xfrm>
          <a:prstGeom prst="rect">
            <a:avLst/>
          </a:prstGeom>
          <a:noFill/>
          <a:ln cap="flat" cmpd="sng" w="9525">
            <a:solidFill>
              <a:srgbClr val="7F6000"/>
            </a:solidFill>
            <a:prstDash val="solid"/>
            <a:round/>
            <a:headEnd len="sm" w="sm" type="none"/>
            <a:tailEnd len="sm" w="sm" type="none"/>
          </a:ln>
        </p:spPr>
      </p:pic>
      <p:pic>
        <p:nvPicPr>
          <p:cNvPr id="202" name="Google Shape;202;p41"/>
          <p:cNvPicPr preferRelativeResize="0"/>
          <p:nvPr/>
        </p:nvPicPr>
        <p:blipFill rotWithShape="1">
          <a:blip r:embed="rId3">
            <a:alphaModFix/>
          </a:blip>
          <a:srcRect b="32965" l="19562" r="20503" t="43861"/>
          <a:stretch/>
        </p:blipFill>
        <p:spPr>
          <a:xfrm>
            <a:off x="5837125" y="2093023"/>
            <a:ext cx="3068151" cy="1714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2"/>
          <p:cNvSpPr txBox="1"/>
          <p:nvPr>
            <p:ph idx="1" type="body"/>
          </p:nvPr>
        </p:nvSpPr>
        <p:spPr>
          <a:xfrm>
            <a:off x="311700" y="973100"/>
            <a:ext cx="8520600" cy="3892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latin typeface="Calibri"/>
                <a:ea typeface="Calibri"/>
                <a:cs typeface="Calibri"/>
                <a:sym typeface="Calibri"/>
              </a:rPr>
              <a:t>Slide 2: from the UN Convention on the Rights of the Child</a:t>
            </a:r>
            <a:endParaRPr sz="1400">
              <a:solidFill>
                <a:srgbClr val="000000"/>
              </a:solidFill>
              <a:latin typeface="Calibri"/>
              <a:ea typeface="Calibri"/>
              <a:cs typeface="Calibri"/>
              <a:sym typeface="Calibri"/>
            </a:endParaRPr>
          </a:p>
          <a:p>
            <a:pPr indent="0" lvl="0" marL="0" rtl="0" algn="l">
              <a:lnSpc>
                <a:spcPct val="100000"/>
              </a:lnSpc>
              <a:spcBef>
                <a:spcPts val="400"/>
              </a:spcBef>
              <a:spcAft>
                <a:spcPts val="0"/>
              </a:spcAft>
              <a:buNone/>
            </a:pPr>
            <a:r>
              <a:rPr lang="en" sz="1400">
                <a:solidFill>
                  <a:srgbClr val="000000"/>
                </a:solidFill>
                <a:latin typeface="Calibri"/>
                <a:ea typeface="Calibri"/>
                <a:cs typeface="Calibri"/>
                <a:sym typeface="Calibri"/>
              </a:rPr>
              <a:t>Slides 3- 4: </a:t>
            </a:r>
            <a:r>
              <a:rPr lang="en" sz="1400" u="sng">
                <a:solidFill>
                  <a:schemeClr val="accent5"/>
                </a:solidFill>
                <a:latin typeface="Calibri"/>
                <a:ea typeface="Calibri"/>
                <a:cs typeface="Calibri"/>
                <a:sym typeface="Calibri"/>
                <a:hlinkClick r:id="rId3">
                  <a:extLst>
                    <a:ext uri="{A12FA001-AC4F-418D-AE19-62706E023703}">
                      <ahyp:hlinkClr val="tx"/>
                    </a:ext>
                  </a:extLst>
                </a:hlinkClick>
              </a:rPr>
              <a:t>Accessible playground design can build a more inclusive city</a:t>
            </a:r>
            <a:r>
              <a:rPr lang="en" sz="1400">
                <a:solidFill>
                  <a:schemeClr val="dk1"/>
                </a:solidFill>
                <a:latin typeface="Calibri"/>
                <a:ea typeface="Calibri"/>
                <a:cs typeface="Calibri"/>
                <a:sym typeface="Calibri"/>
              </a:rPr>
              <a:t> </a:t>
            </a:r>
            <a:endParaRPr sz="1400">
              <a:solidFill>
                <a:srgbClr val="000000"/>
              </a:solidFill>
              <a:latin typeface="Calibri"/>
              <a:ea typeface="Calibri"/>
              <a:cs typeface="Calibri"/>
              <a:sym typeface="Calibri"/>
            </a:endParaRPr>
          </a:p>
          <a:p>
            <a:pPr indent="0" lvl="0" marL="0" rtl="0" algn="l">
              <a:lnSpc>
                <a:spcPct val="100000"/>
              </a:lnSpc>
              <a:spcBef>
                <a:spcPts val="400"/>
              </a:spcBef>
              <a:spcAft>
                <a:spcPts val="0"/>
              </a:spcAft>
              <a:buNone/>
            </a:pPr>
            <a:r>
              <a:rPr lang="en" sz="1400">
                <a:solidFill>
                  <a:srgbClr val="000000"/>
                </a:solidFill>
                <a:latin typeface="Calibri"/>
                <a:ea typeface="Calibri"/>
                <a:cs typeface="Calibri"/>
                <a:sym typeface="Calibri"/>
              </a:rPr>
              <a:t>Slide 5: </a:t>
            </a:r>
            <a:r>
              <a:rPr lang="en" sz="1400" u="sng">
                <a:solidFill>
                  <a:schemeClr val="accent5"/>
                </a:solidFill>
                <a:latin typeface="Calibri"/>
                <a:ea typeface="Calibri"/>
                <a:cs typeface="Calibri"/>
                <a:sym typeface="Calibri"/>
                <a:hlinkClick r:id="rId4">
                  <a:extLst>
                    <a:ext uri="{A12FA001-AC4F-418D-AE19-62706E023703}">
                      <ahyp:hlinkClr val="tx"/>
                    </a:ext>
                  </a:extLst>
                </a:hlinkClick>
              </a:rPr>
              <a:t>Holy Trinity School Inclusive Playground, St. Matthews, Kentucky | No Fault</a:t>
            </a:r>
            <a:r>
              <a:rPr lang="en" sz="1400">
                <a:solidFill>
                  <a:schemeClr val="dk1"/>
                </a:solidFill>
                <a:latin typeface="Calibri"/>
                <a:ea typeface="Calibri"/>
                <a:cs typeface="Calibri"/>
                <a:sym typeface="Calibri"/>
              </a:rPr>
              <a:t> </a:t>
            </a:r>
            <a:endParaRPr sz="1400">
              <a:solidFill>
                <a:srgbClr val="000000"/>
              </a:solidFill>
              <a:latin typeface="Calibri"/>
              <a:ea typeface="Calibri"/>
              <a:cs typeface="Calibri"/>
              <a:sym typeface="Calibri"/>
            </a:endParaRPr>
          </a:p>
          <a:p>
            <a:pPr indent="0" lvl="0" marL="0" rtl="0" algn="l">
              <a:lnSpc>
                <a:spcPct val="100000"/>
              </a:lnSpc>
              <a:spcBef>
                <a:spcPts val="400"/>
              </a:spcBef>
              <a:spcAft>
                <a:spcPts val="0"/>
              </a:spcAft>
              <a:buNone/>
            </a:pPr>
            <a:r>
              <a:rPr lang="en" sz="1400">
                <a:solidFill>
                  <a:srgbClr val="000000"/>
                </a:solidFill>
                <a:latin typeface="Calibri"/>
                <a:ea typeface="Calibri"/>
                <a:cs typeface="Calibri"/>
                <a:sym typeface="Calibri"/>
              </a:rPr>
              <a:t>Slide 6: </a:t>
            </a:r>
            <a:r>
              <a:rPr lang="en" sz="1400" u="sng">
                <a:solidFill>
                  <a:schemeClr val="accent5"/>
                </a:solidFill>
                <a:latin typeface="Calibri"/>
                <a:ea typeface="Calibri"/>
                <a:cs typeface="Calibri"/>
                <a:sym typeface="Calibri"/>
                <a:hlinkClick r:id="rId5">
                  <a:extLst>
                    <a:ext uri="{A12FA001-AC4F-418D-AE19-62706E023703}">
                      <ahyp:hlinkClr val="tx"/>
                    </a:ext>
                  </a:extLst>
                </a:hlinkClick>
              </a:rPr>
              <a:t>Accessible or Inclusive? Playgrounds for Everyone Go Beyond ADA</a:t>
            </a:r>
            <a:endParaRPr sz="1400">
              <a:solidFill>
                <a:srgbClr val="000000"/>
              </a:solidFill>
              <a:latin typeface="Calibri"/>
              <a:ea typeface="Calibri"/>
              <a:cs typeface="Calibri"/>
              <a:sym typeface="Calibri"/>
            </a:endParaRPr>
          </a:p>
          <a:p>
            <a:pPr indent="0" lvl="0" marL="0" rtl="0" algn="l">
              <a:lnSpc>
                <a:spcPct val="100000"/>
              </a:lnSpc>
              <a:spcBef>
                <a:spcPts val="400"/>
              </a:spcBef>
              <a:spcAft>
                <a:spcPts val="0"/>
              </a:spcAft>
              <a:buNone/>
            </a:pPr>
            <a:r>
              <a:rPr lang="en" sz="1400">
                <a:solidFill>
                  <a:srgbClr val="000000"/>
                </a:solidFill>
                <a:latin typeface="Calibri"/>
                <a:ea typeface="Calibri"/>
                <a:cs typeface="Calibri"/>
                <a:sym typeface="Calibri"/>
              </a:rPr>
              <a:t>Slides 7-9:  </a:t>
            </a:r>
            <a:r>
              <a:rPr lang="en" sz="1400" u="sng">
                <a:solidFill>
                  <a:schemeClr val="hlink"/>
                </a:solidFill>
                <a:latin typeface="Calibri"/>
                <a:ea typeface="Calibri"/>
                <a:cs typeface="Calibri"/>
                <a:sym typeface="Calibri"/>
                <a:hlinkClick r:id="rId6"/>
              </a:rPr>
              <a:t>https://www.special-education-degree.net/30-most-impressive-accessible-and-inclusive-playgrounds/</a:t>
            </a:r>
            <a:r>
              <a:rPr lang="en" sz="1400">
                <a:solidFill>
                  <a:srgbClr val="000000"/>
                </a:solidFill>
                <a:latin typeface="Calibri"/>
                <a:ea typeface="Calibri"/>
                <a:cs typeface="Calibri"/>
                <a:sym typeface="Calibri"/>
              </a:rPr>
              <a:t> </a:t>
            </a:r>
            <a:endParaRPr sz="1400">
              <a:solidFill>
                <a:srgbClr val="000000"/>
              </a:solidFill>
              <a:latin typeface="Calibri"/>
              <a:ea typeface="Calibri"/>
              <a:cs typeface="Calibri"/>
              <a:sym typeface="Calibri"/>
            </a:endParaRPr>
          </a:p>
          <a:p>
            <a:pPr indent="0" lvl="0" marL="0" rtl="0" algn="l">
              <a:lnSpc>
                <a:spcPct val="100000"/>
              </a:lnSpc>
              <a:spcBef>
                <a:spcPts val="400"/>
              </a:spcBef>
              <a:spcAft>
                <a:spcPts val="0"/>
              </a:spcAft>
              <a:buNone/>
            </a:pPr>
            <a:r>
              <a:rPr lang="en" sz="1400">
                <a:solidFill>
                  <a:srgbClr val="000000"/>
                </a:solidFill>
                <a:latin typeface="Calibri"/>
                <a:ea typeface="Calibri"/>
                <a:cs typeface="Calibri"/>
                <a:sym typeface="Calibri"/>
              </a:rPr>
              <a:t>Slide 7: </a:t>
            </a:r>
            <a:r>
              <a:rPr lang="en" sz="1400" u="sng">
                <a:solidFill>
                  <a:schemeClr val="hlink"/>
                </a:solidFill>
                <a:latin typeface="Calibri"/>
                <a:ea typeface="Calibri"/>
                <a:cs typeface="Calibri"/>
                <a:sym typeface="Calibri"/>
                <a:hlinkClick r:id="rId7"/>
              </a:rPr>
              <a:t>http://brooklynsplayground.org/</a:t>
            </a:r>
            <a:r>
              <a:rPr lang="en" sz="1400">
                <a:solidFill>
                  <a:srgbClr val="000000"/>
                </a:solidFill>
                <a:latin typeface="Calibri"/>
                <a:ea typeface="Calibri"/>
                <a:cs typeface="Calibri"/>
                <a:sym typeface="Calibri"/>
              </a:rPr>
              <a:t> </a:t>
            </a:r>
            <a:endParaRPr sz="1400">
              <a:solidFill>
                <a:srgbClr val="000000"/>
              </a:solidFill>
              <a:latin typeface="Calibri"/>
              <a:ea typeface="Calibri"/>
              <a:cs typeface="Calibri"/>
              <a:sym typeface="Calibri"/>
            </a:endParaRPr>
          </a:p>
          <a:p>
            <a:pPr indent="0" lvl="0" marL="0" rtl="0" algn="l">
              <a:lnSpc>
                <a:spcPct val="100000"/>
              </a:lnSpc>
              <a:spcBef>
                <a:spcPts val="400"/>
              </a:spcBef>
              <a:spcAft>
                <a:spcPts val="0"/>
              </a:spcAft>
              <a:buNone/>
            </a:pPr>
            <a:r>
              <a:rPr lang="en" sz="1400">
                <a:solidFill>
                  <a:srgbClr val="000000"/>
                </a:solidFill>
                <a:latin typeface="Calibri"/>
                <a:ea typeface="Calibri"/>
                <a:cs typeface="Calibri"/>
                <a:sym typeface="Calibri"/>
              </a:rPr>
              <a:t>Slide 9: </a:t>
            </a:r>
            <a:r>
              <a:rPr lang="en" sz="1400" u="sng">
                <a:solidFill>
                  <a:schemeClr val="hlink"/>
                </a:solidFill>
                <a:latin typeface="Calibri"/>
                <a:ea typeface="Calibri"/>
                <a:cs typeface="Calibri"/>
                <a:sym typeface="Calibri"/>
                <a:hlinkClick r:id="rId8"/>
              </a:rPr>
              <a:t>http://www.touchedbyolivia.com.au/</a:t>
            </a:r>
            <a:r>
              <a:rPr lang="en"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lnSpc>
                <a:spcPct val="100000"/>
              </a:lnSpc>
              <a:spcBef>
                <a:spcPts val="400"/>
              </a:spcBef>
              <a:spcAft>
                <a:spcPts val="0"/>
              </a:spcAft>
              <a:buNone/>
            </a:pPr>
            <a:r>
              <a:rPr lang="en" sz="1400">
                <a:solidFill>
                  <a:srgbClr val="000000"/>
                </a:solidFill>
                <a:latin typeface="Calibri"/>
                <a:ea typeface="Calibri"/>
                <a:cs typeface="Calibri"/>
                <a:sym typeface="Calibri"/>
              </a:rPr>
              <a:t>Slide 10: </a:t>
            </a:r>
            <a:r>
              <a:rPr lang="en" sz="1400">
                <a:solidFill>
                  <a:schemeClr val="dk1"/>
                </a:solidFill>
                <a:latin typeface="Calibri"/>
                <a:ea typeface="Calibri"/>
                <a:cs typeface="Calibri"/>
                <a:sym typeface="Calibri"/>
              </a:rPr>
              <a:t>Video: </a:t>
            </a:r>
            <a:r>
              <a:rPr lang="en" sz="1400" u="sng">
                <a:solidFill>
                  <a:schemeClr val="accent5"/>
                </a:solidFill>
                <a:latin typeface="Calibri"/>
                <a:ea typeface="Calibri"/>
                <a:cs typeface="Calibri"/>
                <a:sym typeface="Calibri"/>
                <a:hlinkClick r:id="rId9">
                  <a:extLst>
                    <a:ext uri="{A12FA001-AC4F-418D-AE19-62706E023703}">
                      <ahyp:hlinkClr val="tx"/>
                    </a:ext>
                  </a:extLst>
                </a:hlinkClick>
              </a:rPr>
              <a:t>https://www.youtube.com/watch?v=gLb2jEUq-5o</a:t>
            </a:r>
            <a:r>
              <a:rPr lang="en" sz="1400">
                <a:solidFill>
                  <a:schemeClr val="dk1"/>
                </a:solidFill>
                <a:latin typeface="Calibri"/>
                <a:ea typeface="Calibri"/>
                <a:cs typeface="Calibri"/>
                <a:sym typeface="Calibri"/>
              </a:rPr>
              <a:t>, Image: </a:t>
            </a:r>
            <a:r>
              <a:rPr lang="en" sz="1400" u="sng">
                <a:solidFill>
                  <a:schemeClr val="accent5"/>
                </a:solidFill>
                <a:latin typeface="Calibri"/>
                <a:ea typeface="Calibri"/>
                <a:cs typeface="Calibri"/>
                <a:sym typeface="Calibri"/>
                <a:hlinkClick r:id="rId10">
                  <a:extLst>
                    <a:ext uri="{A12FA001-AC4F-418D-AE19-62706E023703}">
                      <ahyp:hlinkClr val="tx"/>
                    </a:ext>
                  </a:extLst>
                </a:hlinkClick>
              </a:rPr>
              <a:t>https://www.dezeen.com/2017/10/02/fuji-kindergarten-tokyo-tezuka-architects-oval-roof-deck-playground/</a:t>
            </a:r>
            <a:r>
              <a:rPr lang="en" sz="1400">
                <a:solidFill>
                  <a:schemeClr val="dk1"/>
                </a:solidFill>
                <a:latin typeface="Calibri"/>
                <a:ea typeface="Calibri"/>
                <a:cs typeface="Calibri"/>
                <a:sym typeface="Calibri"/>
              </a:rPr>
              <a:t> </a:t>
            </a:r>
            <a:endParaRPr sz="1400">
              <a:solidFill>
                <a:srgbClr val="000000"/>
              </a:solidFill>
              <a:latin typeface="Calibri"/>
              <a:ea typeface="Calibri"/>
              <a:cs typeface="Calibri"/>
              <a:sym typeface="Calibri"/>
            </a:endParaRPr>
          </a:p>
          <a:p>
            <a:pPr indent="0" lvl="0" marL="0" rtl="0" algn="l">
              <a:lnSpc>
                <a:spcPct val="100000"/>
              </a:lnSpc>
              <a:spcBef>
                <a:spcPts val="400"/>
              </a:spcBef>
              <a:spcAft>
                <a:spcPts val="0"/>
              </a:spcAft>
              <a:buNone/>
            </a:pPr>
            <a:r>
              <a:rPr lang="en" sz="1400">
                <a:solidFill>
                  <a:srgbClr val="000000"/>
                </a:solidFill>
                <a:latin typeface="Calibri"/>
                <a:ea typeface="Calibri"/>
                <a:cs typeface="Calibri"/>
                <a:sym typeface="Calibri"/>
              </a:rPr>
              <a:t>Slides 11-16: </a:t>
            </a:r>
            <a:r>
              <a:rPr lang="en" sz="1400" u="sng">
                <a:solidFill>
                  <a:schemeClr val="hlink"/>
                </a:solidFill>
                <a:latin typeface="Calibri"/>
                <a:ea typeface="Calibri"/>
                <a:cs typeface="Calibri"/>
                <a:sym typeface="Calibri"/>
                <a:hlinkClick r:id="rId11"/>
              </a:rPr>
              <a:t>https://bostonchildrensmuseum.org/martins-park</a:t>
            </a:r>
            <a:r>
              <a:rPr lang="en" sz="1400">
                <a:solidFill>
                  <a:srgbClr val="000000"/>
                </a:solidFill>
                <a:latin typeface="Calibri"/>
                <a:ea typeface="Calibri"/>
                <a:cs typeface="Calibri"/>
                <a:sym typeface="Calibri"/>
              </a:rPr>
              <a:t> </a:t>
            </a:r>
            <a:endParaRPr sz="1400">
              <a:solidFill>
                <a:srgbClr val="000000"/>
              </a:solidFill>
              <a:latin typeface="Calibri"/>
              <a:ea typeface="Calibri"/>
              <a:cs typeface="Calibri"/>
              <a:sym typeface="Calibri"/>
            </a:endParaRPr>
          </a:p>
          <a:p>
            <a:pPr indent="0" lvl="0" marL="0" rtl="0" algn="l">
              <a:lnSpc>
                <a:spcPct val="100000"/>
              </a:lnSpc>
              <a:spcBef>
                <a:spcPts val="400"/>
              </a:spcBef>
              <a:spcAft>
                <a:spcPts val="0"/>
              </a:spcAft>
              <a:buNone/>
            </a:pPr>
            <a:r>
              <a:rPr lang="en" sz="1400">
                <a:solidFill>
                  <a:srgbClr val="000000"/>
                </a:solidFill>
                <a:latin typeface="Calibri"/>
                <a:ea typeface="Calibri"/>
                <a:cs typeface="Calibri"/>
                <a:sym typeface="Calibri"/>
              </a:rPr>
              <a:t>Slide 17: from </a:t>
            </a:r>
            <a:r>
              <a:rPr i="1" lang="en" sz="1400">
                <a:solidFill>
                  <a:srgbClr val="000000"/>
                </a:solidFill>
                <a:latin typeface="Calibri"/>
                <a:ea typeface="Calibri"/>
                <a:cs typeface="Calibri"/>
                <a:sym typeface="Calibri"/>
              </a:rPr>
              <a:t>Dear Mr. Rosenwald: The School that Hope Built, </a:t>
            </a:r>
            <a:r>
              <a:rPr lang="en" sz="1400">
                <a:solidFill>
                  <a:srgbClr val="000000"/>
                </a:solidFill>
                <a:latin typeface="Calibri"/>
                <a:ea typeface="Calibri"/>
                <a:cs typeface="Calibri"/>
                <a:sym typeface="Calibri"/>
              </a:rPr>
              <a:t>Carole Boston Weatherford and Gregory Christie</a:t>
            </a:r>
            <a:endParaRPr sz="1400">
              <a:solidFill>
                <a:srgbClr val="000000"/>
              </a:solidFill>
              <a:latin typeface="Calibri"/>
              <a:ea typeface="Calibri"/>
              <a:cs typeface="Calibri"/>
              <a:sym typeface="Calibri"/>
            </a:endParaRPr>
          </a:p>
          <a:p>
            <a:pPr indent="0" lvl="0" marL="0" rtl="0" algn="l">
              <a:spcBef>
                <a:spcPts val="400"/>
              </a:spcBef>
              <a:spcAft>
                <a:spcPts val="1600"/>
              </a:spcAft>
              <a:buNone/>
            </a:pPr>
            <a:r>
              <a:t/>
            </a:r>
            <a:endParaRPr sz="1100">
              <a:latin typeface="Calibri"/>
              <a:ea typeface="Calibri"/>
              <a:cs typeface="Calibri"/>
              <a:sym typeface="Calibri"/>
            </a:endParaRPr>
          </a:p>
        </p:txBody>
      </p:sp>
      <p:sp>
        <p:nvSpPr>
          <p:cNvPr id="208" name="Google Shape;208;p42"/>
          <p:cNvSpPr txBox="1"/>
          <p:nvPr>
            <p:ph type="title"/>
          </p:nvPr>
        </p:nvSpPr>
        <p:spPr>
          <a:xfrm>
            <a:off x="311700" y="34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Citations</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B26B"/>
        </a:solidFill>
      </p:bgPr>
    </p:bg>
    <p:spTree>
      <p:nvGrpSpPr>
        <p:cNvPr id="104" name="Shape 104"/>
        <p:cNvGrpSpPr/>
        <p:nvPr/>
      </p:nvGrpSpPr>
      <p:grpSpPr>
        <a:xfrm>
          <a:off x="0" y="0"/>
          <a:ext cx="0" cy="0"/>
          <a:chOff x="0" y="0"/>
          <a:chExt cx="0" cy="0"/>
        </a:xfrm>
      </p:grpSpPr>
      <p:sp>
        <p:nvSpPr>
          <p:cNvPr id="105" name="Google Shape;105;p26"/>
          <p:cNvSpPr txBox="1"/>
          <p:nvPr>
            <p:ph type="title"/>
          </p:nvPr>
        </p:nvSpPr>
        <p:spPr>
          <a:xfrm>
            <a:off x="311700" y="882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Article 31</a:t>
            </a:r>
            <a:endParaRPr>
              <a:latin typeface="Times New Roman"/>
              <a:ea typeface="Times New Roman"/>
              <a:cs typeface="Times New Roman"/>
              <a:sym typeface="Times New Roman"/>
            </a:endParaRPr>
          </a:p>
        </p:txBody>
      </p:sp>
      <p:sp>
        <p:nvSpPr>
          <p:cNvPr id="106" name="Google Shape;106;p26"/>
          <p:cNvSpPr txBox="1"/>
          <p:nvPr>
            <p:ph idx="1" type="body"/>
          </p:nvPr>
        </p:nvSpPr>
        <p:spPr>
          <a:xfrm>
            <a:off x="311700" y="1996225"/>
            <a:ext cx="8520600" cy="227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rgbClr val="000000"/>
                </a:solidFill>
                <a:latin typeface="Avenir"/>
                <a:ea typeface="Avenir"/>
                <a:cs typeface="Avenir"/>
                <a:sym typeface="Avenir"/>
              </a:rPr>
              <a:t>You have the right to play and rest.</a:t>
            </a:r>
            <a:endParaRPr sz="3600">
              <a:solidFill>
                <a:srgbClr val="000000"/>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7"/>
          <p:cNvPicPr preferRelativeResize="0"/>
          <p:nvPr/>
        </p:nvPicPr>
        <p:blipFill>
          <a:blip r:embed="rId3">
            <a:alphaModFix/>
          </a:blip>
          <a:stretch>
            <a:fillRect/>
          </a:stretch>
        </p:blipFill>
        <p:spPr>
          <a:xfrm>
            <a:off x="152400" y="152400"/>
            <a:ext cx="8839201" cy="1573078"/>
          </a:xfrm>
          <a:prstGeom prst="rect">
            <a:avLst/>
          </a:prstGeom>
          <a:noFill/>
          <a:ln>
            <a:noFill/>
          </a:ln>
        </p:spPr>
      </p:pic>
      <p:pic>
        <p:nvPicPr>
          <p:cNvPr id="112" name="Google Shape;112;p27"/>
          <p:cNvPicPr preferRelativeResize="0"/>
          <p:nvPr/>
        </p:nvPicPr>
        <p:blipFill>
          <a:blip r:embed="rId4">
            <a:alphaModFix/>
          </a:blip>
          <a:stretch>
            <a:fillRect/>
          </a:stretch>
        </p:blipFill>
        <p:spPr>
          <a:xfrm>
            <a:off x="2354863" y="1725475"/>
            <a:ext cx="4434275" cy="3356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8"/>
          <p:cNvPicPr preferRelativeResize="0"/>
          <p:nvPr/>
        </p:nvPicPr>
        <p:blipFill>
          <a:blip r:embed="rId3">
            <a:alphaModFix/>
          </a:blip>
          <a:stretch>
            <a:fillRect/>
          </a:stretch>
        </p:blipFill>
        <p:spPr>
          <a:xfrm>
            <a:off x="1593863" y="216275"/>
            <a:ext cx="5956274" cy="4710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9"/>
          <p:cNvSpPr txBox="1"/>
          <p:nvPr>
            <p:ph idx="1" type="body"/>
          </p:nvPr>
        </p:nvSpPr>
        <p:spPr>
          <a:xfrm>
            <a:off x="305250" y="3556000"/>
            <a:ext cx="8533500" cy="14922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1550">
                <a:solidFill>
                  <a:schemeClr val="dk1"/>
                </a:solidFill>
                <a:highlight>
                  <a:srgbClr val="FFFFFF"/>
                </a:highlight>
                <a:latin typeface="Calibri"/>
                <a:ea typeface="Calibri"/>
                <a:cs typeface="Calibri"/>
                <a:sym typeface="Calibri"/>
              </a:rPr>
              <a:t>“The planning for this playground at Holy Trinity School in St. Matthews, Kentucky started with a child in a wheelchair sitting outside the school’s playground watching while her friends played. She wasn’t able to access the entire area, and there weren’t any activities for her to engage in. People began to take note and from there conversations began expressing the need for change.”</a:t>
            </a:r>
            <a:endParaRPr sz="1550">
              <a:solidFill>
                <a:srgbClr val="000000"/>
              </a:solidFill>
              <a:latin typeface="Calibri"/>
              <a:ea typeface="Calibri"/>
              <a:cs typeface="Calibri"/>
              <a:sym typeface="Calibri"/>
            </a:endParaRPr>
          </a:p>
        </p:txBody>
      </p:sp>
      <p:pic>
        <p:nvPicPr>
          <p:cNvPr id="123" name="Google Shape;123;p29"/>
          <p:cNvPicPr preferRelativeResize="0"/>
          <p:nvPr/>
        </p:nvPicPr>
        <p:blipFill rotWithShape="1">
          <a:blip r:embed="rId3">
            <a:alphaModFix/>
          </a:blip>
          <a:srcRect b="12487" l="0" r="0" t="0"/>
          <a:stretch/>
        </p:blipFill>
        <p:spPr>
          <a:xfrm>
            <a:off x="490150" y="898150"/>
            <a:ext cx="3960376" cy="2599374"/>
          </a:xfrm>
          <a:prstGeom prst="rect">
            <a:avLst/>
          </a:prstGeom>
          <a:noFill/>
          <a:ln>
            <a:noFill/>
          </a:ln>
        </p:spPr>
      </p:pic>
      <p:pic>
        <p:nvPicPr>
          <p:cNvPr id="124" name="Google Shape;124;p29"/>
          <p:cNvPicPr preferRelativeResize="0"/>
          <p:nvPr/>
        </p:nvPicPr>
        <p:blipFill rotWithShape="1">
          <a:blip r:embed="rId4">
            <a:alphaModFix/>
          </a:blip>
          <a:srcRect b="13217" l="0" r="0" t="0"/>
          <a:stretch/>
        </p:blipFill>
        <p:spPr>
          <a:xfrm>
            <a:off x="4750175" y="889976"/>
            <a:ext cx="3993671" cy="2599375"/>
          </a:xfrm>
          <a:prstGeom prst="rect">
            <a:avLst/>
          </a:prstGeom>
          <a:noFill/>
          <a:ln>
            <a:noFill/>
          </a:ln>
        </p:spPr>
      </p:pic>
      <p:sp>
        <p:nvSpPr>
          <p:cNvPr id="125" name="Google Shape;125;p29"/>
          <p:cNvSpPr txBox="1"/>
          <p:nvPr/>
        </p:nvSpPr>
        <p:spPr>
          <a:xfrm>
            <a:off x="305250" y="257825"/>
            <a:ext cx="8533500" cy="483900"/>
          </a:xfrm>
          <a:prstGeom prst="rect">
            <a:avLst/>
          </a:prstGeom>
          <a:noFill/>
          <a:ln cap="flat" cmpd="sng" w="9525">
            <a:solidFill>
              <a:srgbClr val="6D9EE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entury Gothic"/>
                <a:ea typeface="Century Gothic"/>
                <a:cs typeface="Century Gothic"/>
                <a:sym typeface="Century Gothic"/>
              </a:rPr>
              <a:t>Playgrounds that don’t work for everyone: a problem people are solving</a:t>
            </a:r>
            <a:endParaRPr sz="1800">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0"/>
          <p:cNvSpPr txBox="1"/>
          <p:nvPr>
            <p:ph idx="1" type="body"/>
          </p:nvPr>
        </p:nvSpPr>
        <p:spPr>
          <a:xfrm>
            <a:off x="320250" y="3910075"/>
            <a:ext cx="8503500" cy="11550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1650">
                <a:solidFill>
                  <a:schemeClr val="dk1"/>
                </a:solidFill>
                <a:highlight>
                  <a:srgbClr val="FFFFFF"/>
                </a:highlight>
                <a:latin typeface="Calibri"/>
                <a:ea typeface="Calibri"/>
                <a:cs typeface="Calibri"/>
                <a:sym typeface="Calibri"/>
              </a:rPr>
              <a:t>“Play areas should be designed to challenge children of different ages and abilities. At an inclusive playground, kids can learn to take risks together; none of them are left on the sidelines wishing they could participate.”</a:t>
            </a:r>
            <a:endParaRPr i="1" sz="2400">
              <a:solidFill>
                <a:srgbClr val="000000"/>
              </a:solidFill>
              <a:latin typeface="Calibri"/>
              <a:ea typeface="Calibri"/>
              <a:cs typeface="Calibri"/>
              <a:sym typeface="Calibri"/>
            </a:endParaRPr>
          </a:p>
        </p:txBody>
      </p:sp>
      <p:pic>
        <p:nvPicPr>
          <p:cNvPr id="131" name="Google Shape;131;p30"/>
          <p:cNvPicPr preferRelativeResize="0"/>
          <p:nvPr/>
        </p:nvPicPr>
        <p:blipFill>
          <a:blip r:embed="rId3">
            <a:alphaModFix/>
          </a:blip>
          <a:stretch>
            <a:fillRect/>
          </a:stretch>
        </p:blipFill>
        <p:spPr>
          <a:xfrm>
            <a:off x="3087850" y="339425"/>
            <a:ext cx="5229749" cy="3480701"/>
          </a:xfrm>
          <a:prstGeom prst="rect">
            <a:avLst/>
          </a:prstGeom>
          <a:noFill/>
          <a:ln>
            <a:noFill/>
          </a:ln>
        </p:spPr>
      </p:pic>
      <p:sp>
        <p:nvSpPr>
          <p:cNvPr id="132" name="Google Shape;132;p30"/>
          <p:cNvSpPr txBox="1"/>
          <p:nvPr/>
        </p:nvSpPr>
        <p:spPr>
          <a:xfrm>
            <a:off x="461825" y="339425"/>
            <a:ext cx="2303400" cy="452400"/>
          </a:xfrm>
          <a:prstGeom prst="rect">
            <a:avLst/>
          </a:prstGeom>
          <a:noFill/>
          <a:ln cap="flat" cmpd="sng" w="9525">
            <a:solidFill>
              <a:srgbClr val="6D9EE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entury Gothic"/>
                <a:ea typeface="Century Gothic"/>
                <a:cs typeface="Century Gothic"/>
                <a:sym typeface="Century Gothic"/>
              </a:rPr>
              <a:t>What experts say</a:t>
            </a:r>
            <a:endParaRPr sz="1800">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1"/>
          <p:cNvSpPr txBox="1"/>
          <p:nvPr>
            <p:ph idx="1" type="body"/>
          </p:nvPr>
        </p:nvSpPr>
        <p:spPr>
          <a:xfrm>
            <a:off x="4910250" y="4010775"/>
            <a:ext cx="3643800" cy="60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alibri"/>
                <a:ea typeface="Calibri"/>
                <a:cs typeface="Calibri"/>
                <a:sym typeface="Calibri"/>
              </a:rPr>
              <a:t>Brooklyn’s Playground, Pocatello, Idaho, United States</a:t>
            </a:r>
            <a:endParaRPr sz="1600">
              <a:latin typeface="Calibri"/>
              <a:ea typeface="Calibri"/>
              <a:cs typeface="Calibri"/>
              <a:sym typeface="Calibri"/>
            </a:endParaRPr>
          </a:p>
        </p:txBody>
      </p:sp>
      <p:pic>
        <p:nvPicPr>
          <p:cNvPr id="138" name="Google Shape;138;p31"/>
          <p:cNvPicPr preferRelativeResize="0"/>
          <p:nvPr/>
        </p:nvPicPr>
        <p:blipFill>
          <a:blip r:embed="rId3">
            <a:alphaModFix/>
          </a:blip>
          <a:stretch>
            <a:fillRect/>
          </a:stretch>
        </p:blipFill>
        <p:spPr>
          <a:xfrm>
            <a:off x="4657573" y="1190075"/>
            <a:ext cx="4149165" cy="2763350"/>
          </a:xfrm>
          <a:prstGeom prst="rect">
            <a:avLst/>
          </a:prstGeom>
          <a:noFill/>
          <a:ln>
            <a:noFill/>
          </a:ln>
        </p:spPr>
      </p:pic>
      <p:sp>
        <p:nvSpPr>
          <p:cNvPr id="139" name="Google Shape;139;p31"/>
          <p:cNvSpPr txBox="1"/>
          <p:nvPr/>
        </p:nvSpPr>
        <p:spPr>
          <a:xfrm>
            <a:off x="324300" y="578275"/>
            <a:ext cx="4247700" cy="426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50" u="sng">
                <a:solidFill>
                  <a:schemeClr val="hlink"/>
                </a:solidFill>
                <a:latin typeface="Century Gothic"/>
                <a:ea typeface="Century Gothic"/>
                <a:cs typeface="Century Gothic"/>
                <a:sym typeface="Century Gothic"/>
                <a:hlinkClick r:id="rId4"/>
              </a:rPr>
              <a:t>Brooklyn’s Playground</a:t>
            </a:r>
            <a:r>
              <a:rPr lang="en" sz="1550">
                <a:solidFill>
                  <a:schemeClr val="dk1"/>
                </a:solidFill>
                <a:latin typeface="Century Gothic"/>
                <a:ea typeface="Century Gothic"/>
                <a:cs typeface="Century Gothic"/>
                <a:sym typeface="Century Gothic"/>
              </a:rPr>
              <a:t> was named after Brooklyn Fisher, a child with spina bifida. When Brooklyn was a toddler, her dad sat her in a swing at a play park. </a:t>
            </a:r>
            <a:r>
              <a:rPr lang="en" sz="1550">
                <a:solidFill>
                  <a:schemeClr val="dk1"/>
                </a:solidFill>
                <a:latin typeface="Century Gothic"/>
                <a:ea typeface="Century Gothic"/>
                <a:cs typeface="Century Gothic"/>
                <a:sym typeface="Century Gothic"/>
              </a:rPr>
              <a:t>The swing</a:t>
            </a:r>
            <a:r>
              <a:rPr lang="en" sz="1550">
                <a:solidFill>
                  <a:schemeClr val="dk1"/>
                </a:solidFill>
                <a:latin typeface="Century Gothic"/>
                <a:ea typeface="Century Gothic"/>
                <a:cs typeface="Century Gothic"/>
                <a:sym typeface="Century Gothic"/>
              </a:rPr>
              <a:t> had no back support. Brooklyn fell out and hurt her head. Her parents had the idea of a playground that kids of all abilities could enjoy. In less than a year the park was built. The park </a:t>
            </a:r>
            <a:r>
              <a:rPr lang="en" sz="1550">
                <a:solidFill>
                  <a:schemeClr val="dk1"/>
                </a:solidFill>
                <a:latin typeface="Century Gothic"/>
                <a:ea typeface="Century Gothic"/>
                <a:cs typeface="Century Gothic"/>
                <a:sym typeface="Century Gothic"/>
              </a:rPr>
              <a:t>features</a:t>
            </a:r>
            <a:r>
              <a:rPr lang="en" sz="1550">
                <a:solidFill>
                  <a:schemeClr val="dk1"/>
                </a:solidFill>
                <a:latin typeface="Century Gothic"/>
                <a:ea typeface="Century Gothic"/>
                <a:cs typeface="Century Gothic"/>
                <a:sym typeface="Century Gothic"/>
              </a:rPr>
              <a:t> ramps, smooth surfaces, and therapeutic swings. Visitor Amanda Bakker took her child to the park and placed her in a swing. She noticed a child in a wheelchair playing on the pirate ship with her friends. “This is what it means to be included,” she said.</a:t>
            </a:r>
            <a:endParaRPr sz="1550">
              <a:latin typeface="Century Gothic"/>
              <a:ea typeface="Century Gothic"/>
              <a:cs typeface="Century Gothic"/>
              <a:sym typeface="Century Gothic"/>
            </a:endParaRPr>
          </a:p>
        </p:txBody>
      </p:sp>
      <p:sp>
        <p:nvSpPr>
          <p:cNvPr id="140" name="Google Shape;140;p31"/>
          <p:cNvSpPr txBox="1"/>
          <p:nvPr/>
        </p:nvSpPr>
        <p:spPr>
          <a:xfrm>
            <a:off x="412350" y="162775"/>
            <a:ext cx="8357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rPr>
              <a:t>I</a:t>
            </a:r>
            <a:r>
              <a:rPr b="1" lang="en" sz="1500">
                <a:solidFill>
                  <a:schemeClr val="dk1"/>
                </a:solidFill>
                <a:latin typeface="Century Gothic"/>
                <a:ea typeface="Century Gothic"/>
                <a:cs typeface="Century Gothic"/>
                <a:sym typeface="Century Gothic"/>
              </a:rPr>
              <a:t>nclusive Spaces to Play in the United States and Around the World</a:t>
            </a:r>
            <a:endParaRPr b="1" sz="15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2"/>
          <p:cNvSpPr txBox="1"/>
          <p:nvPr>
            <p:ph idx="1" type="body"/>
          </p:nvPr>
        </p:nvSpPr>
        <p:spPr>
          <a:xfrm>
            <a:off x="4806863" y="3940950"/>
            <a:ext cx="3070200" cy="60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alibri"/>
                <a:ea typeface="Calibri"/>
                <a:cs typeface="Calibri"/>
                <a:sym typeface="Calibri"/>
              </a:rPr>
              <a:t>Friendship Park, Ra’anana, Israel</a:t>
            </a:r>
            <a:endParaRPr sz="1600">
              <a:latin typeface="Calibri"/>
              <a:ea typeface="Calibri"/>
              <a:cs typeface="Calibri"/>
              <a:sym typeface="Calibri"/>
            </a:endParaRPr>
          </a:p>
        </p:txBody>
      </p:sp>
      <p:pic>
        <p:nvPicPr>
          <p:cNvPr id="146" name="Google Shape;146;p32"/>
          <p:cNvPicPr preferRelativeResize="0"/>
          <p:nvPr/>
        </p:nvPicPr>
        <p:blipFill>
          <a:blip r:embed="rId3">
            <a:alphaModFix/>
          </a:blip>
          <a:stretch>
            <a:fillRect/>
          </a:stretch>
        </p:blipFill>
        <p:spPr>
          <a:xfrm>
            <a:off x="4091450" y="943275"/>
            <a:ext cx="4501025" cy="2997675"/>
          </a:xfrm>
          <a:prstGeom prst="rect">
            <a:avLst/>
          </a:prstGeom>
          <a:noFill/>
          <a:ln>
            <a:noFill/>
          </a:ln>
        </p:spPr>
      </p:pic>
      <p:sp>
        <p:nvSpPr>
          <p:cNvPr id="147" name="Google Shape;147;p32"/>
          <p:cNvSpPr txBox="1"/>
          <p:nvPr/>
        </p:nvSpPr>
        <p:spPr>
          <a:xfrm>
            <a:off x="325550" y="714263"/>
            <a:ext cx="3543600" cy="345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latin typeface="Century Gothic"/>
                <a:ea typeface="Century Gothic"/>
                <a:cs typeface="Century Gothic"/>
                <a:sym typeface="Century Gothic"/>
              </a:rPr>
              <a:t>Friendship Park was designed to support visitors with various special needs. It was overseen by a sensory therapy expert Michele Shapiro. Shapiro said that the social and physical aspects of the outdoor space go hand in hand. Opened in 2005, Friendship Park made history as the first inclusive playground in Israel.</a:t>
            </a:r>
            <a:endParaRPr sz="17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3"/>
          <p:cNvSpPr txBox="1"/>
          <p:nvPr>
            <p:ph idx="1" type="body"/>
          </p:nvPr>
        </p:nvSpPr>
        <p:spPr>
          <a:xfrm>
            <a:off x="4354025" y="3754600"/>
            <a:ext cx="46200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sz="1600">
                <a:latin typeface="Calibri"/>
                <a:ea typeface="Calibri"/>
                <a:cs typeface="Calibri"/>
                <a:sym typeface="Calibri"/>
              </a:rPr>
              <a:t>Livvi’s Place, Five Dock, New South Wales, Australia</a:t>
            </a:r>
            <a:endParaRPr sz="1600">
              <a:latin typeface="Calibri"/>
              <a:ea typeface="Calibri"/>
              <a:cs typeface="Calibri"/>
              <a:sym typeface="Calibri"/>
            </a:endParaRPr>
          </a:p>
        </p:txBody>
      </p:sp>
      <p:pic>
        <p:nvPicPr>
          <p:cNvPr id="153" name="Google Shape;153;p33"/>
          <p:cNvPicPr preferRelativeResize="0"/>
          <p:nvPr/>
        </p:nvPicPr>
        <p:blipFill>
          <a:blip r:embed="rId3">
            <a:alphaModFix/>
          </a:blip>
          <a:stretch>
            <a:fillRect/>
          </a:stretch>
        </p:blipFill>
        <p:spPr>
          <a:xfrm>
            <a:off x="4265594" y="687050"/>
            <a:ext cx="4605931" cy="3067550"/>
          </a:xfrm>
          <a:prstGeom prst="rect">
            <a:avLst/>
          </a:prstGeom>
          <a:noFill/>
          <a:ln>
            <a:noFill/>
          </a:ln>
        </p:spPr>
      </p:pic>
      <p:sp>
        <p:nvSpPr>
          <p:cNvPr id="154" name="Google Shape;154;p33"/>
          <p:cNvSpPr txBox="1"/>
          <p:nvPr/>
        </p:nvSpPr>
        <p:spPr>
          <a:xfrm>
            <a:off x="312775" y="373800"/>
            <a:ext cx="3892200" cy="439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latin typeface="Century Gothic"/>
                <a:ea typeface="Century Gothic"/>
                <a:cs typeface="Century Gothic"/>
                <a:sym typeface="Century Gothic"/>
              </a:rPr>
              <a:t>Livvi’s Place in Five Dock, New South Wales is the first all-inclusive playground in Australia. The idea for Livvi’s Place started with John and Justine Perkins, whose daughter Olivia died when she was less than a year old as a result of a rare condition. The Perkinses established the Touched by Olivia Foundation, which works to develop inclusive play parks. The park features swings, musical equipment, a wheelchair- accessible carousel, and more. In 2010, the playground got a prize for being Australia’s top play space. </a:t>
            </a:r>
            <a:endParaRPr sz="1600">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4c70364f81099f1f955b8d54a5564545">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27700258b162cd936c08902e4b68cde6"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9B3551-0633-4BE5-B0F6-D80603F39E31}"/>
</file>

<file path=customXml/itemProps2.xml><?xml version="1.0" encoding="utf-8"?>
<ds:datastoreItem xmlns:ds="http://schemas.openxmlformats.org/officeDocument/2006/customXml" ds:itemID="{BD52EEFB-CA6D-4A62-AF4D-2550E077E29C}"/>
</file>

<file path=customXml/itemProps3.xml><?xml version="1.0" encoding="utf-8"?>
<ds:datastoreItem xmlns:ds="http://schemas.openxmlformats.org/officeDocument/2006/customXml" ds:itemID="{580DCC30-E5AD-45BA-88E9-C8921049B10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