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2" Type="http://schemas.openxmlformats.org/officeDocument/2006/relationships/custom-properties" Target="docProps/custom.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Lst>
  <p:sldSz cy="5143500" cx="9144000"/>
  <p:notesSz cx="6858000" cy="9144000"/>
  <p:embeddedFontLst>
    <p:embeddedFont>
      <p:font typeface="Century Gothic"/>
      <p:regular r:id="rId13"/>
      <p:bold r:id="rId14"/>
      <p:italic r:id="rId15"/>
      <p:boldItalic r:id="rId1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3" Type="http://schemas.openxmlformats.org/officeDocument/2006/relationships/font" Target="fonts/CenturyGothic-regular.fntdata"/><Relationship Id="rId8" Type="http://schemas.openxmlformats.org/officeDocument/2006/relationships/slide" Target="slides/slide3.xml"/><Relationship Id="rId18" Type="http://schemas.openxmlformats.org/officeDocument/2006/relationships/customXml" Target="../customXml/item2.xml"/><Relationship Id="rId3" Type="http://schemas.openxmlformats.org/officeDocument/2006/relationships/presProps" Target="presProps.xml"/><Relationship Id="rId12" Type="http://schemas.openxmlformats.org/officeDocument/2006/relationships/slide" Target="slides/slide7.xml"/><Relationship Id="rId7" Type="http://schemas.openxmlformats.org/officeDocument/2006/relationships/slide" Target="slides/slide2.xml"/><Relationship Id="rId17" Type="http://schemas.openxmlformats.org/officeDocument/2006/relationships/customXml" Target="../customXml/item1.xml"/><Relationship Id="rId2" Type="http://schemas.openxmlformats.org/officeDocument/2006/relationships/viewProps" Target="viewProps.xml"/><Relationship Id="rId16" Type="http://schemas.openxmlformats.org/officeDocument/2006/relationships/font" Target="fonts/CenturyGothic-boldItalic.fntdata"/><Relationship Id="rId11" Type="http://schemas.openxmlformats.org/officeDocument/2006/relationships/slide" Target="slides/slide6.xml"/><Relationship Id="rId1" Type="http://schemas.openxmlformats.org/officeDocument/2006/relationships/theme" Target="theme/theme2.xml"/><Relationship Id="rId6" Type="http://schemas.openxmlformats.org/officeDocument/2006/relationships/slide" Target="slides/slide1.xml"/><Relationship Id="rId15" Type="http://schemas.openxmlformats.org/officeDocument/2006/relationships/font" Target="fonts/CenturyGothic-italic.fntdata"/><Relationship Id="rId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customXml" Target="../customXml/item3.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font" Target="fonts/CenturyGothic-bold.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e27edb7b60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e27edb7b60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e27edb7b55_0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e27edb7b55_0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ge27edb7b55_0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ge27edb7b55_0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ge27edb7b55_0_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 name="Google Shape;73;ge27edb7b55_0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 name="Shape 76"/>
        <p:cNvGrpSpPr/>
        <p:nvPr/>
      </p:nvGrpSpPr>
      <p:grpSpPr>
        <a:xfrm>
          <a:off x="0" y="0"/>
          <a:ext cx="0" cy="0"/>
          <a:chOff x="0" y="0"/>
          <a:chExt cx="0" cy="0"/>
        </a:xfrm>
      </p:grpSpPr>
      <p:sp>
        <p:nvSpPr>
          <p:cNvPr id="77" name="Google Shape;77;ge27edb7b55_0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8" name="Google Shape;78;ge27edb7b55_0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ge27edb7b55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ge27edb7b55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latin typeface="Century Gothic"/>
                <a:ea typeface="Century Gothic"/>
                <a:cs typeface="Century Gothic"/>
                <a:sym typeface="Century Gothic"/>
              </a:rPr>
              <a:t>Some History </a:t>
            </a:r>
            <a:endParaRPr>
              <a:latin typeface="Century Gothic"/>
              <a:ea typeface="Century Gothic"/>
              <a:cs typeface="Century Gothic"/>
              <a:sym typeface="Century Gothic"/>
            </a:endParaRPr>
          </a:p>
          <a:p>
            <a:pPr indent="0" lvl="0" marL="0" rtl="0" algn="ctr">
              <a:spcBef>
                <a:spcPts val="0"/>
              </a:spcBef>
              <a:spcAft>
                <a:spcPts val="0"/>
              </a:spcAft>
              <a:buNone/>
            </a:pPr>
            <a:r>
              <a:rPr lang="en">
                <a:latin typeface="Century Gothic"/>
                <a:ea typeface="Century Gothic"/>
                <a:cs typeface="Century Gothic"/>
                <a:sym typeface="Century Gothic"/>
              </a:rPr>
              <a:t>of Rosenwald Schools</a:t>
            </a:r>
            <a:endParaRPr i="1">
              <a:latin typeface="Century Gothic"/>
              <a:ea typeface="Century Gothic"/>
              <a:cs typeface="Century Gothic"/>
              <a:sym typeface="Century Gothic"/>
            </a:endParaRPr>
          </a:p>
        </p:txBody>
      </p:sp>
      <p:sp>
        <p:nvSpPr>
          <p:cNvPr id="55" name="Google Shape;55;p13"/>
          <p:cNvSpPr txBox="1"/>
          <p:nvPr>
            <p:ph idx="1" type="subTitle"/>
          </p:nvPr>
        </p:nvSpPr>
        <p:spPr>
          <a:xfrm>
            <a:off x="311700" y="3656100"/>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latin typeface="Century Gothic"/>
                <a:ea typeface="Century Gothic"/>
                <a:cs typeface="Century Gothic"/>
                <a:sym typeface="Century Gothic"/>
              </a:rPr>
              <a:t>Text Talk Week 5, Day 1</a:t>
            </a:r>
            <a:endParaRPr>
              <a:latin typeface="Century Gothic"/>
              <a:ea typeface="Century Gothic"/>
              <a:cs typeface="Century Gothic"/>
              <a:sym typeface="Century Gothic"/>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idx="1" type="body"/>
          </p:nvPr>
        </p:nvSpPr>
        <p:spPr>
          <a:xfrm>
            <a:off x="543425" y="1048925"/>
            <a:ext cx="8126100" cy="3702900"/>
          </a:xfrm>
          <a:prstGeom prst="rect">
            <a:avLst/>
          </a:prstGeom>
        </p:spPr>
        <p:txBody>
          <a:bodyPr anchorCtr="0" anchor="t" bIns="91425" lIns="91425" spcFirstLastPara="1" rIns="91425" wrap="square" tIns="91425">
            <a:noAutofit/>
          </a:bodyPr>
          <a:lstStyle/>
          <a:p>
            <a:pPr indent="0" lvl="0" marL="0" rtl="0" algn="l">
              <a:lnSpc>
                <a:spcPct val="150000"/>
              </a:lnSpc>
              <a:spcBef>
                <a:spcPts val="0"/>
              </a:spcBef>
              <a:spcAft>
                <a:spcPts val="0"/>
              </a:spcAft>
              <a:buNone/>
            </a:pPr>
            <a:r>
              <a:rPr lang="en" sz="2200">
                <a:solidFill>
                  <a:schemeClr val="dk1"/>
                </a:solidFill>
                <a:latin typeface="Century Gothic"/>
                <a:ea typeface="Century Gothic"/>
                <a:cs typeface="Century Gothic"/>
                <a:sym typeface="Century Gothic"/>
              </a:rPr>
              <a:t>The</a:t>
            </a:r>
            <a:r>
              <a:rPr lang="en" sz="2200">
                <a:solidFill>
                  <a:schemeClr val="dk1"/>
                </a:solidFill>
                <a:latin typeface="Century Gothic"/>
                <a:ea typeface="Century Gothic"/>
                <a:cs typeface="Century Gothic"/>
                <a:sym typeface="Century Gothic"/>
              </a:rPr>
              <a:t> </a:t>
            </a:r>
            <a:r>
              <a:rPr lang="en" sz="2200">
                <a:solidFill>
                  <a:schemeClr val="dk1"/>
                </a:solidFill>
                <a:latin typeface="Century Gothic"/>
                <a:ea typeface="Century Gothic"/>
                <a:cs typeface="Century Gothic"/>
                <a:sym typeface="Century Gothic"/>
              </a:rPr>
              <a:t>Rosenwald schools were </a:t>
            </a:r>
            <a:r>
              <a:rPr b="1" lang="en" sz="2200">
                <a:solidFill>
                  <a:schemeClr val="dk1"/>
                </a:solidFill>
                <a:latin typeface="Century Gothic"/>
                <a:ea typeface="Century Gothic"/>
                <a:cs typeface="Century Gothic"/>
                <a:sym typeface="Century Gothic"/>
              </a:rPr>
              <a:t>founded</a:t>
            </a:r>
            <a:r>
              <a:rPr lang="en" sz="2200">
                <a:solidFill>
                  <a:schemeClr val="dk1"/>
                </a:solidFill>
                <a:latin typeface="Century Gothic"/>
                <a:ea typeface="Century Gothic"/>
                <a:cs typeface="Century Gothic"/>
                <a:sym typeface="Century Gothic"/>
              </a:rPr>
              <a:t> by Julius Rosenwald about one hundred years ago. He was inspired by an important thinker named Booker T. Washington. Mr. Washington believed that all children, especially Black children, deserved a good education. </a:t>
            </a:r>
            <a:endParaRPr sz="2200">
              <a:latin typeface="Century Gothic"/>
              <a:ea typeface="Century Gothic"/>
              <a:cs typeface="Century Gothic"/>
              <a:sym typeface="Century Gothic"/>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
        <p:nvSpPr>
          <p:cNvPr id="65" name="Google Shape;65;p15"/>
          <p:cNvSpPr txBox="1"/>
          <p:nvPr>
            <p:ph idx="1" type="body"/>
          </p:nvPr>
        </p:nvSpPr>
        <p:spPr>
          <a:xfrm>
            <a:off x="543425" y="1036100"/>
            <a:ext cx="8126100" cy="3715800"/>
          </a:xfrm>
          <a:prstGeom prst="rect">
            <a:avLst/>
          </a:prstGeom>
        </p:spPr>
        <p:txBody>
          <a:bodyPr anchorCtr="0" anchor="t" bIns="91425" lIns="91425" spcFirstLastPara="1" rIns="91425" wrap="square" tIns="91425">
            <a:noAutofit/>
          </a:bodyPr>
          <a:lstStyle/>
          <a:p>
            <a:pPr indent="0" lvl="0" marL="0" rtl="0" algn="l">
              <a:lnSpc>
                <a:spcPct val="150000"/>
              </a:lnSpc>
              <a:spcBef>
                <a:spcPts val="0"/>
              </a:spcBef>
              <a:spcAft>
                <a:spcPts val="0"/>
              </a:spcAft>
              <a:buNone/>
            </a:pPr>
            <a:r>
              <a:rPr lang="en" sz="2200">
                <a:solidFill>
                  <a:schemeClr val="dk1"/>
                </a:solidFill>
                <a:latin typeface="Century Gothic"/>
                <a:ea typeface="Century Gothic"/>
                <a:cs typeface="Century Gothic"/>
                <a:sym typeface="Century Gothic"/>
              </a:rPr>
              <a:t>At this time, schools were </a:t>
            </a:r>
            <a:r>
              <a:rPr b="1" lang="en" sz="2200">
                <a:solidFill>
                  <a:schemeClr val="dk1"/>
                </a:solidFill>
                <a:latin typeface="Century Gothic"/>
                <a:ea typeface="Century Gothic"/>
                <a:cs typeface="Century Gothic"/>
                <a:sym typeface="Century Gothic"/>
              </a:rPr>
              <a:t>segregated</a:t>
            </a:r>
            <a:r>
              <a:rPr lang="en" sz="2200">
                <a:solidFill>
                  <a:schemeClr val="dk1"/>
                </a:solidFill>
                <a:latin typeface="Century Gothic"/>
                <a:ea typeface="Century Gothic"/>
                <a:cs typeface="Century Gothic"/>
                <a:sym typeface="Century Gothic"/>
              </a:rPr>
              <a:t>. White children went to schools with other white children. Black children and other children of color were not allowed to attend those schools. </a:t>
            </a:r>
            <a:endParaRPr sz="2200">
              <a:solidFill>
                <a:schemeClr val="dk1"/>
              </a:solidFill>
              <a:latin typeface="Century Gothic"/>
              <a:ea typeface="Century Gothic"/>
              <a:cs typeface="Century Gothic"/>
              <a:sym typeface="Century Gothic"/>
            </a:endParaRPr>
          </a:p>
          <a:p>
            <a:pPr indent="0" lvl="0" marL="0" rtl="0" algn="l">
              <a:lnSpc>
                <a:spcPct val="150000"/>
              </a:lnSpc>
              <a:spcBef>
                <a:spcPts val="0"/>
              </a:spcBef>
              <a:spcAft>
                <a:spcPts val="0"/>
              </a:spcAft>
              <a:buNone/>
            </a:pPr>
            <a:r>
              <a:t/>
            </a:r>
            <a:endParaRPr sz="2400">
              <a:solidFill>
                <a:schemeClr val="dk1"/>
              </a:solidFill>
              <a:latin typeface="Century Gothic"/>
              <a:ea typeface="Century Gothic"/>
              <a:cs typeface="Century Gothic"/>
              <a:sym typeface="Century Gothic"/>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6"/>
          <p:cNvSpPr txBox="1"/>
          <p:nvPr>
            <p:ph idx="1" type="body"/>
          </p:nvPr>
        </p:nvSpPr>
        <p:spPr>
          <a:xfrm>
            <a:off x="543425" y="863425"/>
            <a:ext cx="8126100" cy="3888600"/>
          </a:xfrm>
          <a:prstGeom prst="rect">
            <a:avLst/>
          </a:prstGeom>
        </p:spPr>
        <p:txBody>
          <a:bodyPr anchorCtr="0" anchor="t" bIns="91425" lIns="91425" spcFirstLastPara="1" rIns="91425" wrap="square" tIns="91425">
            <a:noAutofit/>
          </a:bodyPr>
          <a:lstStyle/>
          <a:p>
            <a:pPr indent="0" lvl="0" marL="0" rtl="0" algn="l">
              <a:lnSpc>
                <a:spcPct val="150000"/>
              </a:lnSpc>
              <a:spcBef>
                <a:spcPts val="0"/>
              </a:spcBef>
              <a:spcAft>
                <a:spcPts val="0"/>
              </a:spcAft>
              <a:buNone/>
            </a:pPr>
            <a:r>
              <a:rPr lang="en" sz="2100">
                <a:solidFill>
                  <a:schemeClr val="dk1"/>
                </a:solidFill>
                <a:latin typeface="Century Gothic"/>
                <a:ea typeface="Century Gothic"/>
                <a:cs typeface="Century Gothic"/>
                <a:sym typeface="Century Gothic"/>
              </a:rPr>
              <a:t>Segregation was one of many </a:t>
            </a:r>
            <a:r>
              <a:rPr b="1" lang="en" sz="2100">
                <a:solidFill>
                  <a:schemeClr val="dk1"/>
                </a:solidFill>
                <a:latin typeface="Century Gothic"/>
                <a:ea typeface="Century Gothic"/>
                <a:cs typeface="Century Gothic"/>
                <a:sym typeface="Century Gothic"/>
              </a:rPr>
              <a:t>racist</a:t>
            </a:r>
            <a:r>
              <a:rPr lang="en" sz="2100">
                <a:solidFill>
                  <a:schemeClr val="dk1"/>
                </a:solidFill>
                <a:latin typeface="Century Gothic"/>
                <a:ea typeface="Century Gothic"/>
                <a:cs typeface="Century Gothic"/>
                <a:sym typeface="Century Gothic"/>
              </a:rPr>
              <a:t> laws at this time. Racist laws made sure that people, especially Blacks and people </a:t>
            </a:r>
            <a:endParaRPr sz="2100">
              <a:solidFill>
                <a:schemeClr val="dk1"/>
              </a:solidFill>
              <a:latin typeface="Century Gothic"/>
              <a:ea typeface="Century Gothic"/>
              <a:cs typeface="Century Gothic"/>
              <a:sym typeface="Century Gothic"/>
            </a:endParaRPr>
          </a:p>
          <a:p>
            <a:pPr indent="0" lvl="0" marL="0" rtl="0" algn="l">
              <a:lnSpc>
                <a:spcPct val="150000"/>
              </a:lnSpc>
              <a:spcBef>
                <a:spcPts val="0"/>
              </a:spcBef>
              <a:spcAft>
                <a:spcPts val="0"/>
              </a:spcAft>
              <a:buNone/>
            </a:pPr>
            <a:r>
              <a:rPr lang="en" sz="2100">
                <a:solidFill>
                  <a:schemeClr val="dk1"/>
                </a:solidFill>
                <a:latin typeface="Century Gothic"/>
                <a:ea typeface="Century Gothic"/>
                <a:cs typeface="Century Gothic"/>
                <a:sym typeface="Century Gothic"/>
              </a:rPr>
              <a:t>of color, were mistreated due to their race. Because of segregation, many Black children learned in places that were not schools—churches, homes, and other buildings. </a:t>
            </a:r>
            <a:endParaRPr sz="2100">
              <a:solidFill>
                <a:schemeClr val="dk1"/>
              </a:solidFill>
              <a:latin typeface="Century Gothic"/>
              <a:ea typeface="Century Gothic"/>
              <a:cs typeface="Century Gothic"/>
              <a:sym typeface="Century Gothic"/>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 name="Shape 74"/>
        <p:cNvGrpSpPr/>
        <p:nvPr/>
      </p:nvGrpSpPr>
      <p:grpSpPr>
        <a:xfrm>
          <a:off x="0" y="0"/>
          <a:ext cx="0" cy="0"/>
          <a:chOff x="0" y="0"/>
          <a:chExt cx="0" cy="0"/>
        </a:xfrm>
      </p:grpSpPr>
      <p:sp>
        <p:nvSpPr>
          <p:cNvPr id="75" name="Google Shape;75;p17"/>
          <p:cNvSpPr txBox="1"/>
          <p:nvPr>
            <p:ph idx="1" type="body"/>
          </p:nvPr>
        </p:nvSpPr>
        <p:spPr>
          <a:xfrm>
            <a:off x="569150" y="689975"/>
            <a:ext cx="8262300" cy="4042800"/>
          </a:xfrm>
          <a:prstGeom prst="rect">
            <a:avLst/>
          </a:prstGeom>
        </p:spPr>
        <p:txBody>
          <a:bodyPr anchorCtr="0" anchor="t" bIns="91425" lIns="91425" spcFirstLastPara="1" rIns="91425" wrap="square" tIns="91425">
            <a:noAutofit/>
          </a:bodyPr>
          <a:lstStyle/>
          <a:p>
            <a:pPr indent="0" lvl="0" marL="0" rtl="0" algn="l">
              <a:lnSpc>
                <a:spcPct val="150000"/>
              </a:lnSpc>
              <a:spcBef>
                <a:spcPts val="0"/>
              </a:spcBef>
              <a:spcAft>
                <a:spcPts val="0"/>
              </a:spcAft>
              <a:buNone/>
            </a:pPr>
            <a:r>
              <a:rPr lang="en" sz="2200">
                <a:solidFill>
                  <a:schemeClr val="dk1"/>
                </a:solidFill>
                <a:latin typeface="Century Gothic"/>
                <a:ea typeface="Century Gothic"/>
                <a:cs typeface="Century Gothic"/>
                <a:sym typeface="Century Gothic"/>
              </a:rPr>
              <a:t>Mr. Rosenwald wanted to change this. He </a:t>
            </a:r>
            <a:r>
              <a:rPr b="1" lang="en" sz="2200">
                <a:solidFill>
                  <a:schemeClr val="dk1"/>
                </a:solidFill>
                <a:latin typeface="Century Gothic"/>
                <a:ea typeface="Century Gothic"/>
                <a:cs typeface="Century Gothic"/>
                <a:sym typeface="Century Gothic"/>
              </a:rPr>
              <a:t>donated</a:t>
            </a:r>
            <a:r>
              <a:rPr lang="en" sz="2200">
                <a:solidFill>
                  <a:schemeClr val="dk1"/>
                </a:solidFill>
                <a:latin typeface="Century Gothic"/>
                <a:ea typeface="Century Gothic"/>
                <a:cs typeface="Century Gothic"/>
                <a:sym typeface="Century Gothic"/>
              </a:rPr>
              <a:t> a lot of money to build better schools for Black children in the </a:t>
            </a:r>
            <a:r>
              <a:rPr b="1" lang="en" sz="2200">
                <a:solidFill>
                  <a:schemeClr val="dk1"/>
                </a:solidFill>
                <a:latin typeface="Century Gothic"/>
                <a:ea typeface="Century Gothic"/>
                <a:cs typeface="Century Gothic"/>
                <a:sym typeface="Century Gothic"/>
              </a:rPr>
              <a:t>rural</a:t>
            </a:r>
            <a:r>
              <a:rPr lang="en" sz="2200">
                <a:solidFill>
                  <a:schemeClr val="dk1"/>
                </a:solidFill>
                <a:latin typeface="Century Gothic"/>
                <a:ea typeface="Century Gothic"/>
                <a:cs typeface="Century Gothic"/>
                <a:sym typeface="Century Gothic"/>
              </a:rPr>
              <a:t> south of the United States. The Black community where a school was built also had to raise money and gather materials to set up the schools. The white community needed to help, too, by contributing money and keeping up the schools. </a:t>
            </a:r>
            <a:endParaRPr sz="2800">
              <a:solidFill>
                <a:schemeClr val="dk1"/>
              </a:solidFill>
              <a:latin typeface="Century Gothic"/>
              <a:ea typeface="Century Gothic"/>
              <a:cs typeface="Century Gothic"/>
              <a:sym typeface="Century Gothic"/>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9" name="Shape 79"/>
        <p:cNvGrpSpPr/>
        <p:nvPr/>
      </p:nvGrpSpPr>
      <p:grpSpPr>
        <a:xfrm>
          <a:off x="0" y="0"/>
          <a:ext cx="0" cy="0"/>
          <a:chOff x="0" y="0"/>
          <a:chExt cx="0" cy="0"/>
        </a:xfrm>
      </p:grpSpPr>
      <p:sp>
        <p:nvSpPr>
          <p:cNvPr id="80" name="Google Shape;80;p18"/>
          <p:cNvSpPr txBox="1"/>
          <p:nvPr>
            <p:ph idx="1" type="body"/>
          </p:nvPr>
        </p:nvSpPr>
        <p:spPr>
          <a:xfrm>
            <a:off x="543425" y="1344475"/>
            <a:ext cx="8338500" cy="3407400"/>
          </a:xfrm>
          <a:prstGeom prst="rect">
            <a:avLst/>
          </a:prstGeom>
        </p:spPr>
        <p:txBody>
          <a:bodyPr anchorCtr="0" anchor="t" bIns="91425" lIns="91425" spcFirstLastPara="1" rIns="91425" wrap="square" tIns="91425">
            <a:noAutofit/>
          </a:bodyPr>
          <a:lstStyle/>
          <a:p>
            <a:pPr indent="0" lvl="0" marL="0" rtl="0" algn="l">
              <a:lnSpc>
                <a:spcPct val="150000"/>
              </a:lnSpc>
              <a:spcBef>
                <a:spcPts val="0"/>
              </a:spcBef>
              <a:spcAft>
                <a:spcPts val="0"/>
              </a:spcAft>
              <a:buNone/>
            </a:pPr>
            <a:r>
              <a:rPr lang="en" sz="2200">
                <a:solidFill>
                  <a:schemeClr val="dk1"/>
                </a:solidFill>
                <a:latin typeface="Century Gothic"/>
                <a:ea typeface="Century Gothic"/>
                <a:cs typeface="Century Gothic"/>
                <a:sym typeface="Century Gothic"/>
              </a:rPr>
              <a:t>More than five thousand schools were built, </a:t>
            </a:r>
            <a:endParaRPr sz="2200">
              <a:solidFill>
                <a:schemeClr val="dk1"/>
              </a:solidFill>
              <a:latin typeface="Century Gothic"/>
              <a:ea typeface="Century Gothic"/>
              <a:cs typeface="Century Gothic"/>
              <a:sym typeface="Century Gothic"/>
            </a:endParaRPr>
          </a:p>
          <a:p>
            <a:pPr indent="0" lvl="0" marL="0" rtl="0" algn="l">
              <a:lnSpc>
                <a:spcPct val="150000"/>
              </a:lnSpc>
              <a:spcBef>
                <a:spcPts val="0"/>
              </a:spcBef>
              <a:spcAft>
                <a:spcPts val="0"/>
              </a:spcAft>
              <a:buNone/>
            </a:pPr>
            <a:r>
              <a:rPr lang="en" sz="2200">
                <a:solidFill>
                  <a:schemeClr val="dk1"/>
                </a:solidFill>
                <a:latin typeface="Century Gothic"/>
                <a:ea typeface="Century Gothic"/>
                <a:cs typeface="Century Gothic"/>
                <a:sym typeface="Century Gothic"/>
              </a:rPr>
              <a:t>and they offered a good education to children who didn’t have that opportunity before. Black communities were proud of these schools. Some of the schools are still standing today.</a:t>
            </a:r>
            <a:endParaRPr sz="2200">
              <a:solidFill>
                <a:schemeClr val="dk1"/>
              </a:solidFill>
              <a:latin typeface="Century Gothic"/>
              <a:ea typeface="Century Gothic"/>
              <a:cs typeface="Century Gothic"/>
              <a:sym typeface="Century Gothic"/>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9"/>
          <p:cNvSpPr txBox="1"/>
          <p:nvPr>
            <p:ph idx="1" type="body"/>
          </p:nvPr>
        </p:nvSpPr>
        <p:spPr>
          <a:xfrm>
            <a:off x="543425" y="505500"/>
            <a:ext cx="8126100" cy="4246500"/>
          </a:xfrm>
          <a:prstGeom prst="rect">
            <a:avLst/>
          </a:prstGeom>
        </p:spPr>
        <p:txBody>
          <a:bodyPr anchorCtr="0" anchor="t" bIns="91425" lIns="91425" spcFirstLastPara="1" rIns="91425" wrap="square" tIns="91425">
            <a:noAutofit/>
          </a:bodyPr>
          <a:lstStyle/>
          <a:p>
            <a:pPr indent="0" lvl="0" marL="0" rtl="0" algn="l">
              <a:lnSpc>
                <a:spcPct val="150000"/>
              </a:lnSpc>
              <a:spcBef>
                <a:spcPts val="0"/>
              </a:spcBef>
              <a:spcAft>
                <a:spcPts val="0"/>
              </a:spcAft>
              <a:buNone/>
            </a:pPr>
            <a:r>
              <a:rPr b="1" lang="en" sz="2400">
                <a:solidFill>
                  <a:schemeClr val="dk1"/>
                </a:solidFill>
                <a:latin typeface="Century Gothic"/>
                <a:ea typeface="Century Gothic"/>
                <a:cs typeface="Century Gothic"/>
                <a:sym typeface="Century Gothic"/>
              </a:rPr>
              <a:t>Glossary</a:t>
            </a:r>
            <a:endParaRPr b="1" sz="2400">
              <a:solidFill>
                <a:schemeClr val="dk1"/>
              </a:solidFill>
              <a:latin typeface="Century Gothic"/>
              <a:ea typeface="Century Gothic"/>
              <a:cs typeface="Century Gothic"/>
              <a:sym typeface="Century Gothic"/>
            </a:endParaRPr>
          </a:p>
          <a:p>
            <a:pPr indent="0" lvl="0" marL="0" rtl="0" algn="l">
              <a:lnSpc>
                <a:spcPct val="100000"/>
              </a:lnSpc>
              <a:spcBef>
                <a:spcPts val="1000"/>
              </a:spcBef>
              <a:spcAft>
                <a:spcPts val="0"/>
              </a:spcAft>
              <a:buNone/>
            </a:pPr>
            <a:r>
              <a:rPr b="1" lang="en" sz="2200">
                <a:solidFill>
                  <a:schemeClr val="dk1"/>
                </a:solidFill>
                <a:latin typeface="Century Gothic"/>
                <a:ea typeface="Century Gothic"/>
                <a:cs typeface="Century Gothic"/>
                <a:sym typeface="Century Gothic"/>
              </a:rPr>
              <a:t>founded</a:t>
            </a:r>
            <a:r>
              <a:rPr lang="en" sz="2200">
                <a:solidFill>
                  <a:schemeClr val="dk1"/>
                </a:solidFill>
                <a:latin typeface="Century Gothic"/>
                <a:ea typeface="Century Gothic"/>
                <a:cs typeface="Century Gothic"/>
                <a:sym typeface="Century Gothic"/>
              </a:rPr>
              <a:t>: started</a:t>
            </a:r>
            <a:endParaRPr sz="2200">
              <a:solidFill>
                <a:schemeClr val="dk1"/>
              </a:solidFill>
              <a:latin typeface="Century Gothic"/>
              <a:ea typeface="Century Gothic"/>
              <a:cs typeface="Century Gothic"/>
              <a:sym typeface="Century Gothic"/>
            </a:endParaRPr>
          </a:p>
          <a:p>
            <a:pPr indent="0" lvl="0" marL="0" rtl="0" algn="l">
              <a:lnSpc>
                <a:spcPct val="100000"/>
              </a:lnSpc>
              <a:spcBef>
                <a:spcPts val="1000"/>
              </a:spcBef>
              <a:spcAft>
                <a:spcPts val="0"/>
              </a:spcAft>
              <a:buNone/>
            </a:pPr>
            <a:r>
              <a:rPr b="1" lang="en" sz="2200">
                <a:solidFill>
                  <a:schemeClr val="dk1"/>
                </a:solidFill>
                <a:latin typeface="Century Gothic"/>
                <a:ea typeface="Century Gothic"/>
                <a:cs typeface="Century Gothic"/>
                <a:sym typeface="Century Gothic"/>
              </a:rPr>
              <a:t>segregate</a:t>
            </a:r>
            <a:r>
              <a:rPr lang="en" sz="2200">
                <a:solidFill>
                  <a:schemeClr val="dk1"/>
                </a:solidFill>
                <a:latin typeface="Century Gothic"/>
                <a:ea typeface="Century Gothic"/>
                <a:cs typeface="Century Gothic"/>
                <a:sym typeface="Century Gothic"/>
              </a:rPr>
              <a:t>: to set or keep apart from others</a:t>
            </a:r>
            <a:endParaRPr sz="2200">
              <a:solidFill>
                <a:schemeClr val="dk1"/>
              </a:solidFill>
              <a:latin typeface="Century Gothic"/>
              <a:ea typeface="Century Gothic"/>
              <a:cs typeface="Century Gothic"/>
              <a:sym typeface="Century Gothic"/>
            </a:endParaRPr>
          </a:p>
          <a:p>
            <a:pPr indent="0" lvl="0" marL="0" rtl="0" algn="l">
              <a:lnSpc>
                <a:spcPct val="100000"/>
              </a:lnSpc>
              <a:spcBef>
                <a:spcPts val="1000"/>
              </a:spcBef>
              <a:spcAft>
                <a:spcPts val="0"/>
              </a:spcAft>
              <a:buNone/>
            </a:pPr>
            <a:r>
              <a:rPr b="1" lang="en" sz="2200">
                <a:solidFill>
                  <a:schemeClr val="dk1"/>
                </a:solidFill>
                <a:latin typeface="Century Gothic"/>
                <a:ea typeface="Century Gothic"/>
                <a:cs typeface="Century Gothic"/>
                <a:sym typeface="Century Gothic"/>
              </a:rPr>
              <a:t>racist</a:t>
            </a:r>
            <a:r>
              <a:rPr lang="en" sz="2200">
                <a:solidFill>
                  <a:schemeClr val="dk1"/>
                </a:solidFill>
                <a:latin typeface="Century Gothic"/>
                <a:ea typeface="Century Gothic"/>
                <a:cs typeface="Century Gothic"/>
                <a:sym typeface="Century Gothic"/>
              </a:rPr>
              <a:t>:</a:t>
            </a:r>
            <a:r>
              <a:rPr lang="en" sz="2200">
                <a:solidFill>
                  <a:srgbClr val="3C4043"/>
                </a:solidFill>
                <a:latin typeface="Century Gothic"/>
                <a:ea typeface="Century Gothic"/>
                <a:cs typeface="Century Gothic"/>
                <a:sym typeface="Century Gothic"/>
              </a:rPr>
              <a:t> when actions, words, or ideas are based on the belief that one racial group is superior to, or better than, others</a:t>
            </a:r>
            <a:endParaRPr sz="2200">
              <a:solidFill>
                <a:srgbClr val="3C4043"/>
              </a:solidFill>
              <a:latin typeface="Century Gothic"/>
              <a:ea typeface="Century Gothic"/>
              <a:cs typeface="Century Gothic"/>
              <a:sym typeface="Century Gothic"/>
            </a:endParaRPr>
          </a:p>
          <a:p>
            <a:pPr indent="0" lvl="0" marL="0" rtl="0" algn="l">
              <a:lnSpc>
                <a:spcPct val="100000"/>
              </a:lnSpc>
              <a:spcBef>
                <a:spcPts val="1000"/>
              </a:spcBef>
              <a:spcAft>
                <a:spcPts val="0"/>
              </a:spcAft>
              <a:buNone/>
            </a:pPr>
            <a:r>
              <a:rPr b="1" lang="en" sz="2200">
                <a:solidFill>
                  <a:srgbClr val="3C4043"/>
                </a:solidFill>
                <a:latin typeface="Century Gothic"/>
                <a:ea typeface="Century Gothic"/>
                <a:cs typeface="Century Gothic"/>
                <a:sym typeface="Century Gothic"/>
              </a:rPr>
              <a:t>donate</a:t>
            </a:r>
            <a:r>
              <a:rPr lang="en" sz="2200">
                <a:solidFill>
                  <a:srgbClr val="3C4043"/>
                </a:solidFill>
                <a:latin typeface="Century Gothic"/>
                <a:ea typeface="Century Gothic"/>
                <a:cs typeface="Century Gothic"/>
                <a:sym typeface="Century Gothic"/>
              </a:rPr>
              <a:t>: to give </a:t>
            </a:r>
            <a:endParaRPr sz="2200">
              <a:solidFill>
                <a:srgbClr val="3C4043"/>
              </a:solidFill>
              <a:latin typeface="Century Gothic"/>
              <a:ea typeface="Century Gothic"/>
              <a:cs typeface="Century Gothic"/>
              <a:sym typeface="Century Gothic"/>
            </a:endParaRPr>
          </a:p>
          <a:p>
            <a:pPr indent="0" lvl="0" marL="0" rtl="0" algn="l">
              <a:lnSpc>
                <a:spcPct val="100000"/>
              </a:lnSpc>
              <a:spcBef>
                <a:spcPts val="1000"/>
              </a:spcBef>
              <a:spcAft>
                <a:spcPts val="1000"/>
              </a:spcAft>
              <a:buNone/>
            </a:pPr>
            <a:r>
              <a:rPr b="1" lang="en" sz="2200">
                <a:solidFill>
                  <a:srgbClr val="3C4043"/>
                </a:solidFill>
                <a:latin typeface="Century Gothic"/>
                <a:ea typeface="Century Gothic"/>
                <a:cs typeface="Century Gothic"/>
                <a:sym typeface="Century Gothic"/>
              </a:rPr>
              <a:t>rural</a:t>
            </a:r>
            <a:r>
              <a:rPr lang="en" sz="2200">
                <a:solidFill>
                  <a:srgbClr val="3C4043"/>
                </a:solidFill>
                <a:latin typeface="Century Gothic"/>
                <a:ea typeface="Century Gothic"/>
                <a:cs typeface="Century Gothic"/>
                <a:sym typeface="Century Gothic"/>
              </a:rPr>
              <a:t>: having to do with the countryside</a:t>
            </a:r>
            <a:endParaRPr sz="3600">
              <a:solidFill>
                <a:schemeClr val="dk1"/>
              </a:solidFill>
              <a:latin typeface="Century Gothic"/>
              <a:ea typeface="Century Gothic"/>
              <a:cs typeface="Century Gothic"/>
              <a:sym typeface="Century Gothic"/>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199A4039A44494392F3C6644174EFD4" ma:contentTypeVersion="17" ma:contentTypeDescription="Create a new document." ma:contentTypeScope="" ma:versionID="4c70364f81099f1f955b8d54a5564545">
  <xsd:schema xmlns:xsd="http://www.w3.org/2001/XMLSchema" xmlns:xs="http://www.w3.org/2001/XMLSchema" xmlns:p="http://schemas.microsoft.com/office/2006/metadata/properties" xmlns:ns2="d88a5585-8329-475e-b2d5-3ecaed923975" xmlns:ns3="8e4d829d-fbfb-4b2f-b3ff-512c8664d3e8" targetNamespace="http://schemas.microsoft.com/office/2006/metadata/properties" ma:root="true" ma:fieldsID="27700258b162cd936c08902e4b68cde6" ns2:_="" ns3:_="">
    <xsd:import namespace="d88a5585-8329-475e-b2d5-3ecaed923975"/>
    <xsd:import namespace="8e4d829d-fbfb-4b2f-b3ff-512c8664d3e8"/>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SearchProperties" minOccurs="0"/>
                <xsd:element ref="ns3:SharedWithUsers" minOccurs="0"/>
                <xsd:element ref="ns3:SharedWithDetails" minOccurs="0"/>
                <xsd:element ref="ns2:Note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2:ie8f5300a76e4615ac8677561665fe8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88a5585-8329-475e-b2d5-3ecaed92397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Notes" ma:index="14" nillable="true" ma:displayName="Notes" ma:format="Dropdown" ma:internalName="Notes">
      <xsd:simpleType>
        <xsd:restriction base="dms:Text">
          <xsd:maxLength value="255"/>
        </xsd:restriction>
      </xsd:simple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8e407dca-7e10-41d8-9780-494ed3966f68" ma:termSetId="09814cd3-568e-fe90-9814-8d621ff8fb84" ma:anchorId="fba54fb3-c3e1-fe81-a776-ca4b69148c4d" ma:open="true" ma:isKeyword="false">
      <xsd:complexType>
        <xsd:sequence>
          <xsd:element ref="pc:Terms" minOccurs="0" maxOccurs="1"/>
        </xsd:sequence>
      </xsd:complexType>
    </xsd:element>
    <xsd:element name="MediaServiceOCR" ma:index="22" nillable="true" ma:displayName="Extracted Text" ma:internalName="MediaServiceOCR" ma:readOnly="true">
      <xsd:simpleType>
        <xsd:restriction base="dms:Note">
          <xsd:maxLength value="255"/>
        </xsd:restriction>
      </xsd:simpleType>
    </xsd:element>
    <xsd:element name="ie8f5300a76e4615ac8677561665fe8e" ma:index="24" nillable="true" ma:taxonomy="true" ma:internalName="ie8f5300a76e4615ac8677561665fe8e" ma:taxonomyFieldName="Metadata" ma:displayName="Metadata" ma:default="" ma:fieldId="{2e8f5300-a76e-4615-ac86-77561665fe8e}" ma:sspId="8e407dca-7e10-41d8-9780-494ed3966f68" ma:termSetId="548a93fa-6488-4950-9383-a5b0d9980914"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8e4d829d-fbfb-4b2f-b3ff-512c8664d3e8"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101382a6-fd2a-4255-8c6f-25838e23e578}" ma:internalName="TaxCatchAll" ma:showField="CatchAllData" ma:web="8e4d829d-fbfb-4b2f-b3ff-512c8664d3e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8e4d829d-fbfb-4b2f-b3ff-512c8664d3e8" xsi:nil="true"/>
    <Notes xmlns="d88a5585-8329-475e-b2d5-3ecaed923975" xsi:nil="true"/>
    <ie8f5300a76e4615ac8677561665fe8e xmlns="d88a5585-8329-475e-b2d5-3ecaed923975">
      <Terms xmlns="http://schemas.microsoft.com/office/infopath/2007/PartnerControls"/>
    </ie8f5300a76e4615ac8677561665fe8e>
    <lcf76f155ced4ddcb4097134ff3c332f xmlns="d88a5585-8329-475e-b2d5-3ecaed923975">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938BB315-7F6E-4486-A641-F65B8EA4E658}"/>
</file>

<file path=customXml/itemProps2.xml><?xml version="1.0" encoding="utf-8"?>
<ds:datastoreItem xmlns:ds="http://schemas.openxmlformats.org/officeDocument/2006/customXml" ds:itemID="{08A6D8E7-9192-46D7-AE4D-F61F3A602693}"/>
</file>

<file path=customXml/itemProps3.xml><?xml version="1.0" encoding="utf-8"?>
<ds:datastoreItem xmlns:ds="http://schemas.openxmlformats.org/officeDocument/2006/customXml" ds:itemID="{319DF5D2-7EB5-4A75-8D93-273F482F2DAC}"/>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0x010100E199A4039A44494392F3C6644174EFD4</vt:lpwstr>
  </property>
</Properties>
</file>