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ability</a:t>
            </a:r>
            <a:r>
              <a:rPr lang="en" sz="1200">
                <a:solidFill>
                  <a:schemeClr val="dk1"/>
                </a:solidFill>
                <a:latin typeface="Calibri"/>
                <a:ea typeface="Calibri"/>
                <a:cs typeface="Calibri"/>
                <a:sym typeface="Calibri"/>
              </a:rPr>
              <a:t>: skill or talent</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commitment</a:t>
            </a:r>
            <a:r>
              <a:rPr lang="en" sz="1200">
                <a:solidFill>
                  <a:schemeClr val="dk1"/>
                </a:solidFill>
                <a:latin typeface="Calibri"/>
                <a:ea typeface="Calibri"/>
                <a:cs typeface="Calibri"/>
                <a:sym typeface="Calibri"/>
              </a:rPr>
              <a:t>: dedication to something or to an idea</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education</a:t>
            </a:r>
            <a:r>
              <a:rPr lang="en" sz="1200">
                <a:solidFill>
                  <a:schemeClr val="dk1"/>
                </a:solidFill>
                <a:latin typeface="Calibri"/>
                <a:ea typeface="Calibri"/>
                <a:cs typeface="Calibri"/>
                <a:sym typeface="Calibri"/>
              </a:rPr>
              <a:t>: the act of learning and being taught, especially in school</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equal rights</a:t>
            </a:r>
            <a:r>
              <a:rPr lang="en" sz="1200">
                <a:solidFill>
                  <a:schemeClr val="dk1"/>
                </a:solidFill>
                <a:latin typeface="Calibri"/>
                <a:ea typeface="Calibri"/>
                <a:cs typeface="Calibri"/>
                <a:sym typeface="Calibri"/>
              </a:rPr>
              <a:t>: when all people have access to the same things and ideas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government</a:t>
            </a:r>
            <a:r>
              <a:rPr lang="en" sz="1200">
                <a:solidFill>
                  <a:schemeClr val="dk1"/>
                </a:solidFill>
                <a:latin typeface="Calibri"/>
                <a:ea typeface="Calibri"/>
                <a:cs typeface="Calibri"/>
                <a:sym typeface="Calibri"/>
              </a:rPr>
              <a:t>: leadership of a country, state, or town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persistence</a:t>
            </a:r>
            <a:r>
              <a:rPr lang="en" sz="1200">
                <a:solidFill>
                  <a:schemeClr val="dk1"/>
                </a:solidFill>
                <a:latin typeface="Calibri"/>
                <a:ea typeface="Calibri"/>
                <a:cs typeface="Calibri"/>
                <a:sym typeface="Calibri"/>
              </a:rPr>
              <a:t>: the ability to keep going, even through challenges</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quality</a:t>
            </a:r>
            <a:r>
              <a:rPr lang="en" sz="1200">
                <a:solidFill>
                  <a:schemeClr val="dk1"/>
                </a:solidFill>
                <a:latin typeface="Calibri"/>
                <a:ea typeface="Calibri"/>
                <a:cs typeface="Calibri"/>
                <a:sym typeface="Calibri"/>
              </a:rPr>
              <a:t>: being excellent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right</a:t>
            </a:r>
            <a:r>
              <a:rPr lang="en" sz="1200">
                <a:solidFill>
                  <a:schemeClr val="dk1"/>
                </a:solidFill>
                <a:latin typeface="Calibri"/>
                <a:ea typeface="Calibri"/>
                <a:cs typeface="Calibri"/>
                <a:sym typeface="Calibri"/>
              </a:rPr>
              <a:t>: what someone should have and be able to do</a:t>
            </a:r>
            <a:endParaRPr b="1" sz="1200">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cecf1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cecf1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ability</a:t>
            </a:r>
            <a:r>
              <a:rPr lang="en" sz="1200">
                <a:solidFill>
                  <a:schemeClr val="dk1"/>
                </a:solidFill>
                <a:latin typeface="Calibri"/>
                <a:ea typeface="Calibri"/>
                <a:cs typeface="Calibri"/>
                <a:sym typeface="Calibri"/>
              </a:rPr>
              <a:t> (noun)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often think of what babies can’t do, but look: this baby has the ability to crawl, and is working on the ability to walk!</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an ability your partner has? Do you have that same ability?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https://www.zerotothree.org/resources/202-steps-toward-crawling</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66b228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66b228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commitment </a:t>
            </a:r>
            <a:r>
              <a:rPr lang="en" sz="1200">
                <a:solidFill>
                  <a:schemeClr val="dk1"/>
                </a:solidFill>
                <a:latin typeface="Calibri"/>
                <a:ea typeface="Calibri"/>
                <a:cs typeface="Calibri"/>
                <a:sym typeface="Calibri"/>
              </a:rPr>
              <a:t>(noun)</a:t>
            </a:r>
            <a:r>
              <a:rPr b="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“We’re all in it together!” This expression shows that we feel a commitment to each other, to the team, to the goal we are aiming for. A commitment is a kind of promise. In our classroom community, we have made a commitment to _____.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can you show that you have a commitment to making our classroom a positive place for all of us?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https://aurora.edu/academics/undergraduate/coaching/index.html</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2dcecf18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2dcecf18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education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Education includes all of the things we are learning at school—writing, mathematics, science, reading, developing new skills with tools and materials…  You come to school to get an education.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is education important?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https://www.unicef.org/education/girls-education</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2dcecf18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2dcecf18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government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Our government includes a Mayor, city councilors, and other people who make sure the people in our town have the services and resources they need.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With your partner, share what you know about something the government of the United States does for people who live here.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istockphoto.com/photo/state-capitol-building-augusta-maine-gm115205677-10184186?utm_source=pixabay&amp;utm_medium=affiliate&amp;utm_campaign=SRP_image_sponsored&amp;utm_content=https%3A%2F%2Fpixabay.com%2Fimages%2Fsearch%2Fmaine%2520capitol%2F&amp;utm_term=maine+capitol</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2dcecf18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2dcecf1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persistence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It might take you a long time and a lot of practice to learn to do a perfect cartwheel. This requires persistence, trying it over and over and over again, even when you feel like giving up!</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Have we met any characters who showed persistence? What were they trying to accomplish?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https://dancingloud.wordpress.com/2013/06/26/cartwheel-challenged-some-strategies/</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2dcecf18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2dcecf18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quality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word can be used in different ways. Here, we are talking about education being “high quality,” which describes something that is valuable and well done or well made. This is a quality chair I’m sitting in—it’s comfortable, sturdy, and it won’t fall apart easily. A high quality education includes children having strong teachers—and good quality materials.</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can communities do to make sure that all children receive a quality experience in school?</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https://www.omnidetroit.top/products.aspx?cid=134&amp;cname=baby+building+blocks+wooden</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2dcecf1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2dcecf18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right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People have been talking and advocating for hundreds and hundreds of years about their rights—for fair pay, good housing for all, education, for example.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Finish these sentences with your partner: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You have a right to _____.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 have a right to _____.</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all have a right to _____ together.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https://drive.google.com/file/d/1goSnD3Udso6fcaWJV_zhlsKh0wGSrkwv/view?usp=sharing</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2dcecf18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2dcecf18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equal rights </a:t>
            </a:r>
            <a:r>
              <a:rPr lang="en" sz="1200">
                <a:solidFill>
                  <a:schemeClr val="dk1"/>
                </a:solidFill>
                <a:latin typeface="Calibri"/>
                <a:ea typeface="Calibri"/>
                <a:cs typeface="Calibri"/>
                <a:sym typeface="Calibri"/>
              </a:rPr>
              <a:t>(noun) [Note: Teach after teaching </a:t>
            </a:r>
            <a:r>
              <a:rPr b="1" lang="en" sz="1200">
                <a:solidFill>
                  <a:schemeClr val="dk1"/>
                </a:solidFill>
                <a:latin typeface="Calibri"/>
                <a:ea typeface="Calibri"/>
                <a:cs typeface="Calibri"/>
                <a:sym typeface="Calibri"/>
              </a:rPr>
              <a:t>right</a:t>
            </a:r>
            <a:r>
              <a:rPr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i="1" lang="en" sz="1200">
                <a:solidFill>
                  <a:schemeClr val="dk1"/>
                </a:solidFill>
                <a:latin typeface="Calibri"/>
                <a:ea typeface="Calibri"/>
                <a:cs typeface="Calibri"/>
                <a:sym typeface="Calibri"/>
              </a:rPr>
              <a:t>Equal</a:t>
            </a:r>
            <a:r>
              <a:rPr i="1" lang="en" sz="1200">
                <a:solidFill>
                  <a:schemeClr val="dk1"/>
                </a:solidFill>
                <a:latin typeface="Calibri"/>
                <a:ea typeface="Calibri"/>
                <a:cs typeface="Calibri"/>
                <a:sym typeface="Calibri"/>
              </a:rPr>
              <a:t> means “same.” If children here have the right to rest and play and learn, that’s good for you. But if some children have to work and not receive an education, not everyone has equal rights.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is it important for children to have equal rights?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https://eachother.org.uk/know-rights-celebrate-protect-story-behind-human-rights-animation/</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1, Week 4 </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ability</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683575"/>
            <a:ext cx="4045200" cy="1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s</a:t>
            </a:r>
            <a:r>
              <a:rPr lang="en" sz="1800">
                <a:solidFill>
                  <a:srgbClr val="222222"/>
                </a:solidFill>
                <a:latin typeface="Century Gothic"/>
                <a:ea typeface="Century Gothic"/>
                <a:cs typeface="Century Gothic"/>
                <a:sym typeface="Century Gothic"/>
              </a:rPr>
              <a:t>kill or talent</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rotWithShape="1">
          <a:blip r:embed="rId3">
            <a:alphaModFix/>
          </a:blip>
          <a:srcRect b="0" l="6960" r="7422" t="0"/>
          <a:stretch/>
        </p:blipFill>
        <p:spPr>
          <a:xfrm>
            <a:off x="4814200" y="1089450"/>
            <a:ext cx="4045200" cy="26639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commitment</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d</a:t>
            </a:r>
            <a:r>
              <a:rPr lang="en" sz="1800">
                <a:solidFill>
                  <a:schemeClr val="dk1"/>
                </a:solidFill>
                <a:latin typeface="Century Gothic"/>
                <a:ea typeface="Century Gothic"/>
                <a:cs typeface="Century Gothic"/>
                <a:sym typeface="Century Gothic"/>
              </a:rPr>
              <a:t>edication to something or to an idea</a:t>
            </a:r>
            <a:endParaRPr sz="1800">
              <a:solidFill>
                <a:srgbClr val="222222"/>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4901975" y="1363650"/>
            <a:ext cx="3848100" cy="199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education</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he act of learning and being taught, especially in school</a:t>
            </a:r>
            <a:endParaRPr sz="1800">
              <a:solidFill>
                <a:srgbClr val="222222"/>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4814175" y="1089450"/>
            <a:ext cx="4045200" cy="27003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government</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l</a:t>
            </a:r>
            <a:r>
              <a:rPr lang="en" sz="1800">
                <a:solidFill>
                  <a:schemeClr val="dk1"/>
                </a:solidFill>
                <a:latin typeface="Century Gothic"/>
                <a:ea typeface="Century Gothic"/>
                <a:cs typeface="Century Gothic"/>
                <a:sym typeface="Century Gothic"/>
              </a:rPr>
              <a:t>eadership of a country, state, or town</a:t>
            </a:r>
            <a:endParaRPr sz="1800">
              <a:solidFill>
                <a:srgbClr val="222222"/>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4752275" y="1015700"/>
            <a:ext cx="4312325" cy="263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persistence</a:t>
            </a:r>
            <a:endParaRPr b="1">
              <a:latin typeface="Century Gothic"/>
              <a:ea typeface="Century Gothic"/>
              <a:cs typeface="Century Gothic"/>
              <a:sym typeface="Century Gothic"/>
            </a:endParaRPr>
          </a:p>
        </p:txBody>
      </p:sp>
      <p:sp>
        <p:nvSpPr>
          <p:cNvPr id="88" name="Google Shape;88;p18"/>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the </a:t>
            </a:r>
            <a:r>
              <a:rPr lang="en" sz="1800">
                <a:solidFill>
                  <a:schemeClr val="dk1"/>
                </a:solidFill>
                <a:latin typeface="Century Gothic"/>
                <a:ea typeface="Century Gothic"/>
                <a:cs typeface="Century Gothic"/>
                <a:sym typeface="Century Gothic"/>
              </a:rPr>
              <a:t>ability</a:t>
            </a:r>
            <a:r>
              <a:rPr lang="en" sz="1800">
                <a:solidFill>
                  <a:schemeClr val="dk1"/>
                </a:solidFill>
                <a:latin typeface="Century Gothic"/>
                <a:ea typeface="Century Gothic"/>
                <a:cs typeface="Century Gothic"/>
                <a:sym typeface="Century Gothic"/>
              </a:rPr>
              <a:t> to keep going, even through challenges</a:t>
            </a:r>
            <a:endParaRPr sz="2400">
              <a:solidFill>
                <a:schemeClr val="dk1"/>
              </a:solidFill>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4831750" y="1089450"/>
            <a:ext cx="4045200" cy="2704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quality</a:t>
            </a:r>
            <a:endParaRPr b="1">
              <a:latin typeface="Century Gothic"/>
              <a:ea typeface="Century Gothic"/>
              <a:cs typeface="Century Gothic"/>
              <a:sym typeface="Century Gothic"/>
            </a:endParaRPr>
          </a:p>
        </p:txBody>
      </p:sp>
      <p:sp>
        <p:nvSpPr>
          <p:cNvPr id="95" name="Google Shape;95;p19"/>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rPr lang="en" sz="1800">
                <a:solidFill>
                  <a:schemeClr val="dk1"/>
                </a:solidFill>
                <a:latin typeface="Century Gothic"/>
                <a:ea typeface="Century Gothic"/>
                <a:cs typeface="Century Gothic"/>
                <a:sym typeface="Century Gothic"/>
              </a:rPr>
              <a:t>b</a:t>
            </a:r>
            <a:r>
              <a:rPr lang="en" sz="1800">
                <a:solidFill>
                  <a:schemeClr val="dk1"/>
                </a:solidFill>
                <a:latin typeface="Century Gothic"/>
                <a:ea typeface="Century Gothic"/>
                <a:cs typeface="Century Gothic"/>
                <a:sym typeface="Century Gothic"/>
              </a:rPr>
              <a:t>eing excellent</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4831750" y="1190888"/>
            <a:ext cx="4045200" cy="2761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right</a:t>
            </a:r>
            <a:endParaRPr b="1">
              <a:latin typeface="Century Gothic"/>
              <a:ea typeface="Century Gothic"/>
              <a:cs typeface="Century Gothic"/>
              <a:sym typeface="Century Gothic"/>
            </a:endParaRPr>
          </a:p>
        </p:txBody>
      </p:sp>
      <p:sp>
        <p:nvSpPr>
          <p:cNvPr id="102" name="Google Shape;102;p20"/>
          <p:cNvSpPr txBox="1"/>
          <p:nvPr>
            <p:ph idx="1" type="subTitle"/>
          </p:nvPr>
        </p:nvSpPr>
        <p:spPr>
          <a:xfrm>
            <a:off x="265500" y="2758100"/>
            <a:ext cx="4045200" cy="162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w</a:t>
            </a:r>
            <a:r>
              <a:rPr lang="en" sz="1800">
                <a:solidFill>
                  <a:schemeClr val="dk1"/>
                </a:solidFill>
                <a:latin typeface="Century Gothic"/>
                <a:ea typeface="Century Gothic"/>
                <a:cs typeface="Century Gothic"/>
                <a:sym typeface="Century Gothic"/>
              </a:rPr>
              <a:t>hat someone should have and be able to do</a:t>
            </a:r>
            <a:endParaRPr sz="1800">
              <a:solidFill>
                <a:srgbClr val="222222"/>
              </a:solidFill>
              <a:latin typeface="Century Gothic"/>
              <a:ea typeface="Century Gothic"/>
              <a:cs typeface="Century Gothic"/>
              <a:sym typeface="Century Gothic"/>
            </a:endParaRPr>
          </a:p>
        </p:txBody>
      </p:sp>
      <p:pic>
        <p:nvPicPr>
          <p:cNvPr id="103" name="Google Shape;103;p20"/>
          <p:cNvPicPr preferRelativeResize="0"/>
          <p:nvPr/>
        </p:nvPicPr>
        <p:blipFill rotWithShape="1">
          <a:blip r:embed="rId3">
            <a:alphaModFix/>
          </a:blip>
          <a:srcRect b="0" l="0" r="0" t="5829"/>
          <a:stretch/>
        </p:blipFill>
        <p:spPr>
          <a:xfrm>
            <a:off x="4814175" y="1089450"/>
            <a:ext cx="4045200" cy="2616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a:t>
            </a:r>
            <a:r>
              <a:rPr b="1" lang="en">
                <a:latin typeface="Century Gothic"/>
                <a:ea typeface="Century Gothic"/>
                <a:cs typeface="Century Gothic"/>
                <a:sym typeface="Century Gothic"/>
              </a:rPr>
              <a:t>qual rights</a:t>
            </a:r>
            <a:endParaRPr b="1">
              <a:latin typeface="Century Gothic"/>
              <a:ea typeface="Century Gothic"/>
              <a:cs typeface="Century Gothic"/>
              <a:sym typeface="Century Gothic"/>
            </a:endParaRPr>
          </a:p>
        </p:txBody>
      </p:sp>
      <p:sp>
        <p:nvSpPr>
          <p:cNvPr id="109" name="Google Shape;109;p21"/>
          <p:cNvSpPr txBox="1"/>
          <p:nvPr>
            <p:ph idx="1" type="subTitle"/>
          </p:nvPr>
        </p:nvSpPr>
        <p:spPr>
          <a:xfrm>
            <a:off x="265500" y="2672925"/>
            <a:ext cx="4045200" cy="170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p</a:t>
            </a:r>
            <a:r>
              <a:rPr lang="en" sz="1800">
                <a:solidFill>
                  <a:srgbClr val="666666"/>
                </a:solidFill>
                <a:latin typeface="Century Gothic"/>
                <a:ea typeface="Century Gothic"/>
                <a:cs typeface="Century Gothic"/>
                <a:sym typeface="Century Gothic"/>
              </a:rPr>
              <a:t>lural 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suggestion or guidance for doing something</a:t>
            </a:r>
            <a:endParaRPr sz="1800">
              <a:solidFill>
                <a:srgbClr val="222222"/>
              </a:solidFill>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4884400" y="854575"/>
            <a:ext cx="3875350" cy="3025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306CFB-917C-4CE7-B154-B6BB6DC56AA2}"/>
</file>

<file path=customXml/itemProps2.xml><?xml version="1.0" encoding="utf-8"?>
<ds:datastoreItem xmlns:ds="http://schemas.openxmlformats.org/officeDocument/2006/customXml" ds:itemID="{35783BB1-9DB5-4626-A59B-B6F7DCD895D1}"/>
</file>

<file path=customXml/itemProps3.xml><?xml version="1.0" encoding="utf-8"?>
<ds:datastoreItem xmlns:ds="http://schemas.openxmlformats.org/officeDocument/2006/customXml" ds:itemID="{1DD374DC-98E6-47E7-B0F8-2198008287D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